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5.bin" ContentType="application/vnd.openxmlformats-officedocument.oleObject"/>
  <Override PartName="/ppt/embeddings/Microsoft_Equation1.bin" ContentType="application/vnd.openxmlformats-officedocument.oleObject"/>
  <Override PartName="/ppt/embeddings/oleObject6.bin" ContentType="application/vnd.openxmlformats-officedocument.oleObject"/>
  <Override PartName="/ppt/embeddings/Microsoft_Equation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handoutMasterIdLst>
    <p:handoutMasterId r:id="rId59"/>
  </p:handoutMasterIdLst>
  <p:sldIdLst>
    <p:sldId id="256" r:id="rId2"/>
    <p:sldId id="275" r:id="rId3"/>
    <p:sldId id="358" r:id="rId4"/>
    <p:sldId id="338" r:id="rId5"/>
    <p:sldId id="352" r:id="rId6"/>
    <p:sldId id="355" r:id="rId7"/>
    <p:sldId id="351" r:id="rId8"/>
    <p:sldId id="395" r:id="rId9"/>
    <p:sldId id="471" r:id="rId10"/>
    <p:sldId id="481" r:id="rId11"/>
    <p:sldId id="496" r:id="rId12"/>
    <p:sldId id="302" r:id="rId13"/>
    <p:sldId id="373" r:id="rId14"/>
    <p:sldId id="330" r:id="rId15"/>
    <p:sldId id="445" r:id="rId16"/>
    <p:sldId id="455" r:id="rId17"/>
    <p:sldId id="429" r:id="rId18"/>
    <p:sldId id="430" r:id="rId19"/>
    <p:sldId id="418" r:id="rId20"/>
    <p:sldId id="472" r:id="rId21"/>
    <p:sldId id="419" r:id="rId22"/>
    <p:sldId id="479" r:id="rId23"/>
    <p:sldId id="446" r:id="rId24"/>
    <p:sldId id="487" r:id="rId25"/>
    <p:sldId id="488" r:id="rId26"/>
    <p:sldId id="489" r:id="rId27"/>
    <p:sldId id="490" r:id="rId28"/>
    <p:sldId id="491" r:id="rId29"/>
    <p:sldId id="492" r:id="rId30"/>
    <p:sldId id="493" r:id="rId31"/>
    <p:sldId id="494" r:id="rId32"/>
    <p:sldId id="495" r:id="rId33"/>
    <p:sldId id="474" r:id="rId34"/>
    <p:sldId id="475" r:id="rId35"/>
    <p:sldId id="442" r:id="rId36"/>
    <p:sldId id="370" r:id="rId37"/>
    <p:sldId id="480" r:id="rId38"/>
    <p:sldId id="443" r:id="rId39"/>
    <p:sldId id="396" r:id="rId40"/>
    <p:sldId id="397" r:id="rId41"/>
    <p:sldId id="398" r:id="rId42"/>
    <p:sldId id="399" r:id="rId43"/>
    <p:sldId id="400" r:id="rId44"/>
    <p:sldId id="401" r:id="rId45"/>
    <p:sldId id="406" r:id="rId46"/>
    <p:sldId id="407" r:id="rId47"/>
    <p:sldId id="383" r:id="rId48"/>
    <p:sldId id="378" r:id="rId49"/>
    <p:sldId id="385" r:id="rId50"/>
    <p:sldId id="428" r:id="rId51"/>
    <p:sldId id="477" r:id="rId52"/>
    <p:sldId id="478" r:id="rId53"/>
    <p:sldId id="483" r:id="rId54"/>
    <p:sldId id="484" r:id="rId55"/>
    <p:sldId id="485" r:id="rId56"/>
    <p:sldId id="486"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9131B"/>
    <a:srgbClr val="E27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250" autoAdjust="0"/>
  </p:normalViewPr>
  <p:slideViewPr>
    <p:cSldViewPr snapToGrid="0" snapToObjects="1">
      <p:cViewPr varScale="1">
        <p:scale>
          <a:sx n="112" d="100"/>
          <a:sy n="112" d="100"/>
        </p:scale>
        <p:origin x="-7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 Id="rId2"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 Id="rId2" Type="http://schemas.openxmlformats.org/officeDocument/2006/relationships/image" Target="../media/image5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emf"/><Relationship Id="rId2" Type="http://schemas.openxmlformats.org/officeDocument/2006/relationships/image" Target="../media/image5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279ACA-DEC3-AA45-9F3D-711E8305F27A}" type="datetimeFigureOut">
              <a:rPr lang="en-US" smtClean="0"/>
              <a:pPr/>
              <a:t>28/10/19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2A23EF-28B7-D145-AC45-281AC1EA9358}" type="slidenum">
              <a:rPr lang="en-US" smtClean="0"/>
              <a:pPr/>
              <a:t>‹#›</a:t>
            </a:fld>
            <a:endParaRPr lang="en-US"/>
          </a:p>
        </p:txBody>
      </p:sp>
    </p:spTree>
    <p:extLst>
      <p:ext uri="{BB962C8B-B14F-4D97-AF65-F5344CB8AC3E}">
        <p14:creationId xmlns:p14="http://schemas.microsoft.com/office/powerpoint/2010/main" val="20630758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5565F0-A2DE-4E4A-9848-BF0CECDED098}" type="datetimeFigureOut">
              <a:rPr lang="en-US" smtClean="0"/>
              <a:pPr/>
              <a:t>28/10/19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A009AB-2363-E749-A904-2C531265188C}" type="slidenum">
              <a:rPr lang="en-US" smtClean="0"/>
              <a:pPr/>
              <a:t>‹#›</a:t>
            </a:fld>
            <a:endParaRPr lang="en-US"/>
          </a:p>
        </p:txBody>
      </p:sp>
    </p:spTree>
    <p:extLst>
      <p:ext uri="{BB962C8B-B14F-4D97-AF65-F5344CB8AC3E}">
        <p14:creationId xmlns:p14="http://schemas.microsoft.com/office/powerpoint/2010/main" val="215577769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A009AB-2363-E749-A904-2C531265188C}" type="slidenum">
              <a:rPr lang="en-US" smtClean="0"/>
              <a:pPr/>
              <a:t>46</a:t>
            </a:fld>
            <a:endParaRPr lang="en-US"/>
          </a:p>
        </p:txBody>
      </p:sp>
    </p:spTree>
    <p:extLst>
      <p:ext uri="{BB962C8B-B14F-4D97-AF65-F5344CB8AC3E}">
        <p14:creationId xmlns:p14="http://schemas.microsoft.com/office/powerpoint/2010/main" val="1282309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0E55BC-A24E-6847-B9EA-11EECFE3B451}" type="slidenum">
              <a:rPr lang="en-US" altLang="en-US" smtClean="0"/>
              <a:pPr>
                <a:defRPr/>
              </a:pPr>
              <a:t>47</a:t>
            </a:fld>
            <a:endParaRPr lang="en-US" altLang="en-US"/>
          </a:p>
        </p:txBody>
      </p:sp>
    </p:spTree>
    <p:extLst>
      <p:ext uri="{BB962C8B-B14F-4D97-AF65-F5344CB8AC3E}">
        <p14:creationId xmlns:p14="http://schemas.microsoft.com/office/powerpoint/2010/main" val="878470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Click to edit Master subtitle style</a:t>
            </a:r>
            <a:endParaRPr lang="en-US"/>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idx="1"/>
          </p:nvPr>
        </p:nvSpPr>
        <p:spPr/>
        <p:txBody>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Click to edit Master text styles</a:t>
            </a:r>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Date Placeholder 4"/>
          <p:cNvSpPr>
            <a:spLocks noGrp="1"/>
          </p:cNvSpPr>
          <p:nvPr>
            <p:ph type="dt" sz="half" idx="10"/>
          </p:nvPr>
        </p:nvSpPr>
        <p:spPr/>
        <p:txBody>
          <a:bodyPr/>
          <a:lstStyle/>
          <a:p>
            <a:r>
              <a:rPr lang="fr-CH" smtClean="0"/>
              <a:t>D. Schulte</a:t>
            </a:r>
            <a:endParaRPr lang="en-US"/>
          </a:p>
        </p:txBody>
      </p:sp>
      <p:sp>
        <p:nvSpPr>
          <p:cNvPr id="6" name="Footer Placeholder 5"/>
          <p:cNvSpPr>
            <a:spLocks noGrp="1"/>
          </p:cNvSpPr>
          <p:nvPr>
            <p:ph type="ftr" sz="quarter" idx="11"/>
          </p:nvPr>
        </p:nvSpPr>
        <p:spPr/>
        <p:txBody>
          <a:bodyPr/>
          <a:lstStyle/>
          <a:p>
            <a:r>
              <a:rPr lang="en-US" smtClean="0"/>
              <a:t>Muon Collider Strategy, CERN, Oct. 2019</a:t>
            </a:r>
            <a:endParaRPr lang="en-US"/>
          </a:p>
        </p:txBody>
      </p:sp>
      <p:sp>
        <p:nvSpPr>
          <p:cNvPr id="7" name="Slide Number Placeholder 6"/>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7" name="Date Placeholder 6"/>
          <p:cNvSpPr>
            <a:spLocks noGrp="1"/>
          </p:cNvSpPr>
          <p:nvPr>
            <p:ph type="dt" sz="half" idx="10"/>
          </p:nvPr>
        </p:nvSpPr>
        <p:spPr/>
        <p:txBody>
          <a:bodyPr/>
          <a:lstStyle/>
          <a:p>
            <a:r>
              <a:rPr lang="fr-CH" smtClean="0"/>
              <a:t>D. Schulte</a:t>
            </a:r>
            <a:endParaRPr lang="en-US"/>
          </a:p>
        </p:txBody>
      </p:sp>
      <p:sp>
        <p:nvSpPr>
          <p:cNvPr id="8" name="Footer Placeholder 7"/>
          <p:cNvSpPr>
            <a:spLocks noGrp="1"/>
          </p:cNvSpPr>
          <p:nvPr>
            <p:ph type="ftr" sz="quarter" idx="11"/>
          </p:nvPr>
        </p:nvSpPr>
        <p:spPr/>
        <p:txBody>
          <a:bodyPr/>
          <a:lstStyle/>
          <a:p>
            <a:r>
              <a:rPr lang="en-US" smtClean="0"/>
              <a:t>Muon Collider Strategy, CERN, Oct. 2019</a:t>
            </a:r>
            <a:endParaRPr lang="en-US"/>
          </a:p>
        </p:txBody>
      </p:sp>
      <p:sp>
        <p:nvSpPr>
          <p:cNvPr id="9" name="Slide Number Placeholder 8"/>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Click to edit Master title style</a:t>
            </a:r>
            <a:endParaRPr lang="en-US"/>
          </a:p>
        </p:txBody>
      </p:sp>
      <p:sp>
        <p:nvSpPr>
          <p:cNvPr id="3" name="Date Placeholder 2"/>
          <p:cNvSpPr>
            <a:spLocks noGrp="1"/>
          </p:cNvSpPr>
          <p:nvPr>
            <p:ph type="dt" sz="half" idx="10"/>
          </p:nvPr>
        </p:nvSpPr>
        <p:spPr/>
        <p:txBody>
          <a:bodyPr/>
          <a:lstStyle/>
          <a:p>
            <a:r>
              <a:rPr lang="fr-CH" smtClean="0"/>
              <a:t>D. Schulte</a:t>
            </a:r>
            <a:endParaRPr lang="en-US"/>
          </a:p>
        </p:txBody>
      </p:sp>
      <p:sp>
        <p:nvSpPr>
          <p:cNvPr id="4" name="Footer Placeholder 3"/>
          <p:cNvSpPr>
            <a:spLocks noGrp="1"/>
          </p:cNvSpPr>
          <p:nvPr>
            <p:ph type="ftr" sz="quarter" idx="11"/>
          </p:nvPr>
        </p:nvSpPr>
        <p:spPr/>
        <p:txBody>
          <a:bodyPr/>
          <a:lstStyle/>
          <a:p>
            <a:r>
              <a:rPr lang="en-US" smtClean="0"/>
              <a:t>Muon Collider Strategy, CERN, Oct. 2019</a:t>
            </a:r>
            <a:endParaRPr lang="en-US"/>
          </a:p>
        </p:txBody>
      </p:sp>
      <p:sp>
        <p:nvSpPr>
          <p:cNvPr id="5" name="Slide Number Placeholder 4"/>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D. Schulte</a:t>
            </a:r>
            <a:endParaRPr lang="en-US"/>
          </a:p>
        </p:txBody>
      </p:sp>
      <p:sp>
        <p:nvSpPr>
          <p:cNvPr id="3" name="Footer Placeholder 2"/>
          <p:cNvSpPr>
            <a:spLocks noGrp="1"/>
          </p:cNvSpPr>
          <p:nvPr>
            <p:ph type="ftr" sz="quarter" idx="11"/>
          </p:nvPr>
        </p:nvSpPr>
        <p:spPr/>
        <p:txBody>
          <a:bodyPr/>
          <a:lstStyle/>
          <a:p>
            <a:r>
              <a:rPr lang="en-US" smtClean="0"/>
              <a:t>Muon Collider Strategy, CERN, Oct. 2019</a:t>
            </a:r>
            <a:endParaRPr lang="en-US"/>
          </a:p>
        </p:txBody>
      </p:sp>
      <p:sp>
        <p:nvSpPr>
          <p:cNvPr id="4" name="Slide Number Placeholder 3"/>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5" name="Date Placeholder 4"/>
          <p:cNvSpPr>
            <a:spLocks noGrp="1"/>
          </p:cNvSpPr>
          <p:nvPr>
            <p:ph type="dt" sz="half" idx="10"/>
          </p:nvPr>
        </p:nvSpPr>
        <p:spPr/>
        <p:txBody>
          <a:bodyPr/>
          <a:lstStyle/>
          <a:p>
            <a:r>
              <a:rPr lang="fr-CH" smtClean="0"/>
              <a:t>D. Schulte</a:t>
            </a:r>
            <a:endParaRPr lang="en-US"/>
          </a:p>
        </p:txBody>
      </p:sp>
      <p:sp>
        <p:nvSpPr>
          <p:cNvPr id="6" name="Footer Placeholder 5"/>
          <p:cNvSpPr>
            <a:spLocks noGrp="1"/>
          </p:cNvSpPr>
          <p:nvPr>
            <p:ph type="ftr" sz="quarter" idx="11"/>
          </p:nvPr>
        </p:nvSpPr>
        <p:spPr/>
        <p:txBody>
          <a:bodyPr/>
          <a:lstStyle/>
          <a:p>
            <a:r>
              <a:rPr lang="en-US" smtClean="0"/>
              <a:t>Muon Collider Strategy, CERN, Oct. 2019</a:t>
            </a:r>
            <a:endParaRPr lang="en-US"/>
          </a:p>
        </p:txBody>
      </p:sp>
      <p:sp>
        <p:nvSpPr>
          <p:cNvPr id="7" name="Slide Number Placeholder 6"/>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Click to edit Master text styles</a:t>
            </a:r>
          </a:p>
        </p:txBody>
      </p:sp>
      <p:sp>
        <p:nvSpPr>
          <p:cNvPr id="5" name="Date Placeholder 4"/>
          <p:cNvSpPr>
            <a:spLocks noGrp="1"/>
          </p:cNvSpPr>
          <p:nvPr>
            <p:ph type="dt" sz="half" idx="10"/>
          </p:nvPr>
        </p:nvSpPr>
        <p:spPr/>
        <p:txBody>
          <a:bodyPr/>
          <a:lstStyle/>
          <a:p>
            <a:r>
              <a:rPr lang="fr-CH" smtClean="0"/>
              <a:t>D. Schulte</a:t>
            </a:r>
            <a:endParaRPr lang="en-US"/>
          </a:p>
        </p:txBody>
      </p:sp>
      <p:sp>
        <p:nvSpPr>
          <p:cNvPr id="6" name="Footer Placeholder 5"/>
          <p:cNvSpPr>
            <a:spLocks noGrp="1"/>
          </p:cNvSpPr>
          <p:nvPr>
            <p:ph type="ftr" sz="quarter" idx="11"/>
          </p:nvPr>
        </p:nvSpPr>
        <p:spPr/>
        <p:txBody>
          <a:bodyPr/>
          <a:lstStyle/>
          <a:p>
            <a:r>
              <a:rPr lang="en-US" smtClean="0"/>
              <a:t>Muon Collider Strategy, CERN, Oct. 2019</a:t>
            </a:r>
            <a:endParaRPr lang="en-US"/>
          </a:p>
        </p:txBody>
      </p:sp>
      <p:sp>
        <p:nvSpPr>
          <p:cNvPr id="7" name="Slide Number Placeholder 6"/>
          <p:cNvSpPr>
            <a:spLocks noGrp="1"/>
          </p:cNvSpPr>
          <p:nvPr>
            <p:ph type="sldNum" sz="quarter" idx="12"/>
          </p:nvPr>
        </p:nvSpPr>
        <p:spPr/>
        <p:txBody>
          <a:bodyPr/>
          <a:lstStyle/>
          <a:p>
            <a:fld id="{3478A56A-6164-B14D-A8F7-980D09C4DD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D. Schulte</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Muon Collider Strategy, CERN, Oct. 2019</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78A56A-6164-B14D-A8F7-980D09C4DD9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f"/><Relationship Id="rId3" Type="http://schemas.openxmlformats.org/officeDocument/2006/relationships/image" Target="../media/image12.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image" Target="../media/image3.tiff"/><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 Id="rId3" Type="http://schemas.openxmlformats.org/officeDocument/2006/relationships/image" Target="../media/image1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tiff"/><Relationship Id="rId3" Type="http://schemas.openxmlformats.org/officeDocument/2006/relationships/image" Target="../media/image18.emf"/></Relationships>
</file>

<file path=ppt/slides/_rels/slide26.xml.rels><?xml version="1.0" encoding="UTF-8" standalone="yes"?>
<Relationships xmlns="http://schemas.openxmlformats.org/package/2006/relationships"><Relationship Id="rId3" Type="http://schemas.openxmlformats.org/officeDocument/2006/relationships/image" Target="../media/image21.tiff"/><Relationship Id="rId4" Type="http://schemas.openxmlformats.org/officeDocument/2006/relationships/image" Target="../media/image22.tiff"/><Relationship Id="rId1" Type="http://schemas.openxmlformats.org/officeDocument/2006/relationships/slideLayout" Target="../slideLayouts/slideLayout2.xml"/><Relationship Id="rId2" Type="http://schemas.openxmlformats.org/officeDocument/2006/relationships/image" Target="../media/image20.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25.tiff"/><Relationship Id="rId4" Type="http://schemas.openxmlformats.org/officeDocument/2006/relationships/oleObject" Target="../embeddings/oleObject3.bin"/><Relationship Id="rId5" Type="http://schemas.openxmlformats.org/officeDocument/2006/relationships/image" Target="../media/image2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4.emf"/><Relationship Id="rId5" Type="http://schemas.openxmlformats.org/officeDocument/2006/relationships/oleObject" Target="../embeddings/oleObject2.bin"/><Relationship Id="rId6" Type="http://schemas.openxmlformats.org/officeDocument/2006/relationships/image" Target="../media/image5.emf"/><Relationship Id="rId7" Type="http://schemas.openxmlformats.org/officeDocument/2006/relationships/image" Target="../media/image6.emf"/><Relationship Id="rId8"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tiff"/><Relationship Id="rId4" Type="http://schemas.openxmlformats.org/officeDocument/2006/relationships/oleObject" Target="../embeddings/oleObject4.bin"/><Relationship Id="rId5" Type="http://schemas.openxmlformats.org/officeDocument/2006/relationships/image" Target="../media/image26.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tiff"/><Relationship Id="rId3" Type="http://schemas.openxmlformats.org/officeDocument/2006/relationships/image" Target="../media/image28.tif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tiff"/><Relationship Id="rId5"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40.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5.tiff"/><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42.xml.rels><?xml version="1.0" encoding="UTF-8" standalone="yes"?>
<Relationships xmlns="http://schemas.openxmlformats.org/package/2006/relationships"><Relationship Id="rId3" Type="http://schemas.openxmlformats.org/officeDocument/2006/relationships/image" Target="../media/image35.tiff"/><Relationship Id="rId4" Type="http://schemas.openxmlformats.org/officeDocument/2006/relationships/image" Target="../media/image38.jpeg"/><Relationship Id="rId1" Type="http://schemas.openxmlformats.org/officeDocument/2006/relationships/slideLayout" Target="../slideLayouts/slideLayout2.xml"/><Relationship Id="rId2" Type="http://schemas.openxmlformats.org/officeDocument/2006/relationships/image" Target="../media/image37.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tiff"/><Relationship Id="rId5"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46.xml.rels><?xml version="1.0" encoding="UTF-8" standalone="yes"?>
<Relationships xmlns="http://schemas.openxmlformats.org/package/2006/relationships"><Relationship Id="rId3" Type="http://schemas.openxmlformats.org/officeDocument/2006/relationships/image" Target="../media/image360.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hyperlink" Target="http://arxiv.org/abs/arXiv:1905.03725"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7.xml.rels><?xml version="1.0" encoding="UTF-8" standalone="yes"?>
<Relationships xmlns="http://schemas.openxmlformats.org/package/2006/relationships"><Relationship Id="rId3" Type="http://schemas.openxmlformats.org/officeDocument/2006/relationships/hyperlink" Target="https://indico.cern.ch/event/719240/overview" TargetMode="External"/><Relationship Id="rId4" Type="http://schemas.openxmlformats.org/officeDocument/2006/relationships/hyperlink" Target="https://indico.cern.ch/event/801616" TargetMode="External"/><Relationship Id="rId5" Type="http://schemas.openxmlformats.org/officeDocument/2006/relationships/hyperlink" Target="https://arxiv.org/abs/1901.06150"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tif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tiff"/><Relationship Id="rId3" Type="http://schemas.openxmlformats.org/officeDocument/2006/relationships/image" Target="../media/image28.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tif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24.emf"/><Relationship Id="rId5" Type="http://schemas.openxmlformats.org/officeDocument/2006/relationships/image" Target="../media/image25.tiff"/><Relationship Id="rId6" Type="http://schemas.openxmlformats.org/officeDocument/2006/relationships/oleObject" Target="../embeddings/Microsoft_Equation1.bin"/><Relationship Id="rId7" Type="http://schemas.openxmlformats.org/officeDocument/2006/relationships/image" Target="../media/image50.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24.emf"/><Relationship Id="rId5" Type="http://schemas.openxmlformats.org/officeDocument/2006/relationships/image" Target="../media/image25.tiff"/><Relationship Id="rId6" Type="http://schemas.openxmlformats.org/officeDocument/2006/relationships/oleObject" Target="../embeddings/Microsoft_Equation2.bin"/><Relationship Id="rId7" Type="http://schemas.openxmlformats.org/officeDocument/2006/relationships/image" Target="../media/image50.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tif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tif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tif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Muon</a:t>
            </a:r>
            <a:r>
              <a:rPr lang="en-US" dirty="0" smtClean="0"/>
              <a:t> Collider </a:t>
            </a:r>
            <a:r>
              <a:rPr lang="en-US" dirty="0" smtClean="0"/>
              <a:t>Conceptual Design and Future Plans</a:t>
            </a:r>
            <a:endParaRPr lang="en-US" dirty="0"/>
          </a:p>
        </p:txBody>
      </p:sp>
      <p:sp>
        <p:nvSpPr>
          <p:cNvPr id="3" name="Subtitle 2"/>
          <p:cNvSpPr>
            <a:spLocks noGrp="1"/>
          </p:cNvSpPr>
          <p:nvPr>
            <p:ph type="subTitle" idx="1"/>
          </p:nvPr>
        </p:nvSpPr>
        <p:spPr>
          <a:xfrm>
            <a:off x="1371600" y="3886200"/>
            <a:ext cx="6400800" cy="1580277"/>
          </a:xfrm>
        </p:spPr>
        <p:txBody>
          <a:bodyPr>
            <a:normAutofit fontScale="70000" lnSpcReduction="20000"/>
          </a:bodyPr>
          <a:lstStyle/>
          <a:p>
            <a:r>
              <a:rPr lang="en-US" sz="2000" dirty="0" smtClean="0"/>
              <a:t>Daniel Schulte for</a:t>
            </a:r>
          </a:p>
          <a:p>
            <a:pPr algn="l"/>
            <a:r>
              <a:rPr lang="en-US" sz="2000" dirty="0" smtClean="0"/>
              <a:t>Jean-Pierre </a:t>
            </a:r>
            <a:r>
              <a:rPr lang="en-US" sz="2000" dirty="0" err="1" smtClean="0"/>
              <a:t>Delahaye</a:t>
            </a:r>
            <a:r>
              <a:rPr lang="en-US" sz="2000" dirty="0" smtClean="0"/>
              <a:t>, </a:t>
            </a:r>
            <a:r>
              <a:rPr lang="en-US" sz="2000" dirty="0"/>
              <a:t>Marcella </a:t>
            </a:r>
            <a:r>
              <a:rPr lang="en-US" sz="2000" dirty="0" err="1" smtClean="0"/>
              <a:t>Diemoz</a:t>
            </a:r>
            <a:r>
              <a:rPr lang="en-US" sz="2000" dirty="0" smtClean="0"/>
              <a:t>, Ken Long, Bruno </a:t>
            </a:r>
            <a:r>
              <a:rPr lang="en-US" sz="2000" dirty="0" err="1" smtClean="0"/>
              <a:t>Mansoulie</a:t>
            </a:r>
            <a:r>
              <a:rPr lang="en-US" sz="2000" dirty="0" smtClean="0"/>
              <a:t>, Nadia </a:t>
            </a:r>
            <a:r>
              <a:rPr lang="en-US" sz="2000" dirty="0" err="1" smtClean="0"/>
              <a:t>Pastrone</a:t>
            </a:r>
            <a:r>
              <a:rPr lang="en-US" sz="2000" dirty="0" smtClean="0"/>
              <a:t> (chair), </a:t>
            </a:r>
            <a:r>
              <a:rPr lang="en-US" sz="2000" dirty="0"/>
              <a:t>Lenny </a:t>
            </a:r>
            <a:r>
              <a:rPr lang="en-US" sz="2000" dirty="0" err="1" smtClean="0"/>
              <a:t>Rivkin</a:t>
            </a:r>
            <a:r>
              <a:rPr lang="en-US" sz="2000" dirty="0" smtClean="0"/>
              <a:t>, Alexander </a:t>
            </a:r>
            <a:r>
              <a:rPr lang="en-US" sz="2000" dirty="0" err="1" smtClean="0"/>
              <a:t>Skrinsky</a:t>
            </a:r>
            <a:r>
              <a:rPr lang="en-US" sz="2000" dirty="0" smtClean="0"/>
              <a:t>, Andrea </a:t>
            </a:r>
            <a:r>
              <a:rPr lang="en-US" sz="2000" dirty="0" err="1" smtClean="0"/>
              <a:t>Wulzer</a:t>
            </a:r>
            <a:endParaRPr lang="en-US" sz="2000" dirty="0" smtClean="0"/>
          </a:p>
          <a:p>
            <a:pPr algn="l"/>
            <a:endParaRPr lang="en-US" sz="2000" dirty="0" smtClean="0"/>
          </a:p>
          <a:p>
            <a:pPr algn="l"/>
            <a:r>
              <a:rPr lang="en-US" sz="2000" dirty="0" smtClean="0"/>
              <a:t>Many thanks to Mark Palmer, Vladimir </a:t>
            </a:r>
            <a:r>
              <a:rPr lang="en-US" sz="2000" dirty="0" err="1" smtClean="0"/>
              <a:t>Shiltsev</a:t>
            </a:r>
            <a:r>
              <a:rPr lang="en-US" sz="2000" dirty="0" smtClean="0"/>
              <a:t> and the MAP and LEMMA teams</a:t>
            </a:r>
          </a:p>
          <a:p>
            <a:pPr algn="l"/>
            <a:r>
              <a:rPr lang="en-US" sz="2000" dirty="0" smtClean="0"/>
              <a:t>Also to Donatella </a:t>
            </a:r>
            <a:r>
              <a:rPr lang="en-US" sz="2000" dirty="0" err="1" smtClean="0"/>
              <a:t>Lucchesi</a:t>
            </a:r>
            <a:r>
              <a:rPr lang="en-US" sz="2000" dirty="0" smtClean="0"/>
              <a:t>, Christian </a:t>
            </a:r>
            <a:r>
              <a:rPr lang="en-US" sz="2000" dirty="0" err="1" smtClean="0"/>
              <a:t>Carli</a:t>
            </a:r>
            <a:r>
              <a:rPr lang="en-US" sz="2000" dirty="0" smtClean="0"/>
              <a:t>,</a:t>
            </a:r>
            <a:r>
              <a:rPr lang="en-US" sz="2000" dirty="0"/>
              <a:t> </a:t>
            </a:r>
            <a:r>
              <a:rPr lang="en-US" sz="2000" dirty="0" err="1"/>
              <a:t>Alexej</a:t>
            </a:r>
            <a:r>
              <a:rPr lang="en-US" sz="2000" dirty="0"/>
              <a:t> </a:t>
            </a:r>
            <a:r>
              <a:rPr lang="en-US" sz="2000" dirty="0" err="1" smtClean="0"/>
              <a:t>Grudiev</a:t>
            </a:r>
            <a:r>
              <a:rPr lang="en-US" sz="2000" dirty="0" smtClean="0"/>
              <a:t>, Alessandra Lombardi, </a:t>
            </a:r>
            <a:r>
              <a:rPr lang="en-US" sz="2000" dirty="0" err="1" smtClean="0"/>
              <a:t>Gijs</a:t>
            </a:r>
            <a:r>
              <a:rPr lang="en-US" sz="2000" dirty="0" smtClean="0"/>
              <a:t> </a:t>
            </a:r>
            <a:r>
              <a:rPr lang="en-US" sz="2000" dirty="0"/>
              <a:t>De </a:t>
            </a:r>
            <a:r>
              <a:rPr lang="en-US" sz="2000" dirty="0" err="1"/>
              <a:t>Rijk</a:t>
            </a:r>
            <a:r>
              <a:rPr lang="en-US" sz="2000" dirty="0" smtClean="0"/>
              <a:t>, Mauricio </a:t>
            </a:r>
            <a:r>
              <a:rPr lang="en-US" sz="2000" dirty="0" err="1" smtClean="0"/>
              <a:t>Vretenar</a:t>
            </a:r>
            <a:r>
              <a:rPr lang="en-US" sz="2000" dirty="0" smtClean="0"/>
              <a:t>, …</a:t>
            </a:r>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Slide Number Placeholder 4"/>
          <p:cNvSpPr>
            <a:spLocks noGrp="1"/>
          </p:cNvSpPr>
          <p:nvPr>
            <p:ph type="sldNum" sz="quarter" idx="12"/>
          </p:nvPr>
        </p:nvSpPr>
        <p:spPr/>
        <p:txBody>
          <a:bodyPr/>
          <a:lstStyle/>
          <a:p>
            <a:fld id="{3478A56A-6164-B14D-A8F7-980D09C4DD92}" type="slidenum">
              <a:rPr lang="en-US" smtClean="0"/>
              <a:pPr/>
              <a:t>1</a:t>
            </a:fld>
            <a:endParaRPr lang="en-US"/>
          </a:p>
        </p:txBody>
      </p:sp>
      <p:sp>
        <p:nvSpPr>
          <p:cNvPr id="6" name="Footer Placeholder 5"/>
          <p:cNvSpPr>
            <a:spLocks noGrp="1"/>
          </p:cNvSpPr>
          <p:nvPr>
            <p:ph type="ftr" sz="quarter" idx="11"/>
          </p:nvPr>
        </p:nvSpPr>
        <p:spPr/>
        <p:txBody>
          <a:bodyPr/>
          <a:lstStyle/>
          <a:p>
            <a:r>
              <a:rPr lang="en-US" smtClean="0"/>
              <a:t>Muon Collider Strategy, CERN, Oct. 2019</a:t>
            </a:r>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smtClean="0"/>
              <a:t>Note: Stacking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10</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3" name="TextBox 12"/>
          <p:cNvSpPr txBox="1"/>
          <p:nvPr/>
        </p:nvSpPr>
        <p:spPr>
          <a:xfrm>
            <a:off x="266095" y="711387"/>
            <a:ext cx="3786350" cy="369332"/>
          </a:xfrm>
          <a:prstGeom prst="rect">
            <a:avLst/>
          </a:prstGeom>
          <a:noFill/>
        </p:spPr>
        <p:txBody>
          <a:bodyPr wrap="none" rtlCol="0">
            <a:spAutoFit/>
          </a:bodyPr>
          <a:lstStyle/>
          <a:p>
            <a:r>
              <a:rPr lang="en-US" dirty="0" smtClean="0"/>
              <a:t>Can increase beam density by stacking</a:t>
            </a:r>
            <a:endParaRPr lang="en-US" dirty="0"/>
          </a:p>
        </p:txBody>
      </p:sp>
      <p:pic>
        <p:nvPicPr>
          <p:cNvPr id="19" name="Picture 18" descr="p1.tiff"/>
          <p:cNvPicPr>
            <a:picLocks noChangeAspect="1"/>
          </p:cNvPicPr>
          <p:nvPr/>
        </p:nvPicPr>
        <p:blipFill>
          <a:blip r:embed="rId2"/>
          <a:stretch>
            <a:fillRect/>
          </a:stretch>
        </p:blipFill>
        <p:spPr>
          <a:xfrm>
            <a:off x="1117776" y="2179781"/>
            <a:ext cx="5921436" cy="1431734"/>
          </a:xfrm>
          <a:prstGeom prst="rect">
            <a:avLst/>
          </a:prstGeom>
        </p:spPr>
      </p:pic>
      <p:sp>
        <p:nvSpPr>
          <p:cNvPr id="21" name="TextBox 20"/>
          <p:cNvSpPr txBox="1"/>
          <p:nvPr/>
        </p:nvSpPr>
        <p:spPr>
          <a:xfrm>
            <a:off x="1118576" y="4494491"/>
            <a:ext cx="2461995" cy="369332"/>
          </a:xfrm>
          <a:prstGeom prst="rect">
            <a:avLst/>
          </a:prstGeom>
          <a:noFill/>
          <a:ln>
            <a:noFill/>
          </a:ln>
        </p:spPr>
        <p:txBody>
          <a:bodyPr wrap="none" rtlCol="0">
            <a:spAutoFit/>
          </a:bodyPr>
          <a:lstStyle/>
          <a:p>
            <a:r>
              <a:rPr lang="en-US" dirty="0" smtClean="0">
                <a:solidFill>
                  <a:srgbClr val="E278FF"/>
                </a:solidFill>
              </a:rPr>
              <a:t>High field in collider ring</a:t>
            </a:r>
            <a:endParaRPr lang="en-US" dirty="0">
              <a:solidFill>
                <a:srgbClr val="E278FF"/>
              </a:solidFill>
            </a:endParaRPr>
          </a:p>
        </p:txBody>
      </p:sp>
      <p:sp>
        <p:nvSpPr>
          <p:cNvPr id="22" name="TextBox 21"/>
          <p:cNvSpPr txBox="1"/>
          <p:nvPr/>
        </p:nvSpPr>
        <p:spPr>
          <a:xfrm>
            <a:off x="4471394" y="4118077"/>
            <a:ext cx="1351226" cy="369332"/>
          </a:xfrm>
          <a:prstGeom prst="rect">
            <a:avLst/>
          </a:prstGeom>
          <a:noFill/>
          <a:ln>
            <a:noFill/>
          </a:ln>
        </p:spPr>
        <p:txBody>
          <a:bodyPr wrap="none" rtlCol="0">
            <a:spAutoFit/>
          </a:bodyPr>
          <a:lstStyle/>
          <a:p>
            <a:r>
              <a:rPr lang="en-US" dirty="0" smtClean="0">
                <a:solidFill>
                  <a:srgbClr val="FF0000"/>
                </a:solidFill>
              </a:rPr>
              <a:t>Dense beam</a:t>
            </a:r>
            <a:endParaRPr lang="en-US" dirty="0">
              <a:solidFill>
                <a:srgbClr val="FF0000"/>
              </a:solidFill>
            </a:endParaRPr>
          </a:p>
        </p:txBody>
      </p:sp>
      <p:cxnSp>
        <p:nvCxnSpPr>
          <p:cNvPr id="25" name="Straight Arrow Connector 24"/>
          <p:cNvCxnSpPr/>
          <p:nvPr/>
        </p:nvCxnSpPr>
        <p:spPr>
          <a:xfrm flipV="1">
            <a:off x="2590800" y="3255706"/>
            <a:ext cx="533400" cy="1167066"/>
          </a:xfrm>
          <a:prstGeom prst="straightConnector1">
            <a:avLst/>
          </a:prstGeom>
          <a:ln>
            <a:solidFill>
              <a:srgbClr val="E278FF"/>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2" idx="0"/>
          </p:cNvCxnSpPr>
          <p:nvPr/>
        </p:nvCxnSpPr>
        <p:spPr>
          <a:xfrm flipH="1" flipV="1">
            <a:off x="4918533" y="3611515"/>
            <a:ext cx="228474" cy="5065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41771" y="4053440"/>
            <a:ext cx="1305015" cy="369332"/>
          </a:xfrm>
          <a:prstGeom prst="rect">
            <a:avLst/>
          </a:prstGeom>
          <a:noFill/>
        </p:spPr>
        <p:txBody>
          <a:bodyPr wrap="none" rtlCol="0">
            <a:spAutoFit/>
          </a:bodyPr>
          <a:lstStyle/>
          <a:p>
            <a:r>
              <a:rPr lang="en-US" dirty="0" smtClean="0"/>
              <a:t>High energy</a:t>
            </a:r>
            <a:endParaRPr lang="en-US" dirty="0"/>
          </a:p>
        </p:txBody>
      </p:sp>
      <p:cxnSp>
        <p:nvCxnSpPr>
          <p:cNvPr id="30" name="Straight Arrow Connector 29"/>
          <p:cNvCxnSpPr/>
          <p:nvPr/>
        </p:nvCxnSpPr>
        <p:spPr>
          <a:xfrm flipV="1">
            <a:off x="1117776" y="3255705"/>
            <a:ext cx="1332548" cy="79325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947263" y="3755827"/>
            <a:ext cx="1847268" cy="369332"/>
          </a:xfrm>
          <a:prstGeom prst="rect">
            <a:avLst/>
          </a:prstGeom>
          <a:noFill/>
        </p:spPr>
        <p:txBody>
          <a:bodyPr wrap="none" rtlCol="0">
            <a:spAutoFit/>
          </a:bodyPr>
          <a:lstStyle/>
          <a:p>
            <a:r>
              <a:rPr lang="en-US" dirty="0" smtClean="0">
                <a:solidFill>
                  <a:srgbClr val="0000FF"/>
                </a:solidFill>
              </a:rPr>
              <a:t>High beam power</a:t>
            </a:r>
            <a:endParaRPr lang="en-US" dirty="0">
              <a:solidFill>
                <a:srgbClr val="0000FF"/>
              </a:solidFill>
            </a:endParaRPr>
          </a:p>
        </p:txBody>
      </p:sp>
      <p:cxnSp>
        <p:nvCxnSpPr>
          <p:cNvPr id="36" name="Straight Arrow Connector 35"/>
          <p:cNvCxnSpPr>
            <a:stCxn id="33" idx="1"/>
          </p:cNvCxnSpPr>
          <p:nvPr/>
        </p:nvCxnSpPr>
        <p:spPr>
          <a:xfrm flipH="1" flipV="1">
            <a:off x="6144381" y="3404209"/>
            <a:ext cx="802882" cy="536284"/>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933234" y="3864294"/>
            <a:ext cx="1395075" cy="646331"/>
          </a:xfrm>
          <a:prstGeom prst="rect">
            <a:avLst/>
          </a:prstGeom>
          <a:noFill/>
          <a:ln>
            <a:noFill/>
          </a:ln>
        </p:spPr>
        <p:txBody>
          <a:bodyPr wrap="square" rtlCol="0">
            <a:spAutoFit/>
          </a:bodyPr>
          <a:lstStyle/>
          <a:p>
            <a:r>
              <a:rPr lang="en-US" dirty="0" smtClean="0">
                <a:solidFill>
                  <a:srgbClr val="69131B"/>
                </a:solidFill>
              </a:rPr>
              <a:t>Large energy acceptance</a:t>
            </a:r>
            <a:endParaRPr lang="en-US" dirty="0">
              <a:solidFill>
                <a:srgbClr val="69131B"/>
              </a:solidFill>
            </a:endParaRPr>
          </a:p>
        </p:txBody>
      </p:sp>
      <p:cxnSp>
        <p:nvCxnSpPr>
          <p:cNvPr id="38" name="Straight Arrow Connector 37"/>
          <p:cNvCxnSpPr>
            <a:stCxn id="37" idx="0"/>
          </p:cNvCxnSpPr>
          <p:nvPr/>
        </p:nvCxnSpPr>
        <p:spPr>
          <a:xfrm flipV="1">
            <a:off x="3630772" y="3255706"/>
            <a:ext cx="289633" cy="608588"/>
          </a:xfrm>
          <a:prstGeom prst="straightConnector1">
            <a:avLst/>
          </a:prstGeom>
          <a:ln>
            <a:solidFill>
              <a:srgbClr val="69131B"/>
            </a:solidFill>
            <a:tailEnd type="arrow"/>
          </a:ln>
        </p:spPr>
        <p:style>
          <a:lnRef idx="2">
            <a:schemeClr val="accent1"/>
          </a:lnRef>
          <a:fillRef idx="0">
            <a:schemeClr val="accent1"/>
          </a:fillRef>
          <a:effectRef idx="1">
            <a:schemeClr val="accent1"/>
          </a:effectRef>
          <a:fontRef idx="minor">
            <a:schemeClr val="tx1"/>
          </a:fontRef>
        </p:style>
      </p:cxnSp>
      <p:pic>
        <p:nvPicPr>
          <p:cNvPr id="4" name="Picture 3" descr="p0.tiff"/>
          <p:cNvPicPr>
            <a:picLocks noChangeAspect="1"/>
          </p:cNvPicPr>
          <p:nvPr/>
        </p:nvPicPr>
        <p:blipFill rotWithShape="1">
          <a:blip r:embed="rId3">
            <a:extLst>
              <a:ext uri="{28A0092B-C50C-407E-A947-70E740481C1C}">
                <a14:useLocalDpi xmlns:a14="http://schemas.microsoft.com/office/drawing/2010/main" val="0"/>
              </a:ext>
            </a:extLst>
          </a:blip>
          <a:srcRect b="89627"/>
          <a:stretch/>
        </p:blipFill>
        <p:spPr>
          <a:xfrm>
            <a:off x="1718007" y="5091761"/>
            <a:ext cx="6858000" cy="711387"/>
          </a:xfrm>
          <a:prstGeom prst="rect">
            <a:avLst/>
          </a:prstGeom>
        </p:spPr>
      </p:pic>
    </p:spTree>
    <p:extLst>
      <p:ext uri="{BB962C8B-B14F-4D97-AF65-F5344CB8AC3E}">
        <p14:creationId xmlns:p14="http://schemas.microsoft.com/office/powerpoint/2010/main" val="27418456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4434"/>
          </a:xfrm>
        </p:spPr>
        <p:txBody>
          <a:bodyPr>
            <a:normAutofit/>
          </a:bodyPr>
          <a:lstStyle/>
          <a:p>
            <a:r>
              <a:rPr lang="en-US" sz="3600" dirty="0" smtClean="0"/>
              <a:t>Other Options</a:t>
            </a:r>
            <a:endParaRPr lang="en-US" sz="3600"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11</a:t>
            </a:fld>
            <a:endParaRPr lang="en-US"/>
          </a:p>
        </p:txBody>
      </p:sp>
      <p:sp>
        <p:nvSpPr>
          <p:cNvPr id="7" name="TextBox 6"/>
          <p:cNvSpPr txBox="1"/>
          <p:nvPr/>
        </p:nvSpPr>
        <p:spPr>
          <a:xfrm>
            <a:off x="457200" y="1088661"/>
            <a:ext cx="3479551" cy="369332"/>
          </a:xfrm>
          <a:prstGeom prst="rect">
            <a:avLst/>
          </a:prstGeom>
          <a:noFill/>
        </p:spPr>
        <p:txBody>
          <a:bodyPr wrap="none" rtlCol="0">
            <a:spAutoFit/>
          </a:bodyPr>
          <a:lstStyle/>
          <a:p>
            <a:r>
              <a:rPr lang="en-US" dirty="0" smtClean="0"/>
              <a:t>FCC, LHC tunnel, gamma factory, …</a:t>
            </a:r>
            <a:endParaRPr lang="en-US" dirty="0"/>
          </a:p>
        </p:txBody>
      </p:sp>
    </p:spTree>
    <p:extLst>
      <p:ext uri="{BB962C8B-B14F-4D97-AF65-F5344CB8AC3E}">
        <p14:creationId xmlns:p14="http://schemas.microsoft.com/office/powerpoint/2010/main" val="2144590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70051"/>
          </a:xfrm>
        </p:spPr>
        <p:txBody>
          <a:bodyPr>
            <a:noAutofit/>
          </a:bodyPr>
          <a:lstStyle/>
          <a:p>
            <a:r>
              <a:rPr lang="en-US" sz="3600" dirty="0" smtClean="0"/>
              <a:t>Review Conclusion</a:t>
            </a:r>
            <a:endParaRPr lang="en-US" sz="3600" dirty="0"/>
          </a:p>
        </p:txBody>
      </p:sp>
      <p:sp>
        <p:nvSpPr>
          <p:cNvPr id="7" name="TextBox 6"/>
          <p:cNvSpPr txBox="1"/>
          <p:nvPr/>
        </p:nvSpPr>
        <p:spPr>
          <a:xfrm>
            <a:off x="179708" y="649533"/>
            <a:ext cx="8763086" cy="5324536"/>
          </a:xfrm>
          <a:prstGeom prst="rect">
            <a:avLst/>
          </a:prstGeom>
          <a:noFill/>
        </p:spPr>
        <p:txBody>
          <a:bodyPr wrap="square" rtlCol="0">
            <a:spAutoFit/>
          </a:bodyPr>
          <a:lstStyle/>
          <a:p>
            <a:r>
              <a:rPr lang="en-US" sz="1600" dirty="0" smtClean="0"/>
              <a:t>We think we can answer the following questions</a:t>
            </a:r>
          </a:p>
          <a:p>
            <a:endParaRPr lang="en-US" sz="1600" dirty="0" smtClean="0"/>
          </a:p>
          <a:p>
            <a:pPr>
              <a:buFont typeface="Arial"/>
              <a:buChar char="•"/>
            </a:pPr>
            <a:r>
              <a:rPr lang="en-US" sz="1600" dirty="0" smtClean="0"/>
              <a:t> </a:t>
            </a:r>
            <a:r>
              <a:rPr lang="en-US" sz="1600" b="1" dirty="0" smtClean="0"/>
              <a:t>Can </a:t>
            </a:r>
            <a:r>
              <a:rPr lang="en-US" sz="1600" b="1" dirty="0" err="1" smtClean="0"/>
              <a:t>muon</a:t>
            </a:r>
            <a:r>
              <a:rPr lang="en-US" sz="1600" b="1" dirty="0" smtClean="0"/>
              <a:t> colliders at this moment be considered for the next project?</a:t>
            </a:r>
          </a:p>
          <a:p>
            <a:pPr lvl="1">
              <a:buFont typeface="Arial"/>
              <a:buChar char="•"/>
            </a:pPr>
            <a:r>
              <a:rPr lang="en-US" sz="1600" dirty="0" smtClean="0"/>
              <a:t> Enormous progress in the proton driven scheme and new ideas emerged</a:t>
            </a:r>
          </a:p>
          <a:p>
            <a:pPr lvl="1">
              <a:buFont typeface="Arial"/>
              <a:buChar char="•"/>
            </a:pPr>
            <a:r>
              <a:rPr lang="en-US" sz="1600" dirty="0"/>
              <a:t> </a:t>
            </a:r>
            <a:r>
              <a:rPr lang="en-US" sz="1600" dirty="0" smtClean="0"/>
              <a:t>But at this moment not mature enough for a proposal</a:t>
            </a:r>
          </a:p>
          <a:p>
            <a:pPr lvl="1"/>
            <a:endParaRPr lang="en-US" sz="1600" dirty="0" smtClean="0"/>
          </a:p>
          <a:p>
            <a:pPr>
              <a:buFont typeface="Arial"/>
              <a:buChar char="•"/>
            </a:pPr>
            <a:r>
              <a:rPr lang="en-US" sz="1600" dirty="0" smtClean="0"/>
              <a:t> </a:t>
            </a:r>
            <a:r>
              <a:rPr lang="en-US" sz="1600" b="1" dirty="0"/>
              <a:t>I</a:t>
            </a:r>
            <a:r>
              <a:rPr lang="en-US" sz="1600" b="1" dirty="0" smtClean="0"/>
              <a:t>s it worthwhile to do </a:t>
            </a:r>
            <a:r>
              <a:rPr lang="en-US" sz="1600" b="1" dirty="0" err="1" smtClean="0"/>
              <a:t>muon</a:t>
            </a:r>
            <a:r>
              <a:rPr lang="en-US" sz="1600" b="1" dirty="0" smtClean="0"/>
              <a:t> collider R&amp;D?</a:t>
            </a:r>
          </a:p>
          <a:p>
            <a:pPr lvl="1">
              <a:buFont typeface="Arial"/>
              <a:buChar char="•"/>
            </a:pPr>
            <a:r>
              <a:rPr lang="en-US" sz="1600" b="1" dirty="0"/>
              <a:t> </a:t>
            </a:r>
            <a:r>
              <a:rPr lang="en-US" sz="1600" dirty="0" smtClean="0"/>
              <a:t>Yes, it promises the potential to go to very high energy</a:t>
            </a:r>
          </a:p>
          <a:p>
            <a:pPr lvl="1">
              <a:buFont typeface="Arial"/>
              <a:buChar char="•"/>
            </a:pPr>
            <a:r>
              <a:rPr lang="en-US" sz="1600" dirty="0"/>
              <a:t> </a:t>
            </a:r>
            <a:r>
              <a:rPr lang="en-US" sz="1600" dirty="0" smtClean="0"/>
              <a:t>It may be the best option for very high lepton collider energies, beyond 3 </a:t>
            </a:r>
            <a:r>
              <a:rPr lang="en-US" sz="1600" dirty="0" err="1" smtClean="0"/>
              <a:t>TeV</a:t>
            </a:r>
            <a:endParaRPr lang="en-US" sz="1600" dirty="0" smtClean="0"/>
          </a:p>
          <a:p>
            <a:pPr lvl="1">
              <a:buFont typeface="Arial"/>
              <a:buChar char="•"/>
            </a:pPr>
            <a:r>
              <a:rPr lang="en-US" sz="1600" dirty="0"/>
              <a:t> </a:t>
            </a:r>
            <a:r>
              <a:rPr lang="en-US" sz="1600" dirty="0" smtClean="0"/>
              <a:t>It has strong synergies with other projects, e.g. magnet and RF development</a:t>
            </a:r>
          </a:p>
          <a:p>
            <a:pPr lvl="1">
              <a:buFont typeface="Arial"/>
              <a:buChar char="•"/>
            </a:pPr>
            <a:r>
              <a:rPr lang="en-US" sz="1600" dirty="0"/>
              <a:t> </a:t>
            </a:r>
            <a:r>
              <a:rPr lang="en-US" sz="1600" dirty="0" smtClean="0"/>
              <a:t>Has synergies with other physics experiments</a:t>
            </a:r>
          </a:p>
          <a:p>
            <a:pPr lvl="1">
              <a:buFont typeface="Arial"/>
              <a:buChar char="•"/>
            </a:pPr>
            <a:r>
              <a:rPr lang="en-US" sz="1600" dirty="0"/>
              <a:t> </a:t>
            </a:r>
            <a:r>
              <a:rPr lang="en-US" sz="1600" dirty="0" smtClean="0"/>
              <a:t>Should not miss this opportunity</a:t>
            </a:r>
            <a:endParaRPr lang="en-US" sz="1600" dirty="0"/>
          </a:p>
          <a:p>
            <a:endParaRPr lang="en-US" sz="1600" dirty="0" smtClean="0"/>
          </a:p>
          <a:p>
            <a:pPr>
              <a:buFont typeface="Arial"/>
              <a:buChar char="•"/>
            </a:pPr>
            <a:r>
              <a:rPr lang="en-US" sz="1600" dirty="0" smtClean="0"/>
              <a:t> </a:t>
            </a:r>
            <a:r>
              <a:rPr lang="en-US" sz="1600" b="1" dirty="0" smtClean="0"/>
              <a:t>What needs to be done?</a:t>
            </a:r>
          </a:p>
          <a:p>
            <a:pPr lvl="1">
              <a:buFont typeface="Arial"/>
              <a:buChar char="•"/>
            </a:pPr>
            <a:r>
              <a:rPr lang="en-US" sz="1600" dirty="0" smtClean="0"/>
              <a:t> </a:t>
            </a:r>
            <a:r>
              <a:rPr lang="en-US" sz="1600" dirty="0" err="1"/>
              <a:t>M</a:t>
            </a:r>
            <a:r>
              <a:rPr lang="en-US" sz="1600" dirty="0" err="1" smtClean="0"/>
              <a:t>uon</a:t>
            </a:r>
            <a:r>
              <a:rPr lang="en-US" sz="1600" dirty="0" smtClean="0"/>
              <a:t> production and cooling is key =&gt; A new test facility is required.</a:t>
            </a:r>
          </a:p>
          <a:p>
            <a:pPr lvl="1">
              <a:buFont typeface="Arial"/>
              <a:buChar char="•"/>
            </a:pPr>
            <a:r>
              <a:rPr lang="en-US" sz="1600" dirty="0" smtClean="0"/>
              <a:t> A conceptual design of the collider has to be made</a:t>
            </a:r>
          </a:p>
          <a:p>
            <a:pPr lvl="1">
              <a:buFont typeface="Arial"/>
              <a:buChar char="•"/>
            </a:pPr>
            <a:r>
              <a:rPr lang="en-US" sz="1600" dirty="0" smtClean="0"/>
              <a:t> Many components need R&amp;D, e.g. fast ramping magnets, background in the detector</a:t>
            </a:r>
          </a:p>
          <a:p>
            <a:pPr lvl="1">
              <a:buFont typeface="Arial"/>
              <a:buChar char="•"/>
            </a:pPr>
            <a:r>
              <a:rPr lang="en-US" sz="1600" dirty="0" smtClean="0"/>
              <a:t> Site-dependent studies to understand if existing infrastructure can be used</a:t>
            </a:r>
          </a:p>
          <a:p>
            <a:pPr lvl="2">
              <a:buFont typeface="Arial"/>
              <a:buChar char="•"/>
            </a:pPr>
            <a:r>
              <a:rPr lang="en-US" dirty="0" smtClean="0"/>
              <a:t> limitations of existing tunnels, e.g. radiation issues</a:t>
            </a:r>
          </a:p>
          <a:p>
            <a:pPr lvl="2">
              <a:buFont typeface="Arial"/>
              <a:buChar char="•"/>
            </a:pPr>
            <a:r>
              <a:rPr lang="en-US" dirty="0" smtClean="0"/>
              <a:t> optimum use of existing accelerators, e.g. as proton source</a:t>
            </a:r>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Slide Number Placeholder 4"/>
          <p:cNvSpPr>
            <a:spLocks noGrp="1"/>
          </p:cNvSpPr>
          <p:nvPr>
            <p:ph type="sldNum" sz="quarter" idx="12"/>
          </p:nvPr>
        </p:nvSpPr>
        <p:spPr/>
        <p:txBody>
          <a:bodyPr/>
          <a:lstStyle/>
          <a:p>
            <a:fld id="{3478A56A-6164-B14D-A8F7-980D09C4DD92}" type="slidenum">
              <a:rPr lang="en-US" smtClean="0"/>
              <a:pPr/>
              <a:t>12</a:t>
            </a:fld>
            <a:endParaRPr lang="en-US"/>
          </a:p>
        </p:txBody>
      </p:sp>
      <p:sp>
        <p:nvSpPr>
          <p:cNvPr id="6" name="Footer Placeholder 5"/>
          <p:cNvSpPr>
            <a:spLocks noGrp="1"/>
          </p:cNvSpPr>
          <p:nvPr>
            <p:ph type="ftr" sz="quarter" idx="11"/>
          </p:nvPr>
        </p:nvSpPr>
        <p:spPr/>
        <p:txBody>
          <a:bodyPr/>
          <a:lstStyle/>
          <a:p>
            <a:r>
              <a:rPr lang="en-US" smtClean="0"/>
              <a:t>Muon Collider Strategy, CERN, Oct. 2019</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21473"/>
          </a:xfrm>
        </p:spPr>
        <p:txBody>
          <a:bodyPr>
            <a:noAutofit/>
          </a:bodyPr>
          <a:lstStyle/>
          <a:p>
            <a:r>
              <a:rPr lang="en-US" sz="3600" dirty="0" smtClean="0"/>
              <a:t>Recommendations (2018)</a:t>
            </a:r>
            <a:endParaRPr lang="en-US" sz="3600" dirty="0"/>
          </a:p>
        </p:txBody>
      </p:sp>
      <p:sp>
        <p:nvSpPr>
          <p:cNvPr id="4" name="TextBox 3"/>
          <p:cNvSpPr txBox="1"/>
          <p:nvPr/>
        </p:nvSpPr>
        <p:spPr>
          <a:xfrm>
            <a:off x="159794" y="714923"/>
            <a:ext cx="8864361" cy="4770537"/>
          </a:xfrm>
          <a:prstGeom prst="rect">
            <a:avLst/>
          </a:prstGeom>
          <a:noFill/>
        </p:spPr>
        <p:txBody>
          <a:bodyPr wrap="square" rtlCol="0">
            <a:spAutoFit/>
          </a:bodyPr>
          <a:lstStyle/>
          <a:p>
            <a:r>
              <a:rPr lang="en-US" sz="1600" b="1" dirty="0" smtClean="0"/>
              <a:t>Set-up an international collaboration to promote </a:t>
            </a:r>
            <a:r>
              <a:rPr lang="en-US" sz="1600" b="1" dirty="0" err="1" smtClean="0"/>
              <a:t>muon</a:t>
            </a:r>
            <a:r>
              <a:rPr lang="en-US" sz="1600" b="1" dirty="0" smtClean="0"/>
              <a:t> colliders </a:t>
            </a:r>
            <a:r>
              <a:rPr lang="en-US" sz="1600" dirty="0" smtClean="0"/>
              <a:t>and organize the effort on the development of both accelerators and detectors and to define the road-map towards a CDR by the next Strategy update. </a:t>
            </a:r>
          </a:p>
          <a:p>
            <a:endParaRPr lang="en-US" sz="1600" b="1" dirty="0" smtClean="0"/>
          </a:p>
          <a:p>
            <a:r>
              <a:rPr lang="en-US" sz="1600" b="1" dirty="0" smtClean="0"/>
              <a:t>Develop a </a:t>
            </a:r>
            <a:r>
              <a:rPr lang="en-US" sz="1600" b="1" dirty="0" err="1" smtClean="0"/>
              <a:t>muon</a:t>
            </a:r>
            <a:r>
              <a:rPr lang="en-US" sz="1600" b="1" dirty="0" smtClean="0"/>
              <a:t> collider concept based on the proton driver and considering the existing infrastructure. </a:t>
            </a:r>
            <a:endParaRPr lang="en-US" sz="1600" dirty="0" smtClean="0"/>
          </a:p>
          <a:p>
            <a:endParaRPr lang="en-US" sz="1600" b="1" dirty="0" smtClean="0"/>
          </a:p>
          <a:p>
            <a:r>
              <a:rPr lang="en-US" sz="1600" b="1" dirty="0" smtClean="0"/>
              <a:t>Consolidate the positron driver scheme </a:t>
            </a:r>
            <a:r>
              <a:rPr lang="en-US" sz="1600" dirty="0" smtClean="0"/>
              <a:t>addressing specifically the target system, bunch combination scheme, beam </a:t>
            </a:r>
            <a:r>
              <a:rPr lang="en-US" sz="1600" dirty="0" err="1" smtClean="0"/>
              <a:t>emittance</a:t>
            </a:r>
            <a:r>
              <a:rPr lang="en-US" sz="1600" dirty="0" smtClean="0"/>
              <a:t> preservation, acceleration and collider ring issues.</a:t>
            </a:r>
          </a:p>
          <a:p>
            <a:endParaRPr lang="en-US" sz="1600" b="1" dirty="0" smtClean="0"/>
          </a:p>
          <a:p>
            <a:r>
              <a:rPr lang="en-US" sz="1600" b="1" dirty="0" smtClean="0"/>
              <a:t>Carry out the R&amp;D program toward the </a:t>
            </a:r>
            <a:r>
              <a:rPr lang="en-US" sz="1600" b="1" dirty="0" err="1" smtClean="0"/>
              <a:t>muon</a:t>
            </a:r>
            <a:r>
              <a:rPr lang="en-US" sz="1600" b="1" dirty="0" smtClean="0"/>
              <a:t> collider</a:t>
            </a:r>
            <a:r>
              <a:rPr lang="en-US" sz="1600" dirty="0" smtClean="0"/>
              <a:t>. Based on the progress of the proton-driver and positron-based approaches, develop hardware and research facilities as well as perform beam tests. Preparing and launching a conclusive R&amp;D program towards a multi-</a:t>
            </a:r>
            <a:r>
              <a:rPr lang="en-US" sz="1600" dirty="0" err="1" smtClean="0"/>
              <a:t>TeV</a:t>
            </a:r>
            <a:r>
              <a:rPr lang="en-US" sz="1600" dirty="0" smtClean="0"/>
              <a:t> </a:t>
            </a:r>
            <a:r>
              <a:rPr lang="en-US" sz="1600" dirty="0" err="1" smtClean="0"/>
              <a:t>muon</a:t>
            </a:r>
            <a:r>
              <a:rPr lang="en-US" sz="1600" dirty="0" smtClean="0"/>
              <a:t> collider is mandatory to explore this unique opportunity for high energy physics. A well focused international effort is required in order to exploit existing key competences and to draw the roadmap of this challenging project. The development of new technologies should happen in synergy with other accelerator projects. Moreover, it could also enable novel mid-term experiments.</a:t>
            </a:r>
            <a:endParaRPr lang="en-US" sz="1600" dirty="0"/>
          </a:p>
        </p:txBody>
      </p:sp>
      <p:sp>
        <p:nvSpPr>
          <p:cNvPr id="5" name="Date Placeholder 4"/>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13</a:t>
            </a:fld>
            <a:endParaRPr lang="en-US"/>
          </a:p>
        </p:txBody>
      </p:sp>
      <p:sp>
        <p:nvSpPr>
          <p:cNvPr id="7" name="Footer Placeholder 6"/>
          <p:cNvSpPr>
            <a:spLocks noGrp="1"/>
          </p:cNvSpPr>
          <p:nvPr>
            <p:ph type="ftr" sz="quarter" idx="11"/>
          </p:nvPr>
        </p:nvSpPr>
        <p:spPr/>
        <p:txBody>
          <a:bodyPr/>
          <a:lstStyle/>
          <a:p>
            <a:r>
              <a:rPr lang="en-US" smtClean="0"/>
              <a:t>Muon Collider Strategy, CERN, Oct. 2019</a:t>
            </a:r>
            <a:endParaRPr lang="en-US"/>
          </a:p>
        </p:txBody>
      </p:sp>
    </p:spTree>
    <p:extLst>
      <p:ext uri="{BB962C8B-B14F-4D97-AF65-F5344CB8AC3E}">
        <p14:creationId xmlns:p14="http://schemas.microsoft.com/office/powerpoint/2010/main" val="28367353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4054"/>
            <a:ext cx="8989862" cy="460858"/>
          </a:xfrm>
        </p:spPr>
        <p:txBody>
          <a:bodyPr>
            <a:noAutofit/>
          </a:bodyPr>
          <a:lstStyle/>
          <a:p>
            <a:r>
              <a:rPr lang="en-US" sz="3600" dirty="0"/>
              <a:t>P</a:t>
            </a:r>
            <a:r>
              <a:rPr lang="en-US" sz="3600" dirty="0" smtClean="0"/>
              <a:t>roposed Tentative Timeline (2019)</a:t>
            </a:r>
            <a:endParaRPr lang="en-US" sz="3600"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14</a:t>
            </a:fld>
            <a:endParaRPr lang="en-US"/>
          </a:p>
        </p:txBody>
      </p:sp>
      <p:grpSp>
        <p:nvGrpSpPr>
          <p:cNvPr id="7" name="Group 6"/>
          <p:cNvGrpSpPr/>
          <p:nvPr/>
        </p:nvGrpSpPr>
        <p:grpSpPr>
          <a:xfrm>
            <a:off x="915293" y="596403"/>
            <a:ext cx="7502600" cy="5779322"/>
            <a:chOff x="671244" y="443667"/>
            <a:chExt cx="7788645" cy="5988682"/>
          </a:xfrm>
        </p:grpSpPr>
        <p:sp>
          <p:nvSpPr>
            <p:cNvPr id="8" name="Process 7"/>
            <p:cNvSpPr/>
            <p:nvPr/>
          </p:nvSpPr>
          <p:spPr>
            <a:xfrm rot="16200000">
              <a:off x="570385"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a:t>
              </a:r>
              <a:endParaRPr lang="en-US" dirty="0"/>
            </a:p>
          </p:txBody>
        </p:sp>
        <p:sp>
          <p:nvSpPr>
            <p:cNvPr id="9" name="Process 8"/>
            <p:cNvSpPr/>
            <p:nvPr/>
          </p:nvSpPr>
          <p:spPr>
            <a:xfrm rot="16200000">
              <a:off x="1485297" y="1616424"/>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3</a:t>
              </a:r>
              <a:endParaRPr lang="en-US" dirty="0"/>
            </a:p>
          </p:txBody>
        </p:sp>
        <p:sp>
          <p:nvSpPr>
            <p:cNvPr id="10" name="Process 9"/>
            <p:cNvSpPr/>
            <p:nvPr/>
          </p:nvSpPr>
          <p:spPr>
            <a:xfrm rot="16200000">
              <a:off x="2412855" y="1618610"/>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5</a:t>
              </a:r>
              <a:endParaRPr lang="en-US" dirty="0"/>
            </a:p>
          </p:txBody>
        </p:sp>
        <p:sp>
          <p:nvSpPr>
            <p:cNvPr id="11" name="Process 10"/>
            <p:cNvSpPr/>
            <p:nvPr/>
          </p:nvSpPr>
          <p:spPr>
            <a:xfrm rot="16200000">
              <a:off x="3327767"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7</a:t>
              </a:r>
              <a:endParaRPr lang="en-US" dirty="0"/>
            </a:p>
          </p:txBody>
        </p:sp>
        <p:sp>
          <p:nvSpPr>
            <p:cNvPr id="12" name="Process 11"/>
            <p:cNvSpPr/>
            <p:nvPr/>
          </p:nvSpPr>
          <p:spPr>
            <a:xfrm rot="16200000">
              <a:off x="4242679"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9</a:t>
              </a:r>
              <a:endParaRPr lang="en-US" dirty="0"/>
            </a:p>
          </p:txBody>
        </p:sp>
        <p:sp>
          <p:nvSpPr>
            <p:cNvPr id="13" name="Process 12"/>
            <p:cNvSpPr/>
            <p:nvPr/>
          </p:nvSpPr>
          <p:spPr>
            <a:xfrm rot="16200000">
              <a:off x="5157591" y="1627892"/>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1</a:t>
              </a:r>
              <a:endParaRPr lang="en-US" dirty="0"/>
            </a:p>
          </p:txBody>
        </p:sp>
        <p:sp>
          <p:nvSpPr>
            <p:cNvPr id="14" name="Process 13"/>
            <p:cNvSpPr/>
            <p:nvPr/>
          </p:nvSpPr>
          <p:spPr>
            <a:xfrm rot="16200000">
              <a:off x="6072503" y="1627892"/>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3</a:t>
              </a:r>
              <a:endParaRPr lang="en-US" dirty="0"/>
            </a:p>
          </p:txBody>
        </p:sp>
        <p:sp>
          <p:nvSpPr>
            <p:cNvPr id="15" name="Process 14"/>
            <p:cNvSpPr/>
            <p:nvPr/>
          </p:nvSpPr>
          <p:spPr>
            <a:xfrm rot="16200000">
              <a:off x="6987415" y="1632973"/>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5</a:t>
              </a:r>
              <a:endParaRPr lang="en-US" dirty="0"/>
            </a:p>
          </p:txBody>
        </p:sp>
        <p:sp>
          <p:nvSpPr>
            <p:cNvPr id="16" name="Process 15"/>
            <p:cNvSpPr/>
            <p:nvPr/>
          </p:nvSpPr>
          <p:spPr>
            <a:xfrm rot="16200000">
              <a:off x="7902327" y="1632973"/>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7</a:t>
              </a:r>
              <a:endParaRPr lang="en-US" dirty="0"/>
            </a:p>
          </p:txBody>
        </p:sp>
        <p:sp>
          <p:nvSpPr>
            <p:cNvPr id="17" name="Process 16"/>
            <p:cNvSpPr/>
            <p:nvPr/>
          </p:nvSpPr>
          <p:spPr>
            <a:xfrm rot="16200000">
              <a:off x="1016894"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2</a:t>
              </a:r>
              <a:endParaRPr lang="en-US" dirty="0"/>
            </a:p>
          </p:txBody>
        </p:sp>
        <p:sp>
          <p:nvSpPr>
            <p:cNvPr id="18" name="Process 17"/>
            <p:cNvSpPr/>
            <p:nvPr/>
          </p:nvSpPr>
          <p:spPr>
            <a:xfrm rot="16200000">
              <a:off x="1945461" y="1616424"/>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4</a:t>
              </a:r>
              <a:endParaRPr lang="en-US" dirty="0"/>
            </a:p>
          </p:txBody>
        </p:sp>
        <p:sp>
          <p:nvSpPr>
            <p:cNvPr id="19" name="Process 18"/>
            <p:cNvSpPr/>
            <p:nvPr/>
          </p:nvSpPr>
          <p:spPr>
            <a:xfrm rot="16200000">
              <a:off x="2859364" y="1618610"/>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6</a:t>
              </a:r>
              <a:endParaRPr lang="en-US" dirty="0"/>
            </a:p>
          </p:txBody>
        </p:sp>
        <p:sp>
          <p:nvSpPr>
            <p:cNvPr id="20" name="Process 19"/>
            <p:cNvSpPr/>
            <p:nvPr/>
          </p:nvSpPr>
          <p:spPr>
            <a:xfrm rot="16200000">
              <a:off x="3774276"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8</a:t>
              </a:r>
              <a:endParaRPr lang="en-US" dirty="0"/>
            </a:p>
          </p:txBody>
        </p:sp>
        <p:sp>
          <p:nvSpPr>
            <p:cNvPr id="21" name="Process 20"/>
            <p:cNvSpPr/>
            <p:nvPr/>
          </p:nvSpPr>
          <p:spPr>
            <a:xfrm rot="16200000">
              <a:off x="4689188"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0</a:t>
              </a:r>
              <a:endParaRPr lang="en-US" dirty="0"/>
            </a:p>
          </p:txBody>
        </p:sp>
        <p:sp>
          <p:nvSpPr>
            <p:cNvPr id="22" name="Process 21"/>
            <p:cNvSpPr/>
            <p:nvPr/>
          </p:nvSpPr>
          <p:spPr>
            <a:xfrm rot="16200000">
              <a:off x="5604100" y="1627892"/>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2</a:t>
              </a:r>
              <a:endParaRPr lang="en-US" dirty="0"/>
            </a:p>
          </p:txBody>
        </p:sp>
        <p:sp>
          <p:nvSpPr>
            <p:cNvPr id="23" name="Process 22"/>
            <p:cNvSpPr/>
            <p:nvPr/>
          </p:nvSpPr>
          <p:spPr>
            <a:xfrm rot="16200000">
              <a:off x="6519012" y="1627892"/>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4</a:t>
              </a:r>
              <a:endParaRPr lang="en-US" dirty="0"/>
            </a:p>
          </p:txBody>
        </p:sp>
        <p:sp>
          <p:nvSpPr>
            <p:cNvPr id="24" name="Process 23"/>
            <p:cNvSpPr/>
            <p:nvPr/>
          </p:nvSpPr>
          <p:spPr>
            <a:xfrm rot="16200000">
              <a:off x="7433924" y="1632973"/>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6</a:t>
              </a:r>
            </a:p>
          </p:txBody>
        </p:sp>
        <p:sp>
          <p:nvSpPr>
            <p:cNvPr id="25" name="Right Triangle 24"/>
            <p:cNvSpPr/>
            <p:nvPr/>
          </p:nvSpPr>
          <p:spPr>
            <a:xfrm flipH="1">
              <a:off x="681435" y="4935819"/>
              <a:ext cx="1884067" cy="322703"/>
            </a:xfrm>
            <a:prstGeom prst="r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ight Triangle 25"/>
            <p:cNvSpPr/>
            <p:nvPr/>
          </p:nvSpPr>
          <p:spPr>
            <a:xfrm flipH="1">
              <a:off x="1157939" y="3883651"/>
              <a:ext cx="1368000" cy="320325"/>
            </a:xfrm>
            <a:prstGeom prst="rtTriangle">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Process 26"/>
            <p:cNvSpPr/>
            <p:nvPr/>
          </p:nvSpPr>
          <p:spPr>
            <a:xfrm>
              <a:off x="1122819" y="3903504"/>
              <a:ext cx="1416228" cy="300471"/>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D</a:t>
              </a:r>
              <a:r>
                <a:rPr lang="en-US" dirty="0" smtClean="0">
                  <a:solidFill>
                    <a:srgbClr val="000000"/>
                  </a:solidFill>
                </a:rPr>
                <a:t>esign</a:t>
              </a:r>
              <a:endParaRPr lang="en-US" dirty="0">
                <a:solidFill>
                  <a:srgbClr val="000000"/>
                </a:solidFill>
              </a:endParaRPr>
            </a:p>
          </p:txBody>
        </p:sp>
        <p:sp>
          <p:nvSpPr>
            <p:cNvPr id="28" name="Process 27"/>
            <p:cNvSpPr/>
            <p:nvPr/>
          </p:nvSpPr>
          <p:spPr>
            <a:xfrm>
              <a:off x="2539048" y="3903505"/>
              <a:ext cx="1346281" cy="287241"/>
            </a:xfrm>
            <a:prstGeom prst="flowChartProcess">
              <a:avLst/>
            </a:prstGeom>
            <a:solidFill>
              <a:schemeClr val="accent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Construct</a:t>
              </a:r>
              <a:endParaRPr lang="en-US" dirty="0">
                <a:solidFill>
                  <a:srgbClr val="000000"/>
                </a:solidFill>
              </a:endParaRPr>
            </a:p>
          </p:txBody>
        </p:sp>
        <p:sp>
          <p:nvSpPr>
            <p:cNvPr id="29" name="TextBox 28"/>
            <p:cNvSpPr txBox="1"/>
            <p:nvPr/>
          </p:nvSpPr>
          <p:spPr>
            <a:xfrm>
              <a:off x="3186081" y="3433460"/>
              <a:ext cx="1415772" cy="369332"/>
            </a:xfrm>
            <a:prstGeom prst="rect">
              <a:avLst/>
            </a:prstGeom>
            <a:solidFill>
              <a:schemeClr val="bg1">
                <a:lumMod val="85000"/>
              </a:schemeClr>
            </a:solidFill>
          </p:spPr>
          <p:txBody>
            <a:bodyPr wrap="square" rtlCol="0">
              <a:spAutoFit/>
            </a:bodyPr>
            <a:lstStyle/>
            <a:p>
              <a:r>
                <a:rPr lang="en-US" dirty="0" smtClean="0"/>
                <a:t>Test Facility</a:t>
              </a:r>
              <a:endParaRPr lang="en-US" dirty="0"/>
            </a:p>
          </p:txBody>
        </p:sp>
        <p:sp>
          <p:nvSpPr>
            <p:cNvPr id="30" name="TextBox 29"/>
            <p:cNvSpPr txBox="1"/>
            <p:nvPr/>
          </p:nvSpPr>
          <p:spPr>
            <a:xfrm>
              <a:off x="3177443" y="2399217"/>
              <a:ext cx="1415772" cy="369332"/>
            </a:xfrm>
            <a:prstGeom prst="rect">
              <a:avLst/>
            </a:prstGeom>
            <a:solidFill>
              <a:schemeClr val="bg1">
                <a:lumMod val="85000"/>
              </a:schemeClr>
            </a:solidFill>
          </p:spPr>
          <p:txBody>
            <a:bodyPr wrap="square" rtlCol="0">
              <a:spAutoFit/>
            </a:bodyPr>
            <a:lstStyle/>
            <a:p>
              <a:pPr algn="ctr"/>
              <a:r>
                <a:rPr lang="en-US" dirty="0" smtClean="0"/>
                <a:t>Design</a:t>
              </a:r>
              <a:endParaRPr lang="en-US" dirty="0"/>
            </a:p>
          </p:txBody>
        </p:sp>
        <p:sp>
          <p:nvSpPr>
            <p:cNvPr id="31" name="TextBox 30"/>
            <p:cNvSpPr txBox="1"/>
            <p:nvPr/>
          </p:nvSpPr>
          <p:spPr>
            <a:xfrm>
              <a:off x="3177443" y="4447276"/>
              <a:ext cx="1415772" cy="369332"/>
            </a:xfrm>
            <a:prstGeom prst="rect">
              <a:avLst/>
            </a:prstGeom>
            <a:solidFill>
              <a:schemeClr val="bg1">
                <a:lumMod val="85000"/>
              </a:schemeClr>
            </a:solidFill>
          </p:spPr>
          <p:txBody>
            <a:bodyPr wrap="none" rtlCol="0">
              <a:spAutoFit/>
            </a:bodyPr>
            <a:lstStyle/>
            <a:p>
              <a:r>
                <a:rPr lang="en-US" dirty="0" smtClean="0"/>
                <a:t>Technologies</a:t>
              </a:r>
              <a:endParaRPr lang="en-US" dirty="0"/>
            </a:p>
          </p:txBody>
        </p:sp>
        <p:sp>
          <p:nvSpPr>
            <p:cNvPr id="32" name="TextBox 31"/>
            <p:cNvSpPr txBox="1"/>
            <p:nvPr/>
          </p:nvSpPr>
          <p:spPr>
            <a:xfrm>
              <a:off x="1369774" y="5475571"/>
              <a:ext cx="2010337" cy="956778"/>
            </a:xfrm>
            <a:prstGeom prst="rect">
              <a:avLst/>
            </a:prstGeom>
            <a:solidFill>
              <a:schemeClr val="accent4">
                <a:lumMod val="40000"/>
                <a:lumOff val="60000"/>
              </a:schemeClr>
            </a:solidFill>
          </p:spPr>
          <p:txBody>
            <a:bodyPr wrap="square" rtlCol="0">
              <a:spAutoFit/>
            </a:bodyPr>
            <a:lstStyle/>
            <a:p>
              <a:r>
                <a:rPr lang="en-US" dirty="0" smtClean="0"/>
                <a:t>Ready to decide on test facility</a:t>
              </a:r>
            </a:p>
            <a:p>
              <a:r>
                <a:rPr lang="en-US" dirty="0"/>
                <a:t>Cost scale </a:t>
              </a:r>
              <a:r>
                <a:rPr lang="en-US" dirty="0" smtClean="0"/>
                <a:t>known</a:t>
              </a:r>
              <a:endParaRPr lang="en-US" dirty="0"/>
            </a:p>
          </p:txBody>
        </p:sp>
        <p:sp>
          <p:nvSpPr>
            <p:cNvPr id="33" name="TextBox 32"/>
            <p:cNvSpPr txBox="1"/>
            <p:nvPr/>
          </p:nvSpPr>
          <p:spPr>
            <a:xfrm>
              <a:off x="3956867" y="5475570"/>
              <a:ext cx="2204795" cy="956778"/>
            </a:xfrm>
            <a:prstGeom prst="rect">
              <a:avLst/>
            </a:prstGeom>
            <a:solidFill>
              <a:schemeClr val="accent4">
                <a:lumMod val="40000"/>
                <a:lumOff val="60000"/>
              </a:schemeClr>
            </a:solidFill>
          </p:spPr>
          <p:txBody>
            <a:bodyPr wrap="square" rtlCol="0">
              <a:spAutoFit/>
            </a:bodyPr>
            <a:lstStyle/>
            <a:p>
              <a:r>
                <a:rPr lang="en-US" dirty="0" smtClean="0"/>
                <a:t>Ready to commit </a:t>
              </a:r>
              <a:endParaRPr lang="en-US" dirty="0"/>
            </a:p>
            <a:p>
              <a:r>
                <a:rPr lang="en-US" dirty="0" smtClean="0"/>
                <a:t>to collider</a:t>
              </a:r>
            </a:p>
            <a:p>
              <a:r>
                <a:rPr lang="en-US" dirty="0"/>
                <a:t>Cost </a:t>
              </a:r>
              <a:r>
                <a:rPr lang="en-US" dirty="0" smtClean="0"/>
                <a:t>know</a:t>
              </a:r>
              <a:endParaRPr lang="en-US" dirty="0"/>
            </a:p>
          </p:txBody>
        </p:sp>
        <p:sp>
          <p:nvSpPr>
            <p:cNvPr id="34" name="TextBox 33"/>
            <p:cNvSpPr txBox="1"/>
            <p:nvPr/>
          </p:nvSpPr>
          <p:spPr>
            <a:xfrm>
              <a:off x="6233696" y="5485923"/>
              <a:ext cx="1800000" cy="646331"/>
            </a:xfrm>
            <a:prstGeom prst="rect">
              <a:avLst/>
            </a:prstGeom>
            <a:solidFill>
              <a:schemeClr val="accent4">
                <a:lumMod val="40000"/>
                <a:lumOff val="60000"/>
              </a:schemeClr>
            </a:solidFill>
          </p:spPr>
          <p:txBody>
            <a:bodyPr wrap="square" rtlCol="0">
              <a:spAutoFit/>
            </a:bodyPr>
            <a:lstStyle/>
            <a:p>
              <a:r>
                <a:rPr lang="en-US" dirty="0" smtClean="0"/>
                <a:t>Ready to construct</a:t>
              </a:r>
              <a:endParaRPr lang="en-US" dirty="0"/>
            </a:p>
          </p:txBody>
        </p:sp>
        <p:cxnSp>
          <p:nvCxnSpPr>
            <p:cNvPr id="35" name="Straight Connector 34"/>
            <p:cNvCxnSpPr>
              <a:endCxn id="34" idx="0"/>
            </p:cNvCxnSpPr>
            <p:nvPr/>
          </p:nvCxnSpPr>
          <p:spPr>
            <a:xfrm>
              <a:off x="7114139" y="2152440"/>
              <a:ext cx="19557" cy="3333482"/>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5244754" y="2121460"/>
              <a:ext cx="13859" cy="3354109"/>
            </a:xfrm>
            <a:prstGeom prst="line">
              <a:avLst/>
            </a:prstGeom>
          </p:spPr>
          <p:style>
            <a:lnRef idx="2">
              <a:schemeClr val="accent1"/>
            </a:lnRef>
            <a:fillRef idx="0">
              <a:schemeClr val="accent1"/>
            </a:fillRef>
            <a:effectRef idx="1">
              <a:schemeClr val="accent1"/>
            </a:effectRef>
            <a:fontRef idx="minor">
              <a:schemeClr val="tx1"/>
            </a:fontRef>
          </p:style>
        </p:cxnSp>
        <p:sp>
          <p:nvSpPr>
            <p:cNvPr id="37" name="Process 36"/>
            <p:cNvSpPr/>
            <p:nvPr/>
          </p:nvSpPr>
          <p:spPr>
            <a:xfrm>
              <a:off x="681437" y="2879375"/>
              <a:ext cx="1849857" cy="30708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Baseline design</a:t>
              </a:r>
              <a:endParaRPr lang="en-US" dirty="0">
                <a:solidFill>
                  <a:srgbClr val="000000"/>
                </a:solidFill>
              </a:endParaRPr>
            </a:p>
          </p:txBody>
        </p:sp>
        <p:sp>
          <p:nvSpPr>
            <p:cNvPr id="38" name="Process 37"/>
            <p:cNvSpPr/>
            <p:nvPr/>
          </p:nvSpPr>
          <p:spPr>
            <a:xfrm>
              <a:off x="3863436" y="3896129"/>
              <a:ext cx="1383314" cy="293095"/>
            </a:xfrm>
            <a:prstGeom prst="flowChartProcess">
              <a:avLst/>
            </a:prstGeom>
            <a:solidFill>
              <a:schemeClr val="accent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Exploit</a:t>
              </a:r>
              <a:endParaRPr lang="en-US" dirty="0">
                <a:solidFill>
                  <a:srgbClr val="000000"/>
                </a:solidFill>
              </a:endParaRPr>
            </a:p>
          </p:txBody>
        </p:sp>
        <p:sp>
          <p:nvSpPr>
            <p:cNvPr id="39" name="Process 38"/>
            <p:cNvSpPr/>
            <p:nvPr/>
          </p:nvSpPr>
          <p:spPr>
            <a:xfrm>
              <a:off x="2524139" y="2880135"/>
              <a:ext cx="2744506" cy="30632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Design </a:t>
              </a:r>
              <a:r>
                <a:rPr lang="en-US" dirty="0" err="1" smtClean="0">
                  <a:solidFill>
                    <a:srgbClr val="000000"/>
                  </a:solidFill>
                </a:rPr>
                <a:t>optimisation</a:t>
              </a:r>
              <a:endParaRPr lang="en-US" dirty="0">
                <a:solidFill>
                  <a:srgbClr val="000000"/>
                </a:solidFill>
              </a:endParaRPr>
            </a:p>
          </p:txBody>
        </p:sp>
        <p:sp>
          <p:nvSpPr>
            <p:cNvPr id="40" name="Process 39"/>
            <p:cNvSpPr/>
            <p:nvPr/>
          </p:nvSpPr>
          <p:spPr>
            <a:xfrm>
              <a:off x="5265019" y="2879375"/>
              <a:ext cx="2076518" cy="30708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Project preparation</a:t>
              </a:r>
              <a:endParaRPr lang="en-US" dirty="0">
                <a:solidFill>
                  <a:srgbClr val="000000"/>
                </a:solidFill>
              </a:endParaRPr>
            </a:p>
          </p:txBody>
        </p:sp>
        <p:sp>
          <p:nvSpPr>
            <p:cNvPr id="41" name="Rectangle 40"/>
            <p:cNvSpPr/>
            <p:nvPr/>
          </p:nvSpPr>
          <p:spPr>
            <a:xfrm>
              <a:off x="681436" y="4957490"/>
              <a:ext cx="1829475" cy="30103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Design </a:t>
              </a:r>
              <a:r>
                <a:rPr lang="en-US" dirty="0">
                  <a:solidFill>
                    <a:srgbClr val="000000"/>
                  </a:solidFill>
                </a:rPr>
                <a:t>/</a:t>
              </a:r>
              <a:r>
                <a:rPr lang="en-US" dirty="0" smtClean="0">
                  <a:solidFill>
                    <a:srgbClr val="000000"/>
                  </a:solidFill>
                </a:rPr>
                <a:t> models</a:t>
              </a:r>
              <a:endParaRPr lang="en-US" dirty="0">
                <a:solidFill>
                  <a:srgbClr val="000000"/>
                </a:solidFill>
              </a:endParaRPr>
            </a:p>
          </p:txBody>
        </p:sp>
        <p:sp>
          <p:nvSpPr>
            <p:cNvPr id="42" name="Rectangle 41"/>
            <p:cNvSpPr/>
            <p:nvPr/>
          </p:nvSpPr>
          <p:spPr>
            <a:xfrm>
              <a:off x="2513727" y="4936065"/>
              <a:ext cx="5462055" cy="324000"/>
            </a:xfrm>
            <a:prstGeom prst="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Process 42"/>
            <p:cNvSpPr/>
            <p:nvPr/>
          </p:nvSpPr>
          <p:spPr>
            <a:xfrm>
              <a:off x="2510911" y="4951310"/>
              <a:ext cx="2735839" cy="322702"/>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Prototypes </a:t>
              </a:r>
              <a:r>
                <a:rPr lang="en-US" dirty="0">
                  <a:solidFill>
                    <a:srgbClr val="000000"/>
                  </a:solidFill>
                </a:rPr>
                <a:t>/</a:t>
              </a:r>
              <a:r>
                <a:rPr lang="en-US" dirty="0" smtClean="0">
                  <a:solidFill>
                    <a:srgbClr val="000000"/>
                  </a:solidFill>
                </a:rPr>
                <a:t> t. f. comp. </a:t>
              </a:r>
              <a:endParaRPr lang="en-US" dirty="0">
                <a:solidFill>
                  <a:srgbClr val="000000"/>
                </a:solidFill>
              </a:endParaRPr>
            </a:p>
          </p:txBody>
        </p:sp>
        <p:cxnSp>
          <p:nvCxnSpPr>
            <p:cNvPr id="44" name="Straight Connector 43"/>
            <p:cNvCxnSpPr/>
            <p:nvPr/>
          </p:nvCxnSpPr>
          <p:spPr>
            <a:xfrm flipH="1">
              <a:off x="2510911" y="2180373"/>
              <a:ext cx="12046" cy="3295197"/>
            </a:xfrm>
            <a:prstGeom prst="line">
              <a:avLst/>
            </a:prstGeom>
          </p:spPr>
          <p:style>
            <a:lnRef idx="2">
              <a:schemeClr val="accent1"/>
            </a:lnRef>
            <a:fillRef idx="0">
              <a:schemeClr val="accent1"/>
            </a:fillRef>
            <a:effectRef idx="1">
              <a:schemeClr val="accent1"/>
            </a:effectRef>
            <a:fontRef idx="minor">
              <a:schemeClr val="tx1"/>
            </a:fontRef>
          </p:style>
        </p:cxnSp>
        <p:sp>
          <p:nvSpPr>
            <p:cNvPr id="45" name="Process 44"/>
            <p:cNvSpPr/>
            <p:nvPr/>
          </p:nvSpPr>
          <p:spPr>
            <a:xfrm>
              <a:off x="7100712" y="2880135"/>
              <a:ext cx="922698" cy="306324"/>
            </a:xfrm>
            <a:prstGeom prst="flowChartProcess">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Approve</a:t>
              </a:r>
              <a:endParaRPr lang="en-US" sz="1600" dirty="0">
                <a:solidFill>
                  <a:srgbClr val="000000"/>
                </a:solidFill>
              </a:endParaRPr>
            </a:p>
          </p:txBody>
        </p:sp>
        <p:sp>
          <p:nvSpPr>
            <p:cNvPr id="46" name="Right Triangle 45"/>
            <p:cNvSpPr/>
            <p:nvPr/>
          </p:nvSpPr>
          <p:spPr>
            <a:xfrm>
              <a:off x="5265019" y="3867398"/>
              <a:ext cx="1835693" cy="324000"/>
            </a:xfrm>
            <a:prstGeom prst="r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Process 46"/>
            <p:cNvSpPr/>
            <p:nvPr/>
          </p:nvSpPr>
          <p:spPr>
            <a:xfrm>
              <a:off x="5265018" y="3897651"/>
              <a:ext cx="1835693" cy="306325"/>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Exploit</a:t>
              </a:r>
              <a:endParaRPr lang="en-US" dirty="0">
                <a:solidFill>
                  <a:srgbClr val="000000"/>
                </a:solidFill>
              </a:endParaRPr>
            </a:p>
          </p:txBody>
        </p:sp>
        <p:sp>
          <p:nvSpPr>
            <p:cNvPr id="48" name="Process 47"/>
            <p:cNvSpPr/>
            <p:nvPr/>
          </p:nvSpPr>
          <p:spPr>
            <a:xfrm>
              <a:off x="5252939" y="4954923"/>
              <a:ext cx="2722843" cy="310771"/>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Prototypes </a:t>
              </a:r>
              <a:r>
                <a:rPr lang="en-US" dirty="0">
                  <a:solidFill>
                    <a:srgbClr val="000000"/>
                  </a:solidFill>
                </a:rPr>
                <a:t>/</a:t>
              </a:r>
              <a:r>
                <a:rPr lang="en-US" dirty="0" smtClean="0">
                  <a:solidFill>
                    <a:srgbClr val="000000"/>
                  </a:solidFill>
                </a:rPr>
                <a:t> pre-series </a:t>
              </a:r>
              <a:endParaRPr lang="en-US" dirty="0">
                <a:solidFill>
                  <a:srgbClr val="000000"/>
                </a:solidFill>
              </a:endParaRPr>
            </a:p>
          </p:txBody>
        </p:sp>
        <p:sp>
          <p:nvSpPr>
            <p:cNvPr id="49" name="Process 48"/>
            <p:cNvSpPr/>
            <p:nvPr/>
          </p:nvSpPr>
          <p:spPr>
            <a:xfrm>
              <a:off x="681435" y="794711"/>
              <a:ext cx="1849857" cy="307084"/>
            </a:xfrm>
            <a:prstGeom prst="flowChartProcess">
              <a:avLst/>
            </a:prstGeom>
            <a:solidFill>
              <a:srgbClr val="F4FCEE"/>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R&amp;D detectors</a:t>
              </a:r>
              <a:endParaRPr lang="en-US" dirty="0">
                <a:solidFill>
                  <a:srgbClr val="000000"/>
                </a:solidFill>
              </a:endParaRPr>
            </a:p>
          </p:txBody>
        </p:sp>
        <p:sp>
          <p:nvSpPr>
            <p:cNvPr id="50" name="Process 49"/>
            <p:cNvSpPr/>
            <p:nvPr/>
          </p:nvSpPr>
          <p:spPr>
            <a:xfrm>
              <a:off x="2555297" y="798839"/>
              <a:ext cx="1354035" cy="306324"/>
            </a:xfrm>
            <a:prstGeom prst="flowChartProcess">
              <a:avLst/>
            </a:prstGeom>
            <a:solidFill>
              <a:srgbClr val="C1FFA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Prototypes</a:t>
              </a:r>
              <a:endParaRPr lang="en-US" dirty="0">
                <a:solidFill>
                  <a:srgbClr val="000000"/>
                </a:solidFill>
              </a:endParaRPr>
            </a:p>
          </p:txBody>
        </p:sp>
        <p:sp>
          <p:nvSpPr>
            <p:cNvPr id="51" name="Process 50"/>
            <p:cNvSpPr/>
            <p:nvPr/>
          </p:nvSpPr>
          <p:spPr>
            <a:xfrm>
              <a:off x="3438819" y="466074"/>
              <a:ext cx="1361421" cy="306324"/>
            </a:xfrm>
            <a:prstGeom prst="flowChartProcess">
              <a:avLst/>
            </a:prstGeom>
            <a:solidFill>
              <a:srgbClr val="A7EE8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C</a:t>
              </a:r>
              <a:r>
                <a:rPr lang="en-US" dirty="0" smtClean="0">
                  <a:solidFill>
                    <a:srgbClr val="000000"/>
                  </a:solidFill>
                </a:rPr>
                <a:t>DRs</a:t>
              </a:r>
              <a:endParaRPr lang="en-US" dirty="0">
                <a:solidFill>
                  <a:srgbClr val="000000"/>
                </a:solidFill>
              </a:endParaRPr>
            </a:p>
          </p:txBody>
        </p:sp>
        <p:sp>
          <p:nvSpPr>
            <p:cNvPr id="52" name="TextBox 51"/>
            <p:cNvSpPr txBox="1"/>
            <p:nvPr/>
          </p:nvSpPr>
          <p:spPr>
            <a:xfrm>
              <a:off x="1449659" y="1193180"/>
              <a:ext cx="184731" cy="369332"/>
            </a:xfrm>
            <a:prstGeom prst="rect">
              <a:avLst/>
            </a:prstGeom>
            <a:noFill/>
          </p:spPr>
          <p:txBody>
            <a:bodyPr wrap="none" rtlCol="0">
              <a:spAutoFit/>
            </a:bodyPr>
            <a:lstStyle/>
            <a:p>
              <a:endParaRPr lang="en-US" dirty="0"/>
            </a:p>
          </p:txBody>
        </p:sp>
        <p:sp>
          <p:nvSpPr>
            <p:cNvPr id="53" name="Process 52"/>
            <p:cNvSpPr/>
            <p:nvPr/>
          </p:nvSpPr>
          <p:spPr>
            <a:xfrm>
              <a:off x="671244" y="1117040"/>
              <a:ext cx="3238088" cy="307084"/>
            </a:xfrm>
            <a:prstGeom prst="flowChartProcess">
              <a:avLst/>
            </a:prstGeom>
            <a:solidFill>
              <a:schemeClr val="accent5">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MDI &amp; detector simulations</a:t>
              </a:r>
              <a:endParaRPr lang="en-US" dirty="0">
                <a:solidFill>
                  <a:srgbClr val="000000"/>
                </a:solidFill>
              </a:endParaRPr>
            </a:p>
          </p:txBody>
        </p:sp>
        <p:sp>
          <p:nvSpPr>
            <p:cNvPr id="54" name="Process 53"/>
            <p:cNvSpPr/>
            <p:nvPr/>
          </p:nvSpPr>
          <p:spPr>
            <a:xfrm>
              <a:off x="4800240" y="784325"/>
              <a:ext cx="2276334" cy="317470"/>
            </a:xfrm>
            <a:prstGeom prst="flowChartProcess">
              <a:avLst/>
            </a:prstGeom>
            <a:solidFill>
              <a:srgbClr val="CAEFB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Large Proto/Slice test</a:t>
              </a:r>
              <a:endParaRPr lang="en-US" dirty="0">
                <a:solidFill>
                  <a:srgbClr val="000000"/>
                </a:solidFill>
              </a:endParaRPr>
            </a:p>
          </p:txBody>
        </p:sp>
        <p:sp>
          <p:nvSpPr>
            <p:cNvPr id="55" name="Process 54"/>
            <p:cNvSpPr/>
            <p:nvPr/>
          </p:nvSpPr>
          <p:spPr>
            <a:xfrm>
              <a:off x="5244754" y="443667"/>
              <a:ext cx="1361421" cy="306324"/>
            </a:xfrm>
            <a:prstGeom prst="flowChartProcess">
              <a:avLst/>
            </a:prstGeom>
            <a:solidFill>
              <a:srgbClr val="86BF6A"/>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T</a:t>
              </a:r>
              <a:r>
                <a:rPr lang="en-US" smtClean="0">
                  <a:solidFill>
                    <a:srgbClr val="000000"/>
                  </a:solidFill>
                </a:rPr>
                <a:t>DRs</a:t>
              </a:r>
              <a:endParaRPr lang="en-US" dirty="0">
                <a:solidFill>
                  <a:srgbClr val="000000"/>
                </a:solidFill>
              </a:endParaRPr>
            </a:p>
          </p:txBody>
        </p:sp>
      </p:grpSp>
      <p:sp>
        <p:nvSpPr>
          <p:cNvPr id="56" name="TextBox 55"/>
          <p:cNvSpPr txBox="1"/>
          <p:nvPr/>
        </p:nvSpPr>
        <p:spPr>
          <a:xfrm rot="19814849">
            <a:off x="7218032" y="707352"/>
            <a:ext cx="1932703" cy="369332"/>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Technically limited</a:t>
            </a:r>
            <a:endParaRPr lang="en-US" dirty="0"/>
          </a:p>
        </p:txBody>
      </p:sp>
      <p:sp>
        <p:nvSpPr>
          <p:cNvPr id="57" name="TextBox 56"/>
          <p:cNvSpPr txBox="1"/>
          <p:nvPr/>
        </p:nvSpPr>
        <p:spPr>
          <a:xfrm rot="16200000">
            <a:off x="-1527243" y="3961830"/>
            <a:ext cx="3769174" cy="40011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b="1" smtClean="0"/>
              <a:t>MACHINE</a:t>
            </a:r>
            <a:endParaRPr lang="en-US" sz="2000" b="1" dirty="0"/>
          </a:p>
        </p:txBody>
      </p:sp>
      <p:sp>
        <p:nvSpPr>
          <p:cNvPr id="58" name="TextBox 57"/>
          <p:cNvSpPr txBox="1"/>
          <p:nvPr/>
        </p:nvSpPr>
        <p:spPr>
          <a:xfrm rot="16200000">
            <a:off x="-312170" y="800887"/>
            <a:ext cx="1368852" cy="40011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b="1" smtClean="0"/>
              <a:t>DETECTOR</a:t>
            </a:r>
            <a:endParaRPr lang="en-US" sz="2000" b="1" dirty="0"/>
          </a:p>
        </p:txBody>
      </p:sp>
      <p:sp>
        <p:nvSpPr>
          <p:cNvPr id="3" name="Footer Placeholder 2"/>
          <p:cNvSpPr>
            <a:spLocks noGrp="1"/>
          </p:cNvSpPr>
          <p:nvPr>
            <p:ph type="ftr" sz="quarter" idx="11"/>
          </p:nvPr>
        </p:nvSpPr>
        <p:spPr/>
        <p:txBody>
          <a:bodyPr/>
          <a:lstStyle/>
          <a:p>
            <a:r>
              <a:rPr lang="en-US" smtClean="0"/>
              <a:t>Muon Collider Strategy, CERN, Oct. 2019</a:t>
            </a:r>
            <a:endParaRPr lang="en-US"/>
          </a:p>
        </p:txBody>
      </p:sp>
    </p:spTree>
    <p:extLst>
      <p:ext uri="{BB962C8B-B14F-4D97-AF65-F5344CB8AC3E}">
        <p14:creationId xmlns:p14="http://schemas.microsoft.com/office/powerpoint/2010/main" val="116342309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4054"/>
            <a:ext cx="8989862" cy="460858"/>
          </a:xfrm>
        </p:spPr>
        <p:txBody>
          <a:bodyPr>
            <a:noAutofit/>
          </a:bodyPr>
          <a:lstStyle/>
          <a:p>
            <a:r>
              <a:rPr lang="en-US" sz="3600" dirty="0"/>
              <a:t>P</a:t>
            </a:r>
            <a:r>
              <a:rPr lang="en-US" sz="3600" dirty="0" smtClean="0"/>
              <a:t>roposed Tentative Timeline (2019)</a:t>
            </a:r>
            <a:endParaRPr lang="en-US" sz="3600"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15</a:t>
            </a:fld>
            <a:endParaRPr lang="en-US"/>
          </a:p>
        </p:txBody>
      </p:sp>
      <p:grpSp>
        <p:nvGrpSpPr>
          <p:cNvPr id="7" name="Group 6"/>
          <p:cNvGrpSpPr/>
          <p:nvPr/>
        </p:nvGrpSpPr>
        <p:grpSpPr>
          <a:xfrm>
            <a:off x="915293" y="596403"/>
            <a:ext cx="7502600" cy="5779322"/>
            <a:chOff x="671244" y="443667"/>
            <a:chExt cx="7788645" cy="5988682"/>
          </a:xfrm>
        </p:grpSpPr>
        <p:sp>
          <p:nvSpPr>
            <p:cNvPr id="8" name="Process 7"/>
            <p:cNvSpPr/>
            <p:nvPr/>
          </p:nvSpPr>
          <p:spPr>
            <a:xfrm rot="16200000">
              <a:off x="570385"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a:t>
              </a:r>
              <a:endParaRPr lang="en-US" dirty="0"/>
            </a:p>
          </p:txBody>
        </p:sp>
        <p:sp>
          <p:nvSpPr>
            <p:cNvPr id="9" name="Process 8"/>
            <p:cNvSpPr/>
            <p:nvPr/>
          </p:nvSpPr>
          <p:spPr>
            <a:xfrm rot="16200000">
              <a:off x="1485297" y="1616424"/>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3</a:t>
              </a:r>
              <a:endParaRPr lang="en-US" dirty="0"/>
            </a:p>
          </p:txBody>
        </p:sp>
        <p:sp>
          <p:nvSpPr>
            <p:cNvPr id="10" name="Process 9"/>
            <p:cNvSpPr/>
            <p:nvPr/>
          </p:nvSpPr>
          <p:spPr>
            <a:xfrm rot="16200000">
              <a:off x="2412855" y="1618610"/>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5</a:t>
              </a:r>
              <a:endParaRPr lang="en-US" dirty="0"/>
            </a:p>
          </p:txBody>
        </p:sp>
        <p:sp>
          <p:nvSpPr>
            <p:cNvPr id="11" name="Process 10"/>
            <p:cNvSpPr/>
            <p:nvPr/>
          </p:nvSpPr>
          <p:spPr>
            <a:xfrm rot="16200000">
              <a:off x="3327767"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7</a:t>
              </a:r>
              <a:endParaRPr lang="en-US" dirty="0"/>
            </a:p>
          </p:txBody>
        </p:sp>
        <p:sp>
          <p:nvSpPr>
            <p:cNvPr id="12" name="Process 11"/>
            <p:cNvSpPr/>
            <p:nvPr/>
          </p:nvSpPr>
          <p:spPr>
            <a:xfrm rot="16200000">
              <a:off x="4242679"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9</a:t>
              </a:r>
              <a:endParaRPr lang="en-US" dirty="0"/>
            </a:p>
          </p:txBody>
        </p:sp>
        <p:sp>
          <p:nvSpPr>
            <p:cNvPr id="13" name="Process 12"/>
            <p:cNvSpPr/>
            <p:nvPr/>
          </p:nvSpPr>
          <p:spPr>
            <a:xfrm rot="16200000">
              <a:off x="5157591" y="1627892"/>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1</a:t>
              </a:r>
              <a:endParaRPr lang="en-US" dirty="0"/>
            </a:p>
          </p:txBody>
        </p:sp>
        <p:sp>
          <p:nvSpPr>
            <p:cNvPr id="14" name="Process 13"/>
            <p:cNvSpPr/>
            <p:nvPr/>
          </p:nvSpPr>
          <p:spPr>
            <a:xfrm rot="16200000">
              <a:off x="6072503" y="1627892"/>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3</a:t>
              </a:r>
              <a:endParaRPr lang="en-US" dirty="0"/>
            </a:p>
          </p:txBody>
        </p:sp>
        <p:sp>
          <p:nvSpPr>
            <p:cNvPr id="15" name="Process 14"/>
            <p:cNvSpPr/>
            <p:nvPr/>
          </p:nvSpPr>
          <p:spPr>
            <a:xfrm rot="16200000">
              <a:off x="6987415" y="1632973"/>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5</a:t>
              </a:r>
              <a:endParaRPr lang="en-US" dirty="0"/>
            </a:p>
          </p:txBody>
        </p:sp>
        <p:sp>
          <p:nvSpPr>
            <p:cNvPr id="16" name="Process 15"/>
            <p:cNvSpPr/>
            <p:nvPr/>
          </p:nvSpPr>
          <p:spPr>
            <a:xfrm rot="16200000">
              <a:off x="7902327" y="1632973"/>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7</a:t>
              </a:r>
              <a:endParaRPr lang="en-US" dirty="0"/>
            </a:p>
          </p:txBody>
        </p:sp>
        <p:sp>
          <p:nvSpPr>
            <p:cNvPr id="17" name="Process 16"/>
            <p:cNvSpPr/>
            <p:nvPr/>
          </p:nvSpPr>
          <p:spPr>
            <a:xfrm rot="16200000">
              <a:off x="1016894"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2</a:t>
              </a:r>
              <a:endParaRPr lang="en-US" dirty="0"/>
            </a:p>
          </p:txBody>
        </p:sp>
        <p:sp>
          <p:nvSpPr>
            <p:cNvPr id="18" name="Process 17"/>
            <p:cNvSpPr/>
            <p:nvPr/>
          </p:nvSpPr>
          <p:spPr>
            <a:xfrm rot="16200000">
              <a:off x="1945461" y="1616424"/>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4</a:t>
              </a:r>
              <a:endParaRPr lang="en-US" dirty="0"/>
            </a:p>
          </p:txBody>
        </p:sp>
        <p:sp>
          <p:nvSpPr>
            <p:cNvPr id="19" name="Process 18"/>
            <p:cNvSpPr/>
            <p:nvPr/>
          </p:nvSpPr>
          <p:spPr>
            <a:xfrm rot="16200000">
              <a:off x="2859364" y="1618610"/>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6</a:t>
              </a:r>
              <a:endParaRPr lang="en-US" dirty="0"/>
            </a:p>
          </p:txBody>
        </p:sp>
        <p:sp>
          <p:nvSpPr>
            <p:cNvPr id="20" name="Process 19"/>
            <p:cNvSpPr/>
            <p:nvPr/>
          </p:nvSpPr>
          <p:spPr>
            <a:xfrm rot="16200000">
              <a:off x="3774276"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8</a:t>
              </a:r>
              <a:endParaRPr lang="en-US" dirty="0"/>
            </a:p>
          </p:txBody>
        </p:sp>
        <p:sp>
          <p:nvSpPr>
            <p:cNvPr id="21" name="Process 20"/>
            <p:cNvSpPr/>
            <p:nvPr/>
          </p:nvSpPr>
          <p:spPr>
            <a:xfrm rot="16200000">
              <a:off x="4689188"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0</a:t>
              </a:r>
              <a:endParaRPr lang="en-US" dirty="0"/>
            </a:p>
          </p:txBody>
        </p:sp>
        <p:sp>
          <p:nvSpPr>
            <p:cNvPr id="22" name="Process 21"/>
            <p:cNvSpPr/>
            <p:nvPr/>
          </p:nvSpPr>
          <p:spPr>
            <a:xfrm rot="16200000">
              <a:off x="5604100" y="1627892"/>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2</a:t>
              </a:r>
              <a:endParaRPr lang="en-US" dirty="0"/>
            </a:p>
          </p:txBody>
        </p:sp>
        <p:sp>
          <p:nvSpPr>
            <p:cNvPr id="23" name="Process 22"/>
            <p:cNvSpPr/>
            <p:nvPr/>
          </p:nvSpPr>
          <p:spPr>
            <a:xfrm rot="16200000">
              <a:off x="6519012" y="1627892"/>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4</a:t>
              </a:r>
              <a:endParaRPr lang="en-US" dirty="0"/>
            </a:p>
          </p:txBody>
        </p:sp>
        <p:sp>
          <p:nvSpPr>
            <p:cNvPr id="24" name="Process 23"/>
            <p:cNvSpPr/>
            <p:nvPr/>
          </p:nvSpPr>
          <p:spPr>
            <a:xfrm rot="16200000">
              <a:off x="7433924" y="1632973"/>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r>
                <a:rPr lang="en-US" dirty="0" smtClean="0"/>
                <a:t>6</a:t>
              </a:r>
            </a:p>
          </p:txBody>
        </p:sp>
        <p:sp>
          <p:nvSpPr>
            <p:cNvPr id="25" name="Right Triangle 24"/>
            <p:cNvSpPr/>
            <p:nvPr/>
          </p:nvSpPr>
          <p:spPr>
            <a:xfrm flipH="1">
              <a:off x="681435" y="4935819"/>
              <a:ext cx="1884067" cy="322703"/>
            </a:xfrm>
            <a:prstGeom prst="r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ight Triangle 25"/>
            <p:cNvSpPr/>
            <p:nvPr/>
          </p:nvSpPr>
          <p:spPr>
            <a:xfrm flipH="1">
              <a:off x="1157939" y="3883651"/>
              <a:ext cx="1368000" cy="320325"/>
            </a:xfrm>
            <a:prstGeom prst="rtTriangle">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Process 26"/>
            <p:cNvSpPr/>
            <p:nvPr/>
          </p:nvSpPr>
          <p:spPr>
            <a:xfrm>
              <a:off x="1122819" y="3903504"/>
              <a:ext cx="1416228" cy="300471"/>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D</a:t>
              </a:r>
              <a:r>
                <a:rPr lang="en-US" dirty="0" smtClean="0">
                  <a:solidFill>
                    <a:srgbClr val="000000"/>
                  </a:solidFill>
                </a:rPr>
                <a:t>esign</a:t>
              </a:r>
              <a:endParaRPr lang="en-US" dirty="0">
                <a:solidFill>
                  <a:srgbClr val="000000"/>
                </a:solidFill>
              </a:endParaRPr>
            </a:p>
          </p:txBody>
        </p:sp>
        <p:sp>
          <p:nvSpPr>
            <p:cNvPr id="28" name="Process 27"/>
            <p:cNvSpPr/>
            <p:nvPr/>
          </p:nvSpPr>
          <p:spPr>
            <a:xfrm>
              <a:off x="2539048" y="3903505"/>
              <a:ext cx="1346281" cy="287241"/>
            </a:xfrm>
            <a:prstGeom prst="flowChartProcess">
              <a:avLst/>
            </a:prstGeom>
            <a:solidFill>
              <a:schemeClr val="accent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Construct</a:t>
              </a:r>
              <a:endParaRPr lang="en-US" dirty="0">
                <a:solidFill>
                  <a:srgbClr val="000000"/>
                </a:solidFill>
              </a:endParaRPr>
            </a:p>
          </p:txBody>
        </p:sp>
        <p:sp>
          <p:nvSpPr>
            <p:cNvPr id="29" name="TextBox 28"/>
            <p:cNvSpPr txBox="1"/>
            <p:nvPr/>
          </p:nvSpPr>
          <p:spPr>
            <a:xfrm>
              <a:off x="3186081" y="3433460"/>
              <a:ext cx="1415772" cy="369332"/>
            </a:xfrm>
            <a:prstGeom prst="rect">
              <a:avLst/>
            </a:prstGeom>
            <a:solidFill>
              <a:schemeClr val="bg1">
                <a:lumMod val="85000"/>
              </a:schemeClr>
            </a:solidFill>
          </p:spPr>
          <p:txBody>
            <a:bodyPr wrap="square" rtlCol="0">
              <a:spAutoFit/>
            </a:bodyPr>
            <a:lstStyle/>
            <a:p>
              <a:r>
                <a:rPr lang="en-US" dirty="0" smtClean="0"/>
                <a:t>Test Facility</a:t>
              </a:r>
              <a:endParaRPr lang="en-US" dirty="0"/>
            </a:p>
          </p:txBody>
        </p:sp>
        <p:sp>
          <p:nvSpPr>
            <p:cNvPr id="30" name="TextBox 29"/>
            <p:cNvSpPr txBox="1"/>
            <p:nvPr/>
          </p:nvSpPr>
          <p:spPr>
            <a:xfrm>
              <a:off x="3177443" y="2399217"/>
              <a:ext cx="1415772" cy="369332"/>
            </a:xfrm>
            <a:prstGeom prst="rect">
              <a:avLst/>
            </a:prstGeom>
            <a:solidFill>
              <a:schemeClr val="bg1">
                <a:lumMod val="85000"/>
              </a:schemeClr>
            </a:solidFill>
          </p:spPr>
          <p:txBody>
            <a:bodyPr wrap="square" rtlCol="0">
              <a:spAutoFit/>
            </a:bodyPr>
            <a:lstStyle/>
            <a:p>
              <a:pPr algn="ctr"/>
              <a:r>
                <a:rPr lang="en-US" dirty="0" smtClean="0"/>
                <a:t>Design</a:t>
              </a:r>
              <a:endParaRPr lang="en-US" dirty="0"/>
            </a:p>
          </p:txBody>
        </p:sp>
        <p:sp>
          <p:nvSpPr>
            <p:cNvPr id="31" name="TextBox 30"/>
            <p:cNvSpPr txBox="1"/>
            <p:nvPr/>
          </p:nvSpPr>
          <p:spPr>
            <a:xfrm>
              <a:off x="3177443" y="4447276"/>
              <a:ext cx="1415772" cy="369332"/>
            </a:xfrm>
            <a:prstGeom prst="rect">
              <a:avLst/>
            </a:prstGeom>
            <a:solidFill>
              <a:schemeClr val="bg1">
                <a:lumMod val="85000"/>
              </a:schemeClr>
            </a:solidFill>
          </p:spPr>
          <p:txBody>
            <a:bodyPr wrap="none" rtlCol="0">
              <a:spAutoFit/>
            </a:bodyPr>
            <a:lstStyle/>
            <a:p>
              <a:r>
                <a:rPr lang="en-US" dirty="0" smtClean="0"/>
                <a:t>Technologies</a:t>
              </a:r>
              <a:endParaRPr lang="en-US" dirty="0"/>
            </a:p>
          </p:txBody>
        </p:sp>
        <p:sp>
          <p:nvSpPr>
            <p:cNvPr id="32" name="TextBox 31"/>
            <p:cNvSpPr txBox="1"/>
            <p:nvPr/>
          </p:nvSpPr>
          <p:spPr>
            <a:xfrm>
              <a:off x="1369774" y="5475571"/>
              <a:ext cx="2010337" cy="956778"/>
            </a:xfrm>
            <a:prstGeom prst="rect">
              <a:avLst/>
            </a:prstGeom>
            <a:solidFill>
              <a:schemeClr val="accent4">
                <a:lumMod val="40000"/>
                <a:lumOff val="60000"/>
              </a:schemeClr>
            </a:solidFill>
          </p:spPr>
          <p:txBody>
            <a:bodyPr wrap="square" rtlCol="0">
              <a:spAutoFit/>
            </a:bodyPr>
            <a:lstStyle/>
            <a:p>
              <a:r>
                <a:rPr lang="en-US" dirty="0" smtClean="0"/>
                <a:t>Ready to decide on test facility</a:t>
              </a:r>
            </a:p>
            <a:p>
              <a:r>
                <a:rPr lang="en-US" dirty="0"/>
                <a:t>Cost scale </a:t>
              </a:r>
              <a:r>
                <a:rPr lang="en-US" dirty="0" smtClean="0"/>
                <a:t>known</a:t>
              </a:r>
              <a:endParaRPr lang="en-US" dirty="0"/>
            </a:p>
          </p:txBody>
        </p:sp>
        <p:sp>
          <p:nvSpPr>
            <p:cNvPr id="33" name="TextBox 32"/>
            <p:cNvSpPr txBox="1"/>
            <p:nvPr/>
          </p:nvSpPr>
          <p:spPr>
            <a:xfrm>
              <a:off x="3956867" y="5475570"/>
              <a:ext cx="2204795" cy="956778"/>
            </a:xfrm>
            <a:prstGeom prst="rect">
              <a:avLst/>
            </a:prstGeom>
            <a:solidFill>
              <a:schemeClr val="accent4">
                <a:lumMod val="40000"/>
                <a:lumOff val="60000"/>
              </a:schemeClr>
            </a:solidFill>
          </p:spPr>
          <p:txBody>
            <a:bodyPr wrap="square" rtlCol="0">
              <a:spAutoFit/>
            </a:bodyPr>
            <a:lstStyle/>
            <a:p>
              <a:r>
                <a:rPr lang="en-US" dirty="0" smtClean="0"/>
                <a:t>Ready to commit </a:t>
              </a:r>
              <a:endParaRPr lang="en-US" dirty="0"/>
            </a:p>
            <a:p>
              <a:r>
                <a:rPr lang="en-US" dirty="0" smtClean="0"/>
                <a:t>to collider</a:t>
              </a:r>
            </a:p>
            <a:p>
              <a:r>
                <a:rPr lang="en-US" dirty="0"/>
                <a:t>Cost </a:t>
              </a:r>
              <a:r>
                <a:rPr lang="en-US" dirty="0" smtClean="0"/>
                <a:t>know</a:t>
              </a:r>
              <a:endParaRPr lang="en-US" dirty="0"/>
            </a:p>
          </p:txBody>
        </p:sp>
        <p:sp>
          <p:nvSpPr>
            <p:cNvPr id="34" name="TextBox 33"/>
            <p:cNvSpPr txBox="1"/>
            <p:nvPr/>
          </p:nvSpPr>
          <p:spPr>
            <a:xfrm>
              <a:off x="6233696" y="5485923"/>
              <a:ext cx="1800000" cy="646331"/>
            </a:xfrm>
            <a:prstGeom prst="rect">
              <a:avLst/>
            </a:prstGeom>
            <a:solidFill>
              <a:schemeClr val="accent4">
                <a:lumMod val="40000"/>
                <a:lumOff val="60000"/>
              </a:schemeClr>
            </a:solidFill>
          </p:spPr>
          <p:txBody>
            <a:bodyPr wrap="square" rtlCol="0">
              <a:spAutoFit/>
            </a:bodyPr>
            <a:lstStyle/>
            <a:p>
              <a:r>
                <a:rPr lang="en-US" dirty="0" smtClean="0"/>
                <a:t>Ready to construct</a:t>
              </a:r>
              <a:endParaRPr lang="en-US" dirty="0"/>
            </a:p>
          </p:txBody>
        </p:sp>
        <p:cxnSp>
          <p:nvCxnSpPr>
            <p:cNvPr id="35" name="Straight Connector 34"/>
            <p:cNvCxnSpPr>
              <a:endCxn id="34" idx="0"/>
            </p:cNvCxnSpPr>
            <p:nvPr/>
          </p:nvCxnSpPr>
          <p:spPr>
            <a:xfrm>
              <a:off x="7114139" y="2152440"/>
              <a:ext cx="19557" cy="3333482"/>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5244754" y="2121460"/>
              <a:ext cx="13859" cy="3354109"/>
            </a:xfrm>
            <a:prstGeom prst="line">
              <a:avLst/>
            </a:prstGeom>
          </p:spPr>
          <p:style>
            <a:lnRef idx="2">
              <a:schemeClr val="accent1"/>
            </a:lnRef>
            <a:fillRef idx="0">
              <a:schemeClr val="accent1"/>
            </a:fillRef>
            <a:effectRef idx="1">
              <a:schemeClr val="accent1"/>
            </a:effectRef>
            <a:fontRef idx="minor">
              <a:schemeClr val="tx1"/>
            </a:fontRef>
          </p:style>
        </p:cxnSp>
        <p:sp>
          <p:nvSpPr>
            <p:cNvPr id="37" name="Process 36"/>
            <p:cNvSpPr/>
            <p:nvPr/>
          </p:nvSpPr>
          <p:spPr>
            <a:xfrm>
              <a:off x="681437" y="2879375"/>
              <a:ext cx="1849857" cy="30708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Baseline design</a:t>
              </a:r>
              <a:endParaRPr lang="en-US" dirty="0">
                <a:solidFill>
                  <a:srgbClr val="000000"/>
                </a:solidFill>
              </a:endParaRPr>
            </a:p>
          </p:txBody>
        </p:sp>
        <p:sp>
          <p:nvSpPr>
            <p:cNvPr id="38" name="Process 37"/>
            <p:cNvSpPr/>
            <p:nvPr/>
          </p:nvSpPr>
          <p:spPr>
            <a:xfrm>
              <a:off x="3863436" y="3896129"/>
              <a:ext cx="1383314" cy="293095"/>
            </a:xfrm>
            <a:prstGeom prst="flowChartProcess">
              <a:avLst/>
            </a:prstGeom>
            <a:solidFill>
              <a:schemeClr val="accent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Exploit</a:t>
              </a:r>
              <a:endParaRPr lang="en-US" dirty="0">
                <a:solidFill>
                  <a:srgbClr val="000000"/>
                </a:solidFill>
              </a:endParaRPr>
            </a:p>
          </p:txBody>
        </p:sp>
        <p:sp>
          <p:nvSpPr>
            <p:cNvPr id="39" name="Process 38"/>
            <p:cNvSpPr/>
            <p:nvPr/>
          </p:nvSpPr>
          <p:spPr>
            <a:xfrm>
              <a:off x="2524139" y="2880135"/>
              <a:ext cx="2744506" cy="30632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Design </a:t>
              </a:r>
              <a:r>
                <a:rPr lang="en-US" dirty="0" err="1" smtClean="0">
                  <a:solidFill>
                    <a:srgbClr val="000000"/>
                  </a:solidFill>
                </a:rPr>
                <a:t>optimisation</a:t>
              </a:r>
              <a:endParaRPr lang="en-US" dirty="0">
                <a:solidFill>
                  <a:srgbClr val="000000"/>
                </a:solidFill>
              </a:endParaRPr>
            </a:p>
          </p:txBody>
        </p:sp>
        <p:sp>
          <p:nvSpPr>
            <p:cNvPr id="40" name="Process 39"/>
            <p:cNvSpPr/>
            <p:nvPr/>
          </p:nvSpPr>
          <p:spPr>
            <a:xfrm>
              <a:off x="5265019" y="2879375"/>
              <a:ext cx="2076518" cy="30708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Project preparation</a:t>
              </a:r>
              <a:endParaRPr lang="en-US" dirty="0">
                <a:solidFill>
                  <a:srgbClr val="000000"/>
                </a:solidFill>
              </a:endParaRPr>
            </a:p>
          </p:txBody>
        </p:sp>
        <p:sp>
          <p:nvSpPr>
            <p:cNvPr id="41" name="Rectangle 40"/>
            <p:cNvSpPr/>
            <p:nvPr/>
          </p:nvSpPr>
          <p:spPr>
            <a:xfrm>
              <a:off x="681436" y="4957490"/>
              <a:ext cx="1829475" cy="30103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Design </a:t>
              </a:r>
              <a:r>
                <a:rPr lang="en-US" dirty="0">
                  <a:solidFill>
                    <a:srgbClr val="000000"/>
                  </a:solidFill>
                </a:rPr>
                <a:t>/</a:t>
              </a:r>
              <a:r>
                <a:rPr lang="en-US" dirty="0" smtClean="0">
                  <a:solidFill>
                    <a:srgbClr val="000000"/>
                  </a:solidFill>
                </a:rPr>
                <a:t> models</a:t>
              </a:r>
              <a:endParaRPr lang="en-US" dirty="0">
                <a:solidFill>
                  <a:srgbClr val="000000"/>
                </a:solidFill>
              </a:endParaRPr>
            </a:p>
          </p:txBody>
        </p:sp>
        <p:sp>
          <p:nvSpPr>
            <p:cNvPr id="42" name="Rectangle 41"/>
            <p:cNvSpPr/>
            <p:nvPr/>
          </p:nvSpPr>
          <p:spPr>
            <a:xfrm>
              <a:off x="2513727" y="4936065"/>
              <a:ext cx="5462055" cy="324000"/>
            </a:xfrm>
            <a:prstGeom prst="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Process 42"/>
            <p:cNvSpPr/>
            <p:nvPr/>
          </p:nvSpPr>
          <p:spPr>
            <a:xfrm>
              <a:off x="2510911" y="4951310"/>
              <a:ext cx="2735839" cy="322702"/>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Prototypes </a:t>
              </a:r>
              <a:r>
                <a:rPr lang="en-US" dirty="0">
                  <a:solidFill>
                    <a:srgbClr val="000000"/>
                  </a:solidFill>
                </a:rPr>
                <a:t>/</a:t>
              </a:r>
              <a:r>
                <a:rPr lang="en-US" dirty="0" smtClean="0">
                  <a:solidFill>
                    <a:srgbClr val="000000"/>
                  </a:solidFill>
                </a:rPr>
                <a:t> t. f. comp. </a:t>
              </a:r>
              <a:endParaRPr lang="en-US" dirty="0">
                <a:solidFill>
                  <a:srgbClr val="000000"/>
                </a:solidFill>
              </a:endParaRPr>
            </a:p>
          </p:txBody>
        </p:sp>
        <p:cxnSp>
          <p:nvCxnSpPr>
            <p:cNvPr id="44" name="Straight Connector 43"/>
            <p:cNvCxnSpPr/>
            <p:nvPr/>
          </p:nvCxnSpPr>
          <p:spPr>
            <a:xfrm flipH="1">
              <a:off x="2510911" y="2180373"/>
              <a:ext cx="12046" cy="3295197"/>
            </a:xfrm>
            <a:prstGeom prst="line">
              <a:avLst/>
            </a:prstGeom>
          </p:spPr>
          <p:style>
            <a:lnRef idx="2">
              <a:schemeClr val="accent1"/>
            </a:lnRef>
            <a:fillRef idx="0">
              <a:schemeClr val="accent1"/>
            </a:fillRef>
            <a:effectRef idx="1">
              <a:schemeClr val="accent1"/>
            </a:effectRef>
            <a:fontRef idx="minor">
              <a:schemeClr val="tx1"/>
            </a:fontRef>
          </p:style>
        </p:cxnSp>
        <p:sp>
          <p:nvSpPr>
            <p:cNvPr id="45" name="Process 44"/>
            <p:cNvSpPr/>
            <p:nvPr/>
          </p:nvSpPr>
          <p:spPr>
            <a:xfrm>
              <a:off x="7100712" y="2880135"/>
              <a:ext cx="922698" cy="306324"/>
            </a:xfrm>
            <a:prstGeom prst="flowChartProcess">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Approve</a:t>
              </a:r>
              <a:endParaRPr lang="en-US" sz="1600" dirty="0">
                <a:solidFill>
                  <a:srgbClr val="000000"/>
                </a:solidFill>
              </a:endParaRPr>
            </a:p>
          </p:txBody>
        </p:sp>
        <p:sp>
          <p:nvSpPr>
            <p:cNvPr id="46" name="Right Triangle 45"/>
            <p:cNvSpPr/>
            <p:nvPr/>
          </p:nvSpPr>
          <p:spPr>
            <a:xfrm>
              <a:off x="5265019" y="3867398"/>
              <a:ext cx="1835693" cy="324000"/>
            </a:xfrm>
            <a:prstGeom prst="r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Process 46"/>
            <p:cNvSpPr/>
            <p:nvPr/>
          </p:nvSpPr>
          <p:spPr>
            <a:xfrm>
              <a:off x="5265018" y="3897651"/>
              <a:ext cx="1835693" cy="306325"/>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Exploit</a:t>
              </a:r>
              <a:endParaRPr lang="en-US" dirty="0">
                <a:solidFill>
                  <a:srgbClr val="000000"/>
                </a:solidFill>
              </a:endParaRPr>
            </a:p>
          </p:txBody>
        </p:sp>
        <p:sp>
          <p:nvSpPr>
            <p:cNvPr id="48" name="Process 47"/>
            <p:cNvSpPr/>
            <p:nvPr/>
          </p:nvSpPr>
          <p:spPr>
            <a:xfrm>
              <a:off x="5252939" y="4954923"/>
              <a:ext cx="2722843" cy="310771"/>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Prototypes </a:t>
              </a:r>
              <a:r>
                <a:rPr lang="en-US" dirty="0">
                  <a:solidFill>
                    <a:srgbClr val="000000"/>
                  </a:solidFill>
                </a:rPr>
                <a:t>/</a:t>
              </a:r>
              <a:r>
                <a:rPr lang="en-US" dirty="0" smtClean="0">
                  <a:solidFill>
                    <a:srgbClr val="000000"/>
                  </a:solidFill>
                </a:rPr>
                <a:t> pre-series </a:t>
              </a:r>
              <a:endParaRPr lang="en-US" dirty="0">
                <a:solidFill>
                  <a:srgbClr val="000000"/>
                </a:solidFill>
              </a:endParaRPr>
            </a:p>
          </p:txBody>
        </p:sp>
        <p:sp>
          <p:nvSpPr>
            <p:cNvPr id="49" name="Process 48"/>
            <p:cNvSpPr/>
            <p:nvPr/>
          </p:nvSpPr>
          <p:spPr>
            <a:xfrm>
              <a:off x="681435" y="794711"/>
              <a:ext cx="1849857" cy="307084"/>
            </a:xfrm>
            <a:prstGeom prst="flowChartProcess">
              <a:avLst/>
            </a:prstGeom>
            <a:solidFill>
              <a:srgbClr val="F4FCEE"/>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R&amp;D detectors</a:t>
              </a:r>
              <a:endParaRPr lang="en-US" dirty="0">
                <a:solidFill>
                  <a:srgbClr val="000000"/>
                </a:solidFill>
              </a:endParaRPr>
            </a:p>
          </p:txBody>
        </p:sp>
        <p:sp>
          <p:nvSpPr>
            <p:cNvPr id="50" name="Process 49"/>
            <p:cNvSpPr/>
            <p:nvPr/>
          </p:nvSpPr>
          <p:spPr>
            <a:xfrm>
              <a:off x="2555297" y="798839"/>
              <a:ext cx="1354035" cy="306324"/>
            </a:xfrm>
            <a:prstGeom prst="flowChartProcess">
              <a:avLst/>
            </a:prstGeom>
            <a:solidFill>
              <a:srgbClr val="C1FFA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Prototypes</a:t>
              </a:r>
              <a:endParaRPr lang="en-US" dirty="0">
                <a:solidFill>
                  <a:srgbClr val="000000"/>
                </a:solidFill>
              </a:endParaRPr>
            </a:p>
          </p:txBody>
        </p:sp>
        <p:sp>
          <p:nvSpPr>
            <p:cNvPr id="51" name="Process 50"/>
            <p:cNvSpPr/>
            <p:nvPr/>
          </p:nvSpPr>
          <p:spPr>
            <a:xfrm>
              <a:off x="3438819" y="466074"/>
              <a:ext cx="1361421" cy="306324"/>
            </a:xfrm>
            <a:prstGeom prst="flowChartProcess">
              <a:avLst/>
            </a:prstGeom>
            <a:solidFill>
              <a:srgbClr val="A7EE8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C</a:t>
              </a:r>
              <a:r>
                <a:rPr lang="en-US" dirty="0" smtClean="0">
                  <a:solidFill>
                    <a:srgbClr val="000000"/>
                  </a:solidFill>
                </a:rPr>
                <a:t>DRs</a:t>
              </a:r>
              <a:endParaRPr lang="en-US" dirty="0">
                <a:solidFill>
                  <a:srgbClr val="000000"/>
                </a:solidFill>
              </a:endParaRPr>
            </a:p>
          </p:txBody>
        </p:sp>
        <p:sp>
          <p:nvSpPr>
            <p:cNvPr id="52" name="TextBox 51"/>
            <p:cNvSpPr txBox="1"/>
            <p:nvPr/>
          </p:nvSpPr>
          <p:spPr>
            <a:xfrm>
              <a:off x="1449659" y="1193180"/>
              <a:ext cx="184731" cy="369332"/>
            </a:xfrm>
            <a:prstGeom prst="rect">
              <a:avLst/>
            </a:prstGeom>
            <a:noFill/>
          </p:spPr>
          <p:txBody>
            <a:bodyPr wrap="none" rtlCol="0">
              <a:spAutoFit/>
            </a:bodyPr>
            <a:lstStyle/>
            <a:p>
              <a:endParaRPr lang="en-US" dirty="0"/>
            </a:p>
          </p:txBody>
        </p:sp>
        <p:sp>
          <p:nvSpPr>
            <p:cNvPr id="53" name="Process 52"/>
            <p:cNvSpPr/>
            <p:nvPr/>
          </p:nvSpPr>
          <p:spPr>
            <a:xfrm>
              <a:off x="671244" y="1117040"/>
              <a:ext cx="3238088" cy="307084"/>
            </a:xfrm>
            <a:prstGeom prst="flowChartProcess">
              <a:avLst/>
            </a:prstGeom>
            <a:solidFill>
              <a:schemeClr val="accent5">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MDI &amp; detector simulations</a:t>
              </a:r>
              <a:endParaRPr lang="en-US" dirty="0">
                <a:solidFill>
                  <a:srgbClr val="000000"/>
                </a:solidFill>
              </a:endParaRPr>
            </a:p>
          </p:txBody>
        </p:sp>
        <p:sp>
          <p:nvSpPr>
            <p:cNvPr id="54" name="Process 53"/>
            <p:cNvSpPr/>
            <p:nvPr/>
          </p:nvSpPr>
          <p:spPr>
            <a:xfrm>
              <a:off x="4800240" y="784325"/>
              <a:ext cx="2276334" cy="317470"/>
            </a:xfrm>
            <a:prstGeom prst="flowChartProcess">
              <a:avLst/>
            </a:prstGeom>
            <a:solidFill>
              <a:srgbClr val="CAEFB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Large Proto/Slice test</a:t>
              </a:r>
              <a:endParaRPr lang="en-US" dirty="0">
                <a:solidFill>
                  <a:srgbClr val="000000"/>
                </a:solidFill>
              </a:endParaRPr>
            </a:p>
          </p:txBody>
        </p:sp>
        <p:sp>
          <p:nvSpPr>
            <p:cNvPr id="55" name="Process 54"/>
            <p:cNvSpPr/>
            <p:nvPr/>
          </p:nvSpPr>
          <p:spPr>
            <a:xfrm>
              <a:off x="5244754" y="443667"/>
              <a:ext cx="1361421" cy="306324"/>
            </a:xfrm>
            <a:prstGeom prst="flowChartProcess">
              <a:avLst/>
            </a:prstGeom>
            <a:solidFill>
              <a:srgbClr val="86BF6A"/>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T</a:t>
              </a:r>
              <a:r>
                <a:rPr lang="en-US" smtClean="0">
                  <a:solidFill>
                    <a:srgbClr val="000000"/>
                  </a:solidFill>
                </a:rPr>
                <a:t>DRs</a:t>
              </a:r>
              <a:endParaRPr lang="en-US" dirty="0">
                <a:solidFill>
                  <a:srgbClr val="000000"/>
                </a:solidFill>
              </a:endParaRPr>
            </a:p>
          </p:txBody>
        </p:sp>
      </p:grpSp>
      <p:sp>
        <p:nvSpPr>
          <p:cNvPr id="56" name="TextBox 55"/>
          <p:cNvSpPr txBox="1"/>
          <p:nvPr/>
        </p:nvSpPr>
        <p:spPr>
          <a:xfrm rot="19814849">
            <a:off x="7218032" y="707352"/>
            <a:ext cx="1932703" cy="369332"/>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Technically limited</a:t>
            </a:r>
            <a:endParaRPr lang="en-US" dirty="0"/>
          </a:p>
        </p:txBody>
      </p:sp>
      <p:sp>
        <p:nvSpPr>
          <p:cNvPr id="57" name="TextBox 56"/>
          <p:cNvSpPr txBox="1"/>
          <p:nvPr/>
        </p:nvSpPr>
        <p:spPr>
          <a:xfrm rot="16200000">
            <a:off x="-1527243" y="3961830"/>
            <a:ext cx="3769174" cy="40011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b="1" smtClean="0"/>
              <a:t>MACHINE</a:t>
            </a:r>
            <a:endParaRPr lang="en-US" sz="2000" b="1" dirty="0"/>
          </a:p>
        </p:txBody>
      </p:sp>
      <p:sp>
        <p:nvSpPr>
          <p:cNvPr id="58" name="TextBox 57"/>
          <p:cNvSpPr txBox="1"/>
          <p:nvPr/>
        </p:nvSpPr>
        <p:spPr>
          <a:xfrm rot="16200000">
            <a:off x="-312170" y="800887"/>
            <a:ext cx="1368852" cy="40011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b="1" smtClean="0"/>
              <a:t>DETECTOR</a:t>
            </a:r>
            <a:endParaRPr lang="en-US" sz="2000" b="1" dirty="0"/>
          </a:p>
        </p:txBody>
      </p:sp>
      <p:sp>
        <p:nvSpPr>
          <p:cNvPr id="3" name="Footer Placeholder 2"/>
          <p:cNvSpPr>
            <a:spLocks noGrp="1"/>
          </p:cNvSpPr>
          <p:nvPr>
            <p:ph type="ftr" sz="quarter" idx="11"/>
          </p:nvPr>
        </p:nvSpPr>
        <p:spPr/>
        <p:txBody>
          <a:bodyPr/>
          <a:lstStyle/>
          <a:p>
            <a:r>
              <a:rPr lang="en-US" smtClean="0"/>
              <a:t>Muon Collider Strategy, CERN, Oct. 2019</a:t>
            </a:r>
            <a:endParaRPr lang="en-US"/>
          </a:p>
        </p:txBody>
      </p:sp>
      <p:sp>
        <p:nvSpPr>
          <p:cNvPr id="59" name="TextBox 58"/>
          <p:cNvSpPr txBox="1"/>
          <p:nvPr/>
        </p:nvSpPr>
        <p:spPr>
          <a:xfrm>
            <a:off x="827366" y="2491064"/>
            <a:ext cx="1852433" cy="2308324"/>
          </a:xfrm>
          <a:prstGeom prst="rect">
            <a:avLst/>
          </a:prstGeom>
          <a:solidFill>
            <a:schemeClr val="accent6">
              <a:lumMod val="40000"/>
              <a:lumOff val="60000"/>
            </a:schemeClr>
          </a:solidFill>
        </p:spPr>
        <p:txBody>
          <a:bodyPr wrap="square" rtlCol="0">
            <a:spAutoFit/>
          </a:bodyPr>
          <a:lstStyle/>
          <a:p>
            <a:r>
              <a:rPr lang="en-US" dirty="0" smtClean="0"/>
              <a:t>Limited Cost</a:t>
            </a:r>
          </a:p>
          <a:p>
            <a:endParaRPr lang="en-US" dirty="0" smtClean="0"/>
          </a:p>
          <a:p>
            <a:r>
              <a:rPr lang="en-US" dirty="0" smtClean="0"/>
              <a:t>Mainly paper design</a:t>
            </a:r>
          </a:p>
          <a:p>
            <a:endParaRPr lang="en-US" dirty="0" smtClean="0"/>
          </a:p>
          <a:p>
            <a:r>
              <a:rPr lang="en-US" dirty="0" smtClean="0"/>
              <a:t>And some hardware component R&amp;D</a:t>
            </a:r>
            <a:endParaRPr lang="en-US" dirty="0"/>
          </a:p>
        </p:txBody>
      </p:sp>
      <p:sp>
        <p:nvSpPr>
          <p:cNvPr id="60" name="TextBox 59"/>
          <p:cNvSpPr txBox="1"/>
          <p:nvPr/>
        </p:nvSpPr>
        <p:spPr>
          <a:xfrm>
            <a:off x="2739983" y="2483588"/>
            <a:ext cx="2603868" cy="2308324"/>
          </a:xfrm>
          <a:prstGeom prst="rect">
            <a:avLst/>
          </a:prstGeom>
          <a:solidFill>
            <a:schemeClr val="accent2">
              <a:lumMod val="40000"/>
              <a:lumOff val="60000"/>
            </a:schemeClr>
          </a:solidFill>
        </p:spPr>
        <p:txBody>
          <a:bodyPr wrap="square" rtlCol="0">
            <a:spAutoFit/>
          </a:bodyPr>
          <a:lstStyle/>
          <a:p>
            <a:r>
              <a:rPr lang="en-US" dirty="0" smtClean="0"/>
              <a:t>Higher cost for test facility</a:t>
            </a:r>
          </a:p>
          <a:p>
            <a:endParaRPr lang="en-US" dirty="0"/>
          </a:p>
          <a:p>
            <a:r>
              <a:rPr lang="en-US" dirty="0" smtClean="0"/>
              <a:t>Specific prototypes</a:t>
            </a:r>
          </a:p>
          <a:p>
            <a:endParaRPr lang="en-US" dirty="0"/>
          </a:p>
          <a:p>
            <a:r>
              <a:rPr lang="en-US" dirty="0" smtClean="0"/>
              <a:t>Significant resources</a:t>
            </a:r>
          </a:p>
          <a:p>
            <a:endParaRPr lang="en-US" dirty="0" smtClean="0"/>
          </a:p>
          <a:p>
            <a:endParaRPr lang="en-US" dirty="0"/>
          </a:p>
        </p:txBody>
      </p:sp>
      <p:sp>
        <p:nvSpPr>
          <p:cNvPr id="61" name="TextBox 60"/>
          <p:cNvSpPr txBox="1"/>
          <p:nvPr/>
        </p:nvSpPr>
        <p:spPr>
          <a:xfrm>
            <a:off x="5455109" y="2491064"/>
            <a:ext cx="1630273" cy="2308324"/>
          </a:xfrm>
          <a:prstGeom prst="rect">
            <a:avLst/>
          </a:prstGeom>
          <a:solidFill>
            <a:schemeClr val="accent2">
              <a:lumMod val="40000"/>
              <a:lumOff val="60000"/>
            </a:schemeClr>
          </a:solidFill>
        </p:spPr>
        <p:txBody>
          <a:bodyPr wrap="square" rtlCol="0">
            <a:spAutoFit/>
          </a:bodyPr>
          <a:lstStyle/>
          <a:p>
            <a:r>
              <a:rPr lang="en-US" dirty="0" smtClean="0"/>
              <a:t>Higher cost for technical design</a:t>
            </a:r>
          </a:p>
          <a:p>
            <a:endParaRPr lang="en-US" dirty="0"/>
          </a:p>
          <a:p>
            <a:r>
              <a:rPr lang="en-US" dirty="0" smtClean="0"/>
              <a:t>Significant resources</a:t>
            </a:r>
          </a:p>
          <a:p>
            <a:endParaRPr lang="en-US" dirty="0" smtClean="0"/>
          </a:p>
          <a:p>
            <a:endParaRPr lang="en-US" dirty="0"/>
          </a:p>
        </p:txBody>
      </p:sp>
      <p:sp>
        <p:nvSpPr>
          <p:cNvPr id="62" name="TextBox 61"/>
          <p:cNvSpPr txBox="1"/>
          <p:nvPr/>
        </p:nvSpPr>
        <p:spPr>
          <a:xfrm>
            <a:off x="8007353" y="2509164"/>
            <a:ext cx="1107638" cy="2308324"/>
          </a:xfrm>
          <a:prstGeom prst="rect">
            <a:avLst/>
          </a:prstGeom>
          <a:solidFill>
            <a:schemeClr val="accent2">
              <a:lumMod val="75000"/>
            </a:schemeClr>
          </a:solidFill>
        </p:spPr>
        <p:txBody>
          <a:bodyPr wrap="square" rtlCol="0">
            <a:spAutoFit/>
          </a:bodyPr>
          <a:lstStyle/>
          <a:p>
            <a:r>
              <a:rPr lang="en-US" dirty="0" smtClean="0"/>
              <a:t>Full project</a:t>
            </a:r>
          </a:p>
          <a:p>
            <a:endParaRPr lang="en-US" dirty="0"/>
          </a:p>
          <a:p>
            <a:endParaRPr lang="en-US" dirty="0" smtClean="0"/>
          </a:p>
          <a:p>
            <a:endParaRPr lang="en-US" dirty="0"/>
          </a:p>
          <a:p>
            <a:endParaRPr lang="en-US" dirty="0" smtClean="0"/>
          </a:p>
          <a:p>
            <a:endParaRPr lang="en-US" dirty="0"/>
          </a:p>
          <a:p>
            <a:endParaRPr lang="en-US" dirty="0" smtClean="0"/>
          </a:p>
        </p:txBody>
      </p:sp>
      <p:sp>
        <p:nvSpPr>
          <p:cNvPr id="63" name="TextBox 62"/>
          <p:cNvSpPr txBox="1"/>
          <p:nvPr/>
        </p:nvSpPr>
        <p:spPr>
          <a:xfrm>
            <a:off x="7157884" y="2509164"/>
            <a:ext cx="825046" cy="2308324"/>
          </a:xfrm>
          <a:prstGeom prst="rect">
            <a:avLst/>
          </a:prstGeom>
          <a:solidFill>
            <a:schemeClr val="accent2">
              <a:lumMod val="40000"/>
              <a:lumOff val="60000"/>
            </a:schemeClr>
          </a:solidFill>
        </p:spPr>
        <p:txBody>
          <a:bodyPr wrap="square" rtlCol="0">
            <a:spAutoFit/>
          </a:bodyPr>
          <a:lstStyle/>
          <a:p>
            <a:r>
              <a:rPr lang="en-US" dirty="0" smtClean="0"/>
              <a:t>Higher cost for preparation</a:t>
            </a:r>
          </a:p>
          <a:p>
            <a:endParaRPr lang="en-US" dirty="0"/>
          </a:p>
          <a:p>
            <a:endParaRPr lang="en-US" dirty="0" smtClean="0"/>
          </a:p>
          <a:p>
            <a:endParaRPr lang="en-US" dirty="0"/>
          </a:p>
        </p:txBody>
      </p:sp>
    </p:spTree>
    <p:extLst>
      <p:ext uri="{BB962C8B-B14F-4D97-AF65-F5344CB8AC3E}">
        <p14:creationId xmlns:p14="http://schemas.microsoft.com/office/powerpoint/2010/main" val="26442205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6455"/>
          </a:xfrm>
        </p:spPr>
        <p:txBody>
          <a:bodyPr>
            <a:noAutofit/>
          </a:bodyPr>
          <a:lstStyle/>
          <a:p>
            <a:r>
              <a:rPr lang="en-US" sz="3600" dirty="0" smtClean="0"/>
              <a:t>Tentative Considerations on Baseline</a:t>
            </a:r>
            <a:endParaRPr lang="en-US" sz="3600" dirty="0"/>
          </a:p>
        </p:txBody>
      </p:sp>
      <p:sp>
        <p:nvSpPr>
          <p:cNvPr id="3" name="Content Placeholder 2"/>
          <p:cNvSpPr>
            <a:spLocks noGrp="1"/>
          </p:cNvSpPr>
          <p:nvPr>
            <p:ph idx="1"/>
          </p:nvPr>
        </p:nvSpPr>
        <p:spPr>
          <a:xfrm>
            <a:off x="457200" y="680106"/>
            <a:ext cx="8229600" cy="5260254"/>
          </a:xfrm>
        </p:spPr>
        <p:txBody>
          <a:bodyPr>
            <a:noAutofit/>
          </a:bodyPr>
          <a:lstStyle/>
          <a:p>
            <a:r>
              <a:rPr lang="en-US" sz="2000" dirty="0" smtClean="0"/>
              <a:t>Develop baseline design of f</a:t>
            </a:r>
            <a:r>
              <a:rPr lang="en-US" sz="2000" dirty="0" smtClean="0"/>
              <a:t>irst stage O(3 </a:t>
            </a:r>
            <a:r>
              <a:rPr lang="en-US" sz="2000" dirty="0" err="1" smtClean="0"/>
              <a:t>TeV</a:t>
            </a:r>
            <a:r>
              <a:rPr lang="en-US" sz="2000" dirty="0" smtClean="0"/>
              <a:t>)</a:t>
            </a:r>
          </a:p>
          <a:p>
            <a:pPr lvl="1"/>
            <a:r>
              <a:rPr lang="en-US" sz="2000" dirty="0"/>
              <a:t>T</a:t>
            </a:r>
            <a:r>
              <a:rPr lang="en-US" sz="2000" dirty="0" smtClean="0"/>
              <a:t>o </a:t>
            </a:r>
            <a:r>
              <a:rPr lang="en-US" sz="2000" dirty="0"/>
              <a:t>match </a:t>
            </a:r>
            <a:r>
              <a:rPr lang="en-US" sz="2000" dirty="0" smtClean="0"/>
              <a:t>highest CLIC energy</a:t>
            </a:r>
            <a:endParaRPr lang="en-US" sz="2000" dirty="0"/>
          </a:p>
          <a:p>
            <a:pPr lvl="1"/>
            <a:r>
              <a:rPr lang="en-US" sz="2000" dirty="0" smtClean="0"/>
              <a:t>To come</a:t>
            </a:r>
            <a:r>
              <a:rPr lang="en-US" sz="2000" dirty="0" smtClean="0"/>
              <a:t> </a:t>
            </a:r>
            <a:r>
              <a:rPr lang="en-US" sz="2000" dirty="0" smtClean="0"/>
              <a:t>after </a:t>
            </a:r>
            <a:r>
              <a:rPr lang="en-US" sz="2000" dirty="0" smtClean="0"/>
              <a:t>a Higgs</a:t>
            </a:r>
            <a:r>
              <a:rPr lang="en-US" sz="2000" dirty="0" smtClean="0"/>
              <a:t>-</a:t>
            </a:r>
            <a:r>
              <a:rPr lang="en-US" sz="2000" dirty="0" smtClean="0"/>
              <a:t>factory with different technology</a:t>
            </a:r>
          </a:p>
          <a:p>
            <a:pPr lvl="1"/>
            <a:r>
              <a:rPr lang="en-US" sz="2000" dirty="0" smtClean="0"/>
              <a:t>Using the high-energy strength of </a:t>
            </a:r>
            <a:r>
              <a:rPr lang="en-US" sz="2000" dirty="0" err="1" smtClean="0"/>
              <a:t>muon</a:t>
            </a:r>
            <a:r>
              <a:rPr lang="en-US" sz="2000" dirty="0" smtClean="0"/>
              <a:t> colliders</a:t>
            </a:r>
            <a:endParaRPr lang="en-US" sz="2000" dirty="0" smtClean="0"/>
          </a:p>
          <a:p>
            <a:pPr lvl="1"/>
            <a:r>
              <a:rPr lang="en-US" sz="2000" dirty="0" smtClean="0"/>
              <a:t>Realistic design for </a:t>
            </a:r>
            <a:r>
              <a:rPr lang="en-US" sz="2000" dirty="0"/>
              <a:t>implementation at </a:t>
            </a:r>
            <a:r>
              <a:rPr lang="en-US" sz="2000" dirty="0" smtClean="0"/>
              <a:t>CERN</a:t>
            </a:r>
          </a:p>
          <a:p>
            <a:pPr lvl="1"/>
            <a:r>
              <a:rPr lang="en-US" sz="2000" dirty="0" smtClean="0"/>
              <a:t>Determine cost, power and risk scale</a:t>
            </a:r>
          </a:p>
          <a:p>
            <a:pPr lvl="1"/>
            <a:r>
              <a:rPr lang="en-US" sz="2000" dirty="0" smtClean="0"/>
              <a:t>If successful, </a:t>
            </a:r>
            <a:r>
              <a:rPr lang="en-US" sz="2000" dirty="0" smtClean="0"/>
              <a:t>feasibility </a:t>
            </a:r>
            <a:r>
              <a:rPr lang="en-US" sz="2000" dirty="0" smtClean="0"/>
              <a:t>demonstration for CDR</a:t>
            </a:r>
          </a:p>
          <a:p>
            <a:r>
              <a:rPr lang="en-US" sz="2000" dirty="0" smtClean="0"/>
              <a:t>Explore 14 </a:t>
            </a:r>
            <a:r>
              <a:rPr lang="en-US" sz="2000" dirty="0" err="1" smtClean="0"/>
              <a:t>TeV</a:t>
            </a:r>
            <a:r>
              <a:rPr lang="en-US" sz="2000" dirty="0" smtClean="0"/>
              <a:t> as further step</a:t>
            </a:r>
            <a:endParaRPr lang="en-US" sz="2000" dirty="0"/>
          </a:p>
          <a:p>
            <a:pPr lvl="1"/>
            <a:r>
              <a:rPr lang="en-US" sz="2000" dirty="0"/>
              <a:t>T</a:t>
            </a:r>
            <a:r>
              <a:rPr lang="en-US" sz="2000" dirty="0" smtClean="0"/>
              <a:t>o </a:t>
            </a:r>
            <a:r>
              <a:rPr lang="en-US" sz="2000" dirty="0"/>
              <a:t>match FCC-</a:t>
            </a:r>
            <a:r>
              <a:rPr lang="en-US" sz="2000" dirty="0" err="1"/>
              <a:t>hh</a:t>
            </a:r>
            <a:r>
              <a:rPr lang="en-US" sz="2000" dirty="0"/>
              <a:t> discovery </a:t>
            </a:r>
            <a:r>
              <a:rPr lang="en-US" sz="2000" dirty="0" smtClean="0"/>
              <a:t>potential</a:t>
            </a:r>
          </a:p>
          <a:p>
            <a:pPr lvl="1"/>
            <a:r>
              <a:rPr lang="en-US" sz="2000" dirty="0" smtClean="0"/>
              <a:t>Mainly exploration of parameters to </a:t>
            </a:r>
            <a:r>
              <a:rPr lang="en-US" sz="2000" dirty="0" smtClean="0"/>
              <a:t>guide choices</a:t>
            </a:r>
          </a:p>
          <a:p>
            <a:pPr lvl="1"/>
            <a:r>
              <a:rPr lang="en-US" sz="2000" dirty="0" smtClean="0"/>
              <a:t>Provide evidence for feasibility, maybe cost frame</a:t>
            </a:r>
          </a:p>
          <a:p>
            <a:r>
              <a:rPr lang="en-US" sz="2000" dirty="0" smtClean="0"/>
              <a:t>Even higher energies</a:t>
            </a:r>
            <a:r>
              <a:rPr lang="en-US" sz="2000" dirty="0" smtClean="0"/>
              <a:t>?</a:t>
            </a:r>
          </a:p>
          <a:p>
            <a:r>
              <a:rPr lang="en-US" sz="2000" dirty="0" smtClean="0"/>
              <a:t>Some exploration of lower energies / Higgs factory</a:t>
            </a:r>
          </a:p>
          <a:p>
            <a:pPr lvl="1"/>
            <a:r>
              <a:rPr lang="en-US" sz="2000" dirty="0"/>
              <a:t>S</a:t>
            </a:r>
            <a:r>
              <a:rPr lang="en-US" sz="2000" dirty="0" smtClean="0"/>
              <a:t>caling from higher energies</a:t>
            </a:r>
          </a:p>
          <a:p>
            <a:pPr lvl="1"/>
            <a:r>
              <a:rPr lang="en-US" sz="2000" dirty="0" smtClean="0"/>
              <a:t>Not a main focus, except if other projects do not cover lower energies</a:t>
            </a:r>
            <a:endParaRPr lang="en-US" sz="2000" dirty="0"/>
          </a:p>
        </p:txBody>
      </p:sp>
      <p:sp>
        <p:nvSpPr>
          <p:cNvPr id="4" name="Date Placeholder 3"/>
          <p:cNvSpPr>
            <a:spLocks noGrp="1"/>
          </p:cNvSpPr>
          <p:nvPr>
            <p:ph type="dt" sz="half" idx="10"/>
          </p:nvPr>
        </p:nvSpPr>
        <p:spPr/>
        <p:txBody>
          <a:bodyPr/>
          <a:lstStyle/>
          <a:p>
            <a:r>
              <a:rPr lang="fr-CH" dirty="0" smtClean="0"/>
              <a:t>D. Schulte</a:t>
            </a:r>
            <a:endParaRPr lang="en-US" dirty="0"/>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16</a:t>
            </a:fld>
            <a:endParaRPr lang="en-US"/>
          </a:p>
        </p:txBody>
      </p:sp>
    </p:spTree>
    <p:extLst>
      <p:ext uri="{BB962C8B-B14F-4D97-AF65-F5344CB8AC3E}">
        <p14:creationId xmlns:p14="http://schemas.microsoft.com/office/powerpoint/2010/main" val="25879224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6455"/>
          </a:xfrm>
        </p:spPr>
        <p:txBody>
          <a:bodyPr>
            <a:noAutofit/>
          </a:bodyPr>
          <a:lstStyle/>
          <a:p>
            <a:r>
              <a:rPr lang="en-US" sz="3600" dirty="0" smtClean="0"/>
              <a:t>Baseline Work</a:t>
            </a:r>
            <a:endParaRPr lang="en-US" sz="3600" dirty="0"/>
          </a:p>
        </p:txBody>
      </p:sp>
      <p:sp>
        <p:nvSpPr>
          <p:cNvPr id="3" name="Content Placeholder 2"/>
          <p:cNvSpPr>
            <a:spLocks noGrp="1"/>
          </p:cNvSpPr>
          <p:nvPr>
            <p:ph idx="1"/>
          </p:nvPr>
        </p:nvSpPr>
        <p:spPr>
          <a:xfrm>
            <a:off x="457200" y="731589"/>
            <a:ext cx="8229600" cy="5260254"/>
          </a:xfrm>
        </p:spPr>
        <p:txBody>
          <a:bodyPr>
            <a:noAutofit/>
          </a:bodyPr>
          <a:lstStyle/>
          <a:p>
            <a:r>
              <a:rPr lang="en-US" sz="2000" dirty="0" smtClean="0"/>
              <a:t>Put </a:t>
            </a:r>
            <a:r>
              <a:rPr lang="en-US" sz="2000" dirty="0" smtClean="0"/>
              <a:t>together coherent sets of parameters</a:t>
            </a:r>
            <a:r>
              <a:rPr lang="en-US" sz="2000" dirty="0"/>
              <a:t> </a:t>
            </a:r>
            <a:r>
              <a:rPr lang="en-US" sz="2000" dirty="0" smtClean="0"/>
              <a:t>and layouts</a:t>
            </a:r>
          </a:p>
          <a:p>
            <a:pPr lvl="1"/>
            <a:r>
              <a:rPr lang="en-US" sz="2000" dirty="0"/>
              <a:t>U</a:t>
            </a:r>
            <a:r>
              <a:rPr lang="en-US" sz="2000" dirty="0" smtClean="0"/>
              <a:t>nderstand parameter choices and drivers, technological challenges</a:t>
            </a:r>
          </a:p>
          <a:p>
            <a:pPr lvl="1"/>
            <a:r>
              <a:rPr lang="en-US" sz="2000" dirty="0" smtClean="0"/>
              <a:t>Includes both, MAP and LEMMA, </a:t>
            </a:r>
            <a:r>
              <a:rPr lang="en-US" sz="2000" dirty="0" smtClean="0"/>
              <a:t>scheme</a:t>
            </a:r>
          </a:p>
          <a:p>
            <a:pPr lvl="1"/>
            <a:r>
              <a:rPr lang="en-US" sz="2000" dirty="0" smtClean="0"/>
              <a:t>MAP currently baseline, LEMMA alternative in particular for high energies</a:t>
            </a:r>
            <a:endParaRPr lang="en-US" sz="2000" dirty="0" smtClean="0"/>
          </a:p>
          <a:p>
            <a:pPr lvl="1"/>
            <a:r>
              <a:rPr lang="en-US" sz="2000" dirty="0" smtClean="0"/>
              <a:t>This is important step that is missing in the US effort</a:t>
            </a:r>
          </a:p>
          <a:p>
            <a:pPr lvl="1"/>
            <a:endParaRPr lang="en-US" sz="2000" dirty="0" smtClean="0"/>
          </a:p>
          <a:p>
            <a:r>
              <a:rPr lang="en-US" sz="2000" dirty="0" smtClean="0"/>
              <a:t>Define key R&amp;D list </a:t>
            </a:r>
            <a:r>
              <a:rPr lang="en-US" sz="2000" dirty="0" smtClean="0"/>
              <a:t>(</a:t>
            </a:r>
            <a:r>
              <a:rPr lang="en-US" sz="2000" dirty="0" smtClean="0"/>
              <a:t>tentative list started</a:t>
            </a:r>
            <a:r>
              <a:rPr lang="en-US" sz="2000" dirty="0" smtClean="0"/>
              <a:t>)</a:t>
            </a:r>
            <a:endParaRPr lang="en-US" sz="2000" dirty="0" smtClean="0"/>
          </a:p>
          <a:p>
            <a:pPr lvl="1"/>
            <a:r>
              <a:rPr lang="en-US" sz="2000" dirty="0"/>
              <a:t>I</a:t>
            </a:r>
            <a:r>
              <a:rPr lang="en-US" sz="2000" dirty="0" smtClean="0"/>
              <a:t>dentify </a:t>
            </a:r>
            <a:r>
              <a:rPr lang="en-US" sz="2000" dirty="0" smtClean="0"/>
              <a:t>key / feasibility issues</a:t>
            </a:r>
          </a:p>
          <a:p>
            <a:pPr lvl="2"/>
            <a:r>
              <a:rPr lang="en-US" sz="2000" dirty="0" smtClean="0"/>
              <a:t>i.e. largest technical risks </a:t>
            </a:r>
          </a:p>
          <a:p>
            <a:pPr lvl="2"/>
            <a:r>
              <a:rPr lang="en-US" sz="2000" dirty="0" smtClean="0"/>
              <a:t>Key cost driver, if critical</a:t>
            </a:r>
          </a:p>
          <a:p>
            <a:pPr lvl="2"/>
            <a:r>
              <a:rPr lang="en-US" sz="2000" dirty="0" smtClean="0"/>
              <a:t>Key power consumption, if critical</a:t>
            </a:r>
          </a:p>
          <a:p>
            <a:pPr lvl="1"/>
            <a:r>
              <a:rPr lang="en-US" sz="2000" dirty="0" smtClean="0"/>
              <a:t>Prime examples</a:t>
            </a:r>
          </a:p>
          <a:p>
            <a:pPr lvl="2"/>
            <a:r>
              <a:rPr lang="en-US" sz="2000" dirty="0" smtClean="0"/>
              <a:t>Background in experiments</a:t>
            </a:r>
          </a:p>
          <a:p>
            <a:pPr lvl="2"/>
            <a:r>
              <a:rPr lang="en-US" sz="2000" dirty="0" smtClean="0"/>
              <a:t>Radiation to the </a:t>
            </a:r>
            <a:r>
              <a:rPr lang="en-US" sz="2000" dirty="0" smtClean="0"/>
              <a:t>public</a:t>
            </a:r>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17</a:t>
            </a:fld>
            <a:endParaRPr lang="en-US"/>
          </a:p>
        </p:txBody>
      </p:sp>
    </p:spTree>
    <p:extLst>
      <p:ext uri="{BB962C8B-B14F-4D97-AF65-F5344CB8AC3E}">
        <p14:creationId xmlns:p14="http://schemas.microsoft.com/office/powerpoint/2010/main" val="213127862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6455"/>
          </a:xfrm>
        </p:spPr>
        <p:txBody>
          <a:bodyPr>
            <a:noAutofit/>
          </a:bodyPr>
          <a:lstStyle/>
          <a:p>
            <a:r>
              <a:rPr lang="en-US" sz="3600" dirty="0" smtClean="0"/>
              <a:t>One Potential Ingredient: ARIES2</a:t>
            </a:r>
            <a:endParaRPr lang="en-US" sz="3600" dirty="0"/>
          </a:p>
        </p:txBody>
      </p:sp>
      <p:sp>
        <p:nvSpPr>
          <p:cNvPr id="3" name="Content Placeholder 2"/>
          <p:cNvSpPr>
            <a:spLocks noGrp="1"/>
          </p:cNvSpPr>
          <p:nvPr>
            <p:ph idx="1"/>
          </p:nvPr>
        </p:nvSpPr>
        <p:spPr>
          <a:xfrm>
            <a:off x="457200" y="865910"/>
            <a:ext cx="8229600" cy="5260254"/>
          </a:xfrm>
        </p:spPr>
        <p:txBody>
          <a:bodyPr>
            <a:normAutofit fontScale="77500" lnSpcReduction="20000"/>
          </a:bodyPr>
          <a:lstStyle/>
          <a:p>
            <a:r>
              <a:rPr lang="en-US" dirty="0" smtClean="0"/>
              <a:t>Proposed network-like activity</a:t>
            </a:r>
          </a:p>
          <a:p>
            <a:pPr lvl="1"/>
            <a:r>
              <a:rPr lang="en-US" dirty="0" smtClean="0"/>
              <a:t>MUST: </a:t>
            </a:r>
            <a:r>
              <a:rPr lang="en-US" dirty="0" err="1" smtClean="0"/>
              <a:t>MUon</a:t>
            </a:r>
            <a:r>
              <a:rPr lang="en-US" dirty="0" smtClean="0"/>
              <a:t> collider </a:t>
            </a:r>
            <a:r>
              <a:rPr lang="en-US" dirty="0" err="1" smtClean="0"/>
              <a:t>STudy</a:t>
            </a:r>
            <a:r>
              <a:rPr lang="en-US" dirty="0" smtClean="0"/>
              <a:t> network</a:t>
            </a:r>
          </a:p>
          <a:p>
            <a:pPr lvl="1"/>
            <a:endParaRPr lang="en-US" dirty="0" smtClean="0"/>
          </a:p>
          <a:p>
            <a:r>
              <a:rPr lang="en-US" dirty="0" smtClean="0"/>
              <a:t>Goal is to foster preparation of an </a:t>
            </a:r>
            <a:r>
              <a:rPr lang="en-US" dirty="0" err="1" smtClean="0"/>
              <a:t>organised</a:t>
            </a:r>
            <a:r>
              <a:rPr lang="en-US" dirty="0" smtClean="0"/>
              <a:t> study if the European Strategy so recommends</a:t>
            </a:r>
          </a:p>
          <a:p>
            <a:pPr lvl="1"/>
            <a:r>
              <a:rPr lang="en-US" dirty="0" smtClean="0"/>
              <a:t>Start identification of feasibility issues</a:t>
            </a:r>
          </a:p>
          <a:p>
            <a:pPr lvl="1"/>
            <a:r>
              <a:rPr lang="en-US" dirty="0" smtClean="0"/>
              <a:t>Identify resources required to address most critical issues</a:t>
            </a:r>
          </a:p>
          <a:p>
            <a:pPr lvl="1"/>
            <a:r>
              <a:rPr lang="en-US" dirty="0" smtClean="0"/>
              <a:t>Prepare engagement of collaboration</a:t>
            </a:r>
          </a:p>
          <a:p>
            <a:pPr lvl="1"/>
            <a:endParaRPr lang="en-US" dirty="0"/>
          </a:p>
          <a:p>
            <a:r>
              <a:rPr lang="en-US" dirty="0" smtClean="0"/>
              <a:t>Support communication of a </a:t>
            </a:r>
            <a:r>
              <a:rPr lang="en-US" dirty="0" err="1" smtClean="0"/>
              <a:t>muon</a:t>
            </a:r>
            <a:r>
              <a:rPr lang="en-US" dirty="0" smtClean="0"/>
              <a:t> collider study</a:t>
            </a:r>
          </a:p>
          <a:p>
            <a:pPr lvl="1"/>
            <a:r>
              <a:rPr lang="en-US" dirty="0" err="1" smtClean="0"/>
              <a:t>Organise</a:t>
            </a:r>
            <a:r>
              <a:rPr lang="en-US" dirty="0" smtClean="0"/>
              <a:t> workshops and meeting for the study</a:t>
            </a:r>
          </a:p>
          <a:p>
            <a:pPr lvl="1"/>
            <a:endParaRPr lang="en-US" dirty="0"/>
          </a:p>
          <a:p>
            <a:r>
              <a:rPr lang="en-US" dirty="0" smtClean="0"/>
              <a:t>You are welcome </a:t>
            </a:r>
            <a:r>
              <a:rPr lang="en-US" dirty="0" smtClean="0"/>
              <a:t>to </a:t>
            </a:r>
            <a:r>
              <a:rPr lang="en-US" dirty="0" smtClean="0"/>
              <a:t>join</a:t>
            </a:r>
          </a:p>
          <a:p>
            <a:pPr lvl="1"/>
            <a:r>
              <a:rPr lang="en-US" dirty="0" smtClean="0"/>
              <a:t>Will further develop the proposal</a:t>
            </a:r>
            <a:endParaRPr lang="en-US"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18</a:t>
            </a:fld>
            <a:endParaRPr lang="en-US"/>
          </a:p>
        </p:txBody>
      </p:sp>
    </p:spTree>
    <p:extLst>
      <p:ext uri="{BB962C8B-B14F-4D97-AF65-F5344CB8AC3E}">
        <p14:creationId xmlns:p14="http://schemas.microsoft.com/office/powerpoint/2010/main" val="214985333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97701"/>
          </a:xfrm>
        </p:spPr>
        <p:txBody>
          <a:bodyPr>
            <a:noAutofit/>
          </a:bodyPr>
          <a:lstStyle/>
          <a:p>
            <a:r>
              <a:rPr lang="en-US" sz="3600" dirty="0" smtClean="0"/>
              <a:t>Potential Key R&amp;D Items</a:t>
            </a:r>
            <a:endParaRPr lang="en-US" sz="3600" dirty="0"/>
          </a:p>
        </p:txBody>
      </p:sp>
      <p:sp>
        <p:nvSpPr>
          <p:cNvPr id="3" name="Content Placeholder 2"/>
          <p:cNvSpPr>
            <a:spLocks noGrp="1"/>
          </p:cNvSpPr>
          <p:nvPr>
            <p:ph idx="1"/>
          </p:nvPr>
        </p:nvSpPr>
        <p:spPr>
          <a:xfrm>
            <a:off x="457200" y="812253"/>
            <a:ext cx="8229600" cy="5544097"/>
          </a:xfrm>
        </p:spPr>
        <p:txBody>
          <a:bodyPr>
            <a:normAutofit fontScale="85000" lnSpcReduction="20000"/>
          </a:bodyPr>
          <a:lstStyle/>
          <a:p>
            <a:r>
              <a:rPr lang="en-US" dirty="0" smtClean="0"/>
              <a:t>Integrated design (to make sure </a:t>
            </a:r>
            <a:r>
              <a:rPr lang="en-US" dirty="0" smtClean="0"/>
              <a:t>that things </a:t>
            </a:r>
            <a:r>
              <a:rPr lang="en-US" dirty="0" smtClean="0"/>
              <a:t>fit)</a:t>
            </a:r>
          </a:p>
          <a:p>
            <a:pPr lvl="1"/>
            <a:r>
              <a:rPr lang="en-US" dirty="0" smtClean="0"/>
              <a:t>Definition of parameters for key systems</a:t>
            </a:r>
          </a:p>
          <a:p>
            <a:pPr lvl="1"/>
            <a:r>
              <a:rPr lang="en-US" dirty="0" smtClean="0"/>
              <a:t>Choices between different options</a:t>
            </a:r>
            <a:endParaRPr lang="en-US" dirty="0" smtClean="0"/>
          </a:p>
          <a:p>
            <a:pPr lvl="1"/>
            <a:r>
              <a:rPr lang="en-US" dirty="0" smtClean="0"/>
              <a:t>Many  systems could be difficult, depending on choices, see US study</a:t>
            </a:r>
            <a:endParaRPr lang="en-US" dirty="0" smtClean="0"/>
          </a:p>
          <a:p>
            <a:pPr lvl="1"/>
            <a:r>
              <a:rPr lang="en-US" dirty="0" smtClean="0"/>
              <a:t>E.g</a:t>
            </a:r>
            <a:r>
              <a:rPr lang="en-US" dirty="0" smtClean="0"/>
              <a:t>. </a:t>
            </a:r>
            <a:r>
              <a:rPr lang="en-US" dirty="0"/>
              <a:t>l</a:t>
            </a:r>
            <a:r>
              <a:rPr lang="en-US" dirty="0" smtClean="0"/>
              <a:t>ose </a:t>
            </a:r>
            <a:r>
              <a:rPr lang="en-US" dirty="0"/>
              <a:t>90% of </a:t>
            </a:r>
            <a:r>
              <a:rPr lang="en-US" dirty="0" err="1"/>
              <a:t>muons</a:t>
            </a:r>
            <a:r>
              <a:rPr lang="en-US" dirty="0"/>
              <a:t> before collision, can this be reduced</a:t>
            </a:r>
            <a:r>
              <a:rPr lang="en-US" dirty="0" smtClean="0"/>
              <a:t>?</a:t>
            </a:r>
          </a:p>
          <a:p>
            <a:pPr lvl="1"/>
            <a:r>
              <a:rPr lang="en-US" dirty="0" smtClean="0"/>
              <a:t>Important cross effects, e.g. beam </a:t>
            </a:r>
            <a:r>
              <a:rPr lang="en-US" dirty="0" err="1" smtClean="0"/>
              <a:t>emittance</a:t>
            </a:r>
            <a:endParaRPr lang="en-US" dirty="0" smtClean="0"/>
          </a:p>
          <a:p>
            <a:pPr lvl="1"/>
            <a:endParaRPr lang="en-US" dirty="0" smtClean="0"/>
          </a:p>
          <a:p>
            <a:r>
              <a:rPr lang="en-US" b="1" dirty="0" smtClean="0"/>
              <a:t>Neutrino radiation (critical limit at highest energies)</a:t>
            </a:r>
          </a:p>
          <a:p>
            <a:pPr lvl="1"/>
            <a:r>
              <a:rPr lang="en-US" b="1" dirty="0"/>
              <a:t>How can it be reduced</a:t>
            </a:r>
            <a:r>
              <a:rPr lang="en-US" b="1" dirty="0" smtClean="0"/>
              <a:t>? (Better cooling, orbit variations, high energy at other site?,…)</a:t>
            </a:r>
            <a:endParaRPr lang="en-US" b="1" dirty="0"/>
          </a:p>
          <a:p>
            <a:pPr lvl="1"/>
            <a:r>
              <a:rPr lang="en-US" dirty="0" smtClean="0"/>
              <a:t>What can be defended to the public?</a:t>
            </a:r>
          </a:p>
          <a:p>
            <a:pPr lvl="1"/>
            <a:endParaRPr lang="en-US" dirty="0" smtClean="0"/>
          </a:p>
          <a:p>
            <a:r>
              <a:rPr lang="en-US" b="1" dirty="0" smtClean="0"/>
              <a:t>Experimental conditions (obvious, isn’t it?</a:t>
            </a:r>
            <a:r>
              <a:rPr lang="en-US" b="1" dirty="0" smtClean="0"/>
              <a:t>)</a:t>
            </a:r>
            <a:endParaRPr lang="en-US" b="1" dirty="0" smtClean="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19</a:t>
            </a:fld>
            <a:endParaRPr lang="en-US"/>
          </a:p>
        </p:txBody>
      </p:sp>
    </p:spTree>
    <p:extLst>
      <p:ext uri="{BB962C8B-B14F-4D97-AF65-F5344CB8AC3E}">
        <p14:creationId xmlns:p14="http://schemas.microsoft.com/office/powerpoint/2010/main" val="218881145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19530"/>
          </a:xfrm>
        </p:spPr>
        <p:txBody>
          <a:bodyPr>
            <a:noAutofit/>
          </a:bodyPr>
          <a:lstStyle/>
          <a:p>
            <a:r>
              <a:rPr lang="en-US" sz="3600" dirty="0" smtClean="0"/>
              <a:t>Motivation</a:t>
            </a:r>
            <a:endParaRPr lang="en-US" sz="3600" dirty="0"/>
          </a:p>
        </p:txBody>
      </p:sp>
      <p:sp>
        <p:nvSpPr>
          <p:cNvPr id="5" name="Date Placeholder 4"/>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a:t>
            </a:fld>
            <a:endParaRPr lang="en-US"/>
          </a:p>
        </p:txBody>
      </p:sp>
      <p:sp>
        <p:nvSpPr>
          <p:cNvPr id="7" name="Footer Placeholder 6"/>
          <p:cNvSpPr>
            <a:spLocks noGrp="1"/>
          </p:cNvSpPr>
          <p:nvPr>
            <p:ph type="ftr" sz="quarter" idx="11"/>
          </p:nvPr>
        </p:nvSpPr>
        <p:spPr/>
        <p:txBody>
          <a:bodyPr/>
          <a:lstStyle/>
          <a:p>
            <a:r>
              <a:rPr lang="en-US" smtClean="0"/>
              <a:t>Muon Collider Strategy, CERN, Oct. 2019</a:t>
            </a:r>
            <a:endParaRPr lang="en-US"/>
          </a:p>
        </p:txBody>
      </p:sp>
      <p:sp>
        <p:nvSpPr>
          <p:cNvPr id="4" name="Rectangle 3"/>
          <p:cNvSpPr/>
          <p:nvPr/>
        </p:nvSpPr>
        <p:spPr>
          <a:xfrm>
            <a:off x="76974" y="1949780"/>
            <a:ext cx="4761479" cy="3264878"/>
          </a:xfrm>
          <a:prstGeom prst="rect">
            <a:avLst/>
          </a:prstGeom>
          <a:solidFill>
            <a:schemeClr val="accent6">
              <a:lumMod val="20000"/>
              <a:lumOff val="80000"/>
            </a:schemeClr>
          </a:solidFill>
          <a:ln>
            <a:solidFill>
              <a:schemeClr val="accent6">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p0.tiff"/>
          <p:cNvPicPr>
            <a:picLocks noChangeAspect="1"/>
          </p:cNvPicPr>
          <p:nvPr/>
        </p:nvPicPr>
        <p:blipFill rotWithShape="1">
          <a:blip r:embed="rId2">
            <a:extLst>
              <a:ext uri="{28A0092B-C50C-407E-A947-70E740481C1C}">
                <a14:useLocalDpi xmlns:a14="http://schemas.microsoft.com/office/drawing/2010/main" val="0"/>
              </a:ext>
            </a:extLst>
          </a:blip>
          <a:srcRect l="2481" r="3422"/>
          <a:stretch/>
        </p:blipFill>
        <p:spPr>
          <a:xfrm>
            <a:off x="231778" y="2116536"/>
            <a:ext cx="4412385" cy="2944186"/>
          </a:xfrm>
          <a:prstGeom prst="rect">
            <a:avLst/>
          </a:prstGeom>
        </p:spPr>
      </p:pic>
      <p:sp>
        <p:nvSpPr>
          <p:cNvPr id="24" name="Rectangle 23"/>
          <p:cNvSpPr/>
          <p:nvPr/>
        </p:nvSpPr>
        <p:spPr>
          <a:xfrm>
            <a:off x="4838454" y="3296683"/>
            <a:ext cx="4198585" cy="1932175"/>
          </a:xfrm>
          <a:prstGeom prst="rect">
            <a:avLst/>
          </a:prstGeom>
          <a:solidFill>
            <a:schemeClr val="accent6">
              <a:lumMod val="20000"/>
              <a:lumOff val="80000"/>
            </a:schemeClr>
          </a:solidFill>
          <a:ln>
            <a:solidFill>
              <a:schemeClr val="accent6">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4950242" y="3404916"/>
            <a:ext cx="3736558" cy="1569660"/>
          </a:xfrm>
          <a:prstGeom prst="rect">
            <a:avLst/>
          </a:prstGeom>
          <a:noFill/>
        </p:spPr>
        <p:txBody>
          <a:bodyPr wrap="square" rtlCol="0">
            <a:spAutoFit/>
          </a:bodyPr>
          <a:lstStyle/>
          <a:p>
            <a:r>
              <a:rPr lang="en-US" sz="1600" dirty="0" smtClean="0">
                <a:solidFill>
                  <a:srgbClr val="FF0000"/>
                </a:solidFill>
              </a:rPr>
              <a:t>Discovery reach</a:t>
            </a:r>
          </a:p>
          <a:p>
            <a:endParaRPr lang="en-US" sz="1600" dirty="0" smtClean="0">
              <a:solidFill>
                <a:srgbClr val="FF0000"/>
              </a:solidFill>
            </a:endParaRPr>
          </a:p>
          <a:p>
            <a:r>
              <a:rPr lang="en-US" sz="1600" dirty="0" smtClean="0"/>
              <a:t>14 </a:t>
            </a:r>
            <a:r>
              <a:rPr lang="en-US" sz="1600" dirty="0" err="1" smtClean="0"/>
              <a:t>TeV</a:t>
            </a:r>
            <a:r>
              <a:rPr lang="en-US" sz="1600" dirty="0" smtClean="0"/>
              <a:t> lepton collisions are comparable to 100 </a:t>
            </a:r>
            <a:r>
              <a:rPr lang="en-US" sz="1600" dirty="0" err="1" smtClean="0"/>
              <a:t>TeV</a:t>
            </a:r>
            <a:r>
              <a:rPr lang="en-US" sz="1600" dirty="0" smtClean="0"/>
              <a:t> proton collisions</a:t>
            </a:r>
          </a:p>
          <a:p>
            <a:endParaRPr lang="en-US" sz="1600" dirty="0" smtClean="0"/>
          </a:p>
          <a:p>
            <a:r>
              <a:rPr lang="en-US" sz="1600" dirty="0" smtClean="0"/>
              <a:t>For s-channel physics target</a:t>
            </a:r>
            <a:endParaRPr lang="en-US" sz="1600" dirty="0"/>
          </a:p>
        </p:txBody>
      </p:sp>
      <p:sp>
        <p:nvSpPr>
          <p:cNvPr id="26" name="Rectangle 25"/>
          <p:cNvSpPr/>
          <p:nvPr/>
        </p:nvSpPr>
        <p:spPr>
          <a:xfrm>
            <a:off x="5234307" y="936421"/>
            <a:ext cx="3802732" cy="2193506"/>
          </a:xfrm>
          <a:prstGeom prst="rect">
            <a:avLst/>
          </a:prstGeom>
          <a:solidFill>
            <a:schemeClr val="accent5">
              <a:lumMod val="20000"/>
              <a:lumOff val="80000"/>
            </a:schemeClr>
          </a:solidFill>
          <a:ln>
            <a:solidFill>
              <a:schemeClr val="accent5">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76974" y="936421"/>
            <a:ext cx="5157333" cy="947786"/>
          </a:xfrm>
          <a:prstGeom prst="rect">
            <a:avLst/>
          </a:prstGeom>
          <a:solidFill>
            <a:schemeClr val="accent5">
              <a:lumMod val="20000"/>
              <a:lumOff val="80000"/>
            </a:schemeClr>
          </a:solidFill>
          <a:ln>
            <a:solidFill>
              <a:schemeClr val="accent5">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Content Placeholder 2"/>
          <p:cNvSpPr txBox="1">
            <a:spLocks/>
          </p:cNvSpPr>
          <p:nvPr/>
        </p:nvSpPr>
        <p:spPr>
          <a:xfrm>
            <a:off x="76974" y="530864"/>
            <a:ext cx="8921578" cy="66431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solidFill>
                  <a:srgbClr val="FF0000"/>
                </a:solidFill>
              </a:rPr>
              <a:t>High energy lepton colliders are precision and discovery machines</a:t>
            </a:r>
          </a:p>
        </p:txBody>
      </p:sp>
      <p:pic>
        <p:nvPicPr>
          <p:cNvPr id="37" name="Picture 36" descr="p2.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68" y="1033336"/>
            <a:ext cx="6803136" cy="749712"/>
          </a:xfrm>
          <a:prstGeom prst="rect">
            <a:avLst/>
          </a:prstGeom>
        </p:spPr>
      </p:pic>
      <p:sp>
        <p:nvSpPr>
          <p:cNvPr id="38" name="TextBox 37"/>
          <p:cNvSpPr txBox="1"/>
          <p:nvPr/>
        </p:nvSpPr>
        <p:spPr>
          <a:xfrm>
            <a:off x="5339853" y="1885926"/>
            <a:ext cx="3658699" cy="1200329"/>
          </a:xfrm>
          <a:prstGeom prst="rect">
            <a:avLst/>
          </a:prstGeom>
          <a:noFill/>
        </p:spPr>
        <p:txBody>
          <a:bodyPr wrap="square" rtlCol="0">
            <a:spAutoFit/>
          </a:bodyPr>
          <a:lstStyle/>
          <a:p>
            <a:r>
              <a:rPr lang="en-US" dirty="0" smtClean="0">
                <a:solidFill>
                  <a:srgbClr val="FF0000"/>
                </a:solidFill>
              </a:rPr>
              <a:t>Precision potential</a:t>
            </a:r>
          </a:p>
          <a:p>
            <a:endParaRPr lang="en-US" dirty="0" smtClean="0">
              <a:solidFill>
                <a:srgbClr val="FF0000"/>
              </a:solidFill>
            </a:endParaRPr>
          </a:p>
          <a:p>
            <a:r>
              <a:rPr lang="en-US" dirty="0" smtClean="0"/>
              <a:t>Measure k</a:t>
            </a:r>
            <a:r>
              <a:rPr lang="en-US" baseline="-25000" dirty="0" smtClean="0"/>
              <a:t>4</a:t>
            </a:r>
            <a:r>
              <a:rPr lang="en-US" dirty="0" smtClean="0"/>
              <a:t> to some 10%</a:t>
            </a:r>
          </a:p>
          <a:p>
            <a:r>
              <a:rPr lang="en-US" dirty="0" smtClean="0"/>
              <a:t>With 14 </a:t>
            </a:r>
            <a:r>
              <a:rPr lang="en-US" dirty="0" err="1" smtClean="0"/>
              <a:t>TeV</a:t>
            </a:r>
            <a:r>
              <a:rPr lang="en-US" dirty="0" smtClean="0"/>
              <a:t>, 20 ab</a:t>
            </a:r>
            <a:r>
              <a:rPr lang="en-US" baseline="30000" dirty="0" smtClean="0"/>
              <a:t>-1</a:t>
            </a:r>
          </a:p>
        </p:txBody>
      </p:sp>
      <p:sp>
        <p:nvSpPr>
          <p:cNvPr id="39" name="TextBox 38">
            <a:extLst>
              <a:ext uri="{FF2B5EF4-FFF2-40B4-BE49-F238E27FC236}">
                <a16:creationId xmlns:a16="http://schemas.microsoft.com/office/drawing/2014/main" xmlns="" id="{557017E7-D62E-5246-B0A2-34DEB8083408}"/>
              </a:ext>
            </a:extLst>
          </p:cNvPr>
          <p:cNvSpPr txBox="1"/>
          <p:nvPr/>
        </p:nvSpPr>
        <p:spPr>
          <a:xfrm>
            <a:off x="7111894" y="1021272"/>
            <a:ext cx="2066270" cy="95410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Chiesa, </a:t>
            </a:r>
            <a:r>
              <a:rPr lang="en-US" sz="1400" dirty="0" err="1">
                <a:latin typeface="Times New Roman" panose="02020603050405020304" pitchFamily="18" charset="0"/>
                <a:cs typeface="Times New Roman" panose="02020603050405020304" pitchFamily="18" charset="0"/>
              </a:rPr>
              <a:t>Maltoni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Mantani</a:t>
            </a:r>
            <a:r>
              <a:rPr lang="en-US" sz="1400" dirty="0">
                <a:latin typeface="Times New Roman" panose="02020603050405020304" pitchFamily="18" charset="0"/>
                <a:cs typeface="Times New Roman" panose="02020603050405020304" pitchFamily="18" charset="0"/>
              </a:rPr>
              <a:t>, Mele, </a:t>
            </a:r>
            <a:r>
              <a:rPr lang="en-US" sz="1400" dirty="0" err="1">
                <a:latin typeface="Times New Roman" panose="02020603050405020304" pitchFamily="18" charset="0"/>
                <a:cs typeface="Times New Roman" panose="02020603050405020304" pitchFamily="18" charset="0"/>
              </a:rPr>
              <a:t>Piccinini</a:t>
            </a:r>
            <a:r>
              <a:rPr lang="en-US" sz="1400" dirty="0">
                <a:latin typeface="Times New Roman" panose="02020603050405020304" pitchFamily="18" charset="0"/>
                <a:cs typeface="Times New Roman" panose="02020603050405020304" pitchFamily="18" charset="0"/>
              </a:rPr>
              <a:t>, Zhao</a:t>
            </a:r>
            <a:endParaRPr lang="en-US" sz="1400" dirty="0">
              <a:latin typeface="Times New Roman" panose="02020603050405020304" pitchFamily="18" charset="0"/>
              <a:cs typeface="Times New Roman" panose="02020603050405020304" pitchFamily="18" charset="0"/>
              <a:hlinkClick r:id=""/>
            </a:endParaRPr>
          </a:p>
          <a:p>
            <a:r>
              <a:rPr lang="en-US" sz="1400" dirty="0">
                <a:latin typeface="Times New Roman" panose="02020603050405020304" pitchFamily="18" charset="0"/>
                <a:cs typeface="Times New Roman" panose="02020603050405020304" pitchFamily="18" charset="0"/>
                <a:hlinkClick r:id=""/>
              </a:rPr>
              <a:t>Muon Collider - Preparatory Meeting</a:t>
            </a:r>
            <a:endParaRPr lang="en-US" sz="1400" dirty="0">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xmlns="" id="{557017E7-D62E-5246-B0A2-34DEB8083408}"/>
              </a:ext>
            </a:extLst>
          </p:cNvPr>
          <p:cNvSpPr txBox="1"/>
          <p:nvPr/>
        </p:nvSpPr>
        <p:spPr>
          <a:xfrm>
            <a:off x="1089709" y="2444970"/>
            <a:ext cx="1001448" cy="307777"/>
          </a:xfrm>
          <a:prstGeom prst="rect">
            <a:avLst/>
          </a:prstGeom>
          <a:noFill/>
        </p:spPr>
        <p:txBody>
          <a:bodyPr wrap="square" rtlCol="0">
            <a:spAutoFit/>
          </a:bodyPr>
          <a:lstStyle/>
          <a:p>
            <a:r>
              <a:rPr lang="en-US" sz="1400" dirty="0" smtClean="0">
                <a:latin typeface="Times New Roman" panose="02020603050405020304" pitchFamily="18" charset="0"/>
                <a:cs typeface="Times New Roman" panose="02020603050405020304" pitchFamily="18" charset="0"/>
              </a:rPr>
              <a:t>A. </a:t>
            </a:r>
            <a:r>
              <a:rPr lang="en-US" sz="1400" dirty="0" err="1" smtClean="0">
                <a:latin typeface="Times New Roman" panose="02020603050405020304" pitchFamily="18" charset="0"/>
                <a:cs typeface="Times New Roman" panose="02020603050405020304" pitchFamily="18" charset="0"/>
              </a:rPr>
              <a:t>Wulzer</a:t>
            </a:r>
            <a:endParaRPr lang="en-US" sz="1400" dirty="0">
              <a:latin typeface="Times New Roman" panose="02020603050405020304" pitchFamily="18" charset="0"/>
              <a:cs typeface="Times New Roman" panose="02020603050405020304" pitchFamily="18" charset="0"/>
            </a:endParaRPr>
          </a:p>
        </p:txBody>
      </p:sp>
      <p:sp>
        <p:nvSpPr>
          <p:cNvPr id="44" name="Rectangle 43"/>
          <p:cNvSpPr/>
          <p:nvPr/>
        </p:nvSpPr>
        <p:spPr>
          <a:xfrm>
            <a:off x="76974" y="5305826"/>
            <a:ext cx="8960065" cy="1050523"/>
          </a:xfrm>
          <a:prstGeom prst="rect">
            <a:avLst/>
          </a:prstGeom>
          <a:solidFill>
            <a:schemeClr val="accent2">
              <a:lumMod val="20000"/>
              <a:lumOff val="80000"/>
            </a:schemeClr>
          </a:solidFill>
          <a:ln>
            <a:solidFill>
              <a:schemeClr val="accent6">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457200" y="5249824"/>
            <a:ext cx="3536921" cy="1107996"/>
          </a:xfrm>
          <a:prstGeom prst="rect">
            <a:avLst/>
          </a:prstGeom>
          <a:noFill/>
        </p:spPr>
        <p:txBody>
          <a:bodyPr wrap="none" rtlCol="0">
            <a:spAutoFit/>
          </a:bodyPr>
          <a:lstStyle/>
          <a:p>
            <a:r>
              <a:rPr lang="en-US" dirty="0" smtClean="0">
                <a:solidFill>
                  <a:srgbClr val="FF0000"/>
                </a:solidFill>
              </a:rPr>
              <a:t>Luminosity goal</a:t>
            </a:r>
          </a:p>
          <a:p>
            <a:endParaRPr lang="en-US" baseline="30000" dirty="0" smtClean="0">
              <a:solidFill>
                <a:srgbClr val="FF0000"/>
              </a:solidFill>
            </a:endParaRPr>
          </a:p>
          <a:p>
            <a:r>
              <a:rPr lang="en-US" dirty="0" smtClean="0">
                <a:solidFill>
                  <a:srgbClr val="000000"/>
                </a:solidFill>
              </a:rPr>
              <a:t>(Factor O(3) less than CLIC at 3 </a:t>
            </a:r>
            <a:r>
              <a:rPr lang="en-US" dirty="0" err="1" smtClean="0">
                <a:solidFill>
                  <a:srgbClr val="000000"/>
                </a:solidFill>
              </a:rPr>
              <a:t>TeV</a:t>
            </a:r>
            <a:r>
              <a:rPr lang="en-US" dirty="0" smtClean="0">
                <a:solidFill>
                  <a:srgbClr val="000000"/>
                </a:solidFill>
              </a:rPr>
              <a:t>)</a:t>
            </a:r>
          </a:p>
          <a:p>
            <a:r>
              <a:rPr lang="en-US" dirty="0" smtClean="0">
                <a:solidFill>
                  <a:srgbClr val="000000"/>
                </a:solidFill>
              </a:rPr>
              <a:t>4x10</a:t>
            </a:r>
            <a:r>
              <a:rPr lang="en-US" baseline="30000" dirty="0" smtClean="0">
                <a:solidFill>
                  <a:srgbClr val="000000"/>
                </a:solidFill>
              </a:rPr>
              <a:t>35</a:t>
            </a:r>
            <a:r>
              <a:rPr lang="en-US" dirty="0" smtClean="0">
                <a:solidFill>
                  <a:srgbClr val="000000"/>
                </a:solidFill>
              </a:rPr>
              <a:t> cm</a:t>
            </a:r>
            <a:r>
              <a:rPr lang="en-US" baseline="30000" dirty="0" smtClean="0">
                <a:solidFill>
                  <a:srgbClr val="000000"/>
                </a:solidFill>
              </a:rPr>
              <a:t>-2</a:t>
            </a:r>
            <a:r>
              <a:rPr lang="en-US" dirty="0" smtClean="0">
                <a:solidFill>
                  <a:srgbClr val="000000"/>
                </a:solidFill>
              </a:rPr>
              <a:t>s</a:t>
            </a:r>
            <a:r>
              <a:rPr lang="en-US" baseline="30000" dirty="0" smtClean="0">
                <a:solidFill>
                  <a:srgbClr val="000000"/>
                </a:solidFill>
              </a:rPr>
              <a:t>-1</a:t>
            </a:r>
            <a:r>
              <a:rPr lang="en-US" dirty="0" smtClean="0">
                <a:solidFill>
                  <a:srgbClr val="000000"/>
                </a:solidFill>
              </a:rPr>
              <a:t> at 14 </a:t>
            </a:r>
            <a:r>
              <a:rPr lang="en-US" dirty="0" err="1" smtClean="0">
                <a:solidFill>
                  <a:srgbClr val="000000"/>
                </a:solidFill>
              </a:rPr>
              <a:t>TeV</a:t>
            </a:r>
            <a:endParaRPr lang="en-US" dirty="0">
              <a:solidFill>
                <a:srgbClr val="000000"/>
              </a:solidFill>
            </a:endParaRPr>
          </a:p>
        </p:txBody>
      </p:sp>
      <p:pic>
        <p:nvPicPr>
          <p:cNvPr id="46" name="Picture 45" descr="p4.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4023" y="5395565"/>
            <a:ext cx="4322580" cy="86615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97701"/>
          </a:xfrm>
        </p:spPr>
        <p:txBody>
          <a:bodyPr>
            <a:noAutofit/>
          </a:bodyPr>
          <a:lstStyle/>
          <a:p>
            <a:r>
              <a:rPr lang="en-US" sz="3600" dirty="0" smtClean="0"/>
              <a:t>Potential Key R&amp;D </a:t>
            </a:r>
            <a:r>
              <a:rPr lang="en-US" sz="3600" dirty="0"/>
              <a:t>Items, cont.</a:t>
            </a:r>
            <a:endParaRPr lang="en-US" sz="3600" dirty="0"/>
          </a:p>
        </p:txBody>
      </p:sp>
      <p:sp>
        <p:nvSpPr>
          <p:cNvPr id="3" name="Content Placeholder 2"/>
          <p:cNvSpPr>
            <a:spLocks noGrp="1"/>
          </p:cNvSpPr>
          <p:nvPr>
            <p:ph idx="1"/>
          </p:nvPr>
        </p:nvSpPr>
        <p:spPr>
          <a:xfrm>
            <a:off x="457200" y="812253"/>
            <a:ext cx="8229600" cy="5544097"/>
          </a:xfrm>
        </p:spPr>
        <p:txBody>
          <a:bodyPr>
            <a:normAutofit fontScale="62500" lnSpcReduction="20000"/>
          </a:bodyPr>
          <a:lstStyle/>
          <a:p>
            <a:r>
              <a:rPr lang="en-US" b="1" dirty="0" smtClean="0"/>
              <a:t>Beam </a:t>
            </a:r>
            <a:r>
              <a:rPr lang="en-US" b="1" dirty="0" smtClean="0"/>
              <a:t>production and cooling (critical parameter driver)</a:t>
            </a:r>
          </a:p>
          <a:p>
            <a:pPr lvl="1"/>
            <a:r>
              <a:rPr lang="en-US" b="1" dirty="0" err="1" smtClean="0"/>
              <a:t>Emittance</a:t>
            </a:r>
            <a:r>
              <a:rPr lang="en-US" b="1" dirty="0" smtClean="0"/>
              <a:t> drives design, </a:t>
            </a:r>
            <a:r>
              <a:rPr lang="en-US" b="1" dirty="0"/>
              <a:t>l</a:t>
            </a:r>
            <a:r>
              <a:rPr lang="en-US" b="1" dirty="0" smtClean="0"/>
              <a:t>ower </a:t>
            </a:r>
            <a:r>
              <a:rPr lang="en-US" b="1" dirty="0" err="1" smtClean="0"/>
              <a:t>emittance</a:t>
            </a:r>
            <a:r>
              <a:rPr lang="en-US" b="1" dirty="0" smtClean="0"/>
              <a:t>: less radiation to public, detector, …; less power; less risk</a:t>
            </a:r>
          </a:p>
          <a:p>
            <a:pPr lvl="1"/>
            <a:r>
              <a:rPr lang="en-US" dirty="0" smtClean="0"/>
              <a:t>Proton beam production / compression</a:t>
            </a:r>
          </a:p>
          <a:p>
            <a:pPr lvl="1"/>
            <a:r>
              <a:rPr lang="en-US" dirty="0"/>
              <a:t>P</a:t>
            </a:r>
            <a:r>
              <a:rPr lang="en-US" dirty="0" smtClean="0"/>
              <a:t>aper design of cooling does not reach full performance</a:t>
            </a:r>
          </a:p>
          <a:p>
            <a:pPr lvl="1"/>
            <a:r>
              <a:rPr lang="en-US" b="1" dirty="0" smtClean="0"/>
              <a:t>Many key components: robust targets, RF with gas, </a:t>
            </a:r>
            <a:r>
              <a:rPr lang="en-US" b="1" dirty="0"/>
              <a:t>h</a:t>
            </a:r>
            <a:r>
              <a:rPr lang="en-US" b="1" dirty="0" smtClean="0"/>
              <a:t>igh-field solenoids</a:t>
            </a:r>
          </a:p>
          <a:p>
            <a:pPr lvl="1"/>
            <a:r>
              <a:rPr lang="en-US" dirty="0" smtClean="0"/>
              <a:t>Take full advantage of MICE (data, installation)</a:t>
            </a:r>
          </a:p>
          <a:p>
            <a:pPr lvl="1"/>
            <a:r>
              <a:rPr lang="en-US" b="1" dirty="0" smtClean="0">
                <a:solidFill>
                  <a:srgbClr val="FF0000"/>
                </a:solidFill>
              </a:rPr>
              <a:t>Likely will find need new facility to improve test compared to MICE</a:t>
            </a:r>
          </a:p>
          <a:p>
            <a:pPr lvl="1"/>
            <a:r>
              <a:rPr lang="en-US" b="1" dirty="0" smtClean="0">
                <a:solidFill>
                  <a:srgbClr val="FF0000"/>
                </a:solidFill>
              </a:rPr>
              <a:t>Anticipated to be core of new testing </a:t>
            </a:r>
            <a:r>
              <a:rPr lang="en-US" b="1" dirty="0" err="1" smtClean="0">
                <a:solidFill>
                  <a:srgbClr val="FF0000"/>
                </a:solidFill>
              </a:rPr>
              <a:t>programme</a:t>
            </a:r>
            <a:endParaRPr lang="en-US" b="1" dirty="0" smtClean="0">
              <a:solidFill>
                <a:srgbClr val="FF0000"/>
              </a:solidFill>
            </a:endParaRPr>
          </a:p>
          <a:p>
            <a:pPr lvl="2"/>
            <a:r>
              <a:rPr lang="en-US" b="1" dirty="0" smtClean="0">
                <a:solidFill>
                  <a:srgbClr val="FF0000"/>
                </a:solidFill>
              </a:rPr>
              <a:t>6-D cooling, stages to reach significant </a:t>
            </a:r>
            <a:r>
              <a:rPr lang="en-US" b="1" dirty="0" err="1" smtClean="0">
                <a:solidFill>
                  <a:srgbClr val="FF0000"/>
                </a:solidFill>
              </a:rPr>
              <a:t>emittance</a:t>
            </a:r>
            <a:r>
              <a:rPr lang="en-US" b="1" dirty="0" smtClean="0">
                <a:solidFill>
                  <a:srgbClr val="FF0000"/>
                </a:solidFill>
              </a:rPr>
              <a:t> reduction, radiation effect on equipment, …</a:t>
            </a:r>
          </a:p>
          <a:p>
            <a:pPr lvl="2"/>
            <a:r>
              <a:rPr lang="en-US" b="1" dirty="0" smtClean="0">
                <a:solidFill>
                  <a:srgbClr val="FF0000"/>
                </a:solidFill>
              </a:rPr>
              <a:t>Parametric cooling to be tested</a:t>
            </a:r>
          </a:p>
          <a:p>
            <a:pPr lvl="2"/>
            <a:r>
              <a:rPr lang="en-US" b="1" dirty="0" smtClean="0">
                <a:solidFill>
                  <a:srgbClr val="FF0000"/>
                </a:solidFill>
              </a:rPr>
              <a:t>Likely the core of the experimental </a:t>
            </a:r>
            <a:r>
              <a:rPr lang="en-US" b="1" dirty="0" err="1" smtClean="0">
                <a:solidFill>
                  <a:srgbClr val="FF0000"/>
                </a:solidFill>
              </a:rPr>
              <a:t>programme</a:t>
            </a:r>
            <a:endParaRPr lang="en-US" b="1" dirty="0" smtClean="0">
              <a:solidFill>
                <a:srgbClr val="FF0000"/>
              </a:solidFill>
            </a:endParaRPr>
          </a:p>
          <a:p>
            <a:pPr lvl="2"/>
            <a:endParaRPr lang="en-US" b="1" dirty="0">
              <a:solidFill>
                <a:srgbClr val="FF0000"/>
              </a:solidFill>
            </a:endParaRPr>
          </a:p>
          <a:p>
            <a:r>
              <a:rPr lang="en-US" dirty="0"/>
              <a:t>Acceleration complex design (important cost driver)</a:t>
            </a:r>
          </a:p>
          <a:p>
            <a:pPr lvl="1"/>
            <a:r>
              <a:rPr lang="en-US" dirty="0"/>
              <a:t>Is it affordable (cost and power)?</a:t>
            </a:r>
          </a:p>
          <a:p>
            <a:pPr lvl="1"/>
            <a:r>
              <a:rPr lang="en-US" b="1" dirty="0"/>
              <a:t>Fast ramping magnets (for RCS), magnet powering scheme</a:t>
            </a:r>
          </a:p>
          <a:p>
            <a:pPr lvl="1"/>
            <a:r>
              <a:rPr lang="en-US" dirty="0"/>
              <a:t>High-field superconducting magnets</a:t>
            </a:r>
          </a:p>
          <a:p>
            <a:pPr lvl="1"/>
            <a:r>
              <a:rPr lang="en-US" dirty="0" err="1"/>
              <a:t>Beamline</a:t>
            </a:r>
            <a:r>
              <a:rPr lang="en-US" dirty="0"/>
              <a:t> design</a:t>
            </a:r>
          </a:p>
          <a:p>
            <a:pPr lvl="1"/>
            <a:r>
              <a:rPr lang="en-US" dirty="0"/>
              <a:t>Collimation</a:t>
            </a:r>
          </a:p>
          <a:p>
            <a:pPr lvl="1"/>
            <a:r>
              <a:rPr lang="en-US" dirty="0" smtClean="0"/>
              <a:t>…</a:t>
            </a:r>
            <a:endParaRPr lang="en-US"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20</a:t>
            </a:fld>
            <a:endParaRPr lang="en-US"/>
          </a:p>
        </p:txBody>
      </p:sp>
    </p:spTree>
    <p:extLst>
      <p:ext uri="{BB962C8B-B14F-4D97-AF65-F5344CB8AC3E}">
        <p14:creationId xmlns:p14="http://schemas.microsoft.com/office/powerpoint/2010/main" val="270057451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97701"/>
          </a:xfrm>
        </p:spPr>
        <p:txBody>
          <a:bodyPr>
            <a:noAutofit/>
          </a:bodyPr>
          <a:lstStyle/>
          <a:p>
            <a:r>
              <a:rPr lang="en-US" sz="3600" dirty="0" smtClean="0"/>
              <a:t>Potential Key R&amp;D Items, cont.</a:t>
            </a:r>
            <a:endParaRPr lang="en-US" sz="3600" dirty="0"/>
          </a:p>
        </p:txBody>
      </p:sp>
      <p:sp>
        <p:nvSpPr>
          <p:cNvPr id="3" name="Content Placeholder 2"/>
          <p:cNvSpPr>
            <a:spLocks noGrp="1"/>
          </p:cNvSpPr>
          <p:nvPr>
            <p:ph idx="1"/>
          </p:nvPr>
        </p:nvSpPr>
        <p:spPr>
          <a:xfrm>
            <a:off x="457200" y="958814"/>
            <a:ext cx="8229600" cy="5397536"/>
          </a:xfrm>
        </p:spPr>
        <p:txBody>
          <a:bodyPr>
            <a:normAutofit fontScale="70000" lnSpcReduction="20000"/>
          </a:bodyPr>
          <a:lstStyle/>
          <a:p>
            <a:r>
              <a:rPr lang="en-US" dirty="0" smtClean="0"/>
              <a:t>Collider </a:t>
            </a:r>
            <a:r>
              <a:rPr lang="en-US" dirty="0" smtClean="0"/>
              <a:t>ring design (important parameter and cost driver)</a:t>
            </a:r>
          </a:p>
          <a:p>
            <a:pPr lvl="1"/>
            <a:r>
              <a:rPr lang="en-US" dirty="0" smtClean="0"/>
              <a:t>Is it affordable (cost)?</a:t>
            </a:r>
          </a:p>
          <a:p>
            <a:pPr lvl="1"/>
            <a:r>
              <a:rPr lang="en-US" b="1" dirty="0" smtClean="0"/>
              <a:t>High field superconducting magnets, minimal gap, radiation hard</a:t>
            </a:r>
          </a:p>
          <a:p>
            <a:pPr lvl="1"/>
            <a:r>
              <a:rPr lang="en-US" b="1" dirty="0" smtClean="0"/>
              <a:t>Improved lattice design beyond 3 </a:t>
            </a:r>
            <a:r>
              <a:rPr lang="en-US" b="1" dirty="0" err="1" smtClean="0"/>
              <a:t>TeV</a:t>
            </a:r>
            <a:endParaRPr lang="en-US" b="1" dirty="0" smtClean="0"/>
          </a:p>
          <a:p>
            <a:pPr lvl="1"/>
            <a:r>
              <a:rPr lang="en-US" dirty="0" smtClean="0"/>
              <a:t>Injection, safety concept</a:t>
            </a:r>
          </a:p>
          <a:p>
            <a:pPr lvl="1"/>
            <a:endParaRPr lang="en-US" dirty="0" smtClean="0"/>
          </a:p>
          <a:p>
            <a:r>
              <a:rPr lang="en-US" dirty="0" smtClean="0"/>
              <a:t>Reuse of existing infrastructure (potential cost saving)</a:t>
            </a:r>
          </a:p>
          <a:p>
            <a:pPr lvl="1"/>
            <a:r>
              <a:rPr lang="en-US" dirty="0" smtClean="0"/>
              <a:t>Proton facilities</a:t>
            </a:r>
          </a:p>
          <a:p>
            <a:pPr lvl="1"/>
            <a:r>
              <a:rPr lang="en-US" dirty="0" smtClean="0"/>
              <a:t>Tunnels (maybe more for acceleration than for collision)</a:t>
            </a:r>
          </a:p>
          <a:p>
            <a:pPr lvl="1"/>
            <a:endParaRPr lang="en-US" dirty="0"/>
          </a:p>
          <a:p>
            <a:r>
              <a:rPr lang="en-US" b="1" dirty="0"/>
              <a:t>LEMMA </a:t>
            </a:r>
            <a:r>
              <a:rPr lang="en-US" b="1" dirty="0" smtClean="0"/>
              <a:t>concept and new ideas </a:t>
            </a:r>
            <a:r>
              <a:rPr lang="en-US" b="1" dirty="0" smtClean="0"/>
              <a:t>(could </a:t>
            </a:r>
            <a:r>
              <a:rPr lang="en-US" b="1" dirty="0" smtClean="0"/>
              <a:t>be breakthrough for parameters)</a:t>
            </a:r>
            <a:endParaRPr lang="en-US" b="1" dirty="0"/>
          </a:p>
          <a:p>
            <a:pPr lvl="1"/>
            <a:r>
              <a:rPr lang="en-US" b="1" dirty="0"/>
              <a:t>Consolidation</a:t>
            </a:r>
          </a:p>
          <a:p>
            <a:pPr lvl="1"/>
            <a:r>
              <a:rPr lang="en-US" b="1" dirty="0"/>
              <a:t>Alternative low-</a:t>
            </a:r>
            <a:r>
              <a:rPr lang="en-US" b="1" dirty="0" err="1"/>
              <a:t>emittance</a:t>
            </a:r>
            <a:r>
              <a:rPr lang="en-US" b="1" dirty="0"/>
              <a:t> </a:t>
            </a:r>
            <a:r>
              <a:rPr lang="en-US" b="1" dirty="0" smtClean="0"/>
              <a:t>sources (gamma factory, crystals, …)</a:t>
            </a:r>
            <a:endParaRPr lang="en-US" b="1" dirty="0" smtClean="0"/>
          </a:p>
          <a:p>
            <a:pPr lvl="1"/>
            <a:r>
              <a:rPr lang="en-US" b="1" dirty="0" smtClean="0">
                <a:solidFill>
                  <a:srgbClr val="FF0000"/>
                </a:solidFill>
              </a:rPr>
              <a:t>Could define the source test </a:t>
            </a:r>
            <a:r>
              <a:rPr lang="en-US" b="1" dirty="0" smtClean="0">
                <a:solidFill>
                  <a:srgbClr val="FF0000"/>
                </a:solidFill>
              </a:rPr>
              <a:t>facility</a:t>
            </a:r>
          </a:p>
          <a:p>
            <a:pPr lvl="1"/>
            <a:r>
              <a:rPr lang="en-US" b="1" dirty="0" smtClean="0"/>
              <a:t>Long-term alternative development</a:t>
            </a:r>
            <a:endParaRPr lang="en-US" b="1" dirty="0" smtClean="0"/>
          </a:p>
          <a:p>
            <a:pPr lvl="1"/>
            <a:endParaRPr lang="en-US" b="1" dirty="0"/>
          </a:p>
          <a:p>
            <a:pPr lvl="1"/>
            <a:endParaRPr lang="en-US" dirty="0" smtClean="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21</a:t>
            </a:fld>
            <a:endParaRPr lang="en-US"/>
          </a:p>
        </p:txBody>
      </p:sp>
    </p:spTree>
    <p:extLst>
      <p:ext uri="{BB962C8B-B14F-4D97-AF65-F5344CB8AC3E}">
        <p14:creationId xmlns:p14="http://schemas.microsoft.com/office/powerpoint/2010/main" val="14666411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1994"/>
          </a:xfrm>
        </p:spPr>
        <p:txBody>
          <a:bodyPr>
            <a:normAutofit fontScale="90000"/>
          </a:bodyPr>
          <a:lstStyle/>
          <a:p>
            <a:r>
              <a:rPr lang="en-US" dirty="0" smtClean="0"/>
              <a:t>US View on Key Issues</a:t>
            </a:r>
            <a:endParaRPr lang="en-US"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22</a:t>
            </a:fld>
            <a:endParaRPr lang="en-US"/>
          </a:p>
        </p:txBody>
      </p:sp>
      <p:pic>
        <p:nvPicPr>
          <p:cNvPr id="7" name="Picture 6" descr="US_Overview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92" y="190501"/>
            <a:ext cx="5097426" cy="3602100"/>
          </a:xfrm>
          <a:prstGeom prst="rect">
            <a:avLst/>
          </a:prstGeom>
        </p:spPr>
      </p:pic>
      <p:pic>
        <p:nvPicPr>
          <p:cNvPr id="8" name="Picture 7" descr="US_Overview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224" y="859784"/>
            <a:ext cx="5059951" cy="3575619"/>
          </a:xfrm>
          <a:prstGeom prst="rect">
            <a:avLst/>
          </a:prstGeom>
        </p:spPr>
      </p:pic>
      <p:pic>
        <p:nvPicPr>
          <p:cNvPr id="9" name="Picture 8" descr="US_Overview3.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0939" y="1546227"/>
            <a:ext cx="5076000" cy="3586961"/>
          </a:xfrm>
          <a:prstGeom prst="rect">
            <a:avLst/>
          </a:prstGeom>
        </p:spPr>
      </p:pic>
      <p:pic>
        <p:nvPicPr>
          <p:cNvPr id="10" name="Picture 9" descr="US_Overview4.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9212" y="2251358"/>
            <a:ext cx="5076000" cy="3586960"/>
          </a:xfrm>
          <a:prstGeom prst="rect">
            <a:avLst/>
          </a:prstGeom>
        </p:spPr>
      </p:pic>
      <p:pic>
        <p:nvPicPr>
          <p:cNvPr id="11" name="Picture 10" descr="US_Overview5.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96963" y="2973127"/>
            <a:ext cx="5076185" cy="3587090"/>
          </a:xfrm>
          <a:prstGeom prst="rect">
            <a:avLst/>
          </a:prstGeom>
        </p:spPr>
      </p:pic>
      <p:sp>
        <p:nvSpPr>
          <p:cNvPr id="12" name="TextBox 11"/>
          <p:cNvSpPr txBox="1"/>
          <p:nvPr/>
        </p:nvSpPr>
        <p:spPr>
          <a:xfrm>
            <a:off x="6775212" y="711816"/>
            <a:ext cx="1673355" cy="369332"/>
          </a:xfrm>
          <a:prstGeom prst="rect">
            <a:avLst/>
          </a:prstGeom>
          <a:solidFill>
            <a:schemeClr val="bg1">
              <a:lumMod val="85000"/>
            </a:schemeClr>
          </a:solidFill>
        </p:spPr>
        <p:txBody>
          <a:bodyPr wrap="none" rtlCol="0">
            <a:spAutoFit/>
          </a:bodyPr>
          <a:lstStyle/>
          <a:p>
            <a:r>
              <a:rPr lang="en-US" dirty="0" smtClean="0"/>
              <a:t>M. Palmer et al.</a:t>
            </a:r>
            <a:endParaRPr lang="en-US" dirty="0"/>
          </a:p>
        </p:txBody>
      </p:sp>
      <p:sp>
        <p:nvSpPr>
          <p:cNvPr id="13" name="TextBox 12"/>
          <p:cNvSpPr txBox="1"/>
          <p:nvPr/>
        </p:nvSpPr>
        <p:spPr>
          <a:xfrm>
            <a:off x="3014142" y="4048026"/>
            <a:ext cx="5530933" cy="2308324"/>
          </a:xfrm>
          <a:prstGeom prst="rect">
            <a:avLst/>
          </a:prstGeom>
          <a:solidFill>
            <a:schemeClr val="accent6">
              <a:lumMod val="40000"/>
              <a:lumOff val="60000"/>
            </a:schemeClr>
          </a:solidFill>
        </p:spPr>
        <p:txBody>
          <a:bodyPr wrap="square" rtlCol="0">
            <a:spAutoFit/>
          </a:bodyPr>
          <a:lstStyle/>
          <a:p>
            <a:r>
              <a:rPr lang="en-US" dirty="0" smtClean="0"/>
              <a:t>Many points agree</a:t>
            </a:r>
          </a:p>
          <a:p>
            <a:pPr marL="285750" indent="-285750">
              <a:buFont typeface="Arial"/>
              <a:buChar char="•"/>
            </a:pPr>
            <a:r>
              <a:rPr lang="en-US" dirty="0" smtClean="0"/>
              <a:t>We mainly consider experimental conditions and neutrino radiation also as critical</a:t>
            </a:r>
          </a:p>
          <a:p>
            <a:endParaRPr lang="en-US" dirty="0"/>
          </a:p>
          <a:p>
            <a:r>
              <a:rPr lang="en-US" dirty="0" smtClean="0"/>
              <a:t>Level of many issues has not been clear because no baseline existed</a:t>
            </a:r>
          </a:p>
          <a:p>
            <a:pPr marL="285750" indent="-285750">
              <a:buFont typeface="Arial"/>
              <a:buChar char="•"/>
            </a:pPr>
            <a:r>
              <a:rPr lang="en-US" dirty="0" smtClean="0"/>
              <a:t>We anticipate critical issues there, e.g. design and cost of accelerator complex</a:t>
            </a:r>
            <a:endParaRPr lang="en-US" dirty="0"/>
          </a:p>
        </p:txBody>
      </p:sp>
    </p:spTree>
    <p:extLst>
      <p:ext uri="{BB962C8B-B14F-4D97-AF65-F5344CB8AC3E}">
        <p14:creationId xmlns:p14="http://schemas.microsoft.com/office/powerpoint/2010/main" val="20591966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6455"/>
          </a:xfrm>
        </p:spPr>
        <p:txBody>
          <a:bodyPr>
            <a:noAutofit/>
          </a:bodyPr>
          <a:lstStyle/>
          <a:p>
            <a:r>
              <a:rPr lang="en-US" sz="3600" dirty="0" smtClean="0"/>
              <a:t>Key Accelerator Technologies</a:t>
            </a:r>
            <a:endParaRPr lang="en-US" sz="3600" dirty="0"/>
          </a:p>
        </p:txBody>
      </p:sp>
      <p:sp>
        <p:nvSpPr>
          <p:cNvPr id="3" name="Content Placeholder 2"/>
          <p:cNvSpPr>
            <a:spLocks noGrp="1"/>
          </p:cNvSpPr>
          <p:nvPr>
            <p:ph idx="1"/>
          </p:nvPr>
        </p:nvSpPr>
        <p:spPr>
          <a:xfrm>
            <a:off x="457200" y="703605"/>
            <a:ext cx="8229600" cy="5783286"/>
          </a:xfrm>
        </p:spPr>
        <p:txBody>
          <a:bodyPr>
            <a:normAutofit fontScale="55000" lnSpcReduction="20000"/>
          </a:bodyPr>
          <a:lstStyle/>
          <a:p>
            <a:r>
              <a:rPr lang="en-US" dirty="0" smtClean="0"/>
              <a:t>High-field, robust collider magnets with minimum gap</a:t>
            </a:r>
          </a:p>
          <a:p>
            <a:pPr lvl="1"/>
            <a:r>
              <a:rPr lang="en-US" dirty="0"/>
              <a:t>D</a:t>
            </a:r>
            <a:r>
              <a:rPr lang="en-US" dirty="0" smtClean="0"/>
              <a:t>ipoles, solenoids, …</a:t>
            </a:r>
          </a:p>
          <a:p>
            <a:r>
              <a:rPr lang="en-US" dirty="0" smtClean="0"/>
              <a:t>Efficient fast ramping magnets with efficient energy recovery</a:t>
            </a:r>
          </a:p>
          <a:p>
            <a:pPr lvl="1"/>
            <a:r>
              <a:rPr lang="en-US" dirty="0" smtClean="0"/>
              <a:t>For the beam acceleration</a:t>
            </a:r>
          </a:p>
          <a:p>
            <a:endParaRPr lang="en-US" dirty="0" smtClean="0"/>
          </a:p>
          <a:p>
            <a:r>
              <a:rPr lang="en-US" dirty="0" smtClean="0"/>
              <a:t>Efficient cryogenics, vacuum and shielding systems</a:t>
            </a:r>
          </a:p>
          <a:p>
            <a:pPr lvl="1"/>
            <a:r>
              <a:rPr lang="en-US" dirty="0" smtClean="0"/>
              <a:t>Significant beam loss</a:t>
            </a:r>
            <a:endParaRPr lang="en-US" dirty="0"/>
          </a:p>
          <a:p>
            <a:pPr marL="0" indent="0">
              <a:buNone/>
            </a:pPr>
            <a:endParaRPr lang="en-US" dirty="0" smtClean="0"/>
          </a:p>
          <a:p>
            <a:r>
              <a:rPr lang="en-US" dirty="0" smtClean="0"/>
              <a:t>Robust targets and beam cleaning</a:t>
            </a:r>
          </a:p>
          <a:p>
            <a:endParaRPr lang="en-US" dirty="0" smtClean="0"/>
          </a:p>
          <a:p>
            <a:r>
              <a:rPr lang="en-US" dirty="0" smtClean="0"/>
              <a:t>High </a:t>
            </a:r>
            <a:r>
              <a:rPr lang="en-US" dirty="0"/>
              <a:t>field cavities</a:t>
            </a:r>
          </a:p>
          <a:p>
            <a:pPr lvl="1"/>
            <a:r>
              <a:rPr lang="en-US" dirty="0"/>
              <a:t>In a solenoid for the cooling </a:t>
            </a:r>
            <a:r>
              <a:rPr lang="en-US" dirty="0" smtClean="0"/>
              <a:t>system</a:t>
            </a:r>
            <a:endParaRPr lang="en-US" dirty="0"/>
          </a:p>
          <a:p>
            <a:r>
              <a:rPr lang="en-US" dirty="0"/>
              <a:t>Efficient RF power production</a:t>
            </a:r>
          </a:p>
          <a:p>
            <a:endParaRPr lang="en-US" dirty="0" smtClean="0"/>
          </a:p>
          <a:p>
            <a:r>
              <a:rPr lang="en-US" dirty="0" smtClean="0"/>
              <a:t>Civil engineering</a:t>
            </a:r>
          </a:p>
          <a:p>
            <a:endParaRPr lang="en-US" dirty="0"/>
          </a:p>
          <a:p>
            <a:r>
              <a:rPr lang="en-US" dirty="0" smtClean="0"/>
              <a:t>Other systems</a:t>
            </a:r>
          </a:p>
          <a:p>
            <a:pPr lvl="1"/>
            <a:r>
              <a:rPr lang="en-US" dirty="0" smtClean="0"/>
              <a:t>E.g. instrumentation</a:t>
            </a:r>
          </a:p>
          <a:p>
            <a:pPr lvl="1"/>
            <a:r>
              <a:rPr lang="en-US" dirty="0" smtClean="0"/>
              <a:t>…</a:t>
            </a:r>
          </a:p>
          <a:p>
            <a:endParaRPr lang="en-US" dirty="0"/>
          </a:p>
          <a:p>
            <a:r>
              <a:rPr lang="en-US" dirty="0" err="1" smtClean="0"/>
              <a:t>Beamdynamics</a:t>
            </a:r>
            <a:r>
              <a:rPr lang="en-US" dirty="0" smtClean="0"/>
              <a:t> and accelerator design</a:t>
            </a:r>
          </a:p>
          <a:p>
            <a:pPr lvl="1"/>
            <a:r>
              <a:rPr lang="en-US" dirty="0" smtClean="0"/>
              <a:t>Start-to-end design and simulations, source design, …</a:t>
            </a:r>
            <a:endParaRPr lang="en-US"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23</a:t>
            </a:fld>
            <a:endParaRPr lang="en-US"/>
          </a:p>
        </p:txBody>
      </p:sp>
    </p:spTree>
    <p:extLst>
      <p:ext uri="{BB962C8B-B14F-4D97-AF65-F5344CB8AC3E}">
        <p14:creationId xmlns:p14="http://schemas.microsoft.com/office/powerpoint/2010/main" val="425506944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rmAutofit fontScale="90000"/>
          </a:bodyPr>
          <a:lstStyle/>
          <a:p>
            <a:r>
              <a:rPr lang="en-US" dirty="0" smtClean="0"/>
              <a:t>Beam Acceleration</a:t>
            </a:r>
            <a:endParaRPr lang="en-US" dirty="0"/>
          </a:p>
        </p:txBody>
      </p:sp>
      <p:sp>
        <p:nvSpPr>
          <p:cNvPr id="3" name="Content Placeholder 2"/>
          <p:cNvSpPr>
            <a:spLocks noGrp="1"/>
          </p:cNvSpPr>
          <p:nvPr>
            <p:ph idx="1"/>
          </p:nvPr>
        </p:nvSpPr>
        <p:spPr>
          <a:xfrm>
            <a:off x="137062" y="2969403"/>
            <a:ext cx="8818091" cy="2700797"/>
          </a:xfrm>
        </p:spPr>
        <p:txBody>
          <a:bodyPr>
            <a:noAutofit/>
          </a:bodyPr>
          <a:lstStyle/>
          <a:p>
            <a:pPr>
              <a:buNone/>
            </a:pPr>
            <a:r>
              <a:rPr lang="en-US" sz="1800" dirty="0" smtClean="0"/>
              <a:t>An important cost driver</a:t>
            </a:r>
          </a:p>
          <a:p>
            <a:pPr>
              <a:buNone/>
            </a:pPr>
            <a:r>
              <a:rPr lang="en-US" sz="1800" dirty="0" smtClean="0"/>
              <a:t>Important for power consumption</a:t>
            </a:r>
          </a:p>
          <a:p>
            <a:pPr>
              <a:buNone/>
            </a:pPr>
            <a:endParaRPr lang="en-US" sz="1800" dirty="0" smtClean="0"/>
          </a:p>
          <a:p>
            <a:pPr>
              <a:buNone/>
            </a:pPr>
            <a:r>
              <a:rPr lang="en-US" sz="1800" dirty="0" smtClean="0"/>
              <a:t>A trade-off between cost and </a:t>
            </a:r>
            <a:r>
              <a:rPr lang="en-US" sz="1800" dirty="0" err="1" smtClean="0"/>
              <a:t>muon</a:t>
            </a:r>
            <a:r>
              <a:rPr lang="en-US" sz="1800" dirty="0" smtClean="0"/>
              <a:t> survival</a:t>
            </a:r>
          </a:p>
          <a:p>
            <a:pPr>
              <a:buNone/>
            </a:pPr>
            <a:r>
              <a:rPr lang="en-US" sz="1800" dirty="0" smtClean="0"/>
              <a:t>Not detailed design, several approaches considered</a:t>
            </a:r>
          </a:p>
          <a:p>
            <a:r>
              <a:rPr lang="en-US" sz="1800" dirty="0" err="1" smtClean="0"/>
              <a:t>Linacs</a:t>
            </a:r>
            <a:endParaRPr lang="en-US" sz="1800" dirty="0" smtClean="0"/>
          </a:p>
          <a:p>
            <a:r>
              <a:rPr lang="en-US" sz="1800" dirty="0" err="1" smtClean="0"/>
              <a:t>Recirculating</a:t>
            </a:r>
            <a:r>
              <a:rPr lang="en-US" sz="1800" dirty="0" smtClean="0"/>
              <a:t> </a:t>
            </a:r>
            <a:r>
              <a:rPr lang="en-US" sz="1800" dirty="0" err="1" smtClean="0"/>
              <a:t>linacs</a:t>
            </a:r>
            <a:endParaRPr lang="en-US" sz="1800" dirty="0" smtClean="0"/>
          </a:p>
          <a:p>
            <a:r>
              <a:rPr lang="en-US" sz="1800" dirty="0" smtClean="0"/>
              <a:t>FFAGs</a:t>
            </a:r>
          </a:p>
          <a:p>
            <a:r>
              <a:rPr lang="en-US" sz="1800" dirty="0" smtClean="0"/>
              <a:t>Rapid cycling synchrotrons</a:t>
            </a:r>
          </a:p>
          <a:p>
            <a:endParaRPr lang="en-US" sz="1800" dirty="0" smtClean="0"/>
          </a:p>
          <a:p>
            <a:pPr>
              <a:buNone/>
            </a:pPr>
            <a:r>
              <a:rPr lang="en-US" sz="1800" dirty="0" smtClean="0"/>
              <a:t>Challenge is large bunch charge but single bunch</a:t>
            </a:r>
          </a:p>
          <a:p>
            <a:pPr>
              <a:buNone/>
            </a:pPr>
            <a:endParaRPr lang="en-US" sz="1800" dirty="0" smtClean="0"/>
          </a:p>
        </p:txBody>
      </p:sp>
      <p:pic>
        <p:nvPicPr>
          <p:cNvPr id="4" name="Picture 3" descr="p4.tiff"/>
          <p:cNvPicPr>
            <a:picLocks noChangeAspect="1"/>
          </p:cNvPicPr>
          <p:nvPr/>
        </p:nvPicPr>
        <p:blipFill>
          <a:blip r:embed="rId2">
            <a:extLst>
              <a:ext uri="{28A0092B-C50C-407E-A947-70E740481C1C}">
                <a14:useLocalDpi xmlns:a14="http://schemas.microsoft.com/office/drawing/2010/main" val="0"/>
              </a:ext>
            </a:extLst>
          </a:blip>
          <a:srcRect b="50107"/>
          <a:stretch>
            <a:fillRect/>
          </a:stretch>
        </p:blipFill>
        <p:spPr>
          <a:xfrm>
            <a:off x="0" y="747400"/>
            <a:ext cx="9144000" cy="2259717"/>
          </a:xfrm>
          <a:prstGeom prst="rect">
            <a:avLst/>
          </a:prstGeom>
        </p:spPr>
      </p:pic>
      <p:sp>
        <p:nvSpPr>
          <p:cNvPr id="6" name="TextBox 5"/>
          <p:cNvSpPr txBox="1"/>
          <p:nvPr/>
        </p:nvSpPr>
        <p:spPr>
          <a:xfrm>
            <a:off x="5147048" y="3205192"/>
            <a:ext cx="2652188" cy="338554"/>
          </a:xfrm>
          <a:prstGeom prst="rect">
            <a:avLst/>
          </a:prstGeom>
          <a:solidFill>
            <a:schemeClr val="accent6">
              <a:lumMod val="40000"/>
              <a:lumOff val="60000"/>
            </a:schemeClr>
          </a:solidFill>
        </p:spPr>
        <p:txBody>
          <a:bodyPr wrap="none" rtlCol="0">
            <a:spAutoFit/>
          </a:bodyPr>
          <a:lstStyle/>
          <a:p>
            <a:r>
              <a:rPr lang="en-US" sz="1600" dirty="0" smtClean="0"/>
              <a:t>Much larger than collider ring</a:t>
            </a:r>
            <a:endParaRPr lang="en-US" sz="1600" dirty="0"/>
          </a:p>
        </p:txBody>
      </p:sp>
      <p:cxnSp>
        <p:nvCxnSpPr>
          <p:cNvPr id="8" name="Straight Arrow Connector 7"/>
          <p:cNvCxnSpPr>
            <a:stCxn id="6" idx="0"/>
          </p:cNvCxnSpPr>
          <p:nvPr/>
        </p:nvCxnSpPr>
        <p:spPr>
          <a:xfrm rot="5400000" flipH="1" flipV="1">
            <a:off x="6310477" y="2694989"/>
            <a:ext cx="672868" cy="3475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Date Placeholder 8"/>
          <p:cNvSpPr>
            <a:spLocks noGrp="1"/>
          </p:cNvSpPr>
          <p:nvPr>
            <p:ph type="dt" sz="half" idx="10"/>
          </p:nvPr>
        </p:nvSpPr>
        <p:spPr>
          <a:xfrm>
            <a:off x="457200" y="6509636"/>
            <a:ext cx="2133600" cy="365125"/>
          </a:xfrm>
        </p:spPr>
        <p:txBody>
          <a:bodyPr/>
          <a:lstStyle/>
          <a:p>
            <a:r>
              <a:rPr lang="fr-CH" smtClean="0"/>
              <a:t>D. Schulte</a:t>
            </a:r>
            <a:endParaRPr lang="en-US"/>
          </a:p>
        </p:txBody>
      </p:sp>
      <p:sp>
        <p:nvSpPr>
          <p:cNvPr id="10" name="Slide Number Placeholder 9"/>
          <p:cNvSpPr>
            <a:spLocks noGrp="1"/>
          </p:cNvSpPr>
          <p:nvPr>
            <p:ph type="sldNum" sz="quarter" idx="12"/>
          </p:nvPr>
        </p:nvSpPr>
        <p:spPr>
          <a:xfrm>
            <a:off x="6553200" y="6553432"/>
            <a:ext cx="2133600" cy="365125"/>
          </a:xfrm>
        </p:spPr>
        <p:txBody>
          <a:bodyPr/>
          <a:lstStyle/>
          <a:p>
            <a:fld id="{3478A56A-6164-B14D-A8F7-980D09C4DD92}" type="slidenum">
              <a:rPr lang="en-US" smtClean="0"/>
              <a:pPr/>
              <a:t>24</a:t>
            </a:fld>
            <a:endParaRPr lang="en-US"/>
          </a:p>
        </p:txBody>
      </p:sp>
      <p:sp>
        <p:nvSpPr>
          <p:cNvPr id="12" name="Footer Placeholder 11"/>
          <p:cNvSpPr>
            <a:spLocks noGrp="1"/>
          </p:cNvSpPr>
          <p:nvPr>
            <p:ph type="ftr" sz="quarter" idx="11"/>
          </p:nvPr>
        </p:nvSpPr>
        <p:spPr>
          <a:xfrm>
            <a:off x="3124200" y="6509636"/>
            <a:ext cx="2895600" cy="365125"/>
          </a:xfrm>
        </p:spPr>
        <p:txBody>
          <a:bodyPr/>
          <a:lstStyle/>
          <a:p>
            <a:r>
              <a:rPr lang="en-US" smtClean="0"/>
              <a:t>Muon Collider Strategy, CERN, Oct. 2019</a:t>
            </a:r>
            <a:endParaRPr lang="en-US"/>
          </a:p>
        </p:txBody>
      </p:sp>
      <p:pic>
        <p:nvPicPr>
          <p:cNvPr id="11" name="Picture 10" descr="Muon_collider_site_map_072409.pdf"/>
          <p:cNvPicPr>
            <a:picLocks noChangeAspect="1"/>
          </p:cNvPicPr>
          <p:nvPr/>
        </p:nvPicPr>
        <p:blipFill rotWithShape="1">
          <a:blip r:embed="rId3">
            <a:extLst>
              <a:ext uri="{28A0092B-C50C-407E-A947-70E740481C1C}">
                <a14:useLocalDpi xmlns:a14="http://schemas.microsoft.com/office/drawing/2010/main" val="0"/>
              </a:ext>
            </a:extLst>
          </a:blip>
          <a:srcRect l="44882" t="26447" r="14173" b="16582"/>
          <a:stretch/>
        </p:blipFill>
        <p:spPr>
          <a:xfrm>
            <a:off x="6338027" y="3733030"/>
            <a:ext cx="2348773" cy="2484980"/>
          </a:xfrm>
          <a:prstGeom prst="rect">
            <a:avLst/>
          </a:prstGeom>
        </p:spPr>
      </p:pic>
    </p:spTree>
    <p:extLst>
      <p:ext uri="{BB962C8B-B14F-4D97-AF65-F5344CB8AC3E}">
        <p14:creationId xmlns:p14="http://schemas.microsoft.com/office/powerpoint/2010/main" val="111683680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rmAutofit fontScale="90000"/>
          </a:bodyPr>
          <a:lstStyle/>
          <a:p>
            <a:r>
              <a:rPr lang="en-US" dirty="0" smtClean="0"/>
              <a:t>Potential Approaches</a:t>
            </a:r>
            <a:endParaRPr lang="en-US" dirty="0"/>
          </a:p>
        </p:txBody>
      </p:sp>
      <p:pic>
        <p:nvPicPr>
          <p:cNvPr id="14" name="Picture 13">
            <a:extLst>
              <a:ext uri="{FF2B5EF4-FFF2-40B4-BE49-F238E27FC236}">
                <a16:creationId xmlns="" xmlns:a16="http://schemas.microsoft.com/office/drawing/2014/main" xmlns:mv="urn:schemas-microsoft-com:mac:vml" xmlns:mc="http://schemas.openxmlformats.org/markup-compatibility/2006" id="{3D91A9B5-12DB-0F4E-81B5-D56933C9D3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0445" y="3389750"/>
            <a:ext cx="3797300" cy="2247900"/>
          </a:xfrm>
          <a:prstGeom prst="rect">
            <a:avLst/>
          </a:prstGeom>
        </p:spPr>
      </p:pic>
      <p:sp>
        <p:nvSpPr>
          <p:cNvPr id="17" name="TextBox 16"/>
          <p:cNvSpPr txBox="1"/>
          <p:nvPr/>
        </p:nvSpPr>
        <p:spPr>
          <a:xfrm>
            <a:off x="5266" y="733942"/>
            <a:ext cx="5135179" cy="5016759"/>
          </a:xfrm>
          <a:prstGeom prst="rect">
            <a:avLst/>
          </a:prstGeom>
          <a:noFill/>
        </p:spPr>
        <p:txBody>
          <a:bodyPr wrap="square" rtlCol="0">
            <a:spAutoFit/>
          </a:bodyPr>
          <a:lstStyle/>
          <a:p>
            <a:r>
              <a:rPr lang="en-US" sz="1600" dirty="0" smtClean="0"/>
              <a:t>Acceleration is important for cost and power consumption</a:t>
            </a:r>
          </a:p>
          <a:p>
            <a:r>
              <a:rPr lang="en-US" sz="1600" dirty="0" smtClean="0"/>
              <a:t>No conceptual baseline design yet</a:t>
            </a:r>
          </a:p>
          <a:p>
            <a:r>
              <a:rPr lang="en-US" sz="1600" dirty="0" smtClean="0"/>
              <a:t>But different options considered</a:t>
            </a:r>
          </a:p>
          <a:p>
            <a:r>
              <a:rPr lang="en-US" sz="1600" dirty="0" smtClean="0"/>
              <a:t>A whole chain is needed from source to full energy</a:t>
            </a:r>
          </a:p>
          <a:p>
            <a:endParaRPr lang="en-US" sz="1600" dirty="0" smtClean="0"/>
          </a:p>
          <a:p>
            <a:r>
              <a:rPr lang="en-US" sz="1600" dirty="0" smtClean="0"/>
              <a:t>Recirculating </a:t>
            </a:r>
            <a:r>
              <a:rPr lang="en-US" sz="1600" dirty="0" err="1" smtClean="0"/>
              <a:t>linacs</a:t>
            </a:r>
            <a:endParaRPr lang="en-US" sz="1600" dirty="0" smtClean="0"/>
          </a:p>
          <a:p>
            <a:pPr marL="285750" indent="-285750">
              <a:buFont typeface="Arial"/>
              <a:buChar char="•"/>
            </a:pPr>
            <a:r>
              <a:rPr lang="en-US" sz="1600" dirty="0" smtClean="0"/>
              <a:t>Fast acceleration but typically only a few passages through RF, hence high RF cost</a:t>
            </a:r>
          </a:p>
          <a:p>
            <a:endParaRPr lang="en-US" sz="1600" dirty="0" smtClean="0"/>
          </a:p>
          <a:p>
            <a:r>
              <a:rPr lang="en-US" sz="1600" dirty="0"/>
              <a:t>Rapid cycling synchrotron (RCS)</a:t>
            </a:r>
          </a:p>
          <a:p>
            <a:pPr marL="285750" indent="-285750">
              <a:buFont typeface="Arial"/>
              <a:buChar char="•"/>
            </a:pPr>
            <a:r>
              <a:rPr lang="en-US" sz="1600" dirty="0"/>
              <a:t>Potentially important acceleration range at affordable cost</a:t>
            </a:r>
          </a:p>
          <a:p>
            <a:pPr marL="285750" indent="-285750">
              <a:buFont typeface="Arial"/>
              <a:buChar char="•"/>
            </a:pPr>
            <a:r>
              <a:rPr lang="en-US" sz="1600" dirty="0"/>
              <a:t>Could use combination of static superconducting and ramping normal-conducting magnets</a:t>
            </a:r>
          </a:p>
          <a:p>
            <a:pPr marL="285750" indent="-285750">
              <a:buFont typeface="Arial"/>
              <a:buChar char="•"/>
            </a:pPr>
            <a:r>
              <a:rPr lang="en-US" sz="1600" dirty="0"/>
              <a:t>But have to deal with energy in fast pulsing magnets</a:t>
            </a:r>
          </a:p>
          <a:p>
            <a:pPr marL="285750" indent="-285750">
              <a:buFont typeface="Arial"/>
              <a:buChar char="•"/>
            </a:pPr>
            <a:r>
              <a:rPr lang="en-US" sz="1600" dirty="0"/>
              <a:t>Efficient energy storage is required</a:t>
            </a:r>
          </a:p>
          <a:p>
            <a:endParaRPr lang="en-US" sz="1600" dirty="0" smtClean="0"/>
          </a:p>
          <a:p>
            <a:r>
              <a:rPr lang="en-US" sz="1600" dirty="0" smtClean="0"/>
              <a:t>FFAGs</a:t>
            </a:r>
          </a:p>
          <a:p>
            <a:pPr marL="285750" indent="-285750">
              <a:buFont typeface="Arial"/>
              <a:buChar char="•"/>
            </a:pPr>
            <a:r>
              <a:rPr lang="en-US" sz="1600" dirty="0" smtClean="0"/>
              <a:t>Static high field magnets, can reach factor up to 4 increase in energy, needs design work</a:t>
            </a:r>
          </a:p>
        </p:txBody>
      </p:sp>
      <p:sp>
        <p:nvSpPr>
          <p:cNvPr id="18" name="Date Placeholder 17"/>
          <p:cNvSpPr>
            <a:spLocks noGrp="1"/>
          </p:cNvSpPr>
          <p:nvPr>
            <p:ph type="dt" sz="half" idx="10"/>
          </p:nvPr>
        </p:nvSpPr>
        <p:spPr/>
        <p:txBody>
          <a:bodyPr/>
          <a:lstStyle/>
          <a:p>
            <a:r>
              <a:rPr lang="fr-CH" smtClean="0"/>
              <a:t>D. Schulte</a:t>
            </a:r>
            <a:endParaRPr lang="en-US"/>
          </a:p>
        </p:txBody>
      </p:sp>
      <p:sp>
        <p:nvSpPr>
          <p:cNvPr id="19" name="Slide Number Placeholder 18"/>
          <p:cNvSpPr>
            <a:spLocks noGrp="1"/>
          </p:cNvSpPr>
          <p:nvPr>
            <p:ph type="sldNum" sz="quarter" idx="12"/>
          </p:nvPr>
        </p:nvSpPr>
        <p:spPr/>
        <p:txBody>
          <a:bodyPr/>
          <a:lstStyle/>
          <a:p>
            <a:fld id="{3478A56A-6164-B14D-A8F7-980D09C4DD92}" type="slidenum">
              <a:rPr lang="en-US" smtClean="0"/>
              <a:pPr/>
              <a:t>25</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4" name="TextBox 3"/>
          <p:cNvSpPr txBox="1"/>
          <p:nvPr/>
        </p:nvSpPr>
        <p:spPr>
          <a:xfrm>
            <a:off x="622648" y="5938825"/>
            <a:ext cx="8315097" cy="369332"/>
          </a:xfrm>
          <a:prstGeom prst="rect">
            <a:avLst/>
          </a:prstGeom>
          <a:noFill/>
        </p:spPr>
        <p:txBody>
          <a:bodyPr wrap="none" rtlCol="0">
            <a:spAutoFit/>
          </a:bodyPr>
          <a:lstStyle/>
          <a:p>
            <a:r>
              <a:rPr lang="en-US" dirty="0" smtClean="0"/>
              <a:t>Challenge to achieve a combination of  high efficiency, low cost and good beam quality</a:t>
            </a:r>
            <a:endParaRPr lang="en-US" dirty="0"/>
          </a:p>
        </p:txBody>
      </p:sp>
      <p:pic>
        <p:nvPicPr>
          <p:cNvPr id="10" name="Picture 9" descr="Muon_collider_site_map_072409.pdf"/>
          <p:cNvPicPr>
            <a:picLocks noChangeAspect="1"/>
          </p:cNvPicPr>
          <p:nvPr/>
        </p:nvPicPr>
        <p:blipFill rotWithShape="1">
          <a:blip r:embed="rId3">
            <a:extLst>
              <a:ext uri="{28A0092B-C50C-407E-A947-70E740481C1C}">
                <a14:useLocalDpi xmlns:a14="http://schemas.microsoft.com/office/drawing/2010/main" val="0"/>
              </a:ext>
            </a:extLst>
          </a:blip>
          <a:srcRect l="44882" t="26447" r="14173" b="16582"/>
          <a:stretch/>
        </p:blipFill>
        <p:spPr>
          <a:xfrm>
            <a:off x="5900800" y="904770"/>
            <a:ext cx="2348773" cy="2484980"/>
          </a:xfrm>
          <a:prstGeom prst="rect">
            <a:avLst/>
          </a:prstGeom>
        </p:spPr>
      </p:pic>
    </p:spTree>
    <p:extLst>
      <p:ext uri="{BB962C8B-B14F-4D97-AF65-F5344CB8AC3E}">
        <p14:creationId xmlns:p14="http://schemas.microsoft.com/office/powerpoint/2010/main" val="55063510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rmAutofit fontScale="90000"/>
          </a:bodyPr>
          <a:lstStyle/>
          <a:p>
            <a:r>
              <a:rPr lang="en-US" dirty="0" smtClean="0"/>
              <a:t>Collider Ring</a:t>
            </a:r>
            <a:endParaRPr lang="en-US" dirty="0"/>
          </a:p>
        </p:txBody>
      </p:sp>
      <p:sp>
        <p:nvSpPr>
          <p:cNvPr id="17" name="TextBox 16"/>
          <p:cNvSpPr txBox="1"/>
          <p:nvPr/>
        </p:nvSpPr>
        <p:spPr>
          <a:xfrm>
            <a:off x="0" y="1965146"/>
            <a:ext cx="4357153" cy="923330"/>
          </a:xfrm>
          <a:prstGeom prst="rect">
            <a:avLst/>
          </a:prstGeom>
          <a:noFill/>
        </p:spPr>
        <p:txBody>
          <a:bodyPr wrap="square" rtlCol="0">
            <a:spAutoFit/>
          </a:bodyPr>
          <a:lstStyle/>
          <a:p>
            <a:r>
              <a:rPr lang="en-US" dirty="0" smtClean="0"/>
              <a:t>High field dipoles to </a:t>
            </a:r>
            <a:r>
              <a:rPr lang="en-US" dirty="0" err="1" smtClean="0"/>
              <a:t>minimise</a:t>
            </a:r>
            <a:r>
              <a:rPr lang="en-US" dirty="0" smtClean="0"/>
              <a:t> collider ring size and </a:t>
            </a:r>
            <a:r>
              <a:rPr lang="en-US" dirty="0" err="1" smtClean="0"/>
              <a:t>maximise</a:t>
            </a:r>
            <a:r>
              <a:rPr lang="en-US" dirty="0" smtClean="0"/>
              <a:t> luminosity</a:t>
            </a:r>
          </a:p>
          <a:p>
            <a:r>
              <a:rPr lang="en-US" dirty="0" err="1" smtClean="0"/>
              <a:t>Minimise</a:t>
            </a:r>
            <a:r>
              <a:rPr lang="en-US" dirty="0" smtClean="0"/>
              <a:t> distances with no bending</a:t>
            </a:r>
            <a:endParaRPr lang="en-US" dirty="0"/>
          </a:p>
        </p:txBody>
      </p:sp>
      <p:sp>
        <p:nvSpPr>
          <p:cNvPr id="19" name="TextBox 18"/>
          <p:cNvSpPr txBox="1"/>
          <p:nvPr/>
        </p:nvSpPr>
        <p:spPr>
          <a:xfrm>
            <a:off x="4147652" y="3911360"/>
            <a:ext cx="4539148" cy="2585323"/>
          </a:xfrm>
          <a:prstGeom prst="rect">
            <a:avLst/>
          </a:prstGeom>
          <a:noFill/>
        </p:spPr>
        <p:txBody>
          <a:bodyPr wrap="square" rtlCol="0">
            <a:spAutoFit/>
          </a:bodyPr>
          <a:lstStyle/>
          <a:p>
            <a:r>
              <a:rPr lang="en-US" dirty="0" smtClean="0"/>
              <a:t>Decaying </a:t>
            </a:r>
            <a:r>
              <a:rPr lang="en-US" dirty="0" err="1" smtClean="0"/>
              <a:t>muons</a:t>
            </a:r>
            <a:r>
              <a:rPr lang="en-US" dirty="0" smtClean="0"/>
              <a:t> impact accelerator components, detector and public</a:t>
            </a:r>
          </a:p>
          <a:p>
            <a:r>
              <a:rPr lang="en-US" dirty="0" smtClean="0"/>
              <a:t>The latter becomes much worse with energy</a:t>
            </a:r>
          </a:p>
          <a:p>
            <a:endParaRPr lang="en-US" dirty="0" smtClean="0"/>
          </a:p>
          <a:p>
            <a:r>
              <a:rPr lang="en-US" dirty="0" smtClean="0"/>
              <a:t>Radiation to public in case LHC tunnel use</a:t>
            </a:r>
          </a:p>
          <a:p>
            <a:endParaRPr lang="en-US" dirty="0"/>
          </a:p>
          <a:p>
            <a:r>
              <a:rPr lang="en-US" dirty="0" smtClean="0"/>
              <a:t>Might be best to use LHC tunnel to house </a:t>
            </a:r>
            <a:r>
              <a:rPr lang="en-US" dirty="0" err="1" smtClean="0"/>
              <a:t>muon</a:t>
            </a:r>
            <a:r>
              <a:rPr lang="en-US" dirty="0" smtClean="0"/>
              <a:t> accelerator and have dedicated new collider tunnel</a:t>
            </a:r>
          </a:p>
        </p:txBody>
      </p:sp>
      <p:sp>
        <p:nvSpPr>
          <p:cNvPr id="20" name="TextBox 19"/>
          <p:cNvSpPr txBox="1"/>
          <p:nvPr/>
        </p:nvSpPr>
        <p:spPr>
          <a:xfrm>
            <a:off x="4147652" y="2724245"/>
            <a:ext cx="4539148" cy="923330"/>
          </a:xfrm>
          <a:prstGeom prst="rect">
            <a:avLst/>
          </a:prstGeom>
          <a:noFill/>
        </p:spPr>
        <p:txBody>
          <a:bodyPr wrap="square" rtlCol="0">
            <a:spAutoFit/>
          </a:bodyPr>
          <a:lstStyle/>
          <a:p>
            <a:r>
              <a:rPr lang="en-US" dirty="0" smtClean="0"/>
              <a:t>Proposal to combine last accelerator ring and collider ring (</a:t>
            </a:r>
            <a:r>
              <a:rPr lang="en-US" dirty="0" err="1" smtClean="0"/>
              <a:t>Neuffer</a:t>
            </a:r>
            <a:r>
              <a:rPr lang="en-US" dirty="0" smtClean="0"/>
              <a:t>/</a:t>
            </a:r>
            <a:r>
              <a:rPr lang="en-US" dirty="0" err="1" smtClean="0"/>
              <a:t>Shiltsev</a:t>
            </a:r>
            <a:r>
              <a:rPr lang="en-US" dirty="0" smtClean="0"/>
              <a:t>) might reduce cost but creates many specific challenges</a:t>
            </a:r>
            <a:endParaRPr lang="en-US" dirty="0"/>
          </a:p>
        </p:txBody>
      </p:sp>
      <p:pic>
        <p:nvPicPr>
          <p:cNvPr id="21" name="Picture 20" descr="p0.tiff"/>
          <p:cNvPicPr>
            <a:picLocks noChangeAspect="1"/>
          </p:cNvPicPr>
          <p:nvPr/>
        </p:nvPicPr>
        <p:blipFill>
          <a:blip r:embed="rId2">
            <a:extLst>
              <a:ext uri="{28A0092B-C50C-407E-A947-70E740481C1C}">
                <a14:useLocalDpi xmlns:a14="http://schemas.microsoft.com/office/drawing/2010/main" val="0"/>
              </a:ext>
            </a:extLst>
          </a:blip>
          <a:srcRect t="73526"/>
          <a:stretch>
            <a:fillRect/>
          </a:stretch>
        </p:blipFill>
        <p:spPr>
          <a:xfrm>
            <a:off x="2999686" y="912083"/>
            <a:ext cx="1872827" cy="875658"/>
          </a:xfrm>
          <a:prstGeom prst="rect">
            <a:avLst/>
          </a:prstGeom>
        </p:spPr>
      </p:pic>
      <p:pic>
        <p:nvPicPr>
          <p:cNvPr id="22" name="Picture 21">
            <a:extLst>
              <a:ext uri="{FF2B5EF4-FFF2-40B4-BE49-F238E27FC236}">
                <a16:creationId xmlns="" xmlns:a16="http://schemas.microsoft.com/office/drawing/2014/main" xmlns:mv="urn:schemas-microsoft-com:mac:vml" xmlns:mc="http://schemas.openxmlformats.org/markup-compatibility/2006" id="{3B50EB78-D3DB-B64C-A324-27882C1649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216" y="2931259"/>
            <a:ext cx="3548606" cy="3565424"/>
          </a:xfrm>
          <a:prstGeom prst="rect">
            <a:avLst/>
          </a:prstGeom>
        </p:spPr>
      </p:pic>
      <p:pic>
        <p:nvPicPr>
          <p:cNvPr id="23" name="Picture 22">
            <a:extLst>
              <a:ext uri="{FF2B5EF4-FFF2-40B4-BE49-F238E27FC236}">
                <a16:creationId xmlns="" xmlns:a16="http://schemas.microsoft.com/office/drawing/2014/main" xmlns:mv="urn:schemas-microsoft-com:mac:vml" xmlns:mc="http://schemas.openxmlformats.org/markup-compatibility/2006" id="{8D172ACB-0D7B-774E-93BC-AAD5B289D2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0737" y="692975"/>
            <a:ext cx="4168075" cy="1707404"/>
          </a:xfrm>
          <a:prstGeom prst="rect">
            <a:avLst/>
          </a:prstGeom>
        </p:spPr>
      </p:pic>
      <p:sp>
        <p:nvSpPr>
          <p:cNvPr id="24" name="TextBox 23"/>
          <p:cNvSpPr txBox="1"/>
          <p:nvPr/>
        </p:nvSpPr>
        <p:spPr>
          <a:xfrm>
            <a:off x="195230" y="734201"/>
            <a:ext cx="3353375" cy="1200329"/>
          </a:xfrm>
          <a:prstGeom prst="rect">
            <a:avLst/>
          </a:prstGeom>
          <a:noFill/>
        </p:spPr>
        <p:txBody>
          <a:bodyPr wrap="square" rtlCol="0">
            <a:spAutoFit/>
          </a:bodyPr>
          <a:lstStyle/>
          <a:p>
            <a:r>
              <a:rPr lang="en-US" dirty="0" smtClean="0"/>
              <a:t>Strong focusing at IP to </a:t>
            </a:r>
            <a:r>
              <a:rPr lang="en-US" dirty="0" err="1" smtClean="0"/>
              <a:t>maximise</a:t>
            </a:r>
            <a:r>
              <a:rPr lang="en-US" dirty="0" smtClean="0"/>
              <a:t> luminosity</a:t>
            </a:r>
          </a:p>
          <a:p>
            <a:r>
              <a:rPr lang="en-US" dirty="0" smtClean="0"/>
              <a:t>Becomes harder with increasing energy</a:t>
            </a:r>
            <a:endParaRPr lang="en-US" dirty="0"/>
          </a:p>
        </p:txBody>
      </p:sp>
      <p:sp>
        <p:nvSpPr>
          <p:cNvPr id="25" name="Date Placeholder 24"/>
          <p:cNvSpPr>
            <a:spLocks noGrp="1"/>
          </p:cNvSpPr>
          <p:nvPr>
            <p:ph type="dt" sz="half" idx="10"/>
          </p:nvPr>
        </p:nvSpPr>
        <p:spPr>
          <a:xfrm>
            <a:off x="457200" y="6498687"/>
            <a:ext cx="2133600" cy="365125"/>
          </a:xfrm>
        </p:spPr>
        <p:txBody>
          <a:bodyPr/>
          <a:lstStyle/>
          <a:p>
            <a:r>
              <a:rPr lang="fr-CH" smtClean="0"/>
              <a:t>D. Schulte</a:t>
            </a:r>
            <a:endParaRPr lang="en-US" dirty="0"/>
          </a:p>
        </p:txBody>
      </p:sp>
      <p:sp>
        <p:nvSpPr>
          <p:cNvPr id="26" name="Slide Number Placeholder 25"/>
          <p:cNvSpPr>
            <a:spLocks noGrp="1"/>
          </p:cNvSpPr>
          <p:nvPr>
            <p:ph type="sldNum" sz="quarter" idx="12"/>
          </p:nvPr>
        </p:nvSpPr>
        <p:spPr>
          <a:xfrm>
            <a:off x="6553200" y="6498687"/>
            <a:ext cx="2133600" cy="365125"/>
          </a:xfrm>
        </p:spPr>
        <p:txBody>
          <a:bodyPr/>
          <a:lstStyle/>
          <a:p>
            <a:fld id="{3478A56A-6164-B14D-A8F7-980D09C4DD92}" type="slidenum">
              <a:rPr lang="en-US" smtClean="0"/>
              <a:pPr/>
              <a:t>26</a:t>
            </a:fld>
            <a:endParaRPr lang="en-US"/>
          </a:p>
        </p:txBody>
      </p:sp>
      <p:sp>
        <p:nvSpPr>
          <p:cNvPr id="27" name="Footer Placeholder 26"/>
          <p:cNvSpPr>
            <a:spLocks noGrp="1"/>
          </p:cNvSpPr>
          <p:nvPr>
            <p:ph type="ftr" sz="quarter" idx="11"/>
          </p:nvPr>
        </p:nvSpPr>
        <p:spPr>
          <a:xfrm>
            <a:off x="3124200" y="6498687"/>
            <a:ext cx="2895600" cy="365125"/>
          </a:xfrm>
        </p:spPr>
        <p:txBody>
          <a:bodyPr/>
          <a:lstStyle/>
          <a:p>
            <a:r>
              <a:rPr lang="en-US" smtClean="0"/>
              <a:t>Muon Collider Strategy, CERN, Oct. 2019</a:t>
            </a:r>
            <a:endParaRPr lang="en-US"/>
          </a:p>
        </p:txBody>
      </p:sp>
    </p:spTree>
    <p:extLst>
      <p:ext uri="{BB962C8B-B14F-4D97-AF65-F5344CB8AC3E}">
        <p14:creationId xmlns:p14="http://schemas.microsoft.com/office/powerpoint/2010/main" val="232417503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42636"/>
          </a:xfrm>
        </p:spPr>
        <p:txBody>
          <a:bodyPr>
            <a:noAutofit/>
          </a:bodyPr>
          <a:lstStyle/>
          <a:p>
            <a:r>
              <a:rPr lang="en-US" sz="3600" dirty="0" smtClean="0"/>
              <a:t>How Could 14 </a:t>
            </a:r>
            <a:r>
              <a:rPr lang="en-US" sz="3600" dirty="0" err="1" smtClean="0"/>
              <a:t>TeV</a:t>
            </a:r>
            <a:r>
              <a:rPr lang="en-US" sz="3600" dirty="0" smtClean="0"/>
              <a:t> Look Like?</a:t>
            </a:r>
            <a:endParaRPr lang="en-US" sz="3600"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725349031"/>
              </p:ext>
            </p:extLst>
          </p:nvPr>
        </p:nvGraphicFramePr>
        <p:xfrm>
          <a:off x="384628" y="1198724"/>
          <a:ext cx="8409708" cy="4450080"/>
        </p:xfrm>
        <a:graphic>
          <a:graphicData uri="http://schemas.openxmlformats.org/drawingml/2006/table">
            <a:tbl>
              <a:tblPr firstRow="1" bandRow="1">
                <a:tableStyleId>{5C22544A-7EE6-4342-B048-85BDC9FD1C3A}</a:tableStyleId>
              </a:tblPr>
              <a:tblGrid>
                <a:gridCol w="1401618"/>
                <a:gridCol w="1401618"/>
                <a:gridCol w="1401618"/>
                <a:gridCol w="1401618"/>
                <a:gridCol w="1401618"/>
                <a:gridCol w="1401618"/>
              </a:tblGrid>
              <a:tr h="370840">
                <a:tc>
                  <a:txBody>
                    <a:bodyPr/>
                    <a:lstStyle/>
                    <a:p>
                      <a:pPr algn="ctr"/>
                      <a:r>
                        <a:rPr lang="en-US" sz="1800" dirty="0" smtClean="0"/>
                        <a:t>Parameter</a:t>
                      </a:r>
                      <a:endParaRPr lang="en-US" sz="1800" dirty="0"/>
                    </a:p>
                  </a:txBody>
                  <a:tcPr/>
                </a:tc>
                <a:tc>
                  <a:txBody>
                    <a:bodyPr/>
                    <a:lstStyle/>
                    <a:p>
                      <a:pPr algn="ctr"/>
                      <a:r>
                        <a:rPr lang="en-US" sz="1800" dirty="0" smtClean="0"/>
                        <a:t>Unit</a:t>
                      </a:r>
                      <a:endParaRPr lang="en-US" sz="1800" dirty="0"/>
                    </a:p>
                  </a:txBody>
                  <a:tcPr/>
                </a:tc>
                <a:tc>
                  <a:txBody>
                    <a:bodyPr/>
                    <a:lstStyle/>
                    <a:p>
                      <a:pPr algn="ctr"/>
                      <a:r>
                        <a:rPr lang="en-US" sz="1800" dirty="0" smtClean="0"/>
                        <a:t>1.5 </a:t>
                      </a:r>
                      <a:r>
                        <a:rPr lang="en-US" sz="1800" dirty="0" err="1" smtClean="0"/>
                        <a:t>TeV</a:t>
                      </a:r>
                      <a:endParaRPr lang="en-US" sz="1800" dirty="0"/>
                    </a:p>
                  </a:txBody>
                  <a:tcPr/>
                </a:tc>
                <a:tc>
                  <a:txBody>
                    <a:bodyPr/>
                    <a:lstStyle/>
                    <a:p>
                      <a:pPr algn="ctr"/>
                      <a:r>
                        <a:rPr lang="en-US" sz="1800" dirty="0" smtClean="0"/>
                        <a:t>3 </a:t>
                      </a:r>
                      <a:r>
                        <a:rPr lang="en-US" sz="1800" dirty="0" err="1" smtClean="0"/>
                        <a:t>TeV</a:t>
                      </a:r>
                      <a:endParaRPr lang="en-US" sz="1800" dirty="0"/>
                    </a:p>
                  </a:txBody>
                  <a:tcPr/>
                </a:tc>
                <a:tc>
                  <a:txBody>
                    <a:bodyPr/>
                    <a:lstStyle/>
                    <a:p>
                      <a:pPr algn="ctr"/>
                      <a:r>
                        <a:rPr lang="en-US" sz="1800" dirty="0" smtClean="0"/>
                        <a:t>6 </a:t>
                      </a:r>
                      <a:r>
                        <a:rPr lang="en-US" sz="1800" dirty="0" err="1" smtClean="0"/>
                        <a:t>TeV</a:t>
                      </a:r>
                      <a:endParaRPr lang="en-US" sz="1800" dirty="0"/>
                    </a:p>
                  </a:txBody>
                  <a:tcPr/>
                </a:tc>
                <a:tc>
                  <a:txBody>
                    <a:bodyPr/>
                    <a:lstStyle/>
                    <a:p>
                      <a:pPr algn="ctr"/>
                      <a:r>
                        <a:rPr lang="en-US" sz="1800" dirty="0" smtClean="0"/>
                        <a:t>14 </a:t>
                      </a:r>
                      <a:r>
                        <a:rPr lang="en-US" sz="1800" dirty="0" err="1" smtClean="0"/>
                        <a:t>TeV</a:t>
                      </a:r>
                      <a:endParaRPr lang="en-US" sz="1800" dirty="0"/>
                    </a:p>
                  </a:txBody>
                  <a:tcPr/>
                </a:tc>
              </a:tr>
              <a:tr h="370840">
                <a:tc>
                  <a:txBody>
                    <a:bodyPr/>
                    <a:lstStyle/>
                    <a:p>
                      <a:pPr algn="ctr"/>
                      <a:r>
                        <a:rPr lang="en-US" sz="1800" dirty="0" smtClean="0"/>
                        <a:t>L</a:t>
                      </a:r>
                      <a:endParaRPr lang="en-US" sz="1800" dirty="0"/>
                    </a:p>
                  </a:txBody>
                  <a:tcPr/>
                </a:tc>
                <a:tc>
                  <a:txBody>
                    <a:bodyPr/>
                    <a:lstStyle/>
                    <a:p>
                      <a:pPr algn="ctr"/>
                      <a:r>
                        <a:rPr lang="en-US" sz="1800" dirty="0" smtClean="0"/>
                        <a:t>10</a:t>
                      </a:r>
                      <a:r>
                        <a:rPr lang="en-US" sz="1800" baseline="30000" dirty="0" smtClean="0"/>
                        <a:t>34</a:t>
                      </a:r>
                      <a:r>
                        <a:rPr lang="en-US" sz="1800" baseline="0" dirty="0" smtClean="0"/>
                        <a:t> cm</a:t>
                      </a:r>
                      <a:r>
                        <a:rPr lang="en-US" sz="1800" baseline="30000" dirty="0" smtClean="0"/>
                        <a:t>-2</a:t>
                      </a:r>
                      <a:r>
                        <a:rPr lang="en-US" sz="1800" baseline="0" dirty="0" smtClean="0"/>
                        <a:t>s</a:t>
                      </a:r>
                      <a:r>
                        <a:rPr lang="en-US" sz="1800" baseline="30000" dirty="0" smtClean="0"/>
                        <a:t>-1</a:t>
                      </a:r>
                      <a:endParaRPr lang="en-US" sz="1800" dirty="0"/>
                    </a:p>
                  </a:txBody>
                  <a:tcPr/>
                </a:tc>
                <a:tc>
                  <a:txBody>
                    <a:bodyPr/>
                    <a:lstStyle/>
                    <a:p>
                      <a:pPr algn="ctr"/>
                      <a:r>
                        <a:rPr lang="en-US" sz="1800" dirty="0" smtClean="0"/>
                        <a:t>1.25</a:t>
                      </a:r>
                      <a:endParaRPr lang="en-US" sz="1800" dirty="0"/>
                    </a:p>
                  </a:txBody>
                  <a:tcPr/>
                </a:tc>
                <a:tc>
                  <a:txBody>
                    <a:bodyPr/>
                    <a:lstStyle/>
                    <a:p>
                      <a:pPr algn="ctr"/>
                      <a:r>
                        <a:rPr lang="en-US" sz="1800" dirty="0" smtClean="0"/>
                        <a:t>4.4</a:t>
                      </a:r>
                      <a:endParaRPr lang="en-US" sz="1800" dirty="0"/>
                    </a:p>
                  </a:txBody>
                  <a:tcPr/>
                </a:tc>
                <a:tc>
                  <a:txBody>
                    <a:bodyPr/>
                    <a:lstStyle/>
                    <a:p>
                      <a:pPr algn="ctr"/>
                      <a:r>
                        <a:rPr lang="en-US" sz="1800" dirty="0" smtClean="0"/>
                        <a:t>12</a:t>
                      </a:r>
                      <a:endParaRPr lang="en-US" sz="1800" dirty="0"/>
                    </a:p>
                  </a:txBody>
                  <a:tcPr/>
                </a:tc>
                <a:tc>
                  <a:txBody>
                    <a:bodyPr/>
                    <a:lstStyle/>
                    <a:p>
                      <a:pPr algn="ctr"/>
                      <a:r>
                        <a:rPr lang="en-US" sz="1800" dirty="0" smtClean="0"/>
                        <a:t>40</a:t>
                      </a:r>
                      <a:endParaRPr lang="en-US" sz="1800" dirty="0"/>
                    </a:p>
                  </a:txBody>
                  <a:tcPr/>
                </a:tc>
              </a:tr>
              <a:tr h="370840">
                <a:tc>
                  <a:txBody>
                    <a:bodyPr/>
                    <a:lstStyle/>
                    <a:p>
                      <a:pPr algn="ctr"/>
                      <a:r>
                        <a:rPr lang="en-US" sz="1800" dirty="0" smtClean="0">
                          <a:solidFill>
                            <a:srgbClr val="0000FF"/>
                          </a:solidFill>
                        </a:rPr>
                        <a:t>N</a:t>
                      </a:r>
                      <a:endParaRPr lang="en-US" sz="1800" dirty="0">
                        <a:solidFill>
                          <a:srgbClr val="0000FF"/>
                        </a:solidFill>
                      </a:endParaRPr>
                    </a:p>
                  </a:txBody>
                  <a:tcPr/>
                </a:tc>
                <a:tc>
                  <a:txBody>
                    <a:bodyPr/>
                    <a:lstStyle/>
                    <a:p>
                      <a:pPr algn="ctr"/>
                      <a:r>
                        <a:rPr lang="en-US" sz="1800" dirty="0" smtClean="0">
                          <a:solidFill>
                            <a:srgbClr val="0000FF"/>
                          </a:solidFill>
                        </a:rPr>
                        <a:t>10</a:t>
                      </a:r>
                      <a:r>
                        <a:rPr lang="en-US" sz="1800" baseline="30000" dirty="0" smtClean="0">
                          <a:solidFill>
                            <a:srgbClr val="0000FF"/>
                          </a:solidFill>
                        </a:rPr>
                        <a:t>12</a:t>
                      </a:r>
                      <a:endParaRPr lang="en-US" sz="1800" dirty="0">
                        <a:solidFill>
                          <a:srgbClr val="0000FF"/>
                        </a:solidFill>
                      </a:endParaRPr>
                    </a:p>
                  </a:txBody>
                  <a:tcPr/>
                </a:tc>
                <a:tc>
                  <a:txBody>
                    <a:bodyPr/>
                    <a:lstStyle/>
                    <a:p>
                      <a:pPr algn="ctr"/>
                      <a:r>
                        <a:rPr lang="en-US" sz="1800" dirty="0" smtClean="0">
                          <a:solidFill>
                            <a:srgbClr val="0000FF"/>
                          </a:solidFill>
                        </a:rPr>
                        <a:t>2</a:t>
                      </a:r>
                      <a:endParaRPr lang="en-US" sz="1800" dirty="0">
                        <a:solidFill>
                          <a:srgbClr val="0000FF"/>
                        </a:solidFill>
                      </a:endParaRPr>
                    </a:p>
                  </a:txBody>
                  <a:tcPr/>
                </a:tc>
                <a:tc>
                  <a:txBody>
                    <a:bodyPr/>
                    <a:lstStyle/>
                    <a:p>
                      <a:pPr algn="ctr"/>
                      <a:r>
                        <a:rPr lang="en-US" sz="1800" dirty="0" smtClean="0">
                          <a:solidFill>
                            <a:srgbClr val="0000FF"/>
                          </a:solidFill>
                        </a:rPr>
                        <a:t>2</a:t>
                      </a:r>
                      <a:endParaRPr lang="en-US" sz="1800" dirty="0">
                        <a:solidFill>
                          <a:srgbClr val="0000FF"/>
                        </a:solidFill>
                      </a:endParaRPr>
                    </a:p>
                  </a:txBody>
                  <a:tcPr/>
                </a:tc>
                <a:tc>
                  <a:txBody>
                    <a:bodyPr/>
                    <a:lstStyle/>
                    <a:p>
                      <a:pPr algn="ctr"/>
                      <a:r>
                        <a:rPr lang="en-US" sz="1800" dirty="0" smtClean="0">
                          <a:solidFill>
                            <a:srgbClr val="0000FF"/>
                          </a:solidFill>
                        </a:rPr>
                        <a:t>2</a:t>
                      </a:r>
                      <a:endParaRPr lang="en-US" sz="1800" dirty="0">
                        <a:solidFill>
                          <a:srgbClr val="0000FF"/>
                        </a:solidFill>
                      </a:endParaRPr>
                    </a:p>
                  </a:txBody>
                  <a:tcPr/>
                </a:tc>
                <a:tc>
                  <a:txBody>
                    <a:bodyPr/>
                    <a:lstStyle/>
                    <a:p>
                      <a:pPr algn="ctr"/>
                      <a:r>
                        <a:rPr lang="en-US" sz="1800" dirty="0" smtClean="0">
                          <a:solidFill>
                            <a:srgbClr val="0000FF"/>
                          </a:solidFill>
                        </a:rPr>
                        <a:t>2</a:t>
                      </a:r>
                      <a:endParaRPr lang="en-US" sz="1800" dirty="0">
                        <a:solidFill>
                          <a:srgbClr val="0000FF"/>
                        </a:solidFill>
                      </a:endParaRPr>
                    </a:p>
                  </a:txBody>
                  <a:tcPr/>
                </a:tc>
              </a:tr>
              <a:tr h="370840">
                <a:tc>
                  <a:txBody>
                    <a:bodyPr/>
                    <a:lstStyle/>
                    <a:p>
                      <a:pPr algn="ctr"/>
                      <a:r>
                        <a:rPr lang="en-US" sz="1800" dirty="0" err="1" smtClean="0">
                          <a:solidFill>
                            <a:srgbClr val="0000FF"/>
                          </a:solidFill>
                        </a:rPr>
                        <a:t>f</a:t>
                      </a:r>
                      <a:r>
                        <a:rPr lang="en-US" sz="1800" baseline="-25000" dirty="0" err="1" smtClean="0">
                          <a:solidFill>
                            <a:srgbClr val="0000FF"/>
                          </a:solidFill>
                        </a:rPr>
                        <a:t>r</a:t>
                      </a:r>
                      <a:endParaRPr lang="en-US" sz="1800" dirty="0">
                        <a:solidFill>
                          <a:srgbClr val="0000FF"/>
                        </a:solidFill>
                      </a:endParaRPr>
                    </a:p>
                  </a:txBody>
                  <a:tcPr/>
                </a:tc>
                <a:tc>
                  <a:txBody>
                    <a:bodyPr/>
                    <a:lstStyle/>
                    <a:p>
                      <a:pPr algn="ctr"/>
                      <a:r>
                        <a:rPr lang="en-US" sz="1800" dirty="0" smtClean="0">
                          <a:solidFill>
                            <a:srgbClr val="0000FF"/>
                          </a:solidFill>
                        </a:rPr>
                        <a:t>Hz</a:t>
                      </a:r>
                      <a:endParaRPr lang="en-US" sz="1800" dirty="0">
                        <a:solidFill>
                          <a:srgbClr val="0000FF"/>
                        </a:solidFill>
                      </a:endParaRPr>
                    </a:p>
                  </a:txBody>
                  <a:tcPr/>
                </a:tc>
                <a:tc>
                  <a:txBody>
                    <a:bodyPr/>
                    <a:lstStyle/>
                    <a:p>
                      <a:pPr algn="ctr"/>
                      <a:r>
                        <a:rPr lang="en-US" sz="1800" dirty="0" smtClean="0">
                          <a:solidFill>
                            <a:srgbClr val="0000FF"/>
                          </a:solidFill>
                        </a:rPr>
                        <a:t>15</a:t>
                      </a:r>
                      <a:endParaRPr lang="en-US" sz="1800" dirty="0">
                        <a:solidFill>
                          <a:srgbClr val="0000FF"/>
                        </a:solidFill>
                      </a:endParaRPr>
                    </a:p>
                  </a:txBody>
                  <a:tcPr/>
                </a:tc>
                <a:tc>
                  <a:txBody>
                    <a:bodyPr/>
                    <a:lstStyle/>
                    <a:p>
                      <a:pPr algn="ctr"/>
                      <a:r>
                        <a:rPr lang="en-US" sz="1800" dirty="0" smtClean="0">
                          <a:solidFill>
                            <a:srgbClr val="0000FF"/>
                          </a:solidFill>
                        </a:rPr>
                        <a:t>12</a:t>
                      </a:r>
                      <a:endParaRPr lang="en-US" sz="1800" dirty="0">
                        <a:solidFill>
                          <a:srgbClr val="0000FF"/>
                        </a:solidFill>
                      </a:endParaRPr>
                    </a:p>
                  </a:txBody>
                  <a:tcPr/>
                </a:tc>
                <a:tc>
                  <a:txBody>
                    <a:bodyPr/>
                    <a:lstStyle/>
                    <a:p>
                      <a:pPr algn="ctr"/>
                      <a:r>
                        <a:rPr lang="en-US" sz="1800" dirty="0" smtClean="0">
                          <a:solidFill>
                            <a:srgbClr val="0000FF"/>
                          </a:solidFill>
                        </a:rPr>
                        <a:t>6</a:t>
                      </a:r>
                      <a:endParaRPr lang="en-US" sz="1800" dirty="0">
                        <a:solidFill>
                          <a:srgbClr val="0000FF"/>
                        </a:solidFill>
                      </a:endParaRPr>
                    </a:p>
                  </a:txBody>
                  <a:tcPr/>
                </a:tc>
                <a:tc>
                  <a:txBody>
                    <a:bodyPr/>
                    <a:lstStyle/>
                    <a:p>
                      <a:pPr algn="ctr"/>
                      <a:r>
                        <a:rPr lang="en-US" sz="1800" dirty="0" smtClean="0">
                          <a:solidFill>
                            <a:srgbClr val="0000FF"/>
                          </a:solidFill>
                        </a:rPr>
                        <a:t>3.7</a:t>
                      </a:r>
                      <a:endParaRPr lang="en-US" sz="1800" dirty="0">
                        <a:solidFill>
                          <a:srgbClr val="0000FF"/>
                        </a:solidFill>
                      </a:endParaRPr>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err="1" smtClean="0">
                          <a:solidFill>
                            <a:srgbClr val="0000FF"/>
                          </a:solidFill>
                        </a:rPr>
                        <a:t>P</a:t>
                      </a:r>
                      <a:r>
                        <a:rPr lang="en-US" sz="1800" baseline="-25000" dirty="0" err="1" smtClean="0">
                          <a:solidFill>
                            <a:srgbClr val="0000FF"/>
                          </a:solidFill>
                        </a:rPr>
                        <a:t>beam</a:t>
                      </a:r>
                      <a:endParaRPr lang="en-US" sz="1800" dirty="0" smtClean="0">
                        <a:solidFill>
                          <a:srgbClr val="0000FF"/>
                        </a:solidFill>
                      </a:endParaRPr>
                    </a:p>
                  </a:txBody>
                  <a:tcPr/>
                </a:tc>
                <a:tc>
                  <a:txBody>
                    <a:bodyPr/>
                    <a:lstStyle/>
                    <a:p>
                      <a:pPr algn="ctr"/>
                      <a:r>
                        <a:rPr lang="en-US" sz="1800" dirty="0" smtClean="0">
                          <a:solidFill>
                            <a:srgbClr val="0000FF"/>
                          </a:solidFill>
                        </a:rPr>
                        <a:t>MW</a:t>
                      </a:r>
                      <a:endParaRPr lang="en-US" sz="1800" dirty="0">
                        <a:solidFill>
                          <a:srgbClr val="0000FF"/>
                        </a:solidFill>
                      </a:endParaRPr>
                    </a:p>
                  </a:txBody>
                  <a:tcPr/>
                </a:tc>
                <a:tc>
                  <a:txBody>
                    <a:bodyPr/>
                    <a:lstStyle/>
                    <a:p>
                      <a:pPr algn="ctr"/>
                      <a:r>
                        <a:rPr lang="en-US" sz="1800" dirty="0" smtClean="0">
                          <a:solidFill>
                            <a:srgbClr val="0000FF"/>
                          </a:solidFill>
                        </a:rPr>
                        <a:t>6.75</a:t>
                      </a:r>
                      <a:endParaRPr lang="en-US" sz="1800" dirty="0">
                        <a:solidFill>
                          <a:srgbClr val="0000FF"/>
                        </a:solidFill>
                      </a:endParaRPr>
                    </a:p>
                  </a:txBody>
                  <a:tcPr/>
                </a:tc>
                <a:tc>
                  <a:txBody>
                    <a:bodyPr/>
                    <a:lstStyle/>
                    <a:p>
                      <a:pPr algn="ctr"/>
                      <a:r>
                        <a:rPr lang="en-US" sz="1800" dirty="0" smtClean="0">
                          <a:solidFill>
                            <a:srgbClr val="0000FF"/>
                          </a:solidFill>
                        </a:rPr>
                        <a:t>11.5</a:t>
                      </a:r>
                      <a:endParaRPr lang="en-US" sz="1800" dirty="0">
                        <a:solidFill>
                          <a:srgbClr val="0000FF"/>
                        </a:solidFill>
                      </a:endParaRPr>
                    </a:p>
                  </a:txBody>
                  <a:tcPr/>
                </a:tc>
                <a:tc>
                  <a:txBody>
                    <a:bodyPr/>
                    <a:lstStyle/>
                    <a:p>
                      <a:pPr algn="ctr"/>
                      <a:r>
                        <a:rPr lang="en-US" sz="1800" dirty="0" smtClean="0">
                          <a:solidFill>
                            <a:srgbClr val="0000FF"/>
                          </a:solidFill>
                        </a:rPr>
                        <a:t>11.5</a:t>
                      </a:r>
                      <a:endParaRPr lang="en-US" sz="1800" dirty="0">
                        <a:solidFill>
                          <a:srgbClr val="0000FF"/>
                        </a:solidFill>
                      </a:endParaRPr>
                    </a:p>
                  </a:txBody>
                  <a:tcPr/>
                </a:tc>
                <a:tc>
                  <a:txBody>
                    <a:bodyPr/>
                    <a:lstStyle/>
                    <a:p>
                      <a:pPr algn="ctr"/>
                      <a:r>
                        <a:rPr lang="en-US" sz="1800" dirty="0" smtClean="0">
                          <a:solidFill>
                            <a:srgbClr val="0000FF"/>
                          </a:solidFill>
                        </a:rPr>
                        <a:t>16.6</a:t>
                      </a:r>
                      <a:endParaRPr lang="en-US" sz="1800" dirty="0">
                        <a:solidFill>
                          <a:srgbClr val="0000FF"/>
                        </a:solidFill>
                      </a:endParaRPr>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rPr>
                        <a:t>&lt;B&gt;</a:t>
                      </a:r>
                    </a:p>
                  </a:txBody>
                  <a:tcPr/>
                </a:tc>
                <a:tc>
                  <a:txBody>
                    <a:bodyPr/>
                    <a:lstStyle/>
                    <a:p>
                      <a:pPr algn="ctr"/>
                      <a:r>
                        <a:rPr lang="en-US" sz="1800" dirty="0" smtClean="0">
                          <a:solidFill>
                            <a:srgbClr val="000000"/>
                          </a:solidFill>
                        </a:rPr>
                        <a:t>T</a:t>
                      </a:r>
                      <a:endParaRPr lang="en-US" sz="1800" dirty="0">
                        <a:solidFill>
                          <a:srgbClr val="000000"/>
                        </a:solidFill>
                      </a:endParaRPr>
                    </a:p>
                  </a:txBody>
                  <a:tcPr/>
                </a:tc>
                <a:tc>
                  <a:txBody>
                    <a:bodyPr/>
                    <a:lstStyle/>
                    <a:p>
                      <a:pPr algn="ctr"/>
                      <a:r>
                        <a:rPr lang="en-US" sz="1800" dirty="0" smtClean="0">
                          <a:solidFill>
                            <a:srgbClr val="000000"/>
                          </a:solidFill>
                        </a:rPr>
                        <a:t>6.3</a:t>
                      </a:r>
                      <a:endParaRPr lang="en-US" sz="1800" dirty="0">
                        <a:solidFill>
                          <a:srgbClr val="000000"/>
                        </a:solidFill>
                      </a:endParaRPr>
                    </a:p>
                  </a:txBody>
                  <a:tcPr/>
                </a:tc>
                <a:tc>
                  <a:txBody>
                    <a:bodyPr/>
                    <a:lstStyle/>
                    <a:p>
                      <a:pPr algn="ctr"/>
                      <a:r>
                        <a:rPr lang="en-US" sz="1800" dirty="0" smtClean="0">
                          <a:solidFill>
                            <a:srgbClr val="000000"/>
                          </a:solidFill>
                        </a:rPr>
                        <a:t>7</a:t>
                      </a:r>
                      <a:endParaRPr lang="en-US" sz="1800" dirty="0">
                        <a:solidFill>
                          <a:srgbClr val="000000"/>
                        </a:solidFill>
                      </a:endParaRPr>
                    </a:p>
                  </a:txBody>
                  <a:tcPr/>
                </a:tc>
                <a:tc>
                  <a:txBody>
                    <a:bodyPr/>
                    <a:lstStyle/>
                    <a:p>
                      <a:pPr algn="ctr"/>
                      <a:r>
                        <a:rPr lang="en-US" sz="1800" dirty="0" smtClean="0">
                          <a:solidFill>
                            <a:srgbClr val="000000"/>
                          </a:solidFill>
                        </a:rPr>
                        <a:t>10.5</a:t>
                      </a:r>
                      <a:endParaRPr lang="en-US" sz="1800" dirty="0">
                        <a:solidFill>
                          <a:srgbClr val="000000"/>
                        </a:solidFill>
                      </a:endParaRPr>
                    </a:p>
                  </a:txBody>
                  <a:tcPr/>
                </a:tc>
                <a:tc>
                  <a:txBody>
                    <a:bodyPr/>
                    <a:lstStyle/>
                    <a:p>
                      <a:pPr algn="ctr"/>
                      <a:r>
                        <a:rPr lang="en-US" sz="1800" dirty="0" smtClean="0">
                          <a:solidFill>
                            <a:srgbClr val="000000"/>
                          </a:solidFill>
                        </a:rPr>
                        <a:t>10.5</a:t>
                      </a:r>
                      <a:endParaRPr lang="en-US" sz="1800" dirty="0">
                        <a:solidFill>
                          <a:srgbClr val="000000"/>
                        </a:solidFill>
                      </a:endParaRPr>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err="1" smtClean="0">
                          <a:solidFill>
                            <a:srgbClr val="FF0000"/>
                          </a:solidFill>
                        </a:rPr>
                        <a:t>ε</a:t>
                      </a:r>
                      <a:r>
                        <a:rPr lang="en-US" sz="1800" baseline="-25000" dirty="0" err="1" smtClean="0">
                          <a:solidFill>
                            <a:srgbClr val="FF0000"/>
                          </a:solidFill>
                        </a:rPr>
                        <a:t>L</a:t>
                      </a:r>
                      <a:endParaRPr lang="en-US" sz="1800" dirty="0" smtClean="0">
                        <a:solidFill>
                          <a:srgbClr val="FF0000"/>
                        </a:solidFill>
                      </a:endParaRPr>
                    </a:p>
                  </a:txBody>
                  <a:tcPr/>
                </a:tc>
                <a:tc>
                  <a:txBody>
                    <a:bodyPr/>
                    <a:lstStyle/>
                    <a:p>
                      <a:pPr algn="ctr"/>
                      <a:r>
                        <a:rPr lang="en-US" sz="1800" dirty="0" smtClean="0">
                          <a:solidFill>
                            <a:srgbClr val="FF0000"/>
                          </a:solidFill>
                        </a:rPr>
                        <a:t>MeV m</a:t>
                      </a:r>
                      <a:endParaRPr lang="en-US" sz="1800" dirty="0">
                        <a:solidFill>
                          <a:srgbClr val="FF0000"/>
                        </a:solidFill>
                      </a:endParaRPr>
                    </a:p>
                  </a:txBody>
                  <a:tcPr/>
                </a:tc>
                <a:tc>
                  <a:txBody>
                    <a:bodyPr/>
                    <a:lstStyle/>
                    <a:p>
                      <a:pPr algn="ctr"/>
                      <a:r>
                        <a:rPr lang="en-US" sz="1800" dirty="0" smtClean="0">
                          <a:solidFill>
                            <a:srgbClr val="FF0000"/>
                          </a:solidFill>
                        </a:rPr>
                        <a:t>7.5</a:t>
                      </a:r>
                      <a:endParaRPr lang="en-US" sz="1800" dirty="0">
                        <a:solidFill>
                          <a:srgbClr val="FF0000"/>
                        </a:solidFill>
                      </a:endParaRPr>
                    </a:p>
                  </a:txBody>
                  <a:tcPr/>
                </a:tc>
                <a:tc>
                  <a:txBody>
                    <a:bodyPr/>
                    <a:lstStyle/>
                    <a:p>
                      <a:pPr algn="ctr"/>
                      <a:r>
                        <a:rPr lang="en-US" sz="1800" dirty="0" smtClean="0">
                          <a:solidFill>
                            <a:srgbClr val="FF0000"/>
                          </a:solidFill>
                        </a:rPr>
                        <a:t>7.5</a:t>
                      </a:r>
                      <a:endParaRPr lang="en-US" sz="1800" dirty="0">
                        <a:solidFill>
                          <a:srgbClr val="FF0000"/>
                        </a:solidFill>
                      </a:endParaRPr>
                    </a:p>
                  </a:txBody>
                  <a:tcPr/>
                </a:tc>
                <a:tc>
                  <a:txBody>
                    <a:bodyPr/>
                    <a:lstStyle/>
                    <a:p>
                      <a:pPr algn="ctr"/>
                      <a:r>
                        <a:rPr lang="en-US" sz="1800" dirty="0" smtClean="0">
                          <a:solidFill>
                            <a:srgbClr val="FF0000"/>
                          </a:solidFill>
                        </a:rPr>
                        <a:t>7.5</a:t>
                      </a:r>
                      <a:endParaRPr lang="en-US" sz="1800" dirty="0">
                        <a:solidFill>
                          <a:srgbClr val="FF0000"/>
                        </a:solidFill>
                      </a:endParaRPr>
                    </a:p>
                  </a:txBody>
                  <a:tcPr/>
                </a:tc>
                <a:tc>
                  <a:txBody>
                    <a:bodyPr/>
                    <a:lstStyle/>
                    <a:p>
                      <a:pPr algn="ctr"/>
                      <a:r>
                        <a:rPr lang="en-US" sz="1800" dirty="0" smtClean="0">
                          <a:solidFill>
                            <a:srgbClr val="FF0000"/>
                          </a:solidFill>
                        </a:rPr>
                        <a:t>7.5</a:t>
                      </a:r>
                      <a:endParaRPr lang="en-US" sz="1800" dirty="0">
                        <a:solidFill>
                          <a:srgbClr val="FF0000"/>
                        </a:solidFill>
                      </a:endParaRPr>
                    </a:p>
                  </a:txBody>
                  <a:tcPr/>
                </a:tc>
              </a:tr>
              <a:tr h="370840">
                <a:tc>
                  <a:txBody>
                    <a:bodyPr/>
                    <a:lstStyle/>
                    <a:p>
                      <a:pPr algn="ctr"/>
                      <a:r>
                        <a:rPr lang="en-US" sz="1800" dirty="0" err="1" smtClean="0">
                          <a:solidFill>
                            <a:srgbClr val="FF0000"/>
                          </a:solidFill>
                        </a:rPr>
                        <a:t>σ</a:t>
                      </a:r>
                      <a:r>
                        <a:rPr lang="en-US" sz="1800" baseline="-25000" dirty="0" err="1" smtClean="0">
                          <a:solidFill>
                            <a:srgbClr val="FF0000"/>
                          </a:solidFill>
                        </a:rPr>
                        <a:t>E</a:t>
                      </a:r>
                      <a:r>
                        <a:rPr lang="en-US" sz="1800" baseline="0" dirty="0" smtClean="0">
                          <a:solidFill>
                            <a:srgbClr val="FF0000"/>
                          </a:solidFill>
                        </a:rPr>
                        <a:t> / E</a:t>
                      </a:r>
                      <a:endParaRPr lang="en-US" sz="1800" dirty="0">
                        <a:solidFill>
                          <a:srgbClr val="FF0000"/>
                        </a:solidFill>
                      </a:endParaRPr>
                    </a:p>
                  </a:txBody>
                  <a:tcPr/>
                </a:tc>
                <a:tc>
                  <a:txBody>
                    <a:bodyPr/>
                    <a:lstStyle/>
                    <a:p>
                      <a:pPr algn="ctr"/>
                      <a:r>
                        <a:rPr lang="en-US" sz="1800" dirty="0" smtClean="0">
                          <a:solidFill>
                            <a:srgbClr val="FF0000"/>
                          </a:solidFill>
                        </a:rPr>
                        <a:t>%</a:t>
                      </a:r>
                      <a:endParaRPr lang="en-US" sz="1800" dirty="0">
                        <a:solidFill>
                          <a:srgbClr val="FF0000"/>
                        </a:solidFill>
                      </a:endParaRPr>
                    </a:p>
                  </a:txBody>
                  <a:tcPr/>
                </a:tc>
                <a:tc>
                  <a:txBody>
                    <a:bodyPr/>
                    <a:lstStyle/>
                    <a:p>
                      <a:pPr algn="ctr"/>
                      <a:r>
                        <a:rPr lang="en-US" sz="1800" dirty="0" smtClean="0">
                          <a:solidFill>
                            <a:srgbClr val="FF0000"/>
                          </a:solidFill>
                        </a:rPr>
                        <a:t>0.1</a:t>
                      </a:r>
                      <a:endParaRPr lang="en-US" sz="1800" dirty="0">
                        <a:solidFill>
                          <a:srgbClr val="FF0000"/>
                        </a:solidFill>
                      </a:endParaRPr>
                    </a:p>
                  </a:txBody>
                  <a:tcPr/>
                </a:tc>
                <a:tc>
                  <a:txBody>
                    <a:bodyPr/>
                    <a:lstStyle/>
                    <a:p>
                      <a:pPr algn="ctr"/>
                      <a:r>
                        <a:rPr lang="en-US" sz="1800" dirty="0" smtClean="0">
                          <a:solidFill>
                            <a:srgbClr val="FF0000"/>
                          </a:solidFill>
                        </a:rPr>
                        <a:t>0.1</a:t>
                      </a:r>
                      <a:endParaRPr lang="en-US" sz="1800" dirty="0">
                        <a:solidFill>
                          <a:srgbClr val="FF0000"/>
                        </a:solidFill>
                      </a:endParaRPr>
                    </a:p>
                  </a:txBody>
                  <a:tcPr/>
                </a:tc>
                <a:tc>
                  <a:txBody>
                    <a:bodyPr/>
                    <a:lstStyle/>
                    <a:p>
                      <a:pPr algn="ctr"/>
                      <a:r>
                        <a:rPr lang="en-US" sz="1800" dirty="0" smtClean="0">
                          <a:solidFill>
                            <a:srgbClr val="FF0000"/>
                          </a:solidFill>
                        </a:rPr>
                        <a:t>0.1</a:t>
                      </a:r>
                      <a:endParaRPr lang="en-US" sz="1800" dirty="0">
                        <a:solidFill>
                          <a:srgbClr val="FF0000"/>
                        </a:solidFill>
                      </a:endParaRPr>
                    </a:p>
                  </a:txBody>
                  <a:tcPr/>
                </a:tc>
                <a:tc>
                  <a:txBody>
                    <a:bodyPr/>
                    <a:lstStyle/>
                    <a:p>
                      <a:pPr algn="ctr"/>
                      <a:r>
                        <a:rPr lang="en-US" sz="1800" dirty="0" smtClean="0">
                          <a:solidFill>
                            <a:srgbClr val="FF0000"/>
                          </a:solidFill>
                        </a:rPr>
                        <a:t>0.1</a:t>
                      </a:r>
                      <a:endParaRPr lang="en-US" sz="1800" dirty="0">
                        <a:solidFill>
                          <a:srgbClr val="FF0000"/>
                        </a:solidFill>
                      </a:endParaRPr>
                    </a:p>
                  </a:txBody>
                  <a:tcPr/>
                </a:tc>
              </a:tr>
              <a:tr h="370840">
                <a:tc>
                  <a:txBody>
                    <a:bodyPr/>
                    <a:lstStyle/>
                    <a:p>
                      <a:pPr algn="ctr"/>
                      <a:r>
                        <a:rPr lang="en-US" sz="1800" dirty="0" err="1" smtClean="0">
                          <a:solidFill>
                            <a:srgbClr val="FF0000"/>
                          </a:solidFill>
                        </a:rPr>
                        <a:t>σ</a:t>
                      </a:r>
                      <a:r>
                        <a:rPr lang="en-US" sz="1800" baseline="-25000" dirty="0" err="1" smtClean="0">
                          <a:solidFill>
                            <a:srgbClr val="FF0000"/>
                          </a:solidFill>
                        </a:rPr>
                        <a:t>z</a:t>
                      </a:r>
                      <a:endParaRPr lang="en-US" sz="1800" dirty="0">
                        <a:solidFill>
                          <a:srgbClr val="FF0000"/>
                        </a:solidFill>
                      </a:endParaRPr>
                    </a:p>
                  </a:txBody>
                  <a:tcPr/>
                </a:tc>
                <a:tc>
                  <a:txBody>
                    <a:bodyPr/>
                    <a:lstStyle/>
                    <a:p>
                      <a:pPr algn="ctr"/>
                      <a:r>
                        <a:rPr lang="en-US" sz="1800" dirty="0" smtClean="0">
                          <a:solidFill>
                            <a:srgbClr val="FF0000"/>
                          </a:solidFill>
                        </a:rPr>
                        <a:t>mm</a:t>
                      </a:r>
                      <a:endParaRPr lang="en-US" sz="1800" dirty="0">
                        <a:solidFill>
                          <a:srgbClr val="FF0000"/>
                        </a:solidFill>
                      </a:endParaRPr>
                    </a:p>
                  </a:txBody>
                  <a:tcPr/>
                </a:tc>
                <a:tc>
                  <a:txBody>
                    <a:bodyPr/>
                    <a:lstStyle/>
                    <a:p>
                      <a:pPr algn="ctr"/>
                      <a:r>
                        <a:rPr lang="en-US" sz="1800" dirty="0" smtClean="0">
                          <a:solidFill>
                            <a:srgbClr val="FF0000"/>
                          </a:solidFill>
                        </a:rPr>
                        <a:t>10</a:t>
                      </a:r>
                      <a:endParaRPr lang="en-US" sz="1800" dirty="0">
                        <a:solidFill>
                          <a:srgbClr val="FF0000"/>
                        </a:solidFill>
                      </a:endParaRPr>
                    </a:p>
                  </a:txBody>
                  <a:tcPr/>
                </a:tc>
                <a:tc>
                  <a:txBody>
                    <a:bodyPr/>
                    <a:lstStyle/>
                    <a:p>
                      <a:pPr algn="ctr"/>
                      <a:r>
                        <a:rPr lang="en-US" sz="1800" dirty="0" smtClean="0">
                          <a:solidFill>
                            <a:srgbClr val="FF0000"/>
                          </a:solidFill>
                        </a:rPr>
                        <a:t>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c>
                  <a:txBody>
                    <a:bodyPr/>
                    <a:lstStyle/>
                    <a:p>
                      <a:pPr algn="ctr"/>
                      <a:r>
                        <a:rPr lang="en-US" sz="1800" dirty="0" smtClean="0">
                          <a:solidFill>
                            <a:srgbClr val="FF0000"/>
                          </a:solidFill>
                        </a:rPr>
                        <a:t>1.07</a:t>
                      </a:r>
                      <a:endParaRPr lang="en-US" sz="1800" dirty="0">
                        <a:solidFill>
                          <a:srgbClr val="FF0000"/>
                        </a:solidFill>
                      </a:endParaRPr>
                    </a:p>
                  </a:txBody>
                  <a:tcPr/>
                </a:tc>
              </a:tr>
              <a:tr h="370840">
                <a:tc>
                  <a:txBody>
                    <a:bodyPr/>
                    <a:lstStyle/>
                    <a:p>
                      <a:pPr algn="ctr"/>
                      <a:r>
                        <a:rPr lang="en-US" sz="1800" dirty="0" smtClean="0">
                          <a:solidFill>
                            <a:srgbClr val="FF0000"/>
                          </a:solidFill>
                        </a:rPr>
                        <a:t>β</a:t>
                      </a:r>
                      <a:endParaRPr lang="en-US" sz="1800" dirty="0">
                        <a:solidFill>
                          <a:srgbClr val="FF0000"/>
                        </a:solidFill>
                      </a:endParaRPr>
                    </a:p>
                  </a:txBody>
                  <a:tcPr/>
                </a:tc>
                <a:tc>
                  <a:txBody>
                    <a:bodyPr/>
                    <a:lstStyle/>
                    <a:p>
                      <a:pPr algn="ctr"/>
                      <a:r>
                        <a:rPr lang="en-US" sz="1800" dirty="0" smtClean="0">
                          <a:solidFill>
                            <a:srgbClr val="FF0000"/>
                          </a:solidFill>
                        </a:rPr>
                        <a:t>mm</a:t>
                      </a:r>
                      <a:endParaRPr lang="en-US" sz="1800" dirty="0">
                        <a:solidFill>
                          <a:srgbClr val="FF0000"/>
                        </a:solidFill>
                      </a:endParaRPr>
                    </a:p>
                  </a:txBody>
                  <a:tcPr/>
                </a:tc>
                <a:tc>
                  <a:txBody>
                    <a:bodyPr/>
                    <a:lstStyle/>
                    <a:p>
                      <a:pPr algn="ctr"/>
                      <a:r>
                        <a:rPr lang="en-US" sz="1800" dirty="0" smtClean="0">
                          <a:solidFill>
                            <a:srgbClr val="FF0000"/>
                          </a:solidFill>
                        </a:rPr>
                        <a:t>10</a:t>
                      </a:r>
                      <a:endParaRPr lang="en-US" sz="1800" dirty="0">
                        <a:solidFill>
                          <a:srgbClr val="FF0000"/>
                        </a:solidFill>
                      </a:endParaRPr>
                    </a:p>
                  </a:txBody>
                  <a:tcPr/>
                </a:tc>
                <a:tc>
                  <a:txBody>
                    <a:bodyPr/>
                    <a:lstStyle/>
                    <a:p>
                      <a:pPr algn="ctr"/>
                      <a:r>
                        <a:rPr lang="en-US" sz="1800" dirty="0" smtClean="0">
                          <a:solidFill>
                            <a:srgbClr val="FF0000"/>
                          </a:solidFill>
                        </a:rPr>
                        <a:t>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c>
                  <a:txBody>
                    <a:bodyPr/>
                    <a:lstStyle/>
                    <a:p>
                      <a:pPr algn="ctr"/>
                      <a:r>
                        <a:rPr lang="en-US" sz="1800" dirty="0" smtClean="0">
                          <a:solidFill>
                            <a:srgbClr val="FF0000"/>
                          </a:solidFill>
                        </a:rPr>
                        <a:t>1.07</a:t>
                      </a:r>
                      <a:endParaRPr lang="en-US" sz="1800" dirty="0">
                        <a:solidFill>
                          <a:srgbClr val="FF0000"/>
                        </a:solidFill>
                      </a:endParaRPr>
                    </a:p>
                  </a:txBody>
                  <a:tcPr/>
                </a:tc>
              </a:tr>
              <a:tr h="370840">
                <a:tc>
                  <a:txBody>
                    <a:bodyPr/>
                    <a:lstStyle/>
                    <a:p>
                      <a:pPr algn="ctr"/>
                      <a:r>
                        <a:rPr lang="en-US" sz="1800" dirty="0" err="1" smtClean="0">
                          <a:solidFill>
                            <a:srgbClr val="FF0000"/>
                          </a:solidFill>
                        </a:rPr>
                        <a:t>ε</a:t>
                      </a:r>
                      <a:endParaRPr lang="en-US" sz="1800" dirty="0">
                        <a:solidFill>
                          <a:srgbClr val="FF0000"/>
                        </a:solidFill>
                      </a:endParaRPr>
                    </a:p>
                  </a:txBody>
                  <a:tcPr/>
                </a:tc>
                <a:tc>
                  <a:txBody>
                    <a:bodyPr/>
                    <a:lstStyle/>
                    <a:p>
                      <a:pPr algn="ctr"/>
                      <a:r>
                        <a:rPr lang="en-US" sz="1800" dirty="0" err="1" smtClean="0">
                          <a:solidFill>
                            <a:srgbClr val="FF0000"/>
                          </a:solidFill>
                        </a:rPr>
                        <a:t>μm</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r>
              <a:tr h="370840">
                <a:tc>
                  <a:txBody>
                    <a:bodyPr/>
                    <a:lstStyle/>
                    <a:p>
                      <a:pPr algn="ctr"/>
                      <a:r>
                        <a:rPr lang="en-US" sz="1800" baseline="0" dirty="0" err="1" smtClean="0">
                          <a:solidFill>
                            <a:srgbClr val="FF0000"/>
                          </a:solidFill>
                        </a:rPr>
                        <a:t>σ</a:t>
                      </a:r>
                      <a:r>
                        <a:rPr lang="en-US" sz="1800" baseline="-25000" dirty="0" err="1" smtClean="0">
                          <a:solidFill>
                            <a:srgbClr val="FF0000"/>
                          </a:solidFill>
                        </a:rPr>
                        <a:t>x,y</a:t>
                      </a:r>
                      <a:endParaRPr lang="en-US" sz="1800" dirty="0">
                        <a:solidFill>
                          <a:srgbClr val="FF0000"/>
                        </a:solidFill>
                      </a:endParaRPr>
                    </a:p>
                  </a:txBody>
                  <a:tcPr/>
                </a:tc>
                <a:tc>
                  <a:txBody>
                    <a:bodyPr/>
                    <a:lstStyle/>
                    <a:p>
                      <a:pPr algn="ctr"/>
                      <a:r>
                        <a:rPr lang="en-US" sz="1800" dirty="0" err="1" smtClean="0">
                          <a:solidFill>
                            <a:srgbClr val="FF0000"/>
                          </a:solidFill>
                        </a:rPr>
                        <a:t>μm</a:t>
                      </a:r>
                      <a:endParaRPr lang="en-US" sz="1800" dirty="0">
                        <a:solidFill>
                          <a:srgbClr val="FF0000"/>
                        </a:solidFill>
                      </a:endParaRPr>
                    </a:p>
                  </a:txBody>
                  <a:tcPr/>
                </a:tc>
                <a:tc>
                  <a:txBody>
                    <a:bodyPr/>
                    <a:lstStyle/>
                    <a:p>
                      <a:pPr algn="ctr"/>
                      <a:r>
                        <a:rPr lang="en-US" sz="1800" dirty="0" smtClean="0">
                          <a:solidFill>
                            <a:srgbClr val="FF0000"/>
                          </a:solidFill>
                        </a:rPr>
                        <a:t>5.9</a:t>
                      </a:r>
                      <a:endParaRPr lang="en-US" sz="1800" dirty="0">
                        <a:solidFill>
                          <a:srgbClr val="FF0000"/>
                        </a:solidFill>
                      </a:endParaRPr>
                    </a:p>
                  </a:txBody>
                  <a:tcPr/>
                </a:tc>
                <a:tc>
                  <a:txBody>
                    <a:bodyPr/>
                    <a:lstStyle/>
                    <a:p>
                      <a:pPr algn="ctr"/>
                      <a:r>
                        <a:rPr lang="en-US" sz="1800" dirty="0" smtClean="0">
                          <a:solidFill>
                            <a:srgbClr val="FF0000"/>
                          </a:solidFill>
                        </a:rPr>
                        <a:t>3.0</a:t>
                      </a:r>
                      <a:endParaRPr lang="en-US" sz="1800" dirty="0">
                        <a:solidFill>
                          <a:srgbClr val="FF0000"/>
                        </a:solidFill>
                      </a:endParaRPr>
                    </a:p>
                  </a:txBody>
                  <a:tcPr/>
                </a:tc>
                <a:tc>
                  <a:txBody>
                    <a:bodyPr/>
                    <a:lstStyle/>
                    <a:p>
                      <a:pPr algn="ctr"/>
                      <a:r>
                        <a:rPr lang="en-US" sz="1800" dirty="0" smtClean="0">
                          <a:solidFill>
                            <a:srgbClr val="FF0000"/>
                          </a:solidFill>
                        </a:rPr>
                        <a:t>1.5</a:t>
                      </a:r>
                      <a:endParaRPr lang="en-US" sz="1800" dirty="0">
                        <a:solidFill>
                          <a:srgbClr val="FF0000"/>
                        </a:solidFill>
                      </a:endParaRPr>
                    </a:p>
                  </a:txBody>
                  <a:tcPr/>
                </a:tc>
                <a:tc>
                  <a:txBody>
                    <a:bodyPr/>
                    <a:lstStyle/>
                    <a:p>
                      <a:pPr algn="ctr"/>
                      <a:r>
                        <a:rPr lang="en-US" sz="1800" dirty="0" smtClean="0">
                          <a:solidFill>
                            <a:srgbClr val="FF0000"/>
                          </a:solidFill>
                        </a:rPr>
                        <a:t>0.63</a:t>
                      </a:r>
                      <a:endParaRPr lang="en-US" sz="1800" dirty="0">
                        <a:solidFill>
                          <a:srgbClr val="FF0000"/>
                        </a:solidFill>
                      </a:endParaRPr>
                    </a:p>
                  </a:txBody>
                  <a:tcPr/>
                </a:tc>
              </a:tr>
            </a:tbl>
          </a:graphicData>
        </a:graphic>
      </p:graphicFrame>
      <p:sp>
        <p:nvSpPr>
          <p:cNvPr id="8" name="TextBox 7"/>
          <p:cNvSpPr txBox="1"/>
          <p:nvPr/>
        </p:nvSpPr>
        <p:spPr>
          <a:xfrm>
            <a:off x="2093399" y="707837"/>
            <a:ext cx="4669127" cy="369332"/>
          </a:xfrm>
          <a:prstGeom prst="rect">
            <a:avLst/>
          </a:prstGeom>
          <a:solidFill>
            <a:schemeClr val="bg1">
              <a:lumMod val="85000"/>
            </a:schemeClr>
          </a:solidFill>
        </p:spPr>
        <p:txBody>
          <a:bodyPr wrap="square" rtlCol="0">
            <a:spAutoFit/>
          </a:bodyPr>
          <a:lstStyle/>
          <a:p>
            <a:r>
              <a:rPr lang="en-US" dirty="0" smtClean="0">
                <a:solidFill>
                  <a:srgbClr val="FF0000"/>
                </a:solidFill>
              </a:rPr>
              <a:t>Very tentative target parameters to be studied</a:t>
            </a:r>
            <a:endParaRPr lang="en-US" dirty="0">
              <a:solidFill>
                <a:srgbClr val="FF0000"/>
              </a:solidFill>
            </a:endParaRPr>
          </a:p>
        </p:txBody>
      </p:sp>
      <p:sp>
        <p:nvSpPr>
          <p:cNvPr id="3" name="TextBox 2"/>
          <p:cNvSpPr txBox="1"/>
          <p:nvPr/>
        </p:nvSpPr>
        <p:spPr>
          <a:xfrm>
            <a:off x="3716316" y="5706402"/>
            <a:ext cx="5078020" cy="646331"/>
          </a:xfrm>
          <a:prstGeom prst="rect">
            <a:avLst/>
          </a:prstGeom>
          <a:solidFill>
            <a:schemeClr val="accent2">
              <a:lumMod val="20000"/>
              <a:lumOff val="80000"/>
            </a:schemeClr>
          </a:solidFill>
        </p:spPr>
        <p:txBody>
          <a:bodyPr wrap="none" rtlCol="0">
            <a:spAutoFit/>
          </a:bodyPr>
          <a:lstStyle/>
          <a:p>
            <a:r>
              <a:rPr lang="en-US" dirty="0"/>
              <a:t>At 6 </a:t>
            </a:r>
            <a:r>
              <a:rPr lang="en-US" dirty="0" err="1"/>
              <a:t>TeV</a:t>
            </a:r>
            <a:r>
              <a:rPr lang="en-US" dirty="0"/>
              <a:t> MAP design consistent with FNAL site</a:t>
            </a:r>
          </a:p>
          <a:p>
            <a:r>
              <a:rPr lang="en-US" dirty="0" smtClean="0"/>
              <a:t>Radiation at 14 </a:t>
            </a:r>
            <a:r>
              <a:rPr lang="en-US" dirty="0" err="1" smtClean="0"/>
              <a:t>TeV</a:t>
            </a:r>
            <a:r>
              <a:rPr lang="en-US" dirty="0" smtClean="0"/>
              <a:t> is </a:t>
            </a:r>
            <a:r>
              <a:rPr lang="en-US" dirty="0"/>
              <a:t>~</a:t>
            </a:r>
            <a:r>
              <a:rPr lang="en-US" dirty="0" smtClean="0"/>
              <a:t>8 times higher than at 6 </a:t>
            </a:r>
            <a:r>
              <a:rPr lang="en-US" dirty="0" err="1" smtClean="0"/>
              <a:t>TeV</a:t>
            </a:r>
            <a:endParaRPr lang="en-US" dirty="0" smtClean="0"/>
          </a:p>
        </p:txBody>
      </p:sp>
    </p:spTree>
    <p:extLst>
      <p:ext uri="{BB962C8B-B14F-4D97-AF65-F5344CB8AC3E}">
        <p14:creationId xmlns:p14="http://schemas.microsoft.com/office/powerpoint/2010/main" val="19700491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495904"/>
          </a:xfrm>
        </p:spPr>
        <p:txBody>
          <a:bodyPr>
            <a:noAutofit/>
          </a:bodyPr>
          <a:lstStyle/>
          <a:p>
            <a:r>
              <a:rPr lang="en-US" sz="3200" dirty="0"/>
              <a:t>N</a:t>
            </a:r>
            <a:r>
              <a:rPr lang="en-US" sz="3200" dirty="0" smtClean="0"/>
              <a:t>eutrino </a:t>
            </a:r>
            <a:r>
              <a:rPr lang="en-US" sz="3200" dirty="0"/>
              <a:t>R</a:t>
            </a:r>
            <a:r>
              <a:rPr lang="en-US" sz="3200" dirty="0" smtClean="0"/>
              <a:t>adiation </a:t>
            </a:r>
            <a:r>
              <a:rPr lang="en-US" sz="3200" dirty="0"/>
              <a:t>H</a:t>
            </a:r>
            <a:r>
              <a:rPr lang="en-US" sz="3200" dirty="0" smtClean="0"/>
              <a:t>azard </a:t>
            </a:r>
            <a:endParaRPr lang="en-US" sz="3200"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28</a:t>
            </a:fld>
            <a:endParaRPr lang="en-US"/>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5603" t="5898"/>
          <a:stretch/>
        </p:blipFill>
        <p:spPr>
          <a:xfrm>
            <a:off x="171090" y="1021932"/>
            <a:ext cx="5848709" cy="2493444"/>
          </a:xfrm>
          <a:prstGeom prst="rect">
            <a:avLst/>
          </a:prstGeom>
        </p:spPr>
      </p:pic>
      <p:sp>
        <p:nvSpPr>
          <p:cNvPr id="9" name="Rectangle 8"/>
          <p:cNvSpPr/>
          <p:nvPr/>
        </p:nvSpPr>
        <p:spPr>
          <a:xfrm>
            <a:off x="5384589" y="623196"/>
            <a:ext cx="3641835" cy="923330"/>
          </a:xfrm>
          <a:prstGeom prst="rect">
            <a:avLst/>
          </a:prstGeom>
          <a:solidFill>
            <a:schemeClr val="accent4">
              <a:lumMod val="20000"/>
              <a:lumOff val="80000"/>
            </a:schemeClr>
          </a:solidFill>
        </p:spPr>
        <p:txBody>
          <a:bodyPr wrap="square">
            <a:spAutoFit/>
          </a:bodyPr>
          <a:lstStyle/>
          <a:p>
            <a:r>
              <a:rPr lang="en-US" dirty="0" smtClean="0"/>
              <a:t>Neutrinos from decaying </a:t>
            </a:r>
            <a:r>
              <a:rPr lang="en-US" dirty="0" err="1" smtClean="0"/>
              <a:t>muons</a:t>
            </a:r>
            <a:r>
              <a:rPr lang="en-US" dirty="0" smtClean="0"/>
              <a:t> can produce showers just when they exit the earth</a:t>
            </a:r>
          </a:p>
        </p:txBody>
      </p:sp>
      <p:sp>
        <p:nvSpPr>
          <p:cNvPr id="10" name="Rectangle 9"/>
          <p:cNvSpPr/>
          <p:nvPr/>
        </p:nvSpPr>
        <p:spPr>
          <a:xfrm>
            <a:off x="4313493" y="4052115"/>
            <a:ext cx="4810911" cy="2308324"/>
          </a:xfrm>
          <a:prstGeom prst="rect">
            <a:avLst/>
          </a:prstGeom>
          <a:solidFill>
            <a:schemeClr val="accent6">
              <a:lumMod val="40000"/>
              <a:lumOff val="60000"/>
            </a:schemeClr>
          </a:solidFill>
        </p:spPr>
        <p:txBody>
          <a:bodyPr wrap="square">
            <a:spAutoFit/>
          </a:bodyPr>
          <a:lstStyle/>
          <a:p>
            <a:r>
              <a:rPr lang="en-US" dirty="0" smtClean="0"/>
              <a:t>Becomes more important at higher energies (scaling E</a:t>
            </a:r>
            <a:r>
              <a:rPr lang="en-US" baseline="30000" dirty="0" smtClean="0"/>
              <a:t>3</a:t>
            </a:r>
            <a:r>
              <a:rPr lang="en-US" dirty="0" smtClean="0"/>
              <a:t>)</a:t>
            </a:r>
          </a:p>
          <a:p>
            <a:endParaRPr lang="en-US" dirty="0" smtClean="0"/>
          </a:p>
          <a:p>
            <a:r>
              <a:rPr lang="en-US" dirty="0" smtClean="0"/>
              <a:t>US study concluded that 6 </a:t>
            </a:r>
            <a:r>
              <a:rPr lang="en-US" dirty="0" err="1" smtClean="0"/>
              <a:t>TeV</a:t>
            </a:r>
            <a:r>
              <a:rPr lang="en-US" dirty="0" smtClean="0"/>
              <a:t> parameters are OK</a:t>
            </a:r>
          </a:p>
          <a:p>
            <a:endParaRPr lang="en-US" dirty="0" smtClean="0"/>
          </a:p>
          <a:p>
            <a:r>
              <a:rPr lang="en-US" dirty="0" smtClean="0"/>
              <a:t>But our 14 </a:t>
            </a:r>
            <a:r>
              <a:rPr lang="en-US" dirty="0" err="1" smtClean="0"/>
              <a:t>TeV</a:t>
            </a:r>
            <a:r>
              <a:rPr lang="en-US" dirty="0" smtClean="0"/>
              <a:t> would have ~8-times the radiation</a:t>
            </a:r>
          </a:p>
          <a:p>
            <a:endParaRPr lang="en-US" dirty="0" smtClean="0"/>
          </a:p>
        </p:txBody>
      </p:sp>
      <p:sp>
        <p:nvSpPr>
          <p:cNvPr id="13" name="Rectangle 12"/>
          <p:cNvSpPr/>
          <p:nvPr/>
        </p:nvSpPr>
        <p:spPr>
          <a:xfrm>
            <a:off x="0" y="3862028"/>
            <a:ext cx="4171220" cy="2585323"/>
          </a:xfrm>
          <a:prstGeom prst="rect">
            <a:avLst/>
          </a:prstGeom>
          <a:solidFill>
            <a:srgbClr val="DBEEF4"/>
          </a:solidFill>
        </p:spPr>
        <p:txBody>
          <a:bodyPr wrap="square">
            <a:spAutoFit/>
          </a:bodyPr>
          <a:lstStyle/>
          <a:p>
            <a:r>
              <a:rPr lang="en-US" dirty="0" smtClean="0"/>
              <a:t>Potential mitigation by</a:t>
            </a:r>
          </a:p>
          <a:p>
            <a:pPr marL="285750" indent="-285750">
              <a:buFont typeface="Arial"/>
              <a:buChar char="•"/>
            </a:pPr>
            <a:r>
              <a:rPr lang="en-US" dirty="0" smtClean="0"/>
              <a:t>Owning the land in direction of experimental insertion</a:t>
            </a:r>
          </a:p>
          <a:p>
            <a:pPr marL="285750" indent="-285750">
              <a:buFont typeface="Arial"/>
              <a:buChar char="•"/>
            </a:pPr>
            <a:r>
              <a:rPr lang="en-US" dirty="0"/>
              <a:t>H</a:t>
            </a:r>
            <a:r>
              <a:rPr lang="en-US" dirty="0" smtClean="0"/>
              <a:t>aving a dynamic beam orbit so it points in different directions at each turn in the arcs</a:t>
            </a:r>
          </a:p>
          <a:p>
            <a:pPr marL="285750" indent="-285750">
              <a:buFont typeface="Arial"/>
              <a:buChar char="•"/>
            </a:pPr>
            <a:r>
              <a:rPr lang="en-US" dirty="0" smtClean="0"/>
              <a:t>Some gymnastics with beam in straights to make it point in different directions</a:t>
            </a:r>
          </a:p>
        </p:txBody>
      </p:sp>
    </p:spTree>
    <p:extLst>
      <p:ext uri="{BB962C8B-B14F-4D97-AF65-F5344CB8AC3E}">
        <p14:creationId xmlns:p14="http://schemas.microsoft.com/office/powerpoint/2010/main" val="56047942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err="1" smtClean="0"/>
              <a:t>Muon</a:t>
            </a:r>
            <a:r>
              <a:rPr lang="en-US" sz="3600" dirty="0" smtClean="0"/>
              <a:t> Collider Luminosity Scaling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29</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3" name="TextBox 12"/>
          <p:cNvSpPr txBox="1"/>
          <p:nvPr/>
        </p:nvSpPr>
        <p:spPr>
          <a:xfrm>
            <a:off x="196742" y="954556"/>
            <a:ext cx="6009552" cy="646331"/>
          </a:xfrm>
          <a:prstGeom prst="rect">
            <a:avLst/>
          </a:prstGeom>
          <a:solidFill>
            <a:schemeClr val="accent5">
              <a:lumMod val="20000"/>
              <a:lumOff val="80000"/>
            </a:schemeClr>
          </a:solidFill>
        </p:spPr>
        <p:txBody>
          <a:bodyPr wrap="square" rtlCol="0">
            <a:spAutoFit/>
          </a:bodyPr>
          <a:lstStyle/>
          <a:p>
            <a:r>
              <a:rPr lang="en-US" dirty="0" smtClean="0"/>
              <a:t>Scaling of radiation per integrated luminosity with parameters</a:t>
            </a:r>
          </a:p>
          <a:p>
            <a:r>
              <a:rPr lang="en-US" dirty="0" smtClean="0"/>
              <a:t>Note: target integrated luminosity increases with energy</a:t>
            </a:r>
            <a:endParaRPr lang="en-US" dirty="0" smtClean="0"/>
          </a:p>
        </p:txBody>
      </p:sp>
      <p:pic>
        <p:nvPicPr>
          <p:cNvPr id="3" name="Picture 2" descr="p0.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817" y="2356872"/>
            <a:ext cx="7021776" cy="1343352"/>
          </a:xfrm>
          <a:prstGeom prst="rect">
            <a:avLst/>
          </a:prstGeom>
        </p:spPr>
      </p:pic>
      <p:sp>
        <p:nvSpPr>
          <p:cNvPr id="7" name="TextBox 6"/>
          <p:cNvSpPr txBox="1"/>
          <p:nvPr/>
        </p:nvSpPr>
        <p:spPr>
          <a:xfrm>
            <a:off x="6641627" y="954556"/>
            <a:ext cx="2261932" cy="1200329"/>
          </a:xfrm>
          <a:prstGeom prst="rect">
            <a:avLst/>
          </a:prstGeom>
          <a:noFill/>
        </p:spPr>
        <p:txBody>
          <a:bodyPr wrap="none" rtlCol="0">
            <a:spAutoFit/>
          </a:bodyPr>
          <a:lstStyle/>
          <a:p>
            <a:r>
              <a:rPr lang="en-US" dirty="0" smtClean="0"/>
              <a:t>D: radiation dose</a:t>
            </a:r>
          </a:p>
          <a:p>
            <a:r>
              <a:rPr lang="en-US" dirty="0" smtClean="0"/>
              <a:t>E: beam energy</a:t>
            </a:r>
          </a:p>
          <a:p>
            <a:r>
              <a:rPr lang="en-US" dirty="0" smtClean="0"/>
              <a:t>B: Magnetic field</a:t>
            </a:r>
          </a:p>
          <a:p>
            <a:r>
              <a:rPr lang="en-US" dirty="0"/>
              <a:t>d</a:t>
            </a:r>
            <a:r>
              <a:rPr lang="en-US" dirty="0" smtClean="0"/>
              <a:t>: depth underground</a:t>
            </a:r>
          </a:p>
        </p:txBody>
      </p:sp>
      <p:graphicFrame>
        <p:nvGraphicFramePr>
          <p:cNvPr id="14" name="Object 13"/>
          <p:cNvGraphicFramePr>
            <a:graphicFrameLocks noChangeAspect="1"/>
          </p:cNvGraphicFramePr>
          <p:nvPr>
            <p:extLst>
              <p:ext uri="{D42A27DB-BD31-4B8C-83A1-F6EECF244321}">
                <p14:modId xmlns:p14="http://schemas.microsoft.com/office/powerpoint/2010/main" val="3378239913"/>
              </p:ext>
            </p:extLst>
          </p:nvPr>
        </p:nvGraphicFramePr>
        <p:xfrm>
          <a:off x="528740" y="4908282"/>
          <a:ext cx="3444186" cy="928433"/>
        </p:xfrm>
        <a:graphic>
          <a:graphicData uri="http://schemas.openxmlformats.org/presentationml/2006/ole">
            <mc:AlternateContent xmlns:mc="http://schemas.openxmlformats.org/markup-compatibility/2006">
              <mc:Choice xmlns:v="urn:schemas-microsoft-com:vml" Requires="v">
                <p:oleObj spid="_x0000_s13313" name="Equation" r:id="rId4" imgW="1460500" imgH="393700" progId="Equation.3">
                  <p:embed/>
                </p:oleObj>
              </mc:Choice>
              <mc:Fallback>
                <p:oleObj name="Equation" r:id="rId4" imgW="1460500" imgH="393700" progId="Equation.3">
                  <p:embed/>
                  <p:pic>
                    <p:nvPicPr>
                      <p:cNvPr id="0" name=""/>
                      <p:cNvPicPr/>
                      <p:nvPr/>
                    </p:nvPicPr>
                    <p:blipFill>
                      <a:blip r:embed="rId5"/>
                      <a:stretch>
                        <a:fillRect/>
                      </a:stretch>
                    </p:blipFill>
                    <p:spPr>
                      <a:xfrm>
                        <a:off x="528740" y="4908282"/>
                        <a:ext cx="3444186" cy="928433"/>
                      </a:xfrm>
                      <a:prstGeom prst="rect">
                        <a:avLst/>
                      </a:prstGeom>
                    </p:spPr>
                  </p:pic>
                </p:oleObj>
              </mc:Fallback>
            </mc:AlternateContent>
          </a:graphicData>
        </a:graphic>
      </p:graphicFrame>
      <p:sp>
        <p:nvSpPr>
          <p:cNvPr id="15" name="TextBox 14"/>
          <p:cNvSpPr txBox="1"/>
          <p:nvPr/>
        </p:nvSpPr>
        <p:spPr>
          <a:xfrm>
            <a:off x="4760916" y="4891448"/>
            <a:ext cx="3936131" cy="369332"/>
          </a:xfrm>
          <a:prstGeom prst="rect">
            <a:avLst/>
          </a:prstGeom>
          <a:solidFill>
            <a:srgbClr val="FCD5B5"/>
          </a:solidFill>
        </p:spPr>
        <p:txBody>
          <a:bodyPr wrap="square" rtlCol="0">
            <a:spAutoFit/>
          </a:bodyPr>
          <a:lstStyle/>
          <a:p>
            <a:r>
              <a:rPr lang="en-US" dirty="0" smtClean="0"/>
              <a:t>Reasonable goal could be 0.1 </a:t>
            </a:r>
            <a:r>
              <a:rPr lang="en-US" dirty="0" err="1" smtClean="0"/>
              <a:t>mSv</a:t>
            </a:r>
            <a:r>
              <a:rPr lang="en-US" dirty="0" smtClean="0"/>
              <a:t>/year</a:t>
            </a:r>
          </a:p>
        </p:txBody>
      </p:sp>
      <p:sp>
        <p:nvSpPr>
          <p:cNvPr id="4" name="TextBox 3"/>
          <p:cNvSpPr txBox="1"/>
          <p:nvPr/>
        </p:nvSpPr>
        <p:spPr>
          <a:xfrm>
            <a:off x="196742" y="4067013"/>
            <a:ext cx="4292537" cy="646331"/>
          </a:xfrm>
          <a:prstGeom prst="rect">
            <a:avLst/>
          </a:prstGeom>
          <a:solidFill>
            <a:schemeClr val="accent2">
              <a:lumMod val="20000"/>
              <a:lumOff val="80000"/>
            </a:schemeClr>
          </a:solidFill>
        </p:spPr>
        <p:txBody>
          <a:bodyPr wrap="square" rtlCol="0">
            <a:spAutoFit/>
          </a:bodyPr>
          <a:lstStyle/>
          <a:p>
            <a:r>
              <a:rPr lang="en-US" dirty="0"/>
              <a:t>Based on Bruce Kings </a:t>
            </a:r>
            <a:r>
              <a:rPr lang="en-US" dirty="0" err="1"/>
              <a:t>parametrisation</a:t>
            </a:r>
            <a:r>
              <a:rPr lang="en-US" dirty="0"/>
              <a:t> of radiation with beam </a:t>
            </a:r>
            <a:r>
              <a:rPr lang="en-US" dirty="0" smtClean="0"/>
              <a:t>current one finds</a:t>
            </a:r>
            <a:endParaRPr lang="en-US" dirty="0"/>
          </a:p>
        </p:txBody>
      </p:sp>
    </p:spTree>
    <p:extLst>
      <p:ext uri="{BB962C8B-B14F-4D97-AF65-F5344CB8AC3E}">
        <p14:creationId xmlns:p14="http://schemas.microsoft.com/office/powerpoint/2010/main" val="34376089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47212"/>
          </a:xfrm>
        </p:spPr>
        <p:txBody>
          <a:bodyPr>
            <a:noAutofit/>
          </a:bodyPr>
          <a:lstStyle/>
          <a:p>
            <a:r>
              <a:rPr lang="en-US" sz="3600" dirty="0" smtClean="0"/>
              <a:t>Proposed Lepton Colliders (Granada)</a:t>
            </a:r>
            <a:endParaRPr lang="en-US" sz="3600" dirty="0"/>
          </a:p>
        </p:txBody>
      </p:sp>
      <p:sp>
        <p:nvSpPr>
          <p:cNvPr id="6" name="TextBox 5"/>
          <p:cNvSpPr txBox="1"/>
          <p:nvPr/>
        </p:nvSpPr>
        <p:spPr>
          <a:xfrm>
            <a:off x="5339694" y="961363"/>
            <a:ext cx="3707544" cy="3785652"/>
          </a:xfrm>
          <a:prstGeom prst="rect">
            <a:avLst/>
          </a:prstGeom>
          <a:solidFill>
            <a:schemeClr val="accent6">
              <a:lumMod val="40000"/>
              <a:lumOff val="60000"/>
            </a:schemeClr>
          </a:solidFill>
        </p:spPr>
        <p:txBody>
          <a:bodyPr wrap="square" rtlCol="0">
            <a:spAutoFit/>
          </a:bodyPr>
          <a:lstStyle/>
          <a:p>
            <a:r>
              <a:rPr lang="en-US" sz="1600" dirty="0" smtClean="0"/>
              <a:t>CLIC can reach 3 </a:t>
            </a:r>
            <a:r>
              <a:rPr lang="en-US" sz="1600" dirty="0" err="1" smtClean="0"/>
              <a:t>TeV</a:t>
            </a:r>
            <a:endParaRPr lang="en-US" sz="1600" dirty="0" smtClean="0"/>
          </a:p>
          <a:p>
            <a:endParaRPr lang="en-US" sz="1600" dirty="0" smtClean="0"/>
          </a:p>
          <a:p>
            <a:pPr marL="285750" indent="-285750">
              <a:buFont typeface="Arial"/>
              <a:buChar char="•"/>
            </a:pPr>
            <a:r>
              <a:rPr lang="en-US" sz="1600" dirty="0" smtClean="0"/>
              <a:t>Cost estimate total of 18 GCHF</a:t>
            </a:r>
          </a:p>
          <a:p>
            <a:pPr marL="742950" lvl="1" indent="-285750">
              <a:buFont typeface="Arial"/>
              <a:buChar char="•"/>
            </a:pPr>
            <a:r>
              <a:rPr lang="en-US" sz="1600" dirty="0" smtClean="0"/>
              <a:t>In three stages</a:t>
            </a:r>
          </a:p>
          <a:p>
            <a:pPr marL="742950" lvl="1" indent="-285750">
              <a:buFont typeface="Arial"/>
              <a:buChar char="•"/>
            </a:pPr>
            <a:r>
              <a:rPr lang="en-US" sz="1600" dirty="0" smtClean="0"/>
              <a:t>Largely main </a:t>
            </a:r>
            <a:r>
              <a:rPr lang="en-US" sz="1600" dirty="0" err="1" smtClean="0"/>
              <a:t>linac</a:t>
            </a:r>
            <a:r>
              <a:rPr lang="en-US" sz="1600" dirty="0" smtClean="0"/>
              <a:t>, i.e. energy</a:t>
            </a:r>
          </a:p>
          <a:p>
            <a:pPr marL="742950" lvl="1" indent="-285750">
              <a:buFont typeface="Arial"/>
              <a:buChar char="•"/>
            </a:pPr>
            <a:endParaRPr lang="en-US" sz="1600" dirty="0" smtClean="0"/>
          </a:p>
          <a:p>
            <a:pPr marL="285750" indent="-285750">
              <a:buFont typeface="Arial"/>
              <a:buChar char="•"/>
            </a:pPr>
            <a:r>
              <a:rPr lang="en-US" sz="1600" dirty="0" smtClean="0"/>
              <a:t>Power 590 MW</a:t>
            </a:r>
          </a:p>
          <a:p>
            <a:pPr marL="742950" lvl="1" indent="-285750">
              <a:buFont typeface="Arial"/>
              <a:buChar char="•"/>
            </a:pPr>
            <a:r>
              <a:rPr lang="en-US" sz="1600" dirty="0" smtClean="0"/>
              <a:t>Part in luminosity, a part in energy</a:t>
            </a:r>
            <a:endParaRPr lang="en-US" sz="1600" dirty="0"/>
          </a:p>
          <a:p>
            <a:pPr marL="285750" indent="-285750">
              <a:buFont typeface="Arial"/>
              <a:buChar char="•"/>
            </a:pPr>
            <a:endParaRPr lang="en-US" sz="1600" dirty="0" smtClean="0"/>
          </a:p>
          <a:p>
            <a:pPr marL="285750" indent="-285750">
              <a:buFont typeface="Arial"/>
              <a:buChar char="•"/>
            </a:pPr>
            <a:r>
              <a:rPr lang="en-US" sz="1600" dirty="0" smtClean="0"/>
              <a:t>Similar to FCC-</a:t>
            </a:r>
            <a:r>
              <a:rPr lang="en-US" sz="1600" dirty="0" err="1" smtClean="0"/>
              <a:t>hh</a:t>
            </a:r>
            <a:r>
              <a:rPr lang="en-US" sz="1600" dirty="0" smtClean="0"/>
              <a:t> (24 GCHF, 580 MW)</a:t>
            </a:r>
          </a:p>
          <a:p>
            <a:endParaRPr lang="en-US" sz="1600" dirty="0"/>
          </a:p>
          <a:p>
            <a:r>
              <a:rPr lang="en-US" sz="1600" dirty="0" smtClean="0">
                <a:solidFill>
                  <a:srgbClr val="FF0000"/>
                </a:solidFill>
              </a:rPr>
              <a:t>Technically possible to go higher in energy</a:t>
            </a:r>
            <a:r>
              <a:rPr lang="en-US" sz="1600" dirty="0">
                <a:solidFill>
                  <a:srgbClr val="FF0000"/>
                </a:solidFill>
              </a:rPr>
              <a:t> </a:t>
            </a:r>
            <a:endParaRPr lang="en-US" sz="1600" dirty="0" smtClean="0">
              <a:solidFill>
                <a:srgbClr val="FF0000"/>
              </a:solidFill>
            </a:endParaRPr>
          </a:p>
          <a:p>
            <a:endParaRPr lang="en-US" sz="1600" dirty="0">
              <a:solidFill>
                <a:srgbClr val="FF0000"/>
              </a:solidFill>
            </a:endParaRPr>
          </a:p>
          <a:p>
            <a:r>
              <a:rPr lang="en-US" sz="1600" dirty="0">
                <a:solidFill>
                  <a:srgbClr val="FF0000"/>
                </a:solidFill>
              </a:rPr>
              <a:t>B</a:t>
            </a:r>
            <a:r>
              <a:rPr lang="en-US" sz="1600" dirty="0" smtClean="0">
                <a:solidFill>
                  <a:srgbClr val="FF0000"/>
                </a:solidFill>
              </a:rPr>
              <a:t>ut is it affordable?</a:t>
            </a:r>
          </a:p>
        </p:txBody>
      </p:sp>
      <p:sp>
        <p:nvSpPr>
          <p:cNvPr id="9" name="TextBox 8"/>
          <p:cNvSpPr txBox="1"/>
          <p:nvPr/>
        </p:nvSpPr>
        <p:spPr>
          <a:xfrm>
            <a:off x="5547" y="594221"/>
            <a:ext cx="2116886" cy="338554"/>
          </a:xfrm>
          <a:prstGeom prst="rect">
            <a:avLst/>
          </a:prstGeom>
          <a:noFill/>
        </p:spPr>
        <p:txBody>
          <a:bodyPr wrap="none" rtlCol="0">
            <a:spAutoFit/>
          </a:bodyPr>
          <a:lstStyle/>
          <a:p>
            <a:r>
              <a:rPr lang="en-US" sz="1600" b="1" dirty="0" smtClean="0"/>
              <a:t>Luminosity per facility</a:t>
            </a:r>
          </a:p>
        </p:txBody>
      </p:sp>
      <p:graphicFrame>
        <p:nvGraphicFramePr>
          <p:cNvPr id="10" name="Object 9"/>
          <p:cNvGraphicFramePr>
            <a:graphicFrameLocks noChangeAspect="1"/>
          </p:cNvGraphicFramePr>
          <p:nvPr/>
        </p:nvGraphicFramePr>
        <p:xfrm>
          <a:off x="120907" y="4202013"/>
          <a:ext cx="1704975" cy="433387"/>
        </p:xfrm>
        <a:graphic>
          <a:graphicData uri="http://schemas.openxmlformats.org/presentationml/2006/ole">
            <mc:AlternateContent xmlns:mc="http://schemas.openxmlformats.org/markup-compatibility/2006">
              <mc:Choice xmlns:v="urn:schemas-microsoft-com:vml" Requires="v">
                <p:oleObj spid="_x0000_s1253" name="Equation" r:id="rId3" imgW="901700" imgH="228600" progId="Equation.3">
                  <p:embed/>
                </p:oleObj>
              </mc:Choice>
              <mc:Fallback>
                <p:oleObj name="Equation" r:id="rId3" imgW="9017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907" y="4202013"/>
                        <a:ext cx="1704975" cy="433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11" name="Object 3"/>
          <p:cNvGraphicFramePr>
            <a:graphicFrameLocks noChangeAspect="1"/>
          </p:cNvGraphicFramePr>
          <p:nvPr>
            <p:extLst>
              <p:ext uri="{D42A27DB-BD31-4B8C-83A1-F6EECF244321}">
                <p14:modId xmlns:p14="http://schemas.microsoft.com/office/powerpoint/2010/main" val="2594623450"/>
              </p:ext>
            </p:extLst>
          </p:nvPr>
        </p:nvGraphicFramePr>
        <p:xfrm>
          <a:off x="3871913" y="4294188"/>
          <a:ext cx="928687" cy="384175"/>
        </p:xfrm>
        <a:graphic>
          <a:graphicData uri="http://schemas.openxmlformats.org/presentationml/2006/ole">
            <mc:AlternateContent xmlns:mc="http://schemas.openxmlformats.org/markup-compatibility/2006">
              <mc:Choice xmlns:v="urn:schemas-microsoft-com:vml" Requires="v">
                <p:oleObj spid="_x0000_s1254" name="Equation" r:id="rId5" imgW="482600" imgH="203200" progId="Equation.3">
                  <p:embed/>
                </p:oleObj>
              </mc:Choice>
              <mc:Fallback>
                <p:oleObj name="Equation" r:id="rId5" imgW="482600" imgH="203200" progId="Equation.3">
                  <p:embed/>
                  <p:pic>
                    <p:nvPicPr>
                      <p:cNvPr id="0" name=""/>
                      <p:cNvPicPr>
                        <a:picLocks noChangeAspect="1" noChangeArrowheads="1"/>
                      </p:cNvPicPr>
                      <p:nvPr/>
                    </p:nvPicPr>
                    <p:blipFill>
                      <a:blip r:embed="rId6"/>
                      <a:srcRect/>
                      <a:stretch>
                        <a:fillRect/>
                      </a:stretch>
                    </p:blipFill>
                    <p:spPr bwMode="auto">
                      <a:xfrm>
                        <a:off x="3871913" y="4294188"/>
                        <a:ext cx="928687"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3" name="Straight Arrow Connector 12"/>
          <p:cNvCxnSpPr/>
          <p:nvPr/>
        </p:nvCxnSpPr>
        <p:spPr>
          <a:xfrm rot="16200000" flipV="1">
            <a:off x="3727174" y="3696389"/>
            <a:ext cx="798746" cy="3467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5400000" flipH="1" flipV="1">
            <a:off x="837380" y="3213512"/>
            <a:ext cx="991847" cy="9851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Date Placeholder 10"/>
          <p:cNvSpPr>
            <a:spLocks noGrp="1"/>
          </p:cNvSpPr>
          <p:nvPr>
            <p:ph type="dt" sz="half" idx="10"/>
          </p:nvPr>
        </p:nvSpPr>
        <p:spPr/>
        <p:txBody>
          <a:bodyPr/>
          <a:lstStyle/>
          <a:p>
            <a:r>
              <a:rPr lang="fr-CH" smtClean="0"/>
              <a:t>D. Schulte</a:t>
            </a:r>
            <a:endParaRPr lang="en-US"/>
          </a:p>
        </p:txBody>
      </p:sp>
      <p:sp>
        <p:nvSpPr>
          <p:cNvPr id="12" name="Slide Number Placeholder 11"/>
          <p:cNvSpPr>
            <a:spLocks noGrp="1"/>
          </p:cNvSpPr>
          <p:nvPr>
            <p:ph type="sldNum" sz="quarter" idx="12"/>
          </p:nvPr>
        </p:nvSpPr>
        <p:spPr/>
        <p:txBody>
          <a:bodyPr/>
          <a:lstStyle/>
          <a:p>
            <a:fld id="{1E071486-4E65-E24B-8A3A-E44A91D5D904}" type="slidenum">
              <a:rPr lang="en-US" smtClean="0"/>
              <a:pPr/>
              <a:t>3</a:t>
            </a:fld>
            <a:endParaRPr lang="en-US"/>
          </a:p>
        </p:txBody>
      </p:sp>
      <p:sp>
        <p:nvSpPr>
          <p:cNvPr id="14" name="Footer Placeholder 13"/>
          <p:cNvSpPr>
            <a:spLocks noGrp="1"/>
          </p:cNvSpPr>
          <p:nvPr>
            <p:ph type="ftr" sz="quarter" idx="11"/>
          </p:nvPr>
        </p:nvSpPr>
        <p:spPr/>
        <p:txBody>
          <a:bodyPr/>
          <a:lstStyle/>
          <a:p>
            <a:r>
              <a:rPr lang="en-US" smtClean="0"/>
              <a:t>Muon Collider Strategy, CERN, Oct. 2019</a:t>
            </a:r>
            <a:endParaRPr lang="en-US"/>
          </a:p>
        </p:txBody>
      </p:sp>
      <p:pic>
        <p:nvPicPr>
          <p:cNvPr id="4" name="Picture 3" descr="lumi0ya.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961" y="896623"/>
            <a:ext cx="5274733" cy="3692313"/>
          </a:xfrm>
          <a:prstGeom prst="rect">
            <a:avLst/>
          </a:prstGeom>
        </p:spPr>
      </p:pic>
      <p:pic>
        <p:nvPicPr>
          <p:cNvPr id="17" name="Picture 16" descr="lumi0ya.eps"/>
          <p:cNvPicPr>
            <a:picLocks noChangeAspect="1"/>
          </p:cNvPicPr>
          <p:nvPr/>
        </p:nvPicPr>
        <p:blipFill rotWithShape="1">
          <a:blip r:embed="rId8">
            <a:extLst>
              <a:ext uri="{28A0092B-C50C-407E-A947-70E740481C1C}">
                <a14:useLocalDpi xmlns:a14="http://schemas.microsoft.com/office/drawing/2010/main" val="0"/>
              </a:ext>
            </a:extLst>
          </a:blip>
          <a:srcRect l="71348" t="51388" r="25040" b="43109"/>
          <a:stretch/>
        </p:blipFill>
        <p:spPr>
          <a:xfrm>
            <a:off x="3845246" y="3070467"/>
            <a:ext cx="190500" cy="203200"/>
          </a:xfrm>
          <a:prstGeom prst="rect">
            <a:avLst/>
          </a:prstGeom>
        </p:spPr>
      </p:pic>
      <p:sp>
        <p:nvSpPr>
          <p:cNvPr id="15" name="Rectangle 14"/>
          <p:cNvSpPr/>
          <p:nvPr/>
        </p:nvSpPr>
        <p:spPr>
          <a:xfrm>
            <a:off x="3124200" y="2705099"/>
            <a:ext cx="914400" cy="37806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3302000" y="2819401"/>
            <a:ext cx="362868" cy="44156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616869" y="5183492"/>
            <a:ext cx="7874000" cy="936000"/>
          </a:xfrm>
          <a:prstGeom prst="rect">
            <a:avLst/>
          </a:prstGeom>
          <a:solidFill>
            <a:schemeClr val="accent5">
              <a:lumMod val="40000"/>
              <a:lumOff val="60000"/>
            </a:schemeClr>
          </a:solidFill>
        </p:spPr>
        <p:txBody>
          <a:bodyPr wrap="square" rtlCol="0">
            <a:spAutoFit/>
          </a:bodyPr>
          <a:lstStyle/>
          <a:p>
            <a:r>
              <a:rPr lang="en-US" sz="1600" dirty="0" smtClean="0"/>
              <a:t>R&amp;D required towards higher energies (or improvement of 3 </a:t>
            </a:r>
            <a:r>
              <a:rPr lang="en-US" sz="1600" dirty="0" err="1" smtClean="0"/>
              <a:t>TeV</a:t>
            </a:r>
            <a:r>
              <a:rPr lang="en-US" sz="1600" dirty="0" smtClean="0"/>
              <a:t>)</a:t>
            </a:r>
          </a:p>
          <a:p>
            <a:pPr marL="285750" indent="-285750">
              <a:buFont typeface="Arial"/>
              <a:buChar char="•"/>
            </a:pPr>
            <a:r>
              <a:rPr lang="en-US" sz="1600" dirty="0" smtClean="0"/>
              <a:t>Reduction of cost per </a:t>
            </a:r>
            <a:r>
              <a:rPr lang="en-US" sz="1600" dirty="0" err="1" smtClean="0"/>
              <a:t>GeV</a:t>
            </a:r>
            <a:r>
              <a:rPr lang="en-US" sz="1600" dirty="0"/>
              <a:t> </a:t>
            </a:r>
            <a:r>
              <a:rPr lang="en-US" sz="1600" dirty="0" smtClean="0"/>
              <a:t>(improved NC acceleration, novel acceleration technologies</a:t>
            </a:r>
          </a:p>
          <a:p>
            <a:pPr marL="285750" indent="-285750">
              <a:buFont typeface="Arial"/>
              <a:buChar char="•"/>
            </a:pPr>
            <a:r>
              <a:rPr lang="en-US" sz="1600" dirty="0" smtClean="0"/>
              <a:t>Improved power consumption (higher RF to beam efficiency, higher beam quality)</a:t>
            </a:r>
          </a:p>
        </p:txBody>
      </p:sp>
    </p:spTree>
    <p:extLst>
      <p:ext uri="{BB962C8B-B14F-4D97-AF65-F5344CB8AC3E}">
        <p14:creationId xmlns:p14="http://schemas.microsoft.com/office/powerpoint/2010/main" val="383753007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smtClean="0"/>
              <a:t>Radiation at 14 </a:t>
            </a:r>
            <a:r>
              <a:rPr lang="en-US" sz="3600" dirty="0" err="1" smtClean="0"/>
              <a:t>TeV</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30</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pic>
        <p:nvPicPr>
          <p:cNvPr id="3" name="Picture 2" descr="p0.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503" y="3458770"/>
            <a:ext cx="7021776" cy="1343352"/>
          </a:xfrm>
          <a:prstGeom prst="rect">
            <a:avLst/>
          </a:prstGeom>
        </p:spPr>
      </p:pic>
      <p:sp>
        <p:nvSpPr>
          <p:cNvPr id="14" name="TextBox 13"/>
          <p:cNvSpPr txBox="1"/>
          <p:nvPr/>
        </p:nvSpPr>
        <p:spPr>
          <a:xfrm>
            <a:off x="1821702" y="3332382"/>
            <a:ext cx="6073938" cy="1477328"/>
          </a:xfrm>
          <a:prstGeom prst="rect">
            <a:avLst/>
          </a:prstGeom>
          <a:solidFill>
            <a:schemeClr val="bg1"/>
          </a:solidFill>
        </p:spPr>
        <p:txBody>
          <a:bodyPr wrap="square" rtlCol="0">
            <a:spAutoFit/>
          </a:bodyPr>
          <a:lstStyle/>
          <a:p>
            <a:endParaRPr lang="en-US" dirty="0"/>
          </a:p>
          <a:p>
            <a:endParaRPr lang="en-US" dirty="0" smtClean="0"/>
          </a:p>
          <a:p>
            <a:endParaRPr lang="en-US" dirty="0"/>
          </a:p>
          <a:p>
            <a:endParaRPr lang="en-US" dirty="0" smtClean="0"/>
          </a:p>
          <a:p>
            <a:endParaRPr lang="en-US" dirty="0" smtClean="0"/>
          </a:p>
        </p:txBody>
      </p:sp>
      <p:graphicFrame>
        <p:nvGraphicFramePr>
          <p:cNvPr id="15" name="Object 14"/>
          <p:cNvGraphicFramePr>
            <a:graphicFrameLocks noChangeAspect="1"/>
          </p:cNvGraphicFramePr>
          <p:nvPr>
            <p:extLst>
              <p:ext uri="{D42A27DB-BD31-4B8C-83A1-F6EECF244321}">
                <p14:modId xmlns:p14="http://schemas.microsoft.com/office/powerpoint/2010/main" val="1036411438"/>
              </p:ext>
            </p:extLst>
          </p:nvPr>
        </p:nvGraphicFramePr>
        <p:xfrm>
          <a:off x="1977940" y="3414917"/>
          <a:ext cx="2103437" cy="1306512"/>
        </p:xfrm>
        <a:graphic>
          <a:graphicData uri="http://schemas.openxmlformats.org/presentationml/2006/ole">
            <mc:AlternateContent xmlns:mc="http://schemas.openxmlformats.org/markup-compatibility/2006">
              <mc:Choice xmlns:v="urn:schemas-microsoft-com:vml" Requires="v">
                <p:oleObj spid="_x0000_s14337" name="Equation" r:id="rId4" imgW="635000" imgH="393700" progId="Equation.3">
                  <p:embed/>
                </p:oleObj>
              </mc:Choice>
              <mc:Fallback>
                <p:oleObj name="Equation" r:id="rId4" imgW="635000" imgH="393700" progId="Equation.3">
                  <p:embed/>
                  <p:pic>
                    <p:nvPicPr>
                      <p:cNvPr id="0" name=""/>
                      <p:cNvPicPr/>
                      <p:nvPr/>
                    </p:nvPicPr>
                    <p:blipFill>
                      <a:blip r:embed="rId5"/>
                      <a:stretch>
                        <a:fillRect/>
                      </a:stretch>
                    </p:blipFill>
                    <p:spPr>
                      <a:xfrm>
                        <a:off x="1977940" y="3414917"/>
                        <a:ext cx="2103437" cy="1306512"/>
                      </a:xfrm>
                      <a:prstGeom prst="rect">
                        <a:avLst/>
                      </a:prstGeom>
                    </p:spPr>
                  </p:pic>
                </p:oleObj>
              </mc:Fallback>
            </mc:AlternateContent>
          </a:graphicData>
        </a:graphic>
      </p:graphicFrame>
      <p:sp>
        <p:nvSpPr>
          <p:cNvPr id="12" name="TextBox 11"/>
          <p:cNvSpPr txBox="1"/>
          <p:nvPr/>
        </p:nvSpPr>
        <p:spPr>
          <a:xfrm>
            <a:off x="6341714" y="3492762"/>
            <a:ext cx="1706717" cy="1477328"/>
          </a:xfrm>
          <a:prstGeom prst="rect">
            <a:avLst/>
          </a:prstGeom>
          <a:noFill/>
        </p:spPr>
        <p:txBody>
          <a:bodyPr wrap="none" rtlCol="0">
            <a:spAutoFit/>
          </a:bodyPr>
          <a:lstStyle/>
          <a:p>
            <a:r>
              <a:rPr lang="en-US" dirty="0" smtClean="0"/>
              <a:t>E = 7 </a:t>
            </a:r>
            <a:r>
              <a:rPr lang="en-US" dirty="0" err="1" smtClean="0"/>
              <a:t>TeV</a:t>
            </a:r>
            <a:endParaRPr lang="en-US" dirty="0"/>
          </a:p>
          <a:p>
            <a:r>
              <a:rPr lang="en-US" dirty="0" smtClean="0"/>
              <a:t>MAP-type beam</a:t>
            </a:r>
          </a:p>
          <a:p>
            <a:r>
              <a:rPr lang="en-US" dirty="0" smtClean="0"/>
              <a:t>B = 10.5 T</a:t>
            </a:r>
          </a:p>
          <a:p>
            <a:r>
              <a:rPr lang="en-US" dirty="0" smtClean="0"/>
              <a:t>L = 0.2 m</a:t>
            </a:r>
          </a:p>
          <a:p>
            <a:r>
              <a:rPr lang="en-US" dirty="0"/>
              <a:t>d</a:t>
            </a:r>
            <a:r>
              <a:rPr lang="en-US" dirty="0" smtClean="0"/>
              <a:t> = 500 m</a:t>
            </a:r>
            <a:endParaRPr lang="en-US" dirty="0"/>
          </a:p>
        </p:txBody>
      </p:sp>
      <p:sp>
        <p:nvSpPr>
          <p:cNvPr id="13" name="TextBox 12"/>
          <p:cNvSpPr txBox="1"/>
          <p:nvPr/>
        </p:nvSpPr>
        <p:spPr>
          <a:xfrm>
            <a:off x="6341714" y="5342872"/>
            <a:ext cx="2319577" cy="646331"/>
          </a:xfrm>
          <a:prstGeom prst="rect">
            <a:avLst/>
          </a:prstGeom>
          <a:solidFill>
            <a:schemeClr val="accent2">
              <a:lumMod val="40000"/>
              <a:lumOff val="60000"/>
            </a:schemeClr>
          </a:solidFill>
        </p:spPr>
        <p:txBody>
          <a:bodyPr wrap="square" rtlCol="0">
            <a:spAutoFit/>
          </a:bodyPr>
          <a:lstStyle/>
          <a:p>
            <a:r>
              <a:rPr lang="en-US" dirty="0" smtClean="0"/>
              <a:t>I.e. 8 times too large</a:t>
            </a:r>
          </a:p>
          <a:p>
            <a:r>
              <a:rPr lang="en-US" dirty="0" smtClean="0"/>
              <a:t>Need to improve</a:t>
            </a:r>
            <a:endParaRPr lang="en-US" dirty="0" smtClean="0"/>
          </a:p>
        </p:txBody>
      </p:sp>
      <p:sp>
        <p:nvSpPr>
          <p:cNvPr id="19" name="TextBox 18"/>
          <p:cNvSpPr txBox="1"/>
          <p:nvPr/>
        </p:nvSpPr>
        <p:spPr>
          <a:xfrm>
            <a:off x="525015" y="5065873"/>
            <a:ext cx="4131569" cy="923330"/>
          </a:xfrm>
          <a:prstGeom prst="rect">
            <a:avLst/>
          </a:prstGeom>
          <a:solidFill>
            <a:schemeClr val="accent6">
              <a:lumMod val="20000"/>
              <a:lumOff val="80000"/>
            </a:schemeClr>
          </a:solidFill>
        </p:spPr>
        <p:txBody>
          <a:bodyPr wrap="square" rtlCol="0">
            <a:spAutoFit/>
          </a:bodyPr>
          <a:lstStyle/>
          <a:p>
            <a:r>
              <a:rPr lang="en-US" dirty="0" smtClean="0"/>
              <a:t>Note: find 0.1 </a:t>
            </a:r>
            <a:r>
              <a:rPr lang="en-US" dirty="0" err="1" smtClean="0"/>
              <a:t>mSv</a:t>
            </a:r>
            <a:r>
              <a:rPr lang="en-US" dirty="0" smtClean="0"/>
              <a:t>/Year for MAP at 6 </a:t>
            </a:r>
            <a:r>
              <a:rPr lang="en-US" dirty="0" err="1" smtClean="0"/>
              <a:t>TeV</a:t>
            </a:r>
            <a:r>
              <a:rPr lang="en-US" dirty="0" smtClean="0"/>
              <a:t>,</a:t>
            </a:r>
          </a:p>
          <a:p>
            <a:r>
              <a:rPr lang="en-US" dirty="0" smtClean="0"/>
              <a:t>i.e. consistent with this set being limited by radiation</a:t>
            </a:r>
            <a:endParaRPr lang="en-US" dirty="0" smtClean="0"/>
          </a:p>
        </p:txBody>
      </p:sp>
      <p:pic>
        <p:nvPicPr>
          <p:cNvPr id="21" name="Picture 20" descr="p0.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503" y="1090717"/>
            <a:ext cx="7021776" cy="1343352"/>
          </a:xfrm>
          <a:prstGeom prst="rect">
            <a:avLst/>
          </a:prstGeom>
        </p:spPr>
      </p:pic>
      <p:sp>
        <p:nvSpPr>
          <p:cNvPr id="22" name="TextBox 21"/>
          <p:cNvSpPr txBox="1"/>
          <p:nvPr/>
        </p:nvSpPr>
        <p:spPr>
          <a:xfrm>
            <a:off x="636257" y="3089438"/>
            <a:ext cx="2487944" cy="369332"/>
          </a:xfrm>
          <a:prstGeom prst="rect">
            <a:avLst/>
          </a:prstGeom>
          <a:solidFill>
            <a:schemeClr val="accent6">
              <a:lumMod val="20000"/>
              <a:lumOff val="80000"/>
            </a:schemeClr>
          </a:solidFill>
        </p:spPr>
        <p:txBody>
          <a:bodyPr wrap="square" rtlCol="0">
            <a:spAutoFit/>
          </a:bodyPr>
          <a:lstStyle/>
          <a:p>
            <a:r>
              <a:rPr lang="en-US" dirty="0"/>
              <a:t>T</a:t>
            </a:r>
            <a:r>
              <a:rPr lang="en-US" dirty="0" smtClean="0"/>
              <a:t>arget of 4 ab</a:t>
            </a:r>
            <a:r>
              <a:rPr lang="en-US" baseline="30000" dirty="0" smtClean="0"/>
              <a:t>-1</a:t>
            </a:r>
            <a:r>
              <a:rPr lang="en-US" dirty="0" smtClean="0"/>
              <a:t> per year</a:t>
            </a:r>
            <a:endParaRPr lang="en-US" dirty="0" smtClean="0"/>
          </a:p>
        </p:txBody>
      </p:sp>
    </p:spTree>
    <p:extLst>
      <p:ext uri="{BB962C8B-B14F-4D97-AF65-F5344CB8AC3E}">
        <p14:creationId xmlns:p14="http://schemas.microsoft.com/office/powerpoint/2010/main" val="307235197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err="1" smtClean="0"/>
              <a:t>Muon</a:t>
            </a:r>
            <a:r>
              <a:rPr lang="en-US" sz="3600" dirty="0" smtClean="0"/>
              <a:t> Collider Luminosity Scaling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31</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6" name="TextBox 15"/>
          <p:cNvSpPr txBox="1"/>
          <p:nvPr/>
        </p:nvSpPr>
        <p:spPr>
          <a:xfrm>
            <a:off x="5199359" y="5449742"/>
            <a:ext cx="3487441" cy="646331"/>
          </a:xfrm>
          <a:prstGeom prst="rect">
            <a:avLst/>
          </a:prstGeom>
          <a:solidFill>
            <a:schemeClr val="accent6">
              <a:lumMod val="40000"/>
              <a:lumOff val="60000"/>
            </a:schemeClr>
          </a:solidFill>
        </p:spPr>
        <p:txBody>
          <a:bodyPr wrap="none" rtlCol="0">
            <a:spAutoFit/>
          </a:bodyPr>
          <a:lstStyle/>
          <a:p>
            <a:r>
              <a:rPr lang="en-US" dirty="0" smtClean="0"/>
              <a:t>How to gain a factor 8 in radiation?</a:t>
            </a:r>
          </a:p>
          <a:p>
            <a:r>
              <a:rPr lang="en-US" dirty="0" smtClean="0"/>
              <a:t>Seems hard but not impossible</a:t>
            </a:r>
            <a:endParaRPr lang="en-US" dirty="0"/>
          </a:p>
        </p:txBody>
      </p:sp>
      <p:pic>
        <p:nvPicPr>
          <p:cNvPr id="3" name="Picture 2" descr="p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503" y="2099228"/>
            <a:ext cx="7021776" cy="1343352"/>
          </a:xfrm>
          <a:prstGeom prst="rect">
            <a:avLst/>
          </a:prstGeom>
        </p:spPr>
      </p:pic>
      <p:sp>
        <p:nvSpPr>
          <p:cNvPr id="19" name="TextBox 18"/>
          <p:cNvSpPr txBox="1"/>
          <p:nvPr/>
        </p:nvSpPr>
        <p:spPr>
          <a:xfrm>
            <a:off x="1484374" y="3909245"/>
            <a:ext cx="2659239" cy="646331"/>
          </a:xfrm>
          <a:prstGeom prst="rect">
            <a:avLst/>
          </a:prstGeom>
          <a:noFill/>
          <a:ln>
            <a:noFill/>
          </a:ln>
        </p:spPr>
        <p:txBody>
          <a:bodyPr wrap="none" rtlCol="0">
            <a:spAutoFit/>
          </a:bodyPr>
          <a:lstStyle/>
          <a:p>
            <a:r>
              <a:rPr lang="en-US" dirty="0" smtClean="0">
                <a:solidFill>
                  <a:srgbClr val="FF0000"/>
                </a:solidFill>
              </a:rPr>
              <a:t>Higher field in collider ring</a:t>
            </a:r>
          </a:p>
          <a:p>
            <a:r>
              <a:rPr lang="en-US" dirty="0" smtClean="0">
                <a:solidFill>
                  <a:srgbClr val="FF0000"/>
                </a:solidFill>
              </a:rPr>
              <a:t>And shorter gaps</a:t>
            </a:r>
            <a:endParaRPr lang="en-US" dirty="0">
              <a:solidFill>
                <a:srgbClr val="FF0000"/>
              </a:solidFill>
            </a:endParaRPr>
          </a:p>
        </p:txBody>
      </p:sp>
      <p:sp>
        <p:nvSpPr>
          <p:cNvPr id="21" name="TextBox 20"/>
          <p:cNvSpPr txBox="1"/>
          <p:nvPr/>
        </p:nvSpPr>
        <p:spPr>
          <a:xfrm>
            <a:off x="5368641" y="3909245"/>
            <a:ext cx="1431702" cy="369332"/>
          </a:xfrm>
          <a:prstGeom prst="rect">
            <a:avLst/>
          </a:prstGeom>
          <a:noFill/>
        </p:spPr>
        <p:txBody>
          <a:bodyPr wrap="none" rtlCol="0">
            <a:spAutoFit/>
          </a:bodyPr>
          <a:lstStyle/>
          <a:p>
            <a:r>
              <a:rPr lang="en-US" dirty="0" smtClean="0">
                <a:solidFill>
                  <a:srgbClr val="008000"/>
                </a:solidFill>
              </a:rPr>
              <a:t>Denser beam</a:t>
            </a:r>
            <a:endParaRPr lang="en-US" dirty="0">
              <a:solidFill>
                <a:srgbClr val="008000"/>
              </a:solidFill>
            </a:endParaRPr>
          </a:p>
        </p:txBody>
      </p:sp>
      <p:cxnSp>
        <p:nvCxnSpPr>
          <p:cNvPr id="22" name="Straight Arrow Connector 21"/>
          <p:cNvCxnSpPr>
            <a:stCxn id="19" idx="0"/>
          </p:cNvCxnSpPr>
          <p:nvPr/>
        </p:nvCxnSpPr>
        <p:spPr>
          <a:xfrm flipV="1">
            <a:off x="2813994" y="3375689"/>
            <a:ext cx="749208" cy="53355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6225256" y="3263611"/>
            <a:ext cx="575087" cy="602760"/>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878107" y="3983085"/>
            <a:ext cx="2124343" cy="646331"/>
          </a:xfrm>
          <a:prstGeom prst="rect">
            <a:avLst/>
          </a:prstGeom>
          <a:noFill/>
        </p:spPr>
        <p:txBody>
          <a:bodyPr wrap="square" rtlCol="0">
            <a:spAutoFit/>
          </a:bodyPr>
          <a:lstStyle/>
          <a:p>
            <a:r>
              <a:rPr lang="en-US" dirty="0">
                <a:solidFill>
                  <a:srgbClr val="0000FF"/>
                </a:solidFill>
              </a:rPr>
              <a:t>L</a:t>
            </a:r>
            <a:r>
              <a:rPr lang="en-US" dirty="0" smtClean="0">
                <a:solidFill>
                  <a:srgbClr val="0000FF"/>
                </a:solidFill>
              </a:rPr>
              <a:t>arger energy spread acceptance</a:t>
            </a:r>
            <a:endParaRPr lang="en-US" dirty="0">
              <a:solidFill>
                <a:srgbClr val="0000FF"/>
              </a:solidFill>
            </a:endParaRPr>
          </a:p>
        </p:txBody>
      </p:sp>
      <p:cxnSp>
        <p:nvCxnSpPr>
          <p:cNvPr id="25" name="Straight Arrow Connector 24"/>
          <p:cNvCxnSpPr/>
          <p:nvPr/>
        </p:nvCxnSpPr>
        <p:spPr>
          <a:xfrm flipV="1">
            <a:off x="7593250" y="3337043"/>
            <a:ext cx="1" cy="57220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766161" y="4248189"/>
            <a:ext cx="1534156" cy="369332"/>
          </a:xfrm>
          <a:prstGeom prst="rect">
            <a:avLst/>
          </a:prstGeom>
          <a:noFill/>
        </p:spPr>
        <p:txBody>
          <a:bodyPr wrap="none" rtlCol="0">
            <a:spAutoFit/>
          </a:bodyPr>
          <a:lstStyle/>
          <a:p>
            <a:r>
              <a:rPr lang="en-US" dirty="0" smtClean="0">
                <a:solidFill>
                  <a:srgbClr val="800000"/>
                </a:solidFill>
              </a:rPr>
              <a:t>Deeper tunnel</a:t>
            </a:r>
            <a:endParaRPr lang="en-US" dirty="0">
              <a:solidFill>
                <a:srgbClr val="800000"/>
              </a:solidFill>
            </a:endParaRPr>
          </a:p>
        </p:txBody>
      </p:sp>
      <p:cxnSp>
        <p:nvCxnSpPr>
          <p:cNvPr id="27" name="Straight Arrow Connector 26"/>
          <p:cNvCxnSpPr/>
          <p:nvPr/>
        </p:nvCxnSpPr>
        <p:spPr>
          <a:xfrm flipV="1">
            <a:off x="4806442" y="3269581"/>
            <a:ext cx="1102639" cy="101987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0"/>
          </p:cNvCxnSpPr>
          <p:nvPr/>
        </p:nvCxnSpPr>
        <p:spPr>
          <a:xfrm flipV="1">
            <a:off x="2813994" y="3263611"/>
            <a:ext cx="1719245" cy="64563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926678" y="4628679"/>
            <a:ext cx="1988157" cy="369332"/>
          </a:xfrm>
          <a:prstGeom prst="rect">
            <a:avLst/>
          </a:prstGeom>
          <a:noFill/>
          <a:ln>
            <a:solidFill>
              <a:srgbClr val="0000FF"/>
            </a:solidFill>
          </a:ln>
        </p:spPr>
        <p:txBody>
          <a:bodyPr wrap="none" rtlCol="0">
            <a:spAutoFit/>
          </a:bodyPr>
          <a:lstStyle/>
          <a:p>
            <a:r>
              <a:rPr lang="en-US" dirty="0" smtClean="0"/>
              <a:t>Lattice design work</a:t>
            </a:r>
            <a:endParaRPr lang="en-US" dirty="0"/>
          </a:p>
        </p:txBody>
      </p:sp>
      <p:sp>
        <p:nvSpPr>
          <p:cNvPr id="29" name="TextBox 28"/>
          <p:cNvSpPr txBox="1"/>
          <p:nvPr/>
        </p:nvSpPr>
        <p:spPr>
          <a:xfrm>
            <a:off x="1802701" y="4610689"/>
            <a:ext cx="1576198" cy="369332"/>
          </a:xfrm>
          <a:prstGeom prst="rect">
            <a:avLst/>
          </a:prstGeom>
          <a:noFill/>
          <a:ln>
            <a:solidFill>
              <a:srgbClr val="FF0000"/>
            </a:solidFill>
          </a:ln>
        </p:spPr>
        <p:txBody>
          <a:bodyPr wrap="none" rtlCol="0">
            <a:spAutoFit/>
          </a:bodyPr>
          <a:lstStyle/>
          <a:p>
            <a:r>
              <a:rPr lang="en-US" dirty="0" smtClean="0"/>
              <a:t>Magnet design</a:t>
            </a:r>
            <a:endParaRPr lang="en-US" dirty="0"/>
          </a:p>
        </p:txBody>
      </p:sp>
      <p:sp>
        <p:nvSpPr>
          <p:cNvPr id="30" name="TextBox 29"/>
          <p:cNvSpPr txBox="1"/>
          <p:nvPr/>
        </p:nvSpPr>
        <p:spPr>
          <a:xfrm>
            <a:off x="3618642" y="4659099"/>
            <a:ext cx="1735233" cy="369332"/>
          </a:xfrm>
          <a:prstGeom prst="rect">
            <a:avLst/>
          </a:prstGeom>
          <a:noFill/>
          <a:ln>
            <a:solidFill>
              <a:srgbClr val="800000"/>
            </a:solidFill>
          </a:ln>
        </p:spPr>
        <p:txBody>
          <a:bodyPr wrap="none" rtlCol="0">
            <a:spAutoFit/>
          </a:bodyPr>
          <a:lstStyle/>
          <a:p>
            <a:r>
              <a:rPr lang="en-US" dirty="0" smtClean="0"/>
              <a:t>Civil engineering</a:t>
            </a:r>
            <a:endParaRPr lang="en-US" dirty="0"/>
          </a:p>
        </p:txBody>
      </p:sp>
      <p:sp>
        <p:nvSpPr>
          <p:cNvPr id="31" name="TextBox 30"/>
          <p:cNvSpPr txBox="1"/>
          <p:nvPr/>
        </p:nvSpPr>
        <p:spPr>
          <a:xfrm>
            <a:off x="5393777" y="4235262"/>
            <a:ext cx="1488170" cy="369332"/>
          </a:xfrm>
          <a:prstGeom prst="rect">
            <a:avLst/>
          </a:prstGeom>
          <a:noFill/>
          <a:ln>
            <a:solidFill>
              <a:srgbClr val="008000"/>
            </a:solidFill>
          </a:ln>
        </p:spPr>
        <p:txBody>
          <a:bodyPr wrap="none" rtlCol="0">
            <a:spAutoFit/>
          </a:bodyPr>
          <a:lstStyle/>
          <a:p>
            <a:r>
              <a:rPr lang="en-US" dirty="0" smtClean="0"/>
              <a:t>Source design</a:t>
            </a:r>
            <a:endParaRPr lang="en-US" dirty="0"/>
          </a:p>
        </p:txBody>
      </p:sp>
      <p:sp>
        <p:nvSpPr>
          <p:cNvPr id="33" name="TextBox 32"/>
          <p:cNvSpPr txBox="1"/>
          <p:nvPr/>
        </p:nvSpPr>
        <p:spPr>
          <a:xfrm>
            <a:off x="151425" y="5080410"/>
            <a:ext cx="2275683" cy="646331"/>
          </a:xfrm>
          <a:prstGeom prst="rect">
            <a:avLst/>
          </a:prstGeom>
          <a:noFill/>
          <a:ln>
            <a:solidFill>
              <a:srgbClr val="660066"/>
            </a:solidFill>
          </a:ln>
        </p:spPr>
        <p:txBody>
          <a:bodyPr wrap="none" rtlCol="0">
            <a:spAutoFit/>
          </a:bodyPr>
          <a:lstStyle/>
          <a:p>
            <a:r>
              <a:rPr lang="en-US" dirty="0" smtClean="0">
                <a:solidFill>
                  <a:srgbClr val="660066"/>
                </a:solidFill>
              </a:rPr>
              <a:t>More efficient physics</a:t>
            </a:r>
          </a:p>
          <a:p>
            <a:r>
              <a:rPr lang="en-US" dirty="0" smtClean="0">
                <a:solidFill>
                  <a:srgbClr val="660066"/>
                </a:solidFill>
              </a:rPr>
              <a:t>More years of running</a:t>
            </a:r>
            <a:endParaRPr lang="en-US" dirty="0">
              <a:solidFill>
                <a:srgbClr val="660066"/>
              </a:solidFill>
            </a:endParaRPr>
          </a:p>
        </p:txBody>
      </p:sp>
      <p:cxnSp>
        <p:nvCxnSpPr>
          <p:cNvPr id="34" name="Straight Arrow Connector 33"/>
          <p:cNvCxnSpPr>
            <a:stCxn id="33" idx="0"/>
          </p:cNvCxnSpPr>
          <p:nvPr/>
        </p:nvCxnSpPr>
        <p:spPr>
          <a:xfrm flipV="1">
            <a:off x="1289267" y="3433843"/>
            <a:ext cx="79467" cy="1646567"/>
          </a:xfrm>
          <a:prstGeom prst="straightConnector1">
            <a:avLst/>
          </a:prstGeom>
          <a:ln>
            <a:solidFill>
              <a:srgbClr val="660066"/>
            </a:solidFill>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3102320" y="817107"/>
            <a:ext cx="4105774" cy="646331"/>
          </a:xfrm>
          <a:prstGeom prst="rect">
            <a:avLst/>
          </a:prstGeom>
          <a:noFill/>
          <a:ln>
            <a:solidFill>
              <a:srgbClr val="660066"/>
            </a:solidFill>
          </a:ln>
        </p:spPr>
        <p:txBody>
          <a:bodyPr wrap="none" rtlCol="0">
            <a:spAutoFit/>
          </a:bodyPr>
          <a:lstStyle/>
          <a:p>
            <a:r>
              <a:rPr lang="en-US" dirty="0" smtClean="0">
                <a:solidFill>
                  <a:srgbClr val="660066"/>
                </a:solidFill>
              </a:rPr>
              <a:t>Tricks</a:t>
            </a:r>
          </a:p>
          <a:p>
            <a:r>
              <a:rPr lang="en-US" dirty="0" smtClean="0">
                <a:solidFill>
                  <a:srgbClr val="660066"/>
                </a:solidFill>
              </a:rPr>
              <a:t>e.g. beam wiggling, dumping the beam, …</a:t>
            </a:r>
            <a:endParaRPr lang="en-US" dirty="0">
              <a:solidFill>
                <a:srgbClr val="660066"/>
              </a:solidFill>
            </a:endParaRPr>
          </a:p>
        </p:txBody>
      </p:sp>
      <p:cxnSp>
        <p:nvCxnSpPr>
          <p:cNvPr id="36" name="Straight Arrow Connector 35"/>
          <p:cNvCxnSpPr/>
          <p:nvPr/>
        </p:nvCxnSpPr>
        <p:spPr>
          <a:xfrm flipH="1">
            <a:off x="2590800" y="1463438"/>
            <a:ext cx="533400" cy="1017627"/>
          </a:xfrm>
          <a:prstGeom prst="straightConnector1">
            <a:avLst/>
          </a:prstGeom>
          <a:ln>
            <a:solidFill>
              <a:srgbClr val="66006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166017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6455"/>
          </a:xfrm>
        </p:spPr>
        <p:txBody>
          <a:bodyPr>
            <a:normAutofit fontScale="90000"/>
          </a:bodyPr>
          <a:lstStyle/>
          <a:p>
            <a:r>
              <a:rPr lang="en-US" dirty="0" smtClean="0"/>
              <a:t>Some Tools to Reduce Radiation</a:t>
            </a:r>
            <a:endParaRPr lang="en-US" dirty="0"/>
          </a:p>
        </p:txBody>
      </p:sp>
      <p:sp>
        <p:nvSpPr>
          <p:cNvPr id="3" name="Content Placeholder 2"/>
          <p:cNvSpPr>
            <a:spLocks noGrp="1"/>
          </p:cNvSpPr>
          <p:nvPr>
            <p:ph idx="1"/>
          </p:nvPr>
        </p:nvSpPr>
        <p:spPr>
          <a:xfrm>
            <a:off x="457200" y="865910"/>
            <a:ext cx="8229600" cy="5490440"/>
          </a:xfrm>
        </p:spPr>
        <p:txBody>
          <a:bodyPr>
            <a:normAutofit fontScale="55000" lnSpcReduction="20000"/>
          </a:bodyPr>
          <a:lstStyle/>
          <a:p>
            <a:r>
              <a:rPr lang="en-US" dirty="0" smtClean="0"/>
              <a:t>Shorter gaps between magnets</a:t>
            </a:r>
          </a:p>
          <a:p>
            <a:pPr lvl="1"/>
            <a:r>
              <a:rPr lang="en-US" dirty="0" smtClean="0"/>
              <a:t>e.g. 7 cm halves radiation</a:t>
            </a:r>
          </a:p>
          <a:p>
            <a:pPr lvl="1"/>
            <a:endParaRPr lang="en-US" dirty="0" smtClean="0"/>
          </a:p>
          <a:p>
            <a:r>
              <a:rPr lang="en-US" dirty="0" smtClean="0"/>
              <a:t>More brilliant beams</a:t>
            </a:r>
          </a:p>
          <a:p>
            <a:pPr lvl="1"/>
            <a:r>
              <a:rPr lang="en-US" dirty="0" smtClean="0"/>
              <a:t>Halving </a:t>
            </a:r>
            <a:r>
              <a:rPr lang="en-US" dirty="0" err="1" smtClean="0"/>
              <a:t>emittance</a:t>
            </a:r>
            <a:r>
              <a:rPr lang="en-US" dirty="0" smtClean="0"/>
              <a:t> halves radiation</a:t>
            </a:r>
          </a:p>
          <a:p>
            <a:pPr lvl="1"/>
            <a:endParaRPr lang="en-US" dirty="0" smtClean="0"/>
          </a:p>
          <a:p>
            <a:r>
              <a:rPr lang="en-US" dirty="0" smtClean="0"/>
              <a:t>Wiggling the beam</a:t>
            </a:r>
          </a:p>
          <a:p>
            <a:pPr lvl="1"/>
            <a:r>
              <a:rPr lang="en-US" dirty="0" smtClean="0"/>
              <a:t>O(8 sigma) starts to help (for 100 m beta-function)</a:t>
            </a:r>
          </a:p>
          <a:p>
            <a:pPr lvl="1"/>
            <a:endParaRPr lang="en-US" dirty="0" smtClean="0"/>
          </a:p>
          <a:p>
            <a:r>
              <a:rPr lang="en-US" dirty="0" smtClean="0"/>
              <a:t>Dumping the beam before fully decayed</a:t>
            </a:r>
          </a:p>
          <a:p>
            <a:pPr lvl="1"/>
            <a:r>
              <a:rPr lang="en-US" dirty="0" smtClean="0"/>
              <a:t>Fractional saving</a:t>
            </a:r>
          </a:p>
          <a:p>
            <a:endParaRPr lang="en-US" dirty="0" smtClean="0"/>
          </a:p>
          <a:p>
            <a:r>
              <a:rPr lang="en-US" dirty="0" smtClean="0"/>
              <a:t>Cutting large amplitude </a:t>
            </a:r>
            <a:r>
              <a:rPr lang="en-US" dirty="0" err="1" smtClean="0"/>
              <a:t>muons</a:t>
            </a:r>
            <a:endParaRPr lang="en-US" dirty="0" smtClean="0"/>
          </a:p>
          <a:p>
            <a:pPr lvl="1"/>
            <a:r>
              <a:rPr lang="en-US" dirty="0"/>
              <a:t>D</a:t>
            </a:r>
            <a:r>
              <a:rPr lang="en-US" dirty="0" smtClean="0"/>
              <a:t>oes not help</a:t>
            </a:r>
          </a:p>
          <a:p>
            <a:pPr lvl="1"/>
            <a:endParaRPr lang="en-US" dirty="0" smtClean="0"/>
          </a:p>
          <a:p>
            <a:r>
              <a:rPr lang="en-US" dirty="0" smtClean="0"/>
              <a:t>Spread out </a:t>
            </a:r>
            <a:r>
              <a:rPr lang="en-US" dirty="0" err="1" smtClean="0"/>
              <a:t>programme</a:t>
            </a:r>
            <a:r>
              <a:rPr lang="en-US" dirty="0" smtClean="0"/>
              <a:t> over more years</a:t>
            </a:r>
          </a:p>
          <a:p>
            <a:endParaRPr lang="en-US" dirty="0" smtClean="0"/>
          </a:p>
          <a:p>
            <a:r>
              <a:rPr lang="en-US" dirty="0" smtClean="0"/>
              <a:t>Add the two detectors</a:t>
            </a:r>
          </a:p>
          <a:p>
            <a:endParaRPr lang="en-US" dirty="0"/>
          </a:p>
          <a:p>
            <a:r>
              <a:rPr lang="en-US" dirty="0" smtClean="0"/>
              <a:t>…</a:t>
            </a:r>
          </a:p>
          <a:p>
            <a:pPr marL="0" indent="0">
              <a:buNone/>
            </a:pPr>
            <a:endParaRPr lang="en-US" dirty="0" smtClean="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32</a:t>
            </a:fld>
            <a:endParaRPr lang="en-US"/>
          </a:p>
        </p:txBody>
      </p:sp>
    </p:spTree>
    <p:extLst>
      <p:ext uri="{BB962C8B-B14F-4D97-AF65-F5344CB8AC3E}">
        <p14:creationId xmlns:p14="http://schemas.microsoft.com/office/powerpoint/2010/main" val="159311578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03037"/>
          </a:xfrm>
        </p:spPr>
        <p:txBody>
          <a:bodyPr>
            <a:noAutofit/>
          </a:bodyPr>
          <a:lstStyle/>
          <a:p>
            <a:r>
              <a:rPr lang="en-US" sz="3600" dirty="0" smtClean="0"/>
              <a:t>Collision in LHC / FCC Tunnel</a:t>
            </a:r>
            <a:endParaRPr lang="en-US" sz="3600" dirty="0"/>
          </a:p>
        </p:txBody>
      </p:sp>
      <p:sp>
        <p:nvSpPr>
          <p:cNvPr id="4" name="TextBox 3"/>
          <p:cNvSpPr txBox="1"/>
          <p:nvPr/>
        </p:nvSpPr>
        <p:spPr>
          <a:xfrm>
            <a:off x="457201" y="849390"/>
            <a:ext cx="8499178" cy="5355313"/>
          </a:xfrm>
          <a:prstGeom prst="rect">
            <a:avLst/>
          </a:prstGeom>
          <a:noFill/>
        </p:spPr>
        <p:txBody>
          <a:bodyPr wrap="square" rtlCol="0">
            <a:spAutoFit/>
          </a:bodyPr>
          <a:lstStyle/>
          <a:p>
            <a:r>
              <a:rPr lang="en-US" dirty="0" smtClean="0"/>
              <a:t>Collision in LHC tunnel:</a:t>
            </a:r>
          </a:p>
          <a:p>
            <a:pPr>
              <a:buFont typeface="Arial"/>
              <a:buChar char="•"/>
            </a:pPr>
            <a:r>
              <a:rPr lang="en-US" dirty="0" smtClean="0"/>
              <a:t> </a:t>
            </a:r>
            <a:r>
              <a:rPr lang="en-US" dirty="0"/>
              <a:t>T</a:t>
            </a:r>
            <a:r>
              <a:rPr lang="en-US" dirty="0" smtClean="0"/>
              <a:t>he </a:t>
            </a:r>
            <a:r>
              <a:rPr lang="en-US" dirty="0" smtClean="0"/>
              <a:t>straights </a:t>
            </a:r>
            <a:r>
              <a:rPr lang="en-US" dirty="0" smtClean="0"/>
              <a:t>increase </a:t>
            </a:r>
            <a:r>
              <a:rPr lang="en-US" dirty="0" smtClean="0"/>
              <a:t>neutrino radiation </a:t>
            </a:r>
            <a:r>
              <a:rPr lang="en-US" dirty="0" smtClean="0"/>
              <a:t>(L = 500 </a:t>
            </a:r>
            <a:r>
              <a:rPr lang="en-US" dirty="0" smtClean="0"/>
              <a:t>m)</a:t>
            </a:r>
          </a:p>
          <a:p>
            <a:pPr>
              <a:buFont typeface="Arial"/>
              <a:buChar char="•"/>
            </a:pPr>
            <a:r>
              <a:rPr lang="en-US" dirty="0" smtClean="0"/>
              <a:t> Equivalent depth of LHC is only 23 </a:t>
            </a:r>
            <a:r>
              <a:rPr lang="en-US" dirty="0" err="1" smtClean="0"/>
              <a:t>m</a:t>
            </a:r>
            <a:r>
              <a:rPr lang="en-US" dirty="0" smtClean="0"/>
              <a:t> (using shortest distance from straight to surface)</a:t>
            </a:r>
          </a:p>
          <a:p>
            <a:pPr lvl="1">
              <a:buFont typeface="Arial"/>
              <a:buChar char="•"/>
            </a:pPr>
            <a:r>
              <a:rPr lang="en-US" dirty="0" smtClean="0"/>
              <a:t> At 14 </a:t>
            </a:r>
            <a:r>
              <a:rPr lang="en-US" dirty="0" err="1" smtClean="0"/>
              <a:t>TeV</a:t>
            </a:r>
            <a:r>
              <a:rPr lang="en-US" dirty="0" smtClean="0"/>
              <a:t> cm and for 4 ab</a:t>
            </a:r>
            <a:r>
              <a:rPr lang="en-US" baseline="30000" dirty="0" smtClean="0"/>
              <a:t>-1 </a:t>
            </a:r>
            <a:r>
              <a:rPr lang="en-US" dirty="0" smtClean="0"/>
              <a:t>per year 33x10</a:t>
            </a:r>
            <a:r>
              <a:rPr lang="en-US" baseline="30000" dirty="0" smtClean="0"/>
              <a:t>3</a:t>
            </a:r>
            <a:r>
              <a:rPr lang="en-US" dirty="0" smtClean="0"/>
              <a:t> </a:t>
            </a:r>
            <a:r>
              <a:rPr lang="en-US" dirty="0" err="1" smtClean="0"/>
              <a:t>mSv</a:t>
            </a:r>
            <a:r>
              <a:rPr lang="en-US" dirty="0" smtClean="0"/>
              <a:t>/year (</a:t>
            </a:r>
            <a:r>
              <a:rPr lang="en-US" dirty="0" smtClean="0"/>
              <a:t>B = 8 </a:t>
            </a:r>
            <a:r>
              <a:rPr lang="en-US" dirty="0" smtClean="0"/>
              <a:t>T, </a:t>
            </a:r>
            <a:r>
              <a:rPr lang="en-US" dirty="0" smtClean="0"/>
              <a:t>L = 500 </a:t>
            </a:r>
            <a:r>
              <a:rPr lang="en-US" dirty="0" smtClean="0"/>
              <a:t>m)</a:t>
            </a:r>
          </a:p>
          <a:p>
            <a:pPr lvl="1">
              <a:buFont typeface="Arial"/>
              <a:buChar char="•"/>
            </a:pPr>
            <a:r>
              <a:rPr lang="en-US" dirty="0" smtClean="0"/>
              <a:t> </a:t>
            </a:r>
            <a:r>
              <a:rPr lang="en-US" dirty="0"/>
              <a:t>C</a:t>
            </a:r>
            <a:r>
              <a:rPr lang="en-US" dirty="0" smtClean="0"/>
              <a:t>an we use special optics or wiggle the beam enough?</a:t>
            </a:r>
          </a:p>
          <a:p>
            <a:pPr lvl="1">
              <a:buFont typeface="Arial"/>
              <a:buChar char="•"/>
            </a:pPr>
            <a:r>
              <a:rPr lang="en-US" dirty="0" smtClean="0"/>
              <a:t> Typically need to wiggles beam by 10 sigma to obtain some spreading of radiation</a:t>
            </a:r>
          </a:p>
          <a:p>
            <a:pPr>
              <a:buFont typeface="Arial"/>
              <a:buChar char="•"/>
            </a:pPr>
            <a:r>
              <a:rPr lang="en-US" dirty="0" smtClean="0"/>
              <a:t> Even arcs are limiting</a:t>
            </a:r>
          </a:p>
          <a:p>
            <a:pPr lvl="1">
              <a:buFont typeface="Arial"/>
              <a:buChar char="•"/>
            </a:pPr>
            <a:r>
              <a:rPr lang="en-US" dirty="0" smtClean="0"/>
              <a:t> For 14 </a:t>
            </a:r>
            <a:r>
              <a:rPr lang="en-US" dirty="0" err="1" smtClean="0"/>
              <a:t>TeV</a:t>
            </a:r>
            <a:r>
              <a:rPr lang="en-US" dirty="0" smtClean="0"/>
              <a:t> and 4 ab</a:t>
            </a:r>
            <a:r>
              <a:rPr lang="en-US" baseline="30000" dirty="0" smtClean="0"/>
              <a:t>-1 </a:t>
            </a:r>
            <a:r>
              <a:rPr lang="en-US" dirty="0" smtClean="0"/>
              <a:t>per year 18.8 </a:t>
            </a:r>
            <a:r>
              <a:rPr lang="en-US" dirty="0" err="1" smtClean="0"/>
              <a:t>mSv</a:t>
            </a:r>
            <a:r>
              <a:rPr lang="en-US" dirty="0" smtClean="0"/>
              <a:t>/year (</a:t>
            </a:r>
            <a:r>
              <a:rPr lang="en-US" dirty="0" smtClean="0"/>
              <a:t>B = 8 </a:t>
            </a:r>
            <a:r>
              <a:rPr lang="en-US" dirty="0" smtClean="0"/>
              <a:t>T, </a:t>
            </a:r>
            <a:r>
              <a:rPr lang="en-US" dirty="0" smtClean="0"/>
              <a:t>L = 0.2 </a:t>
            </a:r>
            <a:r>
              <a:rPr lang="en-US" dirty="0" smtClean="0"/>
              <a:t>m)</a:t>
            </a:r>
          </a:p>
          <a:p>
            <a:endParaRPr lang="en-US" dirty="0" smtClean="0"/>
          </a:p>
          <a:p>
            <a:r>
              <a:rPr lang="en-US" dirty="0" smtClean="0"/>
              <a:t>Collision in FCC tunnel:</a:t>
            </a:r>
          </a:p>
          <a:p>
            <a:pPr>
              <a:buFont typeface="Arial"/>
              <a:buChar char="•"/>
            </a:pPr>
            <a:r>
              <a:rPr lang="en-US" dirty="0" smtClean="0"/>
              <a:t> Would be at even higher energies, so radiation is much worse</a:t>
            </a:r>
          </a:p>
          <a:p>
            <a:pPr>
              <a:buFont typeface="Arial"/>
              <a:buChar char="•"/>
            </a:pPr>
            <a:r>
              <a:rPr lang="en-US" dirty="0" smtClean="0"/>
              <a:t> But can still change layout</a:t>
            </a:r>
          </a:p>
          <a:p>
            <a:pPr lvl="1">
              <a:buFont typeface="Arial"/>
              <a:buChar char="•"/>
            </a:pPr>
            <a:r>
              <a:rPr lang="en-US" dirty="0" smtClean="0"/>
              <a:t> </a:t>
            </a:r>
            <a:r>
              <a:rPr lang="en-US" dirty="0"/>
              <a:t>I</a:t>
            </a:r>
            <a:r>
              <a:rPr lang="en-US" dirty="0" smtClean="0"/>
              <a:t>n particular arrange straights</a:t>
            </a:r>
          </a:p>
          <a:p>
            <a:pPr lvl="1">
              <a:buFont typeface="Arial"/>
              <a:buChar char="•"/>
            </a:pPr>
            <a:endParaRPr lang="en-US" dirty="0" smtClean="0"/>
          </a:p>
          <a:p>
            <a:r>
              <a:rPr lang="en-US" dirty="0" smtClean="0"/>
              <a:t>Solutions with acceleration and collision in LHC or FCC tunnel will have even more radiation from arcs since the average field is lower</a:t>
            </a:r>
          </a:p>
          <a:p>
            <a:endParaRPr lang="en-US" dirty="0" smtClean="0"/>
          </a:p>
          <a:p>
            <a:r>
              <a:rPr lang="en-US" dirty="0" smtClean="0"/>
              <a:t>Low </a:t>
            </a:r>
            <a:r>
              <a:rPr lang="en-US" dirty="0" err="1" smtClean="0"/>
              <a:t>emittance</a:t>
            </a:r>
            <a:r>
              <a:rPr lang="en-US" dirty="0" smtClean="0"/>
              <a:t> beam would help</a:t>
            </a:r>
          </a:p>
          <a:p>
            <a:pPr>
              <a:buFont typeface="Arial"/>
              <a:buChar char="•"/>
            </a:pPr>
            <a:r>
              <a:rPr lang="en-US" dirty="0" smtClean="0"/>
              <a:t> Need factor 200 less current</a:t>
            </a:r>
          </a:p>
        </p:txBody>
      </p:sp>
    </p:spTree>
    <p:extLst>
      <p:ext uri="{BB962C8B-B14F-4D97-AF65-F5344CB8AC3E}">
        <p14:creationId xmlns:p14="http://schemas.microsoft.com/office/powerpoint/2010/main" val="125961630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03037"/>
          </a:xfrm>
        </p:spPr>
        <p:txBody>
          <a:bodyPr>
            <a:noAutofit/>
          </a:bodyPr>
          <a:lstStyle/>
          <a:p>
            <a:r>
              <a:rPr lang="en-US" sz="3600" dirty="0" smtClean="0"/>
              <a:t>Acceleration in LHC / FCC Tunnel</a:t>
            </a:r>
            <a:endParaRPr lang="en-US" sz="3600" dirty="0"/>
          </a:p>
        </p:txBody>
      </p:sp>
      <p:sp>
        <p:nvSpPr>
          <p:cNvPr id="4" name="TextBox 3"/>
          <p:cNvSpPr txBox="1"/>
          <p:nvPr/>
        </p:nvSpPr>
        <p:spPr>
          <a:xfrm>
            <a:off x="457200" y="849390"/>
            <a:ext cx="8229600" cy="3139321"/>
          </a:xfrm>
          <a:prstGeom prst="rect">
            <a:avLst/>
          </a:prstGeom>
          <a:noFill/>
        </p:spPr>
        <p:txBody>
          <a:bodyPr wrap="square" rtlCol="0">
            <a:spAutoFit/>
          </a:bodyPr>
          <a:lstStyle/>
          <a:p>
            <a:r>
              <a:rPr lang="en-US" dirty="0" smtClean="0"/>
              <a:t>Logical choice since accelerator needs longer tunnel</a:t>
            </a:r>
          </a:p>
          <a:p>
            <a:pPr>
              <a:buFont typeface="Arial"/>
              <a:buChar char="•"/>
            </a:pPr>
            <a:r>
              <a:rPr lang="en-US" dirty="0" smtClean="0"/>
              <a:t> Fewer turns and mostly lower energy</a:t>
            </a:r>
          </a:p>
          <a:p>
            <a:pPr>
              <a:buFont typeface="Arial"/>
              <a:buChar char="•"/>
            </a:pPr>
            <a:r>
              <a:rPr lang="en-US" dirty="0" smtClean="0"/>
              <a:t> Gain one or two orders of magnitude in radiation</a:t>
            </a:r>
          </a:p>
          <a:p>
            <a:pPr>
              <a:buFont typeface="Arial"/>
              <a:buChar char="•"/>
            </a:pPr>
            <a:r>
              <a:rPr lang="en-US" dirty="0" smtClean="0"/>
              <a:t> Maybe can distribute radiation more due using beam energy change in some clever fashion</a:t>
            </a:r>
          </a:p>
          <a:p>
            <a:endParaRPr lang="en-US" dirty="0" smtClean="0"/>
          </a:p>
          <a:p>
            <a:r>
              <a:rPr lang="en-US" dirty="0" smtClean="0"/>
              <a:t>Use LHC tunnel for acceleration only:</a:t>
            </a:r>
          </a:p>
          <a:p>
            <a:pPr>
              <a:buFont typeface="Arial"/>
              <a:buChar char="•"/>
            </a:pPr>
            <a:r>
              <a:rPr lang="en-US" dirty="0" smtClean="0"/>
              <a:t> For 1.5 </a:t>
            </a:r>
            <a:r>
              <a:rPr lang="en-US" dirty="0" err="1" smtClean="0"/>
              <a:t>TeV</a:t>
            </a:r>
            <a:r>
              <a:rPr lang="en-US" dirty="0" smtClean="0"/>
              <a:t> beams, require 1.4-1.8 T magnets</a:t>
            </a:r>
          </a:p>
          <a:p>
            <a:pPr lvl="1">
              <a:buFont typeface="Arial"/>
              <a:buChar char="•"/>
            </a:pPr>
            <a:r>
              <a:rPr lang="en-US" dirty="0" smtClean="0"/>
              <a:t> e.g. can be fast ramping, normal conducting</a:t>
            </a:r>
          </a:p>
          <a:p>
            <a:pPr>
              <a:buFont typeface="Arial"/>
              <a:buChar char="•"/>
            </a:pPr>
            <a:r>
              <a:rPr lang="en-US" dirty="0" smtClean="0"/>
              <a:t> For 3 </a:t>
            </a:r>
            <a:r>
              <a:rPr lang="en-US" dirty="0" err="1" smtClean="0"/>
              <a:t>TeV</a:t>
            </a:r>
            <a:r>
              <a:rPr lang="en-US" dirty="0" smtClean="0"/>
              <a:t> beams, require 2.8-3.6 T average field</a:t>
            </a:r>
          </a:p>
          <a:p>
            <a:pPr lvl="1">
              <a:buFont typeface="Arial"/>
              <a:buChar char="•"/>
            </a:pPr>
            <a:r>
              <a:rPr lang="en-US" dirty="0" smtClean="0"/>
              <a:t> e.g. could be mixture of superconducting and fast-ramping normal </a:t>
            </a:r>
            <a:r>
              <a:rPr lang="en-US" dirty="0" smtClean="0"/>
              <a:t>magnets</a:t>
            </a:r>
          </a:p>
        </p:txBody>
      </p:sp>
      <p:sp>
        <p:nvSpPr>
          <p:cNvPr id="3" name="TextBox 2"/>
          <p:cNvSpPr txBox="1"/>
          <p:nvPr/>
        </p:nvSpPr>
        <p:spPr>
          <a:xfrm>
            <a:off x="457200" y="4400007"/>
            <a:ext cx="3889143" cy="369332"/>
          </a:xfrm>
          <a:prstGeom prst="rect">
            <a:avLst/>
          </a:prstGeom>
          <a:noFill/>
        </p:spPr>
        <p:txBody>
          <a:bodyPr wrap="none" rtlCol="0">
            <a:spAutoFit/>
          </a:bodyPr>
          <a:lstStyle/>
          <a:p>
            <a:r>
              <a:rPr lang="en-US" dirty="0" smtClean="0"/>
              <a:t>Tunnel can be used for LEMMA scheme</a:t>
            </a:r>
            <a:endParaRPr lang="en-US" dirty="0"/>
          </a:p>
        </p:txBody>
      </p:sp>
    </p:spTree>
    <p:extLst>
      <p:ext uri="{BB962C8B-B14F-4D97-AF65-F5344CB8AC3E}">
        <p14:creationId xmlns:p14="http://schemas.microsoft.com/office/powerpoint/2010/main" val="1003952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6455"/>
          </a:xfrm>
        </p:spPr>
        <p:txBody>
          <a:bodyPr>
            <a:normAutofit fontScale="90000"/>
          </a:bodyPr>
          <a:lstStyle/>
          <a:p>
            <a:r>
              <a:rPr lang="en-US" dirty="0" smtClean="0"/>
              <a:t>Conclusion</a:t>
            </a:r>
            <a:endParaRPr lang="en-US" dirty="0"/>
          </a:p>
        </p:txBody>
      </p:sp>
      <p:sp>
        <p:nvSpPr>
          <p:cNvPr id="3" name="Content Placeholder 2"/>
          <p:cNvSpPr>
            <a:spLocks noGrp="1"/>
          </p:cNvSpPr>
          <p:nvPr>
            <p:ph idx="1"/>
          </p:nvPr>
        </p:nvSpPr>
        <p:spPr>
          <a:xfrm>
            <a:off x="457200" y="679340"/>
            <a:ext cx="8229600" cy="5715308"/>
          </a:xfrm>
        </p:spPr>
        <p:txBody>
          <a:bodyPr>
            <a:normAutofit fontScale="62500" lnSpcReduction="20000"/>
          </a:bodyPr>
          <a:lstStyle/>
          <a:p>
            <a:r>
              <a:rPr lang="en-US" dirty="0" smtClean="0"/>
              <a:t>Have a tentative plan for the future</a:t>
            </a:r>
          </a:p>
          <a:p>
            <a:pPr lvl="1"/>
            <a:r>
              <a:rPr lang="en-US" dirty="0" smtClean="0"/>
              <a:t>In case </a:t>
            </a:r>
            <a:r>
              <a:rPr lang="en-US" dirty="0" err="1" smtClean="0"/>
              <a:t>muon</a:t>
            </a:r>
            <a:r>
              <a:rPr lang="en-US" dirty="0" smtClean="0"/>
              <a:t> collider R&amp;D is proposed by the European Strategy</a:t>
            </a:r>
          </a:p>
          <a:p>
            <a:pPr lvl="1"/>
            <a:r>
              <a:rPr lang="en-US" dirty="0" smtClean="0"/>
              <a:t>But need people and money</a:t>
            </a:r>
          </a:p>
          <a:p>
            <a:pPr lvl="1"/>
            <a:r>
              <a:rPr lang="en-US" dirty="0" smtClean="0"/>
              <a:t>Try to obtain network-like activity (via ARIES2)</a:t>
            </a:r>
          </a:p>
          <a:p>
            <a:pPr lvl="1"/>
            <a:endParaRPr lang="en-US" dirty="0" smtClean="0"/>
          </a:p>
          <a:p>
            <a:r>
              <a:rPr lang="en-US" dirty="0" smtClean="0"/>
              <a:t>Need to develop baseline</a:t>
            </a:r>
          </a:p>
          <a:p>
            <a:pPr lvl="1"/>
            <a:r>
              <a:rPr lang="en-US" dirty="0" smtClean="0"/>
              <a:t>Energy and luminosity choice</a:t>
            </a:r>
          </a:p>
          <a:p>
            <a:pPr lvl="1"/>
            <a:r>
              <a:rPr lang="en-US" dirty="0" smtClean="0"/>
              <a:t>For MAP and LEMMA approach important gaps exist</a:t>
            </a:r>
          </a:p>
          <a:p>
            <a:pPr lvl="1"/>
            <a:r>
              <a:rPr lang="en-US" dirty="0" smtClean="0"/>
              <a:t>Need to bring knowledge to life again</a:t>
            </a:r>
          </a:p>
          <a:p>
            <a:pPr lvl="1"/>
            <a:r>
              <a:rPr lang="en-US" dirty="0" smtClean="0"/>
              <a:t>And address holes</a:t>
            </a:r>
          </a:p>
          <a:p>
            <a:pPr lvl="1"/>
            <a:r>
              <a:rPr lang="en-US" dirty="0" smtClean="0"/>
              <a:t>For LEMMA consolidation is attempted</a:t>
            </a:r>
          </a:p>
          <a:p>
            <a:pPr lvl="1"/>
            <a:endParaRPr lang="en-US" dirty="0" smtClean="0"/>
          </a:p>
          <a:p>
            <a:r>
              <a:rPr lang="en-US" dirty="0" smtClean="0"/>
              <a:t>Need to address neutrino radiation</a:t>
            </a:r>
          </a:p>
          <a:p>
            <a:pPr lvl="1"/>
            <a:r>
              <a:rPr lang="en-US" dirty="0" smtClean="0"/>
              <a:t>Confirm results from US study</a:t>
            </a:r>
          </a:p>
          <a:p>
            <a:pPr lvl="1"/>
            <a:r>
              <a:rPr lang="en-US" dirty="0" smtClean="0"/>
              <a:t>Lower radiation at 14 </a:t>
            </a:r>
            <a:r>
              <a:rPr lang="en-US" dirty="0" err="1" smtClean="0"/>
              <a:t>TeV</a:t>
            </a:r>
            <a:endParaRPr lang="en-US" dirty="0" smtClean="0"/>
          </a:p>
          <a:p>
            <a:pPr lvl="1"/>
            <a:r>
              <a:rPr lang="en-US" dirty="0" smtClean="0"/>
              <a:t>Strong point of the LEMMA scheme</a:t>
            </a:r>
          </a:p>
          <a:p>
            <a:pPr lvl="1"/>
            <a:endParaRPr lang="en-US" dirty="0" smtClean="0"/>
          </a:p>
          <a:p>
            <a:r>
              <a:rPr lang="en-US" dirty="0" smtClean="0"/>
              <a:t>Need to develop experimental R&amp;D plan</a:t>
            </a:r>
          </a:p>
          <a:p>
            <a:pPr lvl="1"/>
            <a:r>
              <a:rPr lang="en-US" dirty="0" smtClean="0"/>
              <a:t>Key is likely test facility for </a:t>
            </a:r>
            <a:r>
              <a:rPr lang="en-US" dirty="0" err="1" smtClean="0"/>
              <a:t>muon</a:t>
            </a:r>
            <a:r>
              <a:rPr lang="en-US" dirty="0" smtClean="0"/>
              <a:t> generation</a:t>
            </a:r>
          </a:p>
          <a:p>
            <a:pPr lvl="1"/>
            <a:r>
              <a:rPr lang="en-US" dirty="0" smtClean="0"/>
              <a:t>Will depend on progress of baseline design</a:t>
            </a:r>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35</a:t>
            </a:fld>
            <a:endParaRPr lang="en-US"/>
          </a:p>
        </p:txBody>
      </p:sp>
    </p:spTree>
    <p:extLst>
      <p:ext uri="{BB962C8B-B14F-4D97-AF65-F5344CB8AC3E}">
        <p14:creationId xmlns:p14="http://schemas.microsoft.com/office/powerpoint/2010/main" val="263067730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Reserve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36</a:t>
            </a:fld>
            <a:endParaRPr lang="en-US"/>
          </a:p>
        </p:txBody>
      </p:sp>
    </p:spTree>
    <p:extLst>
      <p:ext uri="{BB962C8B-B14F-4D97-AF65-F5344CB8AC3E}">
        <p14:creationId xmlns:p14="http://schemas.microsoft.com/office/powerpoint/2010/main" val="52472353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4981"/>
          </a:xfrm>
        </p:spPr>
        <p:txBody>
          <a:bodyPr>
            <a:normAutofit/>
          </a:bodyPr>
          <a:lstStyle/>
          <a:p>
            <a:r>
              <a:rPr lang="en-US" sz="3200" dirty="0" smtClean="0"/>
              <a:t>Linear Collider Scaling with Energy</a:t>
            </a:r>
            <a:endParaRPr lang="en-US" sz="3200" dirty="0"/>
          </a:p>
        </p:txBody>
      </p:sp>
      <p:sp>
        <p:nvSpPr>
          <p:cNvPr id="19" name="Footer Placeholder 18"/>
          <p:cNvSpPr>
            <a:spLocks noGrp="1"/>
          </p:cNvSpPr>
          <p:nvPr>
            <p:ph type="ftr" sz="quarter" idx="11"/>
          </p:nvPr>
        </p:nvSpPr>
        <p:spPr/>
        <p:txBody>
          <a:bodyPr/>
          <a:lstStyle/>
          <a:p>
            <a:r>
              <a:rPr lang="en-US" smtClean="0"/>
              <a:t>Muon Colliders, SPC, June 2019</a:t>
            </a:r>
            <a:endParaRPr lang="en-US"/>
          </a:p>
        </p:txBody>
      </p:sp>
      <p:sp>
        <p:nvSpPr>
          <p:cNvPr id="3" name="Date Placeholder 2"/>
          <p:cNvSpPr>
            <a:spLocks noGrp="1"/>
          </p:cNvSpPr>
          <p:nvPr>
            <p:ph type="dt" sz="half" idx="10"/>
          </p:nvPr>
        </p:nvSpPr>
        <p:spPr/>
        <p:txBody>
          <a:bodyPr/>
          <a:lstStyle/>
          <a:p>
            <a:r>
              <a:rPr lang="fr-CH" smtClean="0"/>
              <a:t>D. Schulte</a:t>
            </a:r>
            <a:endParaRPr lang="en-US"/>
          </a:p>
        </p:txBody>
      </p:sp>
      <p:pic>
        <p:nvPicPr>
          <p:cNvPr id="25" name="Picture 24" descr="p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80" y="4593558"/>
            <a:ext cx="2722952" cy="878372"/>
          </a:xfrm>
          <a:prstGeom prst="rect">
            <a:avLst/>
          </a:prstGeom>
        </p:spPr>
      </p:pic>
      <p:sp>
        <p:nvSpPr>
          <p:cNvPr id="5" name="Slide Number Placeholder 4"/>
          <p:cNvSpPr>
            <a:spLocks noGrp="1"/>
          </p:cNvSpPr>
          <p:nvPr>
            <p:ph type="sldNum" sz="quarter" idx="12"/>
          </p:nvPr>
        </p:nvSpPr>
        <p:spPr/>
        <p:txBody>
          <a:bodyPr/>
          <a:lstStyle/>
          <a:p>
            <a:fld id="{40CA35BE-76C0-B249-9165-2A430FEE69B3}" type="slidenum">
              <a:rPr lang="en-US" smtClean="0"/>
              <a:pPr/>
              <a:t>37</a:t>
            </a:fld>
            <a:endParaRPr lang="en-US"/>
          </a:p>
        </p:txBody>
      </p:sp>
      <p:sp>
        <p:nvSpPr>
          <p:cNvPr id="6" name="TextBox 5"/>
          <p:cNvSpPr txBox="1"/>
          <p:nvPr/>
        </p:nvSpPr>
        <p:spPr>
          <a:xfrm>
            <a:off x="310852" y="5894685"/>
            <a:ext cx="1241262" cy="461665"/>
          </a:xfrm>
          <a:prstGeom prst="rect">
            <a:avLst/>
          </a:prstGeom>
          <a:noFill/>
        </p:spPr>
        <p:txBody>
          <a:bodyPr wrap="none" rtlCol="0">
            <a:spAutoFit/>
          </a:bodyPr>
          <a:lstStyle/>
          <a:p>
            <a:r>
              <a:rPr lang="en-US" sz="2400" i="1" dirty="0" smtClean="0"/>
              <a:t>R=</a:t>
            </a:r>
            <a:r>
              <a:rPr lang="en-US" sz="2400" i="1" dirty="0" err="1" smtClean="0">
                <a:latin typeface="Symbol" charset="2"/>
                <a:cs typeface="Symbol" charset="2"/>
              </a:rPr>
              <a:t>s</a:t>
            </a:r>
            <a:r>
              <a:rPr lang="en-US" sz="2400" i="1" baseline="-25000" dirty="0" err="1" smtClean="0">
                <a:cs typeface="Symbol" charset="2"/>
              </a:rPr>
              <a:t>x</a:t>
            </a:r>
            <a:r>
              <a:rPr lang="en-US" sz="2400" i="1" dirty="0" smtClean="0">
                <a:cs typeface="Symbol" charset="2"/>
              </a:rPr>
              <a:t>/</a:t>
            </a:r>
            <a:r>
              <a:rPr lang="en-US" sz="2400" i="1" dirty="0" err="1" smtClean="0">
                <a:latin typeface="Symbol" charset="2"/>
                <a:cs typeface="Symbol" charset="2"/>
              </a:rPr>
              <a:t>s</a:t>
            </a:r>
            <a:r>
              <a:rPr lang="en-US" sz="2400" i="1" baseline="-25000" dirty="0" err="1" smtClean="0">
                <a:cs typeface="Symbol" charset="2"/>
              </a:rPr>
              <a:t>y</a:t>
            </a:r>
            <a:endParaRPr lang="en-US" sz="2400" i="1" dirty="0"/>
          </a:p>
        </p:txBody>
      </p:sp>
      <p:pic>
        <p:nvPicPr>
          <p:cNvPr id="31" name="Picture 30" descr="p1.tiff"/>
          <p:cNvPicPr>
            <a:picLocks noChangeAspect="1"/>
          </p:cNvPicPr>
          <p:nvPr/>
        </p:nvPicPr>
        <p:blipFill>
          <a:blip r:embed="rId3"/>
          <a:stretch>
            <a:fillRect/>
          </a:stretch>
        </p:blipFill>
        <p:spPr>
          <a:xfrm>
            <a:off x="1125921" y="1049030"/>
            <a:ext cx="6691342" cy="1552326"/>
          </a:xfrm>
          <a:prstGeom prst="rect">
            <a:avLst/>
          </a:prstGeom>
        </p:spPr>
      </p:pic>
      <p:sp>
        <p:nvSpPr>
          <p:cNvPr id="34" name="TextBox 33"/>
          <p:cNvSpPr txBox="1"/>
          <p:nvPr/>
        </p:nvSpPr>
        <p:spPr>
          <a:xfrm>
            <a:off x="0" y="4166316"/>
            <a:ext cx="1600881" cy="369332"/>
          </a:xfrm>
          <a:prstGeom prst="rect">
            <a:avLst/>
          </a:prstGeom>
          <a:noFill/>
        </p:spPr>
        <p:txBody>
          <a:bodyPr wrap="none" rtlCol="0">
            <a:spAutoFit/>
          </a:bodyPr>
          <a:lstStyle/>
          <a:p>
            <a:r>
              <a:rPr lang="en-US" dirty="0" smtClean="0"/>
              <a:t>At high energy</a:t>
            </a:r>
            <a:endParaRPr lang="en-US" dirty="0"/>
          </a:p>
        </p:txBody>
      </p:sp>
      <p:sp>
        <p:nvSpPr>
          <p:cNvPr id="8" name="TextBox 7"/>
          <p:cNvSpPr txBox="1"/>
          <p:nvPr/>
        </p:nvSpPr>
        <p:spPr>
          <a:xfrm>
            <a:off x="823861" y="2663995"/>
            <a:ext cx="2489143" cy="1477328"/>
          </a:xfrm>
          <a:prstGeom prst="rect">
            <a:avLst/>
          </a:prstGeom>
          <a:noFill/>
        </p:spPr>
        <p:txBody>
          <a:bodyPr wrap="square" rtlCol="0">
            <a:spAutoFit/>
          </a:bodyPr>
          <a:lstStyle/>
          <a:p>
            <a:r>
              <a:rPr lang="en-US" dirty="0" err="1" smtClean="0">
                <a:solidFill>
                  <a:srgbClr val="FF0000"/>
                </a:solidFill>
              </a:rPr>
              <a:t>Beamstrahlung</a:t>
            </a:r>
            <a:r>
              <a:rPr lang="en-US" dirty="0" smtClean="0">
                <a:solidFill>
                  <a:srgbClr val="FF0000"/>
                </a:solidFill>
              </a:rPr>
              <a:t> limited by physics </a:t>
            </a:r>
            <a:r>
              <a:rPr lang="en-US" dirty="0" smtClean="0">
                <a:solidFill>
                  <a:srgbClr val="FF0000"/>
                </a:solidFill>
              </a:rPr>
              <a:t>requirements</a:t>
            </a:r>
          </a:p>
          <a:p>
            <a:r>
              <a:rPr lang="en-US" dirty="0" smtClean="0">
                <a:solidFill>
                  <a:srgbClr val="FF0000"/>
                </a:solidFill>
              </a:rPr>
              <a:t>Bunch length limited by acceleration and detector background</a:t>
            </a:r>
            <a:endParaRPr lang="en-US" dirty="0">
              <a:solidFill>
                <a:srgbClr val="FF0000"/>
              </a:solidFill>
            </a:endParaRPr>
          </a:p>
        </p:txBody>
      </p:sp>
      <p:cxnSp>
        <p:nvCxnSpPr>
          <p:cNvPr id="10" name="Straight Arrow Connector 9"/>
          <p:cNvCxnSpPr/>
          <p:nvPr/>
        </p:nvCxnSpPr>
        <p:spPr>
          <a:xfrm flipV="1">
            <a:off x="2347686" y="2076492"/>
            <a:ext cx="570155" cy="65373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627362" y="3260899"/>
            <a:ext cx="1923143" cy="646331"/>
          </a:xfrm>
          <a:prstGeom prst="rect">
            <a:avLst/>
          </a:prstGeom>
          <a:noFill/>
          <a:ln>
            <a:noFill/>
          </a:ln>
        </p:spPr>
        <p:txBody>
          <a:bodyPr wrap="square" rtlCol="0">
            <a:spAutoFit/>
          </a:bodyPr>
          <a:lstStyle/>
          <a:p>
            <a:r>
              <a:rPr lang="en-US" dirty="0" smtClean="0">
                <a:solidFill>
                  <a:srgbClr val="008000"/>
                </a:solidFill>
              </a:rPr>
              <a:t>Beam quality and focusing design</a:t>
            </a:r>
            <a:endParaRPr lang="en-US" dirty="0">
              <a:solidFill>
                <a:srgbClr val="008000"/>
              </a:solidFill>
            </a:endParaRPr>
          </a:p>
        </p:txBody>
      </p:sp>
      <p:cxnSp>
        <p:nvCxnSpPr>
          <p:cNvPr id="21" name="Straight Arrow Connector 20"/>
          <p:cNvCxnSpPr>
            <a:stCxn id="20" idx="0"/>
          </p:cNvCxnSpPr>
          <p:nvPr/>
        </p:nvCxnSpPr>
        <p:spPr>
          <a:xfrm flipV="1">
            <a:off x="4588934" y="2601357"/>
            <a:ext cx="0" cy="659542"/>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868004" y="3143374"/>
            <a:ext cx="2475896" cy="646331"/>
          </a:xfrm>
          <a:prstGeom prst="rect">
            <a:avLst/>
          </a:prstGeom>
          <a:noFill/>
          <a:ln>
            <a:noFill/>
          </a:ln>
        </p:spPr>
        <p:txBody>
          <a:bodyPr wrap="square" rtlCol="0">
            <a:spAutoFit/>
          </a:bodyPr>
          <a:lstStyle/>
          <a:p>
            <a:r>
              <a:rPr lang="en-US" dirty="0" smtClean="0">
                <a:solidFill>
                  <a:srgbClr val="0000FF"/>
                </a:solidFill>
              </a:rPr>
              <a:t>RF-to-beam efficiency</a:t>
            </a:r>
          </a:p>
          <a:p>
            <a:r>
              <a:rPr lang="en-US" dirty="0" smtClean="0">
                <a:solidFill>
                  <a:srgbClr val="0000FF"/>
                </a:solidFill>
              </a:rPr>
              <a:t>Power consumption</a:t>
            </a:r>
            <a:endParaRPr lang="en-US" dirty="0">
              <a:solidFill>
                <a:srgbClr val="0000FF"/>
              </a:solidFill>
            </a:endParaRPr>
          </a:p>
        </p:txBody>
      </p:sp>
      <p:cxnSp>
        <p:nvCxnSpPr>
          <p:cNvPr id="23" name="Straight Arrow Connector 22"/>
          <p:cNvCxnSpPr/>
          <p:nvPr/>
        </p:nvCxnSpPr>
        <p:spPr>
          <a:xfrm flipH="1" flipV="1">
            <a:off x="6829576" y="2448957"/>
            <a:ext cx="276376" cy="65954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330572" y="4688524"/>
            <a:ext cx="5074864" cy="923330"/>
          </a:xfrm>
          <a:prstGeom prst="rect">
            <a:avLst/>
          </a:prstGeom>
          <a:solidFill>
            <a:schemeClr val="accent6">
              <a:lumMod val="20000"/>
              <a:lumOff val="80000"/>
            </a:schemeClr>
          </a:solidFill>
        </p:spPr>
        <p:txBody>
          <a:bodyPr wrap="none" rtlCol="0">
            <a:spAutoFit/>
          </a:bodyPr>
          <a:lstStyle/>
          <a:p>
            <a:r>
              <a:rPr lang="en-US" dirty="0" smtClean="0"/>
              <a:t>For unchanged technologies:</a:t>
            </a:r>
          </a:p>
          <a:p>
            <a:r>
              <a:rPr lang="en-US" dirty="0" smtClean="0"/>
              <a:t>Luminosity per power remains constant with energy</a:t>
            </a:r>
          </a:p>
          <a:p>
            <a:r>
              <a:rPr lang="en-US" dirty="0" smtClean="0"/>
              <a:t>Provided we can focus the beam accordingly</a:t>
            </a:r>
            <a:endParaRPr lang="en-US" dirty="0"/>
          </a:p>
        </p:txBody>
      </p:sp>
      <p:sp>
        <p:nvSpPr>
          <p:cNvPr id="16" name="TextBox 15"/>
          <p:cNvSpPr txBox="1"/>
          <p:nvPr/>
        </p:nvSpPr>
        <p:spPr>
          <a:xfrm>
            <a:off x="5550505" y="807272"/>
            <a:ext cx="3534554" cy="369332"/>
          </a:xfrm>
          <a:prstGeom prst="rect">
            <a:avLst/>
          </a:prstGeom>
          <a:solidFill>
            <a:schemeClr val="accent2">
              <a:lumMod val="20000"/>
              <a:lumOff val="80000"/>
            </a:schemeClr>
          </a:solidFill>
        </p:spPr>
        <p:txBody>
          <a:bodyPr wrap="none" rtlCol="0">
            <a:spAutoFit/>
          </a:bodyPr>
          <a:lstStyle/>
          <a:p>
            <a:r>
              <a:rPr lang="en-US" dirty="0" err="1" smtClean="0"/>
              <a:t>Normalised</a:t>
            </a:r>
            <a:r>
              <a:rPr lang="en-US" dirty="0" smtClean="0"/>
              <a:t> </a:t>
            </a:r>
            <a:r>
              <a:rPr lang="en-US" dirty="0" err="1" smtClean="0"/>
              <a:t>emittances</a:t>
            </a:r>
            <a:r>
              <a:rPr lang="en-US" dirty="0" smtClean="0"/>
              <a:t> always used</a:t>
            </a:r>
            <a:endParaRPr lang="en-US" dirty="0"/>
          </a:p>
        </p:txBody>
      </p:sp>
    </p:spTree>
    <p:extLst>
      <p:ext uri="{BB962C8B-B14F-4D97-AF65-F5344CB8AC3E}">
        <p14:creationId xmlns:p14="http://schemas.microsoft.com/office/powerpoint/2010/main" val="14839590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37065"/>
          </a:xfrm>
        </p:spPr>
        <p:txBody>
          <a:bodyPr>
            <a:noAutofit/>
          </a:bodyPr>
          <a:lstStyle/>
          <a:p>
            <a:r>
              <a:rPr lang="en-US" sz="3600" dirty="0" smtClean="0"/>
              <a:t>Findings of </a:t>
            </a:r>
            <a:r>
              <a:rPr lang="en-US" sz="3600" dirty="0" err="1" smtClean="0"/>
              <a:t>Muon</a:t>
            </a:r>
            <a:r>
              <a:rPr lang="en-US" sz="3600" dirty="0" smtClean="0"/>
              <a:t> Collider Working Group</a:t>
            </a:r>
            <a:endParaRPr lang="en-US" sz="3600" dirty="0"/>
          </a:p>
        </p:txBody>
      </p:sp>
      <p:sp>
        <p:nvSpPr>
          <p:cNvPr id="5" name="Date Placeholder 4"/>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38</a:t>
            </a:fld>
            <a:endParaRPr lang="en-US"/>
          </a:p>
        </p:txBody>
      </p:sp>
      <p:sp>
        <p:nvSpPr>
          <p:cNvPr id="7" name="Footer Placeholder 6"/>
          <p:cNvSpPr>
            <a:spLocks noGrp="1"/>
          </p:cNvSpPr>
          <p:nvPr>
            <p:ph type="ftr" sz="quarter" idx="11"/>
          </p:nvPr>
        </p:nvSpPr>
        <p:spPr/>
        <p:txBody>
          <a:bodyPr/>
          <a:lstStyle/>
          <a:p>
            <a:r>
              <a:rPr lang="en-US" smtClean="0"/>
              <a:t>Muon Collider Strategy, CERN, Oct. 2019</a:t>
            </a:r>
            <a:endParaRPr lang="en-US"/>
          </a:p>
        </p:txBody>
      </p:sp>
      <p:sp>
        <p:nvSpPr>
          <p:cNvPr id="3" name="TextBox 2"/>
          <p:cNvSpPr txBox="1"/>
          <p:nvPr/>
        </p:nvSpPr>
        <p:spPr>
          <a:xfrm>
            <a:off x="205565" y="866200"/>
            <a:ext cx="8672286" cy="4524316"/>
          </a:xfrm>
          <a:prstGeom prst="rect">
            <a:avLst/>
          </a:prstGeom>
          <a:noFill/>
        </p:spPr>
        <p:txBody>
          <a:bodyPr wrap="square" rtlCol="0">
            <a:spAutoFit/>
          </a:bodyPr>
          <a:lstStyle/>
          <a:p>
            <a:r>
              <a:rPr lang="en-US" dirty="0"/>
              <a:t>A</a:t>
            </a:r>
            <a:r>
              <a:rPr lang="en-US" dirty="0" smtClean="0"/>
              <a:t> </a:t>
            </a:r>
            <a:r>
              <a:rPr lang="en-US" dirty="0"/>
              <a:t>first, high-level review of </a:t>
            </a:r>
            <a:r>
              <a:rPr lang="en-US" dirty="0" smtClean="0"/>
              <a:t>the two schemes with proton-based (MAP) and positron-based (LEMMA):</a:t>
            </a:r>
            <a:endParaRPr lang="en-US" dirty="0"/>
          </a:p>
          <a:p>
            <a:endParaRPr lang="en-US" dirty="0" smtClean="0"/>
          </a:p>
          <a:p>
            <a:r>
              <a:rPr lang="en-US" dirty="0" err="1" smtClean="0"/>
              <a:t>Muon</a:t>
            </a:r>
            <a:r>
              <a:rPr lang="en-US" dirty="0" smtClean="0"/>
              <a:t>-based technology represents a unique opportunity for the future of high energy physics research: the multi-</a:t>
            </a:r>
            <a:r>
              <a:rPr lang="en-US" dirty="0" err="1" smtClean="0"/>
              <a:t>TeV</a:t>
            </a:r>
            <a:r>
              <a:rPr lang="en-US" dirty="0" smtClean="0"/>
              <a:t> energy domain exploration.</a:t>
            </a:r>
          </a:p>
          <a:p>
            <a:endParaRPr lang="en-US" dirty="0"/>
          </a:p>
          <a:p>
            <a:r>
              <a:rPr lang="en-US" dirty="0" smtClean="0"/>
              <a:t>First focus promising positron</a:t>
            </a:r>
            <a:r>
              <a:rPr lang="en-US" dirty="0"/>
              <a:t>-based scheme, </a:t>
            </a:r>
            <a:r>
              <a:rPr lang="en-US" dirty="0" smtClean="0"/>
              <a:t>but identified need for consolidation</a:t>
            </a:r>
          </a:p>
          <a:p>
            <a:endParaRPr lang="en-US" dirty="0" smtClean="0"/>
          </a:p>
          <a:p>
            <a:r>
              <a:rPr lang="en-US" dirty="0" smtClean="0"/>
              <a:t>No showstopper found for proton scheme, but much more detailed understanding is required to judge performance, cost and power. No CDR exists.</a:t>
            </a:r>
          </a:p>
          <a:p>
            <a:endParaRPr lang="en-US" dirty="0"/>
          </a:p>
          <a:p>
            <a:r>
              <a:rPr lang="en-US" dirty="0" smtClean="0"/>
              <a:t>Important progress of the technologies, addressing the feasibility of major technical issues with R&amp;D performed by international collaborations.</a:t>
            </a:r>
          </a:p>
          <a:p>
            <a:endParaRPr lang="en-US" dirty="0"/>
          </a:p>
          <a:p>
            <a:r>
              <a:rPr lang="en-US" dirty="0" smtClean="0"/>
              <a:t>In Europe, the reuse of existing facilities and infrastructure for a </a:t>
            </a:r>
            <a:r>
              <a:rPr lang="en-US" dirty="0" err="1" smtClean="0"/>
              <a:t>muon</a:t>
            </a:r>
            <a:r>
              <a:rPr lang="en-US" dirty="0" smtClean="0"/>
              <a:t> collider is of interest (e.g. LHC).</a:t>
            </a:r>
          </a:p>
        </p:txBody>
      </p:sp>
      <p:sp>
        <p:nvSpPr>
          <p:cNvPr id="4" name="TextBox 3"/>
          <p:cNvSpPr txBox="1"/>
          <p:nvPr/>
        </p:nvSpPr>
        <p:spPr>
          <a:xfrm>
            <a:off x="4919278" y="5804799"/>
            <a:ext cx="3958573" cy="369332"/>
          </a:xfrm>
          <a:prstGeom prst="rect">
            <a:avLst/>
          </a:prstGeom>
          <a:solidFill>
            <a:schemeClr val="bg1">
              <a:lumMod val="85000"/>
            </a:schemeClr>
          </a:solidFill>
        </p:spPr>
        <p:txBody>
          <a:bodyPr wrap="none" rtlCol="0">
            <a:spAutoFit/>
          </a:bodyPr>
          <a:lstStyle/>
          <a:p>
            <a:r>
              <a:rPr lang="en-US" dirty="0"/>
              <a:t>Documents: see first slide of the </a:t>
            </a:r>
            <a:r>
              <a:rPr lang="en-US" dirty="0" smtClean="0"/>
              <a:t>reserve</a:t>
            </a:r>
            <a:endParaRPr lang="en-US" dirty="0"/>
          </a:p>
        </p:txBody>
      </p:sp>
    </p:spTree>
    <p:extLst>
      <p:ext uri="{BB962C8B-B14F-4D97-AF65-F5344CB8AC3E}">
        <p14:creationId xmlns:p14="http://schemas.microsoft.com/office/powerpoint/2010/main" val="319407724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19530"/>
          </a:xfrm>
        </p:spPr>
        <p:txBody>
          <a:bodyPr>
            <a:normAutofit fontScale="90000"/>
          </a:bodyPr>
          <a:lstStyle/>
          <a:p>
            <a:r>
              <a:rPr lang="en-US" dirty="0" smtClean="0"/>
              <a:t>Source</a:t>
            </a:r>
            <a:endParaRPr lang="en-US" dirty="0"/>
          </a:p>
        </p:txBody>
      </p:sp>
      <p:sp>
        <p:nvSpPr>
          <p:cNvPr id="9" name="TextBox 8"/>
          <p:cNvSpPr txBox="1"/>
          <p:nvPr/>
        </p:nvSpPr>
        <p:spPr>
          <a:xfrm>
            <a:off x="190501" y="3950946"/>
            <a:ext cx="5343320" cy="2585323"/>
          </a:xfrm>
          <a:prstGeom prst="rect">
            <a:avLst/>
          </a:prstGeom>
          <a:noFill/>
        </p:spPr>
        <p:txBody>
          <a:bodyPr wrap="square" rtlCol="0">
            <a:spAutoFit/>
          </a:bodyPr>
          <a:lstStyle/>
          <a:p>
            <a:r>
              <a:rPr lang="en-US" dirty="0" smtClean="0"/>
              <a:t>High power target (8 MW</a:t>
            </a:r>
            <a:r>
              <a:rPr lang="en-US" dirty="0"/>
              <a:t> </a:t>
            </a:r>
            <a:r>
              <a:rPr lang="en-US" dirty="0" smtClean="0"/>
              <a:t>vs. 1.6-4 MW or even less required) has been demonstrated</a:t>
            </a:r>
          </a:p>
          <a:p>
            <a:endParaRPr lang="en-US" dirty="0" smtClean="0"/>
          </a:p>
          <a:p>
            <a:r>
              <a:rPr lang="en-US" dirty="0" smtClean="0"/>
              <a:t>Maximum pulse tested 30x10</a:t>
            </a:r>
            <a:r>
              <a:rPr lang="en-US" baseline="30000" dirty="0" smtClean="0"/>
              <a:t>12</a:t>
            </a:r>
            <a:r>
              <a:rPr lang="en-US" dirty="0" smtClean="0"/>
              <a:t> protons with 24 </a:t>
            </a:r>
            <a:r>
              <a:rPr lang="en-US" dirty="0" err="1" smtClean="0"/>
              <a:t>GeV</a:t>
            </a:r>
            <a:endParaRPr lang="en-US" dirty="0" smtClean="0"/>
          </a:p>
          <a:p>
            <a:pPr marL="285750" indent="-285750">
              <a:buFont typeface="Arial"/>
              <a:buChar char="•"/>
            </a:pPr>
            <a:r>
              <a:rPr lang="en-US" dirty="0" smtClean="0"/>
              <a:t>9x10</a:t>
            </a:r>
            <a:r>
              <a:rPr lang="en-US" baseline="30000" dirty="0" smtClean="0"/>
              <a:t>12 </a:t>
            </a:r>
            <a:r>
              <a:rPr lang="en-US" dirty="0" err="1" smtClean="0"/>
              <a:t>muons</a:t>
            </a:r>
            <a:r>
              <a:rPr lang="en-US" dirty="0" smtClean="0"/>
              <a:t> (loose 90%)</a:t>
            </a:r>
          </a:p>
          <a:p>
            <a:endParaRPr lang="en-US" dirty="0" smtClean="0"/>
          </a:p>
          <a:p>
            <a:r>
              <a:rPr lang="en-US" dirty="0" smtClean="0"/>
              <a:t>But radiation issues?</a:t>
            </a:r>
          </a:p>
          <a:p>
            <a:endParaRPr lang="en-US" dirty="0"/>
          </a:p>
          <a:p>
            <a:r>
              <a:rPr lang="en-US" dirty="0" smtClean="0"/>
              <a:t>Maybe can use solid target</a:t>
            </a:r>
            <a:endParaRPr lang="en-US" dirty="0"/>
          </a:p>
        </p:txBody>
      </p:sp>
      <p:sp>
        <p:nvSpPr>
          <p:cNvPr id="10" name="TextBox 9"/>
          <p:cNvSpPr txBox="1"/>
          <p:nvPr/>
        </p:nvSpPr>
        <p:spPr>
          <a:xfrm>
            <a:off x="5140536" y="5518257"/>
            <a:ext cx="3546264" cy="923330"/>
          </a:xfrm>
          <a:prstGeom prst="rect">
            <a:avLst/>
          </a:prstGeom>
          <a:noFill/>
        </p:spPr>
        <p:txBody>
          <a:bodyPr wrap="square" rtlCol="0">
            <a:spAutoFit/>
          </a:bodyPr>
          <a:lstStyle/>
          <a:p>
            <a:r>
              <a:rPr lang="en-US" dirty="0" smtClean="0"/>
              <a:t>What could be made available at CERN (or elsewhere) as a proton driver for a potential test facility?</a:t>
            </a:r>
            <a:endParaRPr lang="en-US" dirty="0"/>
          </a:p>
        </p:txBody>
      </p:sp>
      <p:pic>
        <p:nvPicPr>
          <p:cNvPr id="11" name="Picture 10" descr="p2.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8037" y="915362"/>
            <a:ext cx="3815963" cy="2589403"/>
          </a:xfrm>
          <a:prstGeom prst="rect">
            <a:avLst/>
          </a:prstGeom>
        </p:spPr>
      </p:pic>
      <p:pic>
        <p:nvPicPr>
          <p:cNvPr id="15" name="Picture 14" descr="p5d.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8829" y="3756248"/>
            <a:ext cx="1450865" cy="1492692"/>
          </a:xfrm>
          <a:prstGeom prst="rect">
            <a:avLst/>
          </a:prstGeom>
        </p:spPr>
      </p:pic>
      <p:pic>
        <p:nvPicPr>
          <p:cNvPr id="17" name="Picture 16" descr="p0.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676664"/>
            <a:ext cx="6237964" cy="3293077"/>
          </a:xfrm>
          <a:prstGeom prst="rect">
            <a:avLst/>
          </a:prstGeom>
        </p:spPr>
      </p:pic>
      <p:pic>
        <p:nvPicPr>
          <p:cNvPr id="18" name="Picture 17" descr="p5a.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1405" y="3756248"/>
            <a:ext cx="1450866" cy="1492692"/>
          </a:xfrm>
          <a:prstGeom prst="rect">
            <a:avLst/>
          </a:prstGeom>
        </p:spPr>
      </p:pic>
      <p:sp>
        <p:nvSpPr>
          <p:cNvPr id="12" name="Date Placeholder 11"/>
          <p:cNvSpPr>
            <a:spLocks noGrp="1"/>
          </p:cNvSpPr>
          <p:nvPr>
            <p:ph type="dt" sz="half" idx="10"/>
          </p:nvPr>
        </p:nvSpPr>
        <p:spPr/>
        <p:txBody>
          <a:bodyPr/>
          <a:lstStyle/>
          <a:p>
            <a:r>
              <a:rPr lang="fr-CH" smtClean="0"/>
              <a:t>D. Schulte</a:t>
            </a:r>
            <a:endParaRPr lang="en-US"/>
          </a:p>
        </p:txBody>
      </p:sp>
      <p:sp>
        <p:nvSpPr>
          <p:cNvPr id="13" name="Slide Number Placeholder 12"/>
          <p:cNvSpPr>
            <a:spLocks noGrp="1"/>
          </p:cNvSpPr>
          <p:nvPr>
            <p:ph type="sldNum" sz="quarter" idx="12"/>
          </p:nvPr>
        </p:nvSpPr>
        <p:spPr/>
        <p:txBody>
          <a:bodyPr/>
          <a:lstStyle/>
          <a:p>
            <a:fld id="{3478A56A-6164-B14D-A8F7-980D09C4DD92}" type="slidenum">
              <a:rPr lang="en-US" smtClean="0"/>
              <a:pPr/>
              <a:t>39</a:t>
            </a:fld>
            <a:endParaRPr lang="en-US"/>
          </a:p>
        </p:txBody>
      </p:sp>
      <p:sp>
        <p:nvSpPr>
          <p:cNvPr id="14" name="Footer Placeholder 13"/>
          <p:cNvSpPr>
            <a:spLocks noGrp="1"/>
          </p:cNvSpPr>
          <p:nvPr>
            <p:ph type="ftr" sz="quarter" idx="11"/>
          </p:nvPr>
        </p:nvSpPr>
        <p:spPr/>
        <p:txBody>
          <a:bodyPr/>
          <a:lstStyle/>
          <a:p>
            <a:r>
              <a:rPr lang="en-US" smtClean="0"/>
              <a:t>Muon Collider Strategy, CERN, Oct. 2019</a:t>
            </a:r>
            <a:endParaRPr lang="en-US"/>
          </a:p>
        </p:txBody>
      </p:sp>
    </p:spTree>
    <p:extLst>
      <p:ext uri="{BB962C8B-B14F-4D97-AF65-F5344CB8AC3E}">
        <p14:creationId xmlns:p14="http://schemas.microsoft.com/office/powerpoint/2010/main" val="6026746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19530"/>
          </a:xfrm>
        </p:spPr>
        <p:txBody>
          <a:bodyPr>
            <a:noAutofit/>
          </a:bodyPr>
          <a:lstStyle/>
          <a:p>
            <a:r>
              <a:rPr lang="en-US" sz="3600" dirty="0"/>
              <a:t>Proton-driven </a:t>
            </a:r>
            <a:r>
              <a:rPr lang="en-US" sz="3600" dirty="0" err="1"/>
              <a:t>Muon</a:t>
            </a:r>
            <a:r>
              <a:rPr lang="en-US" sz="3600" dirty="0"/>
              <a:t> Collider </a:t>
            </a:r>
            <a:r>
              <a:rPr lang="en-US" sz="3600" dirty="0" smtClean="0"/>
              <a:t>Concept (US)</a:t>
            </a:r>
            <a:endParaRPr lang="en-US" sz="3600" dirty="0"/>
          </a:p>
        </p:txBody>
      </p:sp>
      <p:pic>
        <p:nvPicPr>
          <p:cNvPr id="4" name="Picture 3" descr="p4.tiff"/>
          <p:cNvPicPr>
            <a:picLocks noChangeAspect="1"/>
          </p:cNvPicPr>
          <p:nvPr/>
        </p:nvPicPr>
        <p:blipFill>
          <a:blip r:embed="rId2">
            <a:extLst>
              <a:ext uri="{28A0092B-C50C-407E-A947-70E740481C1C}">
                <a14:useLocalDpi xmlns:a14="http://schemas.microsoft.com/office/drawing/2010/main" val="0"/>
              </a:ext>
            </a:extLst>
          </a:blip>
          <a:srcRect b="50107"/>
          <a:stretch>
            <a:fillRect/>
          </a:stretch>
        </p:blipFill>
        <p:spPr>
          <a:xfrm>
            <a:off x="0" y="1164444"/>
            <a:ext cx="9144000" cy="2259717"/>
          </a:xfrm>
          <a:prstGeom prst="rect">
            <a:avLst/>
          </a:prstGeom>
        </p:spPr>
      </p:pic>
      <p:sp>
        <p:nvSpPr>
          <p:cNvPr id="5" name="TextBox 4"/>
          <p:cNvSpPr txBox="1"/>
          <p:nvPr/>
        </p:nvSpPr>
        <p:spPr>
          <a:xfrm>
            <a:off x="1" y="3925337"/>
            <a:ext cx="2523620" cy="1754327"/>
          </a:xfrm>
          <a:prstGeom prst="rect">
            <a:avLst/>
          </a:prstGeom>
          <a:noFill/>
        </p:spPr>
        <p:txBody>
          <a:bodyPr wrap="square" rtlCol="0">
            <a:spAutoFit/>
          </a:bodyPr>
          <a:lstStyle/>
          <a:p>
            <a:r>
              <a:rPr lang="en-US" dirty="0" smtClean="0"/>
              <a:t>Short, intense proton bunches to produce </a:t>
            </a:r>
            <a:r>
              <a:rPr lang="en-US" dirty="0" err="1" smtClean="0"/>
              <a:t>hadronic</a:t>
            </a:r>
            <a:r>
              <a:rPr lang="en-US" dirty="0" smtClean="0"/>
              <a:t> showers</a:t>
            </a:r>
          </a:p>
          <a:p>
            <a:endParaRPr lang="en-US" dirty="0" smtClean="0"/>
          </a:p>
          <a:p>
            <a:r>
              <a:rPr lang="en-US" dirty="0" err="1" smtClean="0"/>
              <a:t>Pions</a:t>
            </a:r>
            <a:r>
              <a:rPr lang="en-US" dirty="0" smtClean="0"/>
              <a:t> decay into </a:t>
            </a:r>
            <a:r>
              <a:rPr lang="en-US" dirty="0" err="1" smtClean="0"/>
              <a:t>muons</a:t>
            </a:r>
            <a:r>
              <a:rPr lang="en-US" dirty="0" smtClean="0"/>
              <a:t> that can be captured</a:t>
            </a:r>
          </a:p>
        </p:txBody>
      </p:sp>
      <p:sp>
        <p:nvSpPr>
          <p:cNvPr id="6" name="TextBox 5"/>
          <p:cNvSpPr txBox="1"/>
          <p:nvPr/>
        </p:nvSpPr>
        <p:spPr>
          <a:xfrm>
            <a:off x="2692516" y="4077737"/>
            <a:ext cx="2701104" cy="646331"/>
          </a:xfrm>
          <a:prstGeom prst="rect">
            <a:avLst/>
          </a:prstGeom>
          <a:noFill/>
        </p:spPr>
        <p:txBody>
          <a:bodyPr wrap="square" rtlCol="0">
            <a:spAutoFit/>
          </a:bodyPr>
          <a:lstStyle/>
          <a:p>
            <a:r>
              <a:rPr lang="en-US" dirty="0" err="1" smtClean="0"/>
              <a:t>Muon</a:t>
            </a:r>
            <a:r>
              <a:rPr lang="en-US" dirty="0" smtClean="0"/>
              <a:t> are captured, bunched and then cooled</a:t>
            </a:r>
          </a:p>
        </p:txBody>
      </p:sp>
      <p:sp>
        <p:nvSpPr>
          <p:cNvPr id="7" name="TextBox 6"/>
          <p:cNvSpPr txBox="1"/>
          <p:nvPr/>
        </p:nvSpPr>
        <p:spPr>
          <a:xfrm>
            <a:off x="5863365" y="3602171"/>
            <a:ext cx="1789968" cy="646331"/>
          </a:xfrm>
          <a:prstGeom prst="rect">
            <a:avLst/>
          </a:prstGeom>
          <a:noFill/>
        </p:spPr>
        <p:txBody>
          <a:bodyPr wrap="square" rtlCol="0">
            <a:spAutoFit/>
          </a:bodyPr>
          <a:lstStyle/>
          <a:p>
            <a:r>
              <a:rPr lang="en-US" dirty="0" smtClean="0"/>
              <a:t>Acceleration to collision energy</a:t>
            </a:r>
          </a:p>
        </p:txBody>
      </p:sp>
      <p:sp>
        <p:nvSpPr>
          <p:cNvPr id="8" name="TextBox 7"/>
          <p:cNvSpPr txBox="1"/>
          <p:nvPr/>
        </p:nvSpPr>
        <p:spPr>
          <a:xfrm>
            <a:off x="8131664" y="3708405"/>
            <a:ext cx="1012335" cy="369332"/>
          </a:xfrm>
          <a:prstGeom prst="rect">
            <a:avLst/>
          </a:prstGeom>
          <a:noFill/>
        </p:spPr>
        <p:txBody>
          <a:bodyPr wrap="square" rtlCol="0">
            <a:spAutoFit/>
          </a:bodyPr>
          <a:lstStyle/>
          <a:p>
            <a:r>
              <a:rPr lang="en-US" dirty="0" smtClean="0"/>
              <a:t>Collision</a:t>
            </a:r>
          </a:p>
        </p:txBody>
      </p:sp>
      <p:sp>
        <p:nvSpPr>
          <p:cNvPr id="9" name="Date Placeholder 8"/>
          <p:cNvSpPr>
            <a:spLocks noGrp="1"/>
          </p:cNvSpPr>
          <p:nvPr>
            <p:ph type="dt" sz="half" idx="10"/>
          </p:nvPr>
        </p:nvSpPr>
        <p:spPr/>
        <p:txBody>
          <a:bodyPr/>
          <a:lstStyle/>
          <a:p>
            <a:r>
              <a:rPr lang="fr-CH" smtClean="0"/>
              <a:t>D. Schulte</a:t>
            </a:r>
            <a:endParaRPr lang="en-US"/>
          </a:p>
        </p:txBody>
      </p:sp>
      <p:sp>
        <p:nvSpPr>
          <p:cNvPr id="10" name="Slide Number Placeholder 9"/>
          <p:cNvSpPr>
            <a:spLocks noGrp="1"/>
          </p:cNvSpPr>
          <p:nvPr>
            <p:ph type="sldNum" sz="quarter" idx="12"/>
          </p:nvPr>
        </p:nvSpPr>
        <p:spPr/>
        <p:txBody>
          <a:bodyPr/>
          <a:lstStyle/>
          <a:p>
            <a:fld id="{3478A56A-6164-B14D-A8F7-980D09C4DD92}" type="slidenum">
              <a:rPr lang="en-US" smtClean="0"/>
              <a:pPr/>
              <a:t>4</a:t>
            </a:fld>
            <a:endParaRPr lang="en-US"/>
          </a:p>
        </p:txBody>
      </p:sp>
      <p:sp>
        <p:nvSpPr>
          <p:cNvPr id="11" name="Footer Placeholder 10"/>
          <p:cNvSpPr>
            <a:spLocks noGrp="1"/>
          </p:cNvSpPr>
          <p:nvPr>
            <p:ph type="ftr" sz="quarter" idx="11"/>
          </p:nvPr>
        </p:nvSpPr>
        <p:spPr/>
        <p:txBody>
          <a:bodyPr/>
          <a:lstStyle/>
          <a:p>
            <a:r>
              <a:rPr lang="en-US" smtClean="0"/>
              <a:t>Muon Collider Strategy, CERN, Oct. 2019</a:t>
            </a:r>
            <a:endParaRPr lang="en-US"/>
          </a:p>
        </p:txBody>
      </p:sp>
      <p:sp>
        <p:nvSpPr>
          <p:cNvPr id="3" name="TextBox 2"/>
          <p:cNvSpPr txBox="1"/>
          <p:nvPr/>
        </p:nvSpPr>
        <p:spPr>
          <a:xfrm>
            <a:off x="4025811" y="4932592"/>
            <a:ext cx="4660989" cy="1200329"/>
          </a:xfrm>
          <a:prstGeom prst="rect">
            <a:avLst/>
          </a:prstGeom>
          <a:solidFill>
            <a:srgbClr val="FCD5B5"/>
          </a:solidFill>
        </p:spPr>
        <p:txBody>
          <a:bodyPr wrap="none" rtlCol="0">
            <a:spAutoFit/>
          </a:bodyPr>
          <a:lstStyle/>
          <a:p>
            <a:r>
              <a:rPr lang="en-US" dirty="0" smtClean="0"/>
              <a:t>Did find holes in the design</a:t>
            </a:r>
          </a:p>
          <a:p>
            <a:r>
              <a:rPr lang="en-US" dirty="0" smtClean="0"/>
              <a:t>but nothing that does not work</a:t>
            </a:r>
          </a:p>
          <a:p>
            <a:r>
              <a:rPr lang="en-US" dirty="0" smtClean="0"/>
              <a:t>No CDR exists, no coherent baseline of machine</a:t>
            </a:r>
          </a:p>
          <a:p>
            <a:r>
              <a:rPr lang="en-US" dirty="0" smtClean="0"/>
              <a:t>No reliable cost estimate</a:t>
            </a:r>
            <a:endParaRPr lang="en-US" dirty="0"/>
          </a:p>
        </p:txBody>
      </p:sp>
    </p:spTree>
    <p:extLst>
      <p:ext uri="{BB962C8B-B14F-4D97-AF65-F5344CB8AC3E}">
        <p14:creationId xmlns:p14="http://schemas.microsoft.com/office/powerpoint/2010/main" val="68272477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4"/>
            <a:ext cx="8229600" cy="545187"/>
          </a:xfrm>
        </p:spPr>
        <p:txBody>
          <a:bodyPr>
            <a:normAutofit fontScale="90000"/>
          </a:bodyPr>
          <a:lstStyle/>
          <a:p>
            <a:r>
              <a:rPr lang="en-US" dirty="0" smtClean="0"/>
              <a:t>Transverse Cooling Concept</a:t>
            </a:r>
            <a:endParaRPr lang="en-US"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dirty="0"/>
          </a:p>
        </p:txBody>
      </p:sp>
      <p:sp>
        <p:nvSpPr>
          <p:cNvPr id="6" name="Slide Number Placeholder 5"/>
          <p:cNvSpPr>
            <a:spLocks noGrp="1"/>
          </p:cNvSpPr>
          <p:nvPr>
            <p:ph type="sldNum" sz="quarter" idx="12"/>
          </p:nvPr>
        </p:nvSpPr>
        <p:spPr/>
        <p:txBody>
          <a:bodyPr/>
          <a:lstStyle/>
          <a:p>
            <a:fld id="{0D1D6AF9-1F0E-2547-B7C2-EBD1501318D2}" type="slidenum">
              <a:rPr lang="en-US" smtClean="0"/>
              <a:pPr/>
              <a:t>40</a:t>
            </a:fld>
            <a:endParaRPr lang="en-US"/>
          </a:p>
        </p:txBody>
      </p:sp>
      <p:pic>
        <p:nvPicPr>
          <p:cNvPr id="7" name="Content Placeholder 5"/>
          <p:cNvPicPr>
            <a:picLocks noChangeAspect="1"/>
          </p:cNvPicPr>
          <p:nvPr/>
        </p:nvPicPr>
        <p:blipFill rotWithShape="1">
          <a:blip r:embed="rId2">
            <a:extLst>
              <a:ext uri="{28A0092B-C50C-407E-A947-70E740481C1C}">
                <a14:useLocalDpi xmlns:a14="http://schemas.microsoft.com/office/drawing/2010/main" val="0"/>
              </a:ext>
            </a:extLst>
          </a:blip>
          <a:srcRect/>
          <a:stretch/>
        </p:blipFill>
        <p:spPr bwMode="auto">
          <a:xfrm>
            <a:off x="1768105" y="909004"/>
            <a:ext cx="6387571" cy="2565135"/>
          </a:xfrm>
          <a:prstGeom prst="rect">
            <a:avLst/>
          </a:prstGeom>
          <a:gradFill flip="none" rotWithShape="1">
            <a:gsLst>
              <a:gs pos="0">
                <a:srgbClr val="000000">
                  <a:alpha val="50000"/>
                </a:srgbClr>
              </a:gs>
              <a:gs pos="39999">
                <a:srgbClr val="0A128C"/>
              </a:gs>
              <a:gs pos="70000">
                <a:srgbClr val="181CC7"/>
              </a:gs>
              <a:gs pos="88000">
                <a:srgbClr val="7005D4"/>
              </a:gs>
              <a:gs pos="100000">
                <a:srgbClr val="8C3D91"/>
              </a:gs>
            </a:gsLst>
            <a:path path="circle">
              <a:fillToRect l="100000" t="100000"/>
            </a:path>
            <a:tileRect r="-100000" b="-100000"/>
          </a:gradFill>
          <a:ln w="9525">
            <a:noFill/>
            <a:miter lim="800000"/>
            <a:headEnd/>
            <a:tailEnd/>
          </a:ln>
          <a:effectLst/>
        </p:spPr>
      </p:pic>
      <p:pic>
        <p:nvPicPr>
          <p:cNvPr id="9" name="Picture 8" descr="damping.eps"/>
          <p:cNvPicPr>
            <a:picLocks noChangeAspect="1"/>
          </p:cNvPicPr>
          <p:nvPr/>
        </p:nvPicPr>
        <p:blipFill rotWithShape="1">
          <a:blip r:embed="rId3">
            <a:extLst>
              <a:ext uri="{28A0092B-C50C-407E-A947-70E740481C1C}">
                <a14:useLocalDpi xmlns:a14="http://schemas.microsoft.com/office/drawing/2010/main" val="0"/>
              </a:ext>
            </a:extLst>
          </a:blip>
          <a:srcRect t="25926" b="10091"/>
          <a:stretch/>
        </p:blipFill>
        <p:spPr>
          <a:xfrm>
            <a:off x="271625" y="3461685"/>
            <a:ext cx="4638349" cy="1120691"/>
          </a:xfrm>
          <a:prstGeom prst="rect">
            <a:avLst/>
          </a:prstGeom>
        </p:spPr>
      </p:pic>
      <p:pic>
        <p:nvPicPr>
          <p:cNvPr id="8" name="Picture 7" descr="p2.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9790" y="4955939"/>
            <a:ext cx="8029853" cy="1095787"/>
          </a:xfrm>
          <a:prstGeom prst="rect">
            <a:avLst/>
          </a:prstGeom>
        </p:spPr>
      </p:pic>
    </p:spTree>
    <p:extLst>
      <p:ext uri="{BB962C8B-B14F-4D97-AF65-F5344CB8AC3E}">
        <p14:creationId xmlns:p14="http://schemas.microsoft.com/office/powerpoint/2010/main" val="232049070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52400" y="1016680"/>
            <a:ext cx="8973581" cy="545632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Content Placeholder 5" descr="Screen Shot 2014-01-02 at 11.54.34 AM.png"/>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a:stretch/>
        </p:blipFill>
        <p:spPr>
          <a:xfrm>
            <a:off x="581440" y="1269953"/>
            <a:ext cx="7924790" cy="4946670"/>
          </a:xfrm>
          <a:prstGeom prst="rect">
            <a:avLst/>
          </a:prstGeom>
        </p:spPr>
      </p:pic>
      <p:sp>
        <p:nvSpPr>
          <p:cNvPr id="22" name="Rectangle 21"/>
          <p:cNvSpPr/>
          <p:nvPr/>
        </p:nvSpPr>
        <p:spPr>
          <a:xfrm>
            <a:off x="1775959" y="1102108"/>
            <a:ext cx="6929756" cy="44924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Y</a:t>
            </a:r>
          </a:p>
        </p:txBody>
      </p:sp>
      <p:sp>
        <p:nvSpPr>
          <p:cNvPr id="2" name="Title 1"/>
          <p:cNvSpPr>
            <a:spLocks noGrp="1"/>
          </p:cNvSpPr>
          <p:nvPr>
            <p:ph type="title"/>
          </p:nvPr>
        </p:nvSpPr>
        <p:spPr>
          <a:xfrm>
            <a:off x="990600" y="0"/>
            <a:ext cx="7278684" cy="753033"/>
          </a:xfrm>
        </p:spPr>
        <p:txBody>
          <a:bodyPr>
            <a:normAutofit fontScale="90000"/>
          </a:bodyPr>
          <a:lstStyle/>
          <a:p>
            <a:r>
              <a:rPr lang="en-US" dirty="0"/>
              <a:t>Cooling: The </a:t>
            </a:r>
            <a:r>
              <a:rPr lang="en-US" dirty="0" err="1"/>
              <a:t>Emittance</a:t>
            </a:r>
            <a:r>
              <a:rPr lang="en-US" dirty="0"/>
              <a:t> Path</a:t>
            </a:r>
          </a:p>
        </p:txBody>
      </p:sp>
      <p:sp>
        <p:nvSpPr>
          <p:cNvPr id="5" name="Slide Number Placeholder 4"/>
          <p:cNvSpPr>
            <a:spLocks noGrp="1"/>
          </p:cNvSpPr>
          <p:nvPr>
            <p:ph type="sldNum" sz="quarter" idx="4294967295"/>
          </p:nvPr>
        </p:nvSpPr>
        <p:spPr>
          <a:xfrm>
            <a:off x="8473836" y="6547902"/>
            <a:ext cx="670164" cy="310384"/>
          </a:xfrm>
          <a:prstGeom prst="rect">
            <a:avLst/>
          </a:prstGeom>
        </p:spPr>
        <p:txBody>
          <a:bodyPr/>
          <a:lstStyle/>
          <a:p>
            <a:fld id="{8A5FAC83-C8C4-8046-B35B-A89823688311}" type="slidenum">
              <a:rPr lang="en-US" sz="1200" smtClean="0"/>
              <a:pPr/>
              <a:t>41</a:t>
            </a:fld>
            <a:endParaRPr lang="en-US" sz="1200" dirty="0"/>
          </a:p>
        </p:txBody>
      </p:sp>
      <p:sp>
        <p:nvSpPr>
          <p:cNvPr id="7" name="TextBox 6"/>
          <p:cNvSpPr txBox="1"/>
          <p:nvPr/>
        </p:nvSpPr>
        <p:spPr>
          <a:xfrm>
            <a:off x="3062510" y="6154855"/>
            <a:ext cx="3446977" cy="369332"/>
          </a:xfrm>
          <a:prstGeom prst="rect">
            <a:avLst/>
          </a:prstGeom>
          <a:noFill/>
        </p:spPr>
        <p:txBody>
          <a:bodyPr wrap="none" rtlCol="0">
            <a:spAutoFit/>
          </a:bodyPr>
          <a:lstStyle/>
          <a:p>
            <a:r>
              <a:rPr lang="en-US" dirty="0"/>
              <a:t>Transverse Emittance (microns)</a:t>
            </a:r>
          </a:p>
        </p:txBody>
      </p:sp>
      <p:sp>
        <p:nvSpPr>
          <p:cNvPr id="8" name="TextBox 7"/>
          <p:cNvSpPr txBox="1"/>
          <p:nvPr/>
        </p:nvSpPr>
        <p:spPr>
          <a:xfrm rot="16200000">
            <a:off x="-1164524" y="3338747"/>
            <a:ext cx="3122595" cy="369332"/>
          </a:xfrm>
          <a:prstGeom prst="rect">
            <a:avLst/>
          </a:prstGeom>
          <a:noFill/>
        </p:spPr>
        <p:txBody>
          <a:bodyPr wrap="none" rtlCol="0">
            <a:spAutoFit/>
          </a:bodyPr>
          <a:lstStyle/>
          <a:p>
            <a:r>
              <a:rPr lang="en-US" dirty="0"/>
              <a:t>Longitudinal Emittance (mm)</a:t>
            </a:r>
          </a:p>
        </p:txBody>
      </p:sp>
      <p:sp>
        <p:nvSpPr>
          <p:cNvPr id="9" name="Oval 8"/>
          <p:cNvSpPr/>
          <p:nvPr/>
        </p:nvSpPr>
        <p:spPr>
          <a:xfrm>
            <a:off x="8070859" y="1269953"/>
            <a:ext cx="198425" cy="17853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 name="Straight Connector 10"/>
          <p:cNvCxnSpPr>
            <a:stCxn id="9" idx="4"/>
          </p:cNvCxnSpPr>
          <p:nvPr/>
        </p:nvCxnSpPr>
        <p:spPr>
          <a:xfrm flipH="1">
            <a:off x="8165316" y="1448485"/>
            <a:ext cx="4756" cy="1270049"/>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6024282" y="2718534"/>
            <a:ext cx="2141034" cy="2235705"/>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6024282" y="3841635"/>
            <a:ext cx="797641" cy="1112604"/>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43" idx="1"/>
            <a:endCxn id="42" idx="5"/>
          </p:cNvCxnSpPr>
          <p:nvPr/>
        </p:nvCxnSpPr>
        <p:spPr>
          <a:xfrm flipH="1" flipV="1">
            <a:off x="2358121" y="2640587"/>
            <a:ext cx="2185694" cy="2240178"/>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1563794" y="2540097"/>
            <a:ext cx="196530" cy="1784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1563794" y="2980941"/>
            <a:ext cx="196530" cy="1574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Freeform 30"/>
          <p:cNvSpPr/>
          <p:nvPr/>
        </p:nvSpPr>
        <p:spPr>
          <a:xfrm>
            <a:off x="4543815" y="3852130"/>
            <a:ext cx="2257117" cy="1091756"/>
          </a:xfrm>
          <a:custGeom>
            <a:avLst/>
            <a:gdLst>
              <a:gd name="connsiteX0" fmla="*/ 2378911 w 2378911"/>
              <a:gd name="connsiteY0" fmla="*/ 0 h 1082190"/>
              <a:gd name="connsiteX1" fmla="*/ 1140470 w 2378911"/>
              <a:gd name="connsiteY1" fmla="*/ 766228 h 1082190"/>
              <a:gd name="connsiteX2" fmla="*/ 699669 w 2378911"/>
              <a:gd name="connsiteY2" fmla="*/ 902679 h 1082190"/>
              <a:gd name="connsiteX3" fmla="*/ 6981 w 2378911"/>
              <a:gd name="connsiteY3" fmla="*/ 1039131 h 1082190"/>
              <a:gd name="connsiteX0" fmla="*/ 2378911 w 2378911"/>
              <a:gd name="connsiteY0" fmla="*/ 0 h 1092200"/>
              <a:gd name="connsiteX1" fmla="*/ 1140470 w 2378911"/>
              <a:gd name="connsiteY1" fmla="*/ 766228 h 1092200"/>
              <a:gd name="connsiteX2" fmla="*/ 699669 w 2378911"/>
              <a:gd name="connsiteY2" fmla="*/ 965657 h 1092200"/>
              <a:gd name="connsiteX3" fmla="*/ 6981 w 2378911"/>
              <a:gd name="connsiteY3" fmla="*/ 1039131 h 1092200"/>
              <a:gd name="connsiteX0" fmla="*/ 2379283 w 2379283"/>
              <a:gd name="connsiteY0" fmla="*/ 0 h 1097360"/>
              <a:gd name="connsiteX1" fmla="*/ 1340252 w 2379283"/>
              <a:gd name="connsiteY1" fmla="*/ 598288 h 1097360"/>
              <a:gd name="connsiteX2" fmla="*/ 700041 w 2379283"/>
              <a:gd name="connsiteY2" fmla="*/ 965657 h 1097360"/>
              <a:gd name="connsiteX3" fmla="*/ 7353 w 2379283"/>
              <a:gd name="connsiteY3" fmla="*/ 1039131 h 1097360"/>
              <a:gd name="connsiteX0" fmla="*/ 2378810 w 2378810"/>
              <a:gd name="connsiteY0" fmla="*/ 0 h 1087354"/>
              <a:gd name="connsiteX1" fmla="*/ 1339779 w 2378810"/>
              <a:gd name="connsiteY1" fmla="*/ 598288 h 1087354"/>
              <a:gd name="connsiteX2" fmla="*/ 741549 w 2378810"/>
              <a:gd name="connsiteY2" fmla="*/ 913176 h 1087354"/>
              <a:gd name="connsiteX3" fmla="*/ 6880 w 2378810"/>
              <a:gd name="connsiteY3" fmla="*/ 1039131 h 1087354"/>
              <a:gd name="connsiteX0" fmla="*/ 2371930 w 2371930"/>
              <a:gd name="connsiteY0" fmla="*/ 0 h 1039131"/>
              <a:gd name="connsiteX1" fmla="*/ 1332899 w 2371930"/>
              <a:gd name="connsiteY1" fmla="*/ 598288 h 1039131"/>
              <a:gd name="connsiteX2" fmla="*/ 734669 w 2371930"/>
              <a:gd name="connsiteY2" fmla="*/ 913176 h 1039131"/>
              <a:gd name="connsiteX3" fmla="*/ 0 w 2371930"/>
              <a:gd name="connsiteY3" fmla="*/ 1039131 h 1039131"/>
              <a:gd name="connsiteX0" fmla="*/ 2371930 w 2371930"/>
              <a:gd name="connsiteY0" fmla="*/ 0 h 1039131"/>
              <a:gd name="connsiteX1" fmla="*/ 1332899 w 2371930"/>
              <a:gd name="connsiteY1" fmla="*/ 598288 h 1039131"/>
              <a:gd name="connsiteX2" fmla="*/ 734669 w 2371930"/>
              <a:gd name="connsiteY2" fmla="*/ 913176 h 1039131"/>
              <a:gd name="connsiteX3" fmla="*/ 0 w 2371930"/>
              <a:gd name="connsiteY3" fmla="*/ 1039131 h 1039131"/>
              <a:gd name="connsiteX0" fmla="*/ 2371930 w 2371930"/>
              <a:gd name="connsiteY0" fmla="*/ 0 h 1039131"/>
              <a:gd name="connsiteX1" fmla="*/ 1332899 w 2371930"/>
              <a:gd name="connsiteY1" fmla="*/ 598288 h 1039131"/>
              <a:gd name="connsiteX2" fmla="*/ 818631 w 2371930"/>
              <a:gd name="connsiteY2" fmla="*/ 881687 h 1039131"/>
              <a:gd name="connsiteX3" fmla="*/ 0 w 2371930"/>
              <a:gd name="connsiteY3" fmla="*/ 1039131 h 1039131"/>
              <a:gd name="connsiteX0" fmla="*/ 2371930 w 2371930"/>
              <a:gd name="connsiteY0" fmla="*/ 0 h 1039131"/>
              <a:gd name="connsiteX1" fmla="*/ 1332899 w 2371930"/>
              <a:gd name="connsiteY1" fmla="*/ 598288 h 1039131"/>
              <a:gd name="connsiteX2" fmla="*/ 818631 w 2371930"/>
              <a:gd name="connsiteY2" fmla="*/ 881687 h 1039131"/>
              <a:gd name="connsiteX3" fmla="*/ 0 w 2371930"/>
              <a:gd name="connsiteY3" fmla="*/ 1039131 h 1039131"/>
              <a:gd name="connsiteX0" fmla="*/ 2371930 w 2371930"/>
              <a:gd name="connsiteY0" fmla="*/ 0 h 1039131"/>
              <a:gd name="connsiteX1" fmla="*/ 1332899 w 2371930"/>
              <a:gd name="connsiteY1" fmla="*/ 598288 h 1039131"/>
              <a:gd name="connsiteX2" fmla="*/ 818631 w 2371930"/>
              <a:gd name="connsiteY2" fmla="*/ 881687 h 1039131"/>
              <a:gd name="connsiteX3" fmla="*/ 0 w 2371930"/>
              <a:gd name="connsiteY3" fmla="*/ 1039131 h 1039131"/>
              <a:gd name="connsiteX0" fmla="*/ 2371930 w 2371930"/>
              <a:gd name="connsiteY0" fmla="*/ 0 h 1039131"/>
              <a:gd name="connsiteX1" fmla="*/ 1364385 w 2371930"/>
              <a:gd name="connsiteY1" fmla="*/ 608784 h 1039131"/>
              <a:gd name="connsiteX2" fmla="*/ 818631 w 2371930"/>
              <a:gd name="connsiteY2" fmla="*/ 881687 h 1039131"/>
              <a:gd name="connsiteX3" fmla="*/ 0 w 2371930"/>
              <a:gd name="connsiteY3" fmla="*/ 1039131 h 1039131"/>
            </a:gdLst>
            <a:ahLst/>
            <a:cxnLst>
              <a:cxn ang="0">
                <a:pos x="connsiteX0" y="connsiteY0"/>
              </a:cxn>
              <a:cxn ang="0">
                <a:pos x="connsiteX1" y="connsiteY1"/>
              </a:cxn>
              <a:cxn ang="0">
                <a:pos x="connsiteX2" y="connsiteY2"/>
              </a:cxn>
              <a:cxn ang="0">
                <a:pos x="connsiteX3" y="connsiteY3"/>
              </a:cxn>
            </a:cxnLst>
            <a:rect l="l" t="t" r="r" b="b"/>
            <a:pathLst>
              <a:path w="2371930" h="1039131">
                <a:moveTo>
                  <a:pt x="2371930" y="0"/>
                </a:moveTo>
                <a:cubicBezTo>
                  <a:pt x="1892646" y="307890"/>
                  <a:pt x="1623268" y="461836"/>
                  <a:pt x="1364385" y="608784"/>
                </a:cubicBezTo>
                <a:cubicBezTo>
                  <a:pt x="1105502" y="755732"/>
                  <a:pt x="1046029" y="809963"/>
                  <a:pt x="818631" y="881687"/>
                </a:cubicBezTo>
                <a:cubicBezTo>
                  <a:pt x="591234" y="953412"/>
                  <a:pt x="395322" y="997146"/>
                  <a:pt x="0" y="1039131"/>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pSp>
        <p:nvGrpSpPr>
          <p:cNvPr id="19" name="Group 19"/>
          <p:cNvGrpSpPr/>
          <p:nvPr/>
        </p:nvGrpSpPr>
        <p:grpSpPr>
          <a:xfrm>
            <a:off x="6486274" y="4324001"/>
            <a:ext cx="1326910" cy="1330063"/>
            <a:chOff x="6486274" y="4324001"/>
            <a:chExt cx="1326910" cy="1330063"/>
          </a:xfrm>
        </p:grpSpPr>
        <p:sp>
          <p:nvSpPr>
            <p:cNvPr id="45" name="TextBox 44"/>
            <p:cNvSpPr txBox="1"/>
            <p:nvPr/>
          </p:nvSpPr>
          <p:spPr>
            <a:xfrm>
              <a:off x="6757917" y="5007733"/>
              <a:ext cx="1055267" cy="646331"/>
            </a:xfrm>
            <a:prstGeom prst="rect">
              <a:avLst/>
            </a:prstGeom>
            <a:noFill/>
          </p:spPr>
          <p:txBody>
            <a:bodyPr wrap="square" rtlCol="0">
              <a:spAutoFit/>
            </a:bodyPr>
            <a:lstStyle/>
            <a:p>
              <a:r>
                <a:rPr lang="en-US" dirty="0">
                  <a:solidFill>
                    <a:srgbClr val="0000FF"/>
                  </a:solidFill>
                </a:rPr>
                <a:t>Bunch</a:t>
              </a:r>
            </a:p>
            <a:p>
              <a:r>
                <a:rPr lang="en-US" dirty="0">
                  <a:solidFill>
                    <a:srgbClr val="0000FF"/>
                  </a:solidFill>
                </a:rPr>
                <a:t>Merge</a:t>
              </a:r>
            </a:p>
          </p:txBody>
        </p:sp>
        <p:cxnSp>
          <p:nvCxnSpPr>
            <p:cNvPr id="47" name="Straight Arrow Connector 46"/>
            <p:cNvCxnSpPr/>
            <p:nvPr/>
          </p:nvCxnSpPr>
          <p:spPr>
            <a:xfrm flipH="1" flipV="1">
              <a:off x="6486274" y="4324001"/>
              <a:ext cx="573732" cy="76071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20" name="Group 27"/>
          <p:cNvGrpSpPr/>
          <p:nvPr/>
        </p:nvGrpSpPr>
        <p:grpSpPr>
          <a:xfrm>
            <a:off x="2191866" y="4620720"/>
            <a:ext cx="2521315" cy="646331"/>
            <a:chOff x="2191866" y="4620720"/>
            <a:chExt cx="2521315" cy="646331"/>
          </a:xfrm>
        </p:grpSpPr>
        <p:sp>
          <p:nvSpPr>
            <p:cNvPr id="43" name="Oval 42"/>
            <p:cNvSpPr/>
            <p:nvPr/>
          </p:nvSpPr>
          <p:spPr>
            <a:xfrm>
              <a:off x="4514756" y="4854620"/>
              <a:ext cx="198425" cy="17853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0" name="TextBox 49"/>
            <p:cNvSpPr txBox="1"/>
            <p:nvPr/>
          </p:nvSpPr>
          <p:spPr>
            <a:xfrm>
              <a:off x="2191866" y="4620720"/>
              <a:ext cx="1860542" cy="646331"/>
            </a:xfrm>
            <a:prstGeom prst="rect">
              <a:avLst/>
            </a:prstGeom>
            <a:noFill/>
          </p:spPr>
          <p:txBody>
            <a:bodyPr wrap="square" rtlCol="0">
              <a:spAutoFit/>
            </a:bodyPr>
            <a:lstStyle/>
            <a:p>
              <a:r>
                <a:rPr lang="en-US" dirty="0">
                  <a:solidFill>
                    <a:srgbClr val="FF00FF"/>
                  </a:solidFill>
                </a:rPr>
                <a:t>For acceleration</a:t>
              </a:r>
            </a:p>
            <a:p>
              <a:r>
                <a:rPr lang="en-US" dirty="0">
                  <a:solidFill>
                    <a:srgbClr val="FF00FF"/>
                  </a:solidFill>
                </a:rPr>
                <a:t>to Higgs Factory</a:t>
              </a:r>
            </a:p>
          </p:txBody>
        </p:sp>
        <p:cxnSp>
          <p:nvCxnSpPr>
            <p:cNvPr id="51" name="Straight Arrow Connector 50"/>
            <p:cNvCxnSpPr>
              <a:endCxn id="43" idx="3"/>
            </p:cNvCxnSpPr>
            <p:nvPr/>
          </p:nvCxnSpPr>
          <p:spPr>
            <a:xfrm flipV="1">
              <a:off x="3985259" y="5007007"/>
              <a:ext cx="558556" cy="14082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25" name="Group 29"/>
          <p:cNvGrpSpPr/>
          <p:nvPr/>
        </p:nvGrpSpPr>
        <p:grpSpPr>
          <a:xfrm>
            <a:off x="1693888" y="1666142"/>
            <a:ext cx="2342330" cy="1003905"/>
            <a:chOff x="1693888" y="1542356"/>
            <a:chExt cx="2342330" cy="1132923"/>
          </a:xfrm>
        </p:grpSpPr>
        <p:sp>
          <p:nvSpPr>
            <p:cNvPr id="42" name="Oval 41"/>
            <p:cNvSpPr/>
            <p:nvPr/>
          </p:nvSpPr>
          <p:spPr>
            <a:xfrm>
              <a:off x="2188755" y="2448258"/>
              <a:ext cx="198425" cy="22702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4" name="TextBox 53"/>
            <p:cNvSpPr txBox="1"/>
            <p:nvPr/>
          </p:nvSpPr>
          <p:spPr>
            <a:xfrm>
              <a:off x="1693888" y="1542356"/>
              <a:ext cx="2342330" cy="646331"/>
            </a:xfrm>
            <a:prstGeom prst="rect">
              <a:avLst/>
            </a:prstGeom>
            <a:noFill/>
          </p:spPr>
          <p:txBody>
            <a:bodyPr wrap="square" rtlCol="0">
              <a:spAutoFit/>
            </a:bodyPr>
            <a:lstStyle/>
            <a:p>
              <a:r>
                <a:rPr lang="en-US" dirty="0">
                  <a:solidFill>
                    <a:srgbClr val="FF00FF"/>
                  </a:solidFill>
                </a:rPr>
                <a:t>For acceleration to</a:t>
              </a:r>
              <a:br>
                <a:rPr lang="en-US" dirty="0">
                  <a:solidFill>
                    <a:srgbClr val="FF00FF"/>
                  </a:solidFill>
                </a:rPr>
              </a:br>
              <a:r>
                <a:rPr lang="en-US" dirty="0">
                  <a:solidFill>
                    <a:srgbClr val="FF00FF"/>
                  </a:solidFill>
                </a:rPr>
                <a:t>multi-</a:t>
              </a:r>
              <a:r>
                <a:rPr lang="en-US" dirty="0" err="1">
                  <a:solidFill>
                    <a:srgbClr val="FF00FF"/>
                  </a:solidFill>
                </a:rPr>
                <a:t>TeV</a:t>
              </a:r>
              <a:r>
                <a:rPr lang="en-US" dirty="0">
                  <a:solidFill>
                    <a:srgbClr val="FF00FF"/>
                  </a:solidFill>
                </a:rPr>
                <a:t> collider</a:t>
              </a:r>
            </a:p>
          </p:txBody>
        </p:sp>
        <p:cxnSp>
          <p:nvCxnSpPr>
            <p:cNvPr id="55" name="Straight Arrow Connector 54"/>
            <p:cNvCxnSpPr/>
            <p:nvPr/>
          </p:nvCxnSpPr>
          <p:spPr>
            <a:xfrm>
              <a:off x="2292356" y="2153553"/>
              <a:ext cx="0" cy="32342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60" name="Oval 59"/>
          <p:cNvSpPr/>
          <p:nvPr/>
        </p:nvSpPr>
        <p:spPr>
          <a:xfrm>
            <a:off x="8070859" y="2629268"/>
            <a:ext cx="198425" cy="17853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6" name="Group 34"/>
          <p:cNvGrpSpPr/>
          <p:nvPr/>
        </p:nvGrpSpPr>
        <p:grpSpPr>
          <a:xfrm>
            <a:off x="2128469" y="3635004"/>
            <a:ext cx="1292911" cy="646331"/>
            <a:chOff x="1846995" y="3731907"/>
            <a:chExt cx="1292911" cy="646331"/>
          </a:xfrm>
        </p:grpSpPr>
        <p:sp>
          <p:nvSpPr>
            <p:cNvPr id="49" name="TextBox 48"/>
            <p:cNvSpPr txBox="1"/>
            <p:nvPr/>
          </p:nvSpPr>
          <p:spPr>
            <a:xfrm>
              <a:off x="1846995" y="3731907"/>
              <a:ext cx="1085767" cy="646331"/>
            </a:xfrm>
            <a:prstGeom prst="rect">
              <a:avLst/>
            </a:prstGeom>
            <a:noFill/>
          </p:spPr>
          <p:txBody>
            <a:bodyPr wrap="square" rtlCol="0">
              <a:spAutoFit/>
            </a:bodyPr>
            <a:lstStyle/>
            <a:p>
              <a:r>
                <a:rPr lang="en-US" dirty="0">
                  <a:solidFill>
                    <a:srgbClr val="0000FF"/>
                  </a:solidFill>
                </a:rPr>
                <a:t>Final</a:t>
              </a:r>
            </a:p>
            <a:p>
              <a:r>
                <a:rPr lang="en-US" dirty="0">
                  <a:solidFill>
                    <a:srgbClr val="0000FF"/>
                  </a:solidFill>
                </a:rPr>
                <a:t>Cooling</a:t>
              </a:r>
            </a:p>
          </p:txBody>
        </p:sp>
        <p:cxnSp>
          <p:nvCxnSpPr>
            <p:cNvPr id="40" name="Straight Arrow Connector 39"/>
            <p:cNvCxnSpPr/>
            <p:nvPr/>
          </p:nvCxnSpPr>
          <p:spPr>
            <a:xfrm flipV="1">
              <a:off x="2636520" y="3870406"/>
              <a:ext cx="503386" cy="17929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28" name="Group 31"/>
          <p:cNvGrpSpPr/>
          <p:nvPr/>
        </p:nvGrpSpPr>
        <p:grpSpPr>
          <a:xfrm>
            <a:off x="4517719" y="3899414"/>
            <a:ext cx="1521813" cy="953384"/>
            <a:chOff x="4040634" y="2724736"/>
            <a:chExt cx="1521813" cy="953384"/>
          </a:xfrm>
        </p:grpSpPr>
        <p:sp>
          <p:nvSpPr>
            <p:cNvPr id="48" name="TextBox 47"/>
            <p:cNvSpPr txBox="1"/>
            <p:nvPr/>
          </p:nvSpPr>
          <p:spPr>
            <a:xfrm>
              <a:off x="4040634" y="2724736"/>
              <a:ext cx="1521813" cy="646331"/>
            </a:xfrm>
            <a:prstGeom prst="rect">
              <a:avLst/>
            </a:prstGeom>
            <a:noFill/>
          </p:spPr>
          <p:txBody>
            <a:bodyPr wrap="square" rtlCol="0">
              <a:spAutoFit/>
            </a:bodyPr>
            <a:lstStyle/>
            <a:p>
              <a:r>
                <a:rPr lang="en-US" dirty="0">
                  <a:solidFill>
                    <a:srgbClr val="0000FF"/>
                  </a:solidFill>
                </a:rPr>
                <a:t>post-merge 6D Cooling</a:t>
              </a:r>
            </a:p>
          </p:txBody>
        </p:sp>
        <p:cxnSp>
          <p:nvCxnSpPr>
            <p:cNvPr id="41" name="Straight Arrow Connector 40"/>
            <p:cNvCxnSpPr/>
            <p:nvPr/>
          </p:nvCxnSpPr>
          <p:spPr>
            <a:xfrm>
              <a:off x="4610316" y="3345775"/>
              <a:ext cx="153436" cy="33234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29" name="Group 25"/>
          <p:cNvGrpSpPr/>
          <p:nvPr/>
        </p:nvGrpSpPr>
        <p:grpSpPr>
          <a:xfrm>
            <a:off x="3693849" y="1795204"/>
            <a:ext cx="3631361" cy="1448144"/>
            <a:chOff x="3693849" y="1795204"/>
            <a:chExt cx="3631361" cy="1448144"/>
          </a:xfrm>
        </p:grpSpPr>
        <p:sp>
          <p:nvSpPr>
            <p:cNvPr id="10" name="Isosceles Triangle 9"/>
            <p:cNvSpPr/>
            <p:nvPr/>
          </p:nvSpPr>
          <p:spPr>
            <a:xfrm>
              <a:off x="6674648" y="2980941"/>
              <a:ext cx="294550" cy="262407"/>
            </a:xfrm>
            <a:prstGeom prst="triangle">
              <a:avLst/>
            </a:prstGeom>
            <a:solidFill>
              <a:srgbClr val="FF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FF"/>
                </a:solidFill>
              </a:endParaRPr>
            </a:p>
          </p:txBody>
        </p:sp>
        <p:sp>
          <p:nvSpPr>
            <p:cNvPr id="53" name="TextBox 52"/>
            <p:cNvSpPr txBox="1"/>
            <p:nvPr/>
          </p:nvSpPr>
          <p:spPr>
            <a:xfrm>
              <a:off x="3693849" y="1795204"/>
              <a:ext cx="3631361" cy="923330"/>
            </a:xfrm>
            <a:prstGeom prst="rect">
              <a:avLst/>
            </a:prstGeom>
            <a:noFill/>
            <a:ln>
              <a:noFill/>
            </a:ln>
          </p:spPr>
          <p:txBody>
            <a:bodyPr wrap="square" rtlCol="0">
              <a:spAutoFit/>
            </a:bodyPr>
            <a:lstStyle/>
            <a:p>
              <a:pPr algn="ctr"/>
              <a:r>
                <a:rPr lang="en-US" dirty="0">
                  <a:solidFill>
                    <a:srgbClr val="FF00FF"/>
                  </a:solidFill>
                </a:rPr>
                <a:t>For acceleration to </a:t>
              </a:r>
              <a:r>
                <a:rPr lang="en-US" dirty="0" err="1">
                  <a:solidFill>
                    <a:srgbClr val="FF00FF"/>
                  </a:solidFill>
                </a:rPr>
                <a:t>NuMAX</a:t>
              </a:r>
              <a:r>
                <a:rPr lang="en-US" dirty="0">
                  <a:solidFill>
                    <a:srgbClr val="FF00FF"/>
                  </a:solidFill>
                </a:rPr>
                <a:t> (325MHz injector acceptance 3mm,24mm)</a:t>
              </a:r>
            </a:p>
          </p:txBody>
        </p:sp>
        <p:cxnSp>
          <p:nvCxnSpPr>
            <p:cNvPr id="56" name="Straight Arrow Connector 55"/>
            <p:cNvCxnSpPr>
              <a:endCxn id="10" idx="1"/>
            </p:cNvCxnSpPr>
            <p:nvPr/>
          </p:nvCxnSpPr>
          <p:spPr>
            <a:xfrm>
              <a:off x="6024282" y="2629268"/>
              <a:ext cx="724004" cy="48287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cxnSp>
        <p:nvCxnSpPr>
          <p:cNvPr id="33" name="Straight Connector 32"/>
          <p:cNvCxnSpPr>
            <a:stCxn id="60" idx="6"/>
            <a:endCxn id="10" idx="5"/>
          </p:cNvCxnSpPr>
          <p:nvPr/>
        </p:nvCxnSpPr>
        <p:spPr>
          <a:xfrm flipH="1">
            <a:off x="6895561" y="2718534"/>
            <a:ext cx="1373723" cy="393611"/>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30" name="Group 24"/>
          <p:cNvGrpSpPr/>
          <p:nvPr/>
        </p:nvGrpSpPr>
        <p:grpSpPr>
          <a:xfrm>
            <a:off x="7560733" y="2957674"/>
            <a:ext cx="1501709" cy="646331"/>
            <a:chOff x="5752925" y="1770275"/>
            <a:chExt cx="1501709" cy="646331"/>
          </a:xfrm>
        </p:grpSpPr>
        <p:sp>
          <p:nvSpPr>
            <p:cNvPr id="64" name="TextBox 63"/>
            <p:cNvSpPr txBox="1"/>
            <p:nvPr/>
          </p:nvSpPr>
          <p:spPr>
            <a:xfrm>
              <a:off x="5836652" y="1770275"/>
              <a:ext cx="1417982" cy="646331"/>
            </a:xfrm>
            <a:prstGeom prst="rect">
              <a:avLst/>
            </a:prstGeom>
            <a:noFill/>
          </p:spPr>
          <p:txBody>
            <a:bodyPr wrap="square" rtlCol="0">
              <a:spAutoFit/>
            </a:bodyPr>
            <a:lstStyle/>
            <a:p>
              <a:pPr algn="ctr"/>
              <a:r>
                <a:rPr lang="en-US" dirty="0">
                  <a:solidFill>
                    <a:srgbClr val="FF0000"/>
                  </a:solidFill>
                </a:rPr>
                <a:t>Initial Cooling</a:t>
              </a:r>
            </a:p>
          </p:txBody>
        </p:sp>
        <p:cxnSp>
          <p:nvCxnSpPr>
            <p:cNvPr id="65" name="Straight Arrow Connector 64"/>
            <p:cNvCxnSpPr/>
            <p:nvPr/>
          </p:nvCxnSpPr>
          <p:spPr>
            <a:xfrm flipH="1" flipV="1">
              <a:off x="5752925" y="1793620"/>
              <a:ext cx="510126" cy="16414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3" name="Date Placeholder 2"/>
          <p:cNvSpPr>
            <a:spLocks noGrp="1"/>
          </p:cNvSpPr>
          <p:nvPr>
            <p:ph type="dt" sz="half" idx="4294967295"/>
          </p:nvPr>
        </p:nvSpPr>
        <p:spPr>
          <a:xfrm>
            <a:off x="0" y="6473005"/>
            <a:ext cx="1804085" cy="365125"/>
          </a:xfrm>
          <a:prstGeom prst="rect">
            <a:avLst/>
          </a:prstGeom>
        </p:spPr>
        <p:txBody>
          <a:bodyPr/>
          <a:lstStyle/>
          <a:p>
            <a:r>
              <a:rPr lang="fr-CH" smtClean="0"/>
              <a:t>D. Schulte</a:t>
            </a:r>
            <a:endParaRPr lang="en-US" dirty="0"/>
          </a:p>
        </p:txBody>
      </p:sp>
      <p:sp>
        <p:nvSpPr>
          <p:cNvPr id="12" name="Footer Placeholder 11"/>
          <p:cNvSpPr>
            <a:spLocks noGrp="1"/>
          </p:cNvSpPr>
          <p:nvPr>
            <p:ph type="ftr" sz="quarter" idx="4294967295"/>
          </p:nvPr>
        </p:nvSpPr>
        <p:spPr>
          <a:xfrm>
            <a:off x="2557411" y="6493161"/>
            <a:ext cx="4821592" cy="365125"/>
          </a:xfrm>
          <a:prstGeom prst="rect">
            <a:avLst/>
          </a:prstGeom>
        </p:spPr>
        <p:txBody>
          <a:bodyPr/>
          <a:lstStyle/>
          <a:p>
            <a:r>
              <a:rPr lang="en-US" smtClean="0"/>
              <a:t>Muon Collider Strategy, CERN, Oct. 2019</a:t>
            </a:r>
            <a:endParaRPr lang="en-US" dirty="0"/>
          </a:p>
        </p:txBody>
      </p:sp>
      <p:grpSp>
        <p:nvGrpSpPr>
          <p:cNvPr id="32" name="Group 58"/>
          <p:cNvGrpSpPr/>
          <p:nvPr/>
        </p:nvGrpSpPr>
        <p:grpSpPr>
          <a:xfrm>
            <a:off x="7221441" y="984775"/>
            <a:ext cx="1904540" cy="1609101"/>
            <a:chOff x="3870811" y="2203444"/>
            <a:chExt cx="1904540" cy="1691957"/>
          </a:xfrm>
        </p:grpSpPr>
        <p:sp>
          <p:nvSpPr>
            <p:cNvPr id="66" name="Rectangle 65"/>
            <p:cNvSpPr/>
            <p:nvPr/>
          </p:nvSpPr>
          <p:spPr>
            <a:xfrm>
              <a:off x="3886200" y="2203444"/>
              <a:ext cx="1828799" cy="1691957"/>
            </a:xfrm>
            <a:prstGeom prst="rect">
              <a:avLst/>
            </a:prstGeom>
            <a:solidFill>
              <a:schemeClr val="bg1">
                <a:lumMod val="50000"/>
                <a:alpha val="4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7" name="TextBox 66"/>
            <p:cNvSpPr txBox="1"/>
            <p:nvPr/>
          </p:nvSpPr>
          <p:spPr>
            <a:xfrm>
              <a:off x="4756324" y="2236992"/>
              <a:ext cx="1019027" cy="369332"/>
            </a:xfrm>
            <a:prstGeom prst="rect">
              <a:avLst/>
            </a:prstGeom>
            <a:noFill/>
          </p:spPr>
          <p:txBody>
            <a:bodyPr wrap="square" rtlCol="0">
              <a:spAutoFit/>
            </a:bodyPr>
            <a:lstStyle/>
            <a:p>
              <a:r>
                <a:rPr lang="en-US" dirty="0"/>
                <a:t>Target</a:t>
              </a:r>
            </a:p>
          </p:txBody>
        </p:sp>
        <p:sp>
          <p:nvSpPr>
            <p:cNvPr id="70" name="TextBox 69"/>
            <p:cNvSpPr txBox="1"/>
            <p:nvPr/>
          </p:nvSpPr>
          <p:spPr>
            <a:xfrm>
              <a:off x="4736316" y="3166214"/>
              <a:ext cx="978684" cy="646331"/>
            </a:xfrm>
            <a:prstGeom prst="rect">
              <a:avLst/>
            </a:prstGeom>
            <a:noFill/>
          </p:spPr>
          <p:txBody>
            <a:bodyPr wrap="square" rtlCol="0">
              <a:spAutoFit/>
            </a:bodyPr>
            <a:lstStyle/>
            <a:p>
              <a:r>
                <a:rPr lang="en-US" dirty="0"/>
                <a:t>Phase</a:t>
              </a:r>
            </a:p>
            <a:p>
              <a:r>
                <a:rPr lang="en-US" dirty="0"/>
                <a:t>Rotator</a:t>
              </a:r>
            </a:p>
          </p:txBody>
        </p:sp>
        <p:sp>
          <p:nvSpPr>
            <p:cNvPr id="71" name="TextBox 70"/>
            <p:cNvSpPr txBox="1"/>
            <p:nvPr/>
          </p:nvSpPr>
          <p:spPr>
            <a:xfrm rot="16200000">
              <a:off x="3284160" y="2790095"/>
              <a:ext cx="1573411" cy="400110"/>
            </a:xfrm>
            <a:prstGeom prst="rect">
              <a:avLst/>
            </a:prstGeom>
            <a:noFill/>
          </p:spPr>
          <p:txBody>
            <a:bodyPr wrap="square" rtlCol="0">
              <a:spAutoFit/>
            </a:bodyPr>
            <a:lstStyle/>
            <a:p>
              <a:pPr algn="ctr"/>
              <a:r>
                <a:rPr lang="en-US" sz="2000" b="1" dirty="0"/>
                <a:t>Front End</a:t>
              </a:r>
            </a:p>
          </p:txBody>
        </p:sp>
        <p:sp>
          <p:nvSpPr>
            <p:cNvPr id="72" name="TextBox 71"/>
            <p:cNvSpPr txBox="1"/>
            <p:nvPr/>
          </p:nvSpPr>
          <p:spPr>
            <a:xfrm>
              <a:off x="5044835" y="2550567"/>
              <a:ext cx="266807" cy="738664"/>
            </a:xfrm>
            <a:prstGeom prst="rect">
              <a:avLst/>
            </a:prstGeom>
            <a:noFill/>
          </p:spPr>
          <p:txBody>
            <a:bodyPr wrap="none" rtlCol="0">
              <a:spAutoFit/>
            </a:bodyPr>
            <a:lstStyle/>
            <a:p>
              <a:r>
                <a:rPr lang="en-US" sz="1400" dirty="0">
                  <a:latin typeface="Wingdings"/>
                  <a:ea typeface="Wingdings"/>
                  <a:cs typeface="Wingdings"/>
                  <a:sym typeface="Wingdings"/>
                </a:rPr>
                <a:t></a:t>
              </a:r>
            </a:p>
            <a:p>
              <a:r>
                <a:rPr lang="en-US" sz="1400" dirty="0">
                  <a:latin typeface="Wingdings"/>
                  <a:ea typeface="Wingdings"/>
                  <a:cs typeface="Wingdings"/>
                  <a:sym typeface="Wingdings"/>
                </a:rPr>
                <a:t></a:t>
              </a:r>
            </a:p>
            <a:p>
              <a:r>
                <a:rPr lang="en-US" sz="1400" dirty="0">
                  <a:latin typeface="Wingdings"/>
                  <a:ea typeface="Wingdings"/>
                  <a:cs typeface="Wingdings"/>
                  <a:sym typeface="Wingdings"/>
                </a:rPr>
                <a:t></a:t>
              </a:r>
              <a:endParaRPr lang="en-US" sz="1400" dirty="0"/>
            </a:p>
          </p:txBody>
        </p:sp>
      </p:grpSp>
      <p:grpSp>
        <p:nvGrpSpPr>
          <p:cNvPr id="34" name="Group 18"/>
          <p:cNvGrpSpPr/>
          <p:nvPr/>
        </p:nvGrpSpPr>
        <p:grpSpPr>
          <a:xfrm>
            <a:off x="6748286" y="4109822"/>
            <a:ext cx="2178193" cy="923330"/>
            <a:chOff x="6705145" y="3989598"/>
            <a:chExt cx="2178193" cy="923330"/>
          </a:xfrm>
        </p:grpSpPr>
        <p:sp>
          <p:nvSpPr>
            <p:cNvPr id="73" name="TextBox 72"/>
            <p:cNvSpPr txBox="1"/>
            <p:nvPr/>
          </p:nvSpPr>
          <p:spPr>
            <a:xfrm>
              <a:off x="6757791" y="3989598"/>
              <a:ext cx="2125547" cy="923330"/>
            </a:xfrm>
            <a:prstGeom prst="rect">
              <a:avLst/>
            </a:prstGeom>
            <a:noFill/>
          </p:spPr>
          <p:txBody>
            <a:bodyPr wrap="square" rtlCol="0">
              <a:spAutoFit/>
            </a:bodyPr>
            <a:lstStyle/>
            <a:p>
              <a:pPr algn="ctr"/>
              <a:r>
                <a:rPr lang="en-US" dirty="0">
                  <a:solidFill>
                    <a:srgbClr val="0000FF"/>
                  </a:solidFill>
                </a:rPr>
                <a:t>pre-merge</a:t>
              </a:r>
              <a:br>
                <a:rPr lang="en-US" dirty="0">
                  <a:solidFill>
                    <a:srgbClr val="0000FF"/>
                  </a:solidFill>
                </a:rPr>
              </a:br>
              <a:r>
                <a:rPr lang="en-US" dirty="0">
                  <a:solidFill>
                    <a:srgbClr val="0000FF"/>
                  </a:solidFill>
                </a:rPr>
                <a:t>6D Cooling (original design)</a:t>
              </a:r>
            </a:p>
          </p:txBody>
        </p:sp>
        <p:cxnSp>
          <p:nvCxnSpPr>
            <p:cNvPr id="74" name="Straight Arrow Connector 73"/>
            <p:cNvCxnSpPr/>
            <p:nvPr/>
          </p:nvCxnSpPr>
          <p:spPr>
            <a:xfrm flipH="1" flipV="1">
              <a:off x="6705145" y="4019945"/>
              <a:ext cx="587907" cy="27966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58" name="TextBox 57"/>
          <p:cNvSpPr txBox="1"/>
          <p:nvPr/>
        </p:nvSpPr>
        <p:spPr>
          <a:xfrm>
            <a:off x="7833717" y="2496985"/>
            <a:ext cx="1345026" cy="523220"/>
          </a:xfrm>
          <a:prstGeom prst="rect">
            <a:avLst/>
          </a:prstGeom>
          <a:noFill/>
        </p:spPr>
        <p:txBody>
          <a:bodyPr wrap="square" rtlCol="0">
            <a:spAutoFit/>
          </a:bodyPr>
          <a:lstStyle/>
          <a:p>
            <a:pPr algn="ctr"/>
            <a:r>
              <a:rPr lang="en-US" sz="1400" dirty="0"/>
              <a:t>Exit Front End</a:t>
            </a:r>
          </a:p>
          <a:p>
            <a:pPr algn="ctr"/>
            <a:r>
              <a:rPr lang="en-US" sz="1400" dirty="0"/>
              <a:t>(15mm,45mm)</a:t>
            </a:r>
          </a:p>
        </p:txBody>
      </p:sp>
      <p:sp>
        <p:nvSpPr>
          <p:cNvPr id="4" name="5-Point Star 3"/>
          <p:cNvSpPr/>
          <p:nvPr/>
        </p:nvSpPr>
        <p:spPr>
          <a:xfrm>
            <a:off x="6069723" y="3788466"/>
            <a:ext cx="388466" cy="301831"/>
          </a:xfrm>
          <a:prstGeom prst="star5">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5-Point Star 67"/>
          <p:cNvSpPr/>
          <p:nvPr/>
        </p:nvSpPr>
        <p:spPr>
          <a:xfrm>
            <a:off x="6865773" y="3770837"/>
            <a:ext cx="388466" cy="301831"/>
          </a:xfrm>
          <a:prstGeom prst="star5">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5903667" y="3243348"/>
            <a:ext cx="787395" cy="646331"/>
          </a:xfrm>
          <a:prstGeom prst="rect">
            <a:avLst/>
          </a:prstGeom>
          <a:noFill/>
        </p:spPr>
        <p:txBody>
          <a:bodyPr wrap="none" rtlCol="0">
            <a:spAutoFit/>
          </a:bodyPr>
          <a:lstStyle/>
          <a:p>
            <a:r>
              <a:rPr lang="en-US" b="1" dirty="0">
                <a:solidFill>
                  <a:srgbClr val="008000"/>
                </a:solidFill>
              </a:rPr>
              <a:t>Initial</a:t>
            </a:r>
          </a:p>
          <a:p>
            <a:r>
              <a:rPr lang="en-US" b="1" dirty="0">
                <a:solidFill>
                  <a:srgbClr val="008000"/>
                </a:solidFill>
              </a:rPr>
              <a:t> (X)</a:t>
            </a:r>
            <a:endParaRPr lang="en-GB" b="1" dirty="0">
              <a:solidFill>
                <a:srgbClr val="008000"/>
              </a:solidFill>
            </a:endParaRPr>
          </a:p>
        </p:txBody>
      </p:sp>
      <p:sp>
        <p:nvSpPr>
          <p:cNvPr id="76" name="TextBox 75"/>
          <p:cNvSpPr txBox="1"/>
          <p:nvPr/>
        </p:nvSpPr>
        <p:spPr>
          <a:xfrm>
            <a:off x="6634100" y="3253083"/>
            <a:ext cx="787395" cy="646331"/>
          </a:xfrm>
          <a:prstGeom prst="rect">
            <a:avLst/>
          </a:prstGeom>
          <a:noFill/>
        </p:spPr>
        <p:txBody>
          <a:bodyPr wrap="none" rtlCol="0">
            <a:spAutoFit/>
          </a:bodyPr>
          <a:lstStyle/>
          <a:p>
            <a:r>
              <a:rPr lang="en-US" b="1" dirty="0">
                <a:solidFill>
                  <a:srgbClr val="008000"/>
                </a:solidFill>
              </a:rPr>
              <a:t>Initial</a:t>
            </a:r>
          </a:p>
          <a:p>
            <a:r>
              <a:rPr lang="en-US" b="1" dirty="0">
                <a:solidFill>
                  <a:srgbClr val="008000"/>
                </a:solidFill>
              </a:rPr>
              <a:t> (Y)</a:t>
            </a:r>
            <a:endParaRPr lang="en-GB" b="1" dirty="0">
              <a:solidFill>
                <a:srgbClr val="008000"/>
              </a:solidFill>
            </a:endParaRPr>
          </a:p>
        </p:txBody>
      </p:sp>
      <p:sp>
        <p:nvSpPr>
          <p:cNvPr id="78" name="5-Point Star 77"/>
          <p:cNvSpPr/>
          <p:nvPr/>
        </p:nvSpPr>
        <p:spPr>
          <a:xfrm>
            <a:off x="4113750" y="4775587"/>
            <a:ext cx="388466" cy="301831"/>
          </a:xfrm>
          <a:prstGeom prst="star5">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TextBox 78"/>
          <p:cNvSpPr txBox="1"/>
          <p:nvPr/>
        </p:nvSpPr>
        <p:spPr>
          <a:xfrm>
            <a:off x="3850165" y="5058803"/>
            <a:ext cx="915635" cy="646331"/>
          </a:xfrm>
          <a:prstGeom prst="rect">
            <a:avLst/>
          </a:prstGeom>
          <a:noFill/>
        </p:spPr>
        <p:txBody>
          <a:bodyPr wrap="none" rtlCol="0">
            <a:spAutoFit/>
          </a:bodyPr>
          <a:lstStyle/>
          <a:p>
            <a:pPr algn="ctr"/>
            <a:r>
              <a:rPr lang="en-US" b="1" dirty="0">
                <a:solidFill>
                  <a:srgbClr val="008000"/>
                </a:solidFill>
              </a:rPr>
              <a:t>VCC &amp;</a:t>
            </a:r>
          </a:p>
          <a:p>
            <a:pPr algn="ctr"/>
            <a:r>
              <a:rPr lang="en-US" b="1" dirty="0">
                <a:solidFill>
                  <a:srgbClr val="008000"/>
                </a:solidFill>
              </a:rPr>
              <a:t>Hybrid</a:t>
            </a:r>
            <a:endParaRPr lang="en-GB" b="1" dirty="0">
              <a:solidFill>
                <a:srgbClr val="008000"/>
              </a:solidFill>
            </a:endParaRPr>
          </a:p>
        </p:txBody>
      </p:sp>
      <p:sp>
        <p:nvSpPr>
          <p:cNvPr id="80" name="5-Point Star 79"/>
          <p:cNvSpPr/>
          <p:nvPr/>
        </p:nvSpPr>
        <p:spPr>
          <a:xfrm>
            <a:off x="5066739" y="5147830"/>
            <a:ext cx="388466" cy="301831"/>
          </a:xfrm>
          <a:prstGeom prst="star5">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TextBox 80"/>
          <p:cNvSpPr txBox="1"/>
          <p:nvPr/>
        </p:nvSpPr>
        <p:spPr>
          <a:xfrm>
            <a:off x="4942635" y="4892752"/>
            <a:ext cx="684803" cy="369332"/>
          </a:xfrm>
          <a:prstGeom prst="rect">
            <a:avLst/>
          </a:prstGeom>
          <a:noFill/>
        </p:spPr>
        <p:txBody>
          <a:bodyPr wrap="none" rtlCol="0">
            <a:spAutoFit/>
          </a:bodyPr>
          <a:lstStyle/>
          <a:p>
            <a:r>
              <a:rPr lang="en-US" b="1" dirty="0">
                <a:solidFill>
                  <a:srgbClr val="008000"/>
                </a:solidFill>
              </a:rPr>
              <a:t>HCC</a:t>
            </a:r>
            <a:endParaRPr lang="en-GB" b="1" dirty="0">
              <a:solidFill>
                <a:srgbClr val="008000"/>
              </a:solidFill>
            </a:endParaRPr>
          </a:p>
        </p:txBody>
      </p:sp>
      <p:sp>
        <p:nvSpPr>
          <p:cNvPr id="82" name="5-Point Star 81"/>
          <p:cNvSpPr/>
          <p:nvPr/>
        </p:nvSpPr>
        <p:spPr>
          <a:xfrm>
            <a:off x="2865053" y="2340951"/>
            <a:ext cx="388466" cy="301831"/>
          </a:xfrm>
          <a:prstGeom prst="star5">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TextBox 82"/>
          <p:cNvSpPr txBox="1"/>
          <p:nvPr/>
        </p:nvSpPr>
        <p:spPr>
          <a:xfrm>
            <a:off x="2697648" y="2629363"/>
            <a:ext cx="723275" cy="369332"/>
          </a:xfrm>
          <a:prstGeom prst="rect">
            <a:avLst/>
          </a:prstGeom>
          <a:noFill/>
        </p:spPr>
        <p:txBody>
          <a:bodyPr wrap="none" rtlCol="0">
            <a:spAutoFit/>
          </a:bodyPr>
          <a:lstStyle/>
          <a:p>
            <a:r>
              <a:rPr lang="en-US" b="1" dirty="0">
                <a:solidFill>
                  <a:srgbClr val="008000"/>
                </a:solidFill>
              </a:rPr>
              <a:t>Final</a:t>
            </a:r>
            <a:endParaRPr lang="en-GB" b="1" dirty="0">
              <a:solidFill>
                <a:srgbClr val="008000"/>
              </a:solidFill>
            </a:endParaRPr>
          </a:p>
        </p:txBody>
      </p:sp>
      <p:sp>
        <p:nvSpPr>
          <p:cNvPr id="18" name="Oval 17"/>
          <p:cNvSpPr/>
          <p:nvPr/>
        </p:nvSpPr>
        <p:spPr>
          <a:xfrm>
            <a:off x="1847648" y="1272989"/>
            <a:ext cx="201168" cy="201168"/>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27" name="TextBox 26"/>
          <p:cNvSpPr txBox="1"/>
          <p:nvPr/>
        </p:nvSpPr>
        <p:spPr>
          <a:xfrm>
            <a:off x="2013478" y="1133802"/>
            <a:ext cx="5545040" cy="400110"/>
          </a:xfrm>
          <a:prstGeom prst="rect">
            <a:avLst/>
          </a:prstGeom>
          <a:noFill/>
        </p:spPr>
        <p:txBody>
          <a:bodyPr wrap="square" rtlCol="0">
            <a:spAutoFit/>
          </a:bodyPr>
          <a:lstStyle/>
          <a:p>
            <a:r>
              <a:rPr lang="en-US" sz="2000" b="1" dirty="0" smtClean="0">
                <a:solidFill>
                  <a:srgbClr val="FF0000"/>
                </a:solidFill>
              </a:rPr>
              <a:t>Specification</a:t>
            </a:r>
            <a:endParaRPr lang="en-GB" sz="2000" b="1" dirty="0"/>
          </a:p>
        </p:txBody>
      </p:sp>
      <p:sp>
        <p:nvSpPr>
          <p:cNvPr id="84" name="5-Point Star 83"/>
          <p:cNvSpPr/>
          <p:nvPr/>
        </p:nvSpPr>
        <p:spPr>
          <a:xfrm>
            <a:off x="3962400" y="1178620"/>
            <a:ext cx="388466" cy="301831"/>
          </a:xfrm>
          <a:prstGeom prst="star5">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TextBox 68"/>
          <p:cNvSpPr txBox="1"/>
          <p:nvPr/>
        </p:nvSpPr>
        <p:spPr>
          <a:xfrm>
            <a:off x="4481719" y="1148556"/>
            <a:ext cx="2772520" cy="400110"/>
          </a:xfrm>
          <a:prstGeom prst="rect">
            <a:avLst/>
          </a:prstGeom>
          <a:noFill/>
        </p:spPr>
        <p:txBody>
          <a:bodyPr wrap="square" rtlCol="0">
            <a:spAutoFit/>
          </a:bodyPr>
          <a:lstStyle/>
          <a:p>
            <a:r>
              <a:rPr lang="en-US" sz="2000" b="1" dirty="0" smtClean="0"/>
              <a:t> </a:t>
            </a:r>
            <a:r>
              <a:rPr lang="en-US" sz="2000" b="1" dirty="0" smtClean="0">
                <a:solidFill>
                  <a:srgbClr val="008000"/>
                </a:solidFill>
              </a:rPr>
              <a:t>Achieved </a:t>
            </a:r>
            <a:r>
              <a:rPr lang="en-US" sz="2000" b="1" dirty="0">
                <a:solidFill>
                  <a:srgbClr val="008000"/>
                </a:solidFill>
              </a:rPr>
              <a:t>(simulations)</a:t>
            </a:r>
            <a:r>
              <a:rPr lang="en-US" sz="2000" b="1" dirty="0"/>
              <a:t>                                                                        </a:t>
            </a:r>
            <a:endParaRPr lang="en-GB" sz="2000" b="1" dirty="0"/>
          </a:p>
        </p:txBody>
      </p:sp>
    </p:spTree>
    <p:extLst>
      <p:ext uri="{BB962C8B-B14F-4D97-AF65-F5344CB8AC3E}">
        <p14:creationId xmlns:p14="http://schemas.microsoft.com/office/powerpoint/2010/main" val="35486793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8" grpId="0" animBg="1"/>
      <p:bldP spid="14" grpId="0"/>
      <p:bldP spid="76" grpId="0"/>
      <p:bldP spid="78" grpId="0" animBg="1"/>
      <p:bldP spid="79" grpId="0"/>
      <p:bldP spid="80" grpId="0" animBg="1"/>
      <p:bldP spid="81" grpId="0"/>
      <p:bldP spid="82" grpId="0" animBg="1"/>
      <p:bldP spid="83" grpId="0"/>
      <p:bldP spid="84" grpId="0" animBg="1"/>
      <p:bldP spid="6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70051"/>
          </a:xfrm>
        </p:spPr>
        <p:txBody>
          <a:bodyPr>
            <a:normAutofit fontScale="90000"/>
          </a:bodyPr>
          <a:lstStyle/>
          <a:p>
            <a:r>
              <a:rPr lang="en-US" dirty="0" smtClean="0"/>
              <a:t>Cooling and MICE</a:t>
            </a:r>
            <a:endParaRPr lang="en-US" dirty="0"/>
          </a:p>
        </p:txBody>
      </p:sp>
      <p:pic>
        <p:nvPicPr>
          <p:cNvPr id="5" name="Picture 4" descr="Step-4-label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1136"/>
            <a:ext cx="9144000" cy="2682089"/>
          </a:xfrm>
          <a:prstGeom prst="rect">
            <a:avLst/>
          </a:prstGeom>
        </p:spPr>
      </p:pic>
      <p:pic>
        <p:nvPicPr>
          <p:cNvPr id="9" name="Picture 8" descr="p2.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76785"/>
            <a:ext cx="4692896" cy="640412"/>
          </a:xfrm>
          <a:prstGeom prst="rect">
            <a:avLst/>
          </a:prstGeom>
        </p:spPr>
      </p:pic>
      <p:sp>
        <p:nvSpPr>
          <p:cNvPr id="11" name="TextBox 10"/>
          <p:cNvSpPr txBox="1"/>
          <p:nvPr/>
        </p:nvSpPr>
        <p:spPr>
          <a:xfrm>
            <a:off x="269127" y="5142583"/>
            <a:ext cx="3877106" cy="646331"/>
          </a:xfrm>
          <a:prstGeom prst="rect">
            <a:avLst/>
          </a:prstGeom>
          <a:noFill/>
        </p:spPr>
        <p:txBody>
          <a:bodyPr wrap="square" rtlCol="0">
            <a:spAutoFit/>
          </a:bodyPr>
          <a:lstStyle/>
          <a:p>
            <a:r>
              <a:rPr lang="en-US" dirty="0" smtClean="0"/>
              <a:t>MICE allows to address 4D cooling with low </a:t>
            </a:r>
            <a:r>
              <a:rPr lang="en-US" dirty="0" err="1" smtClean="0"/>
              <a:t>muon</a:t>
            </a:r>
            <a:r>
              <a:rPr lang="en-US" dirty="0" smtClean="0"/>
              <a:t> flux rate </a:t>
            </a:r>
            <a:endParaRPr lang="en-US" dirty="0"/>
          </a:p>
        </p:txBody>
      </p:sp>
      <p:sp>
        <p:nvSpPr>
          <p:cNvPr id="12" name="Date Placeholder 11"/>
          <p:cNvSpPr>
            <a:spLocks noGrp="1"/>
          </p:cNvSpPr>
          <p:nvPr>
            <p:ph type="dt" sz="half" idx="10"/>
          </p:nvPr>
        </p:nvSpPr>
        <p:spPr/>
        <p:txBody>
          <a:bodyPr/>
          <a:lstStyle/>
          <a:p>
            <a:r>
              <a:rPr lang="fr-CH" smtClean="0"/>
              <a:t>D. Schulte</a:t>
            </a:r>
            <a:endParaRPr lang="en-US"/>
          </a:p>
        </p:txBody>
      </p:sp>
      <p:sp>
        <p:nvSpPr>
          <p:cNvPr id="13" name="Slide Number Placeholder 12"/>
          <p:cNvSpPr>
            <a:spLocks noGrp="1"/>
          </p:cNvSpPr>
          <p:nvPr>
            <p:ph type="sldNum" sz="quarter" idx="12"/>
          </p:nvPr>
        </p:nvSpPr>
        <p:spPr/>
        <p:txBody>
          <a:bodyPr/>
          <a:lstStyle/>
          <a:p>
            <a:fld id="{3478A56A-6164-B14D-A8F7-980D09C4DD92}" type="slidenum">
              <a:rPr lang="en-US" smtClean="0"/>
              <a:pPr/>
              <a:t>42</a:t>
            </a:fld>
            <a:endParaRPr lang="en-US"/>
          </a:p>
        </p:txBody>
      </p:sp>
      <p:sp>
        <p:nvSpPr>
          <p:cNvPr id="14" name="Footer Placeholder 13"/>
          <p:cNvSpPr>
            <a:spLocks noGrp="1"/>
          </p:cNvSpPr>
          <p:nvPr>
            <p:ph type="ftr" sz="quarter" idx="11"/>
          </p:nvPr>
        </p:nvSpPr>
        <p:spPr/>
        <p:txBody>
          <a:bodyPr/>
          <a:lstStyle/>
          <a:p>
            <a:r>
              <a:rPr lang="en-US" smtClean="0"/>
              <a:t>Muon Collider Strategy, CERN, Oct. 2019</a:t>
            </a:r>
            <a:endParaRPr lang="en-US"/>
          </a:p>
        </p:txBody>
      </p:sp>
      <p:pic>
        <p:nvPicPr>
          <p:cNvPr id="15" name="Picture 14" descr="IMG_8674-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5268" y="3726008"/>
            <a:ext cx="3703838" cy="2469225"/>
          </a:xfrm>
          <a:prstGeom prst="rect">
            <a:avLst/>
          </a:prstGeom>
        </p:spPr>
      </p:pic>
    </p:spTree>
    <p:extLst>
      <p:ext uri="{BB962C8B-B14F-4D97-AF65-F5344CB8AC3E}">
        <p14:creationId xmlns:p14="http://schemas.microsoft.com/office/powerpoint/2010/main" val="133579772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03037"/>
          </a:xfrm>
        </p:spPr>
        <p:txBody>
          <a:bodyPr>
            <a:normAutofit fontScale="90000"/>
          </a:bodyPr>
          <a:lstStyle/>
          <a:p>
            <a:r>
              <a:rPr lang="en-US" dirty="0" smtClean="0"/>
              <a:t>MICE Results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000" y="3287900"/>
            <a:ext cx="4542351" cy="293453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3351" y="788521"/>
            <a:ext cx="4155197" cy="2756489"/>
          </a:xfrm>
          <a:prstGeom prst="rect">
            <a:avLst/>
          </a:prstGeom>
        </p:spPr>
      </p:pic>
      <p:sp>
        <p:nvSpPr>
          <p:cNvPr id="6" name="TextBox 5"/>
          <p:cNvSpPr txBox="1"/>
          <p:nvPr/>
        </p:nvSpPr>
        <p:spPr>
          <a:xfrm>
            <a:off x="173569" y="899390"/>
            <a:ext cx="3970880" cy="1200329"/>
          </a:xfrm>
          <a:prstGeom prst="rect">
            <a:avLst/>
          </a:prstGeom>
          <a:noFill/>
        </p:spPr>
        <p:txBody>
          <a:bodyPr wrap="square" rtlCol="0">
            <a:spAutoFit/>
          </a:bodyPr>
          <a:lstStyle/>
          <a:p>
            <a:r>
              <a:rPr lang="en-US" dirty="0" smtClean="0"/>
              <a:t>The absorber reduces the number of particle with large amplitude</a:t>
            </a:r>
          </a:p>
          <a:p>
            <a:endParaRPr lang="en-US" dirty="0" smtClean="0"/>
          </a:p>
          <a:p>
            <a:r>
              <a:rPr lang="en-US" dirty="0" smtClean="0"/>
              <a:t>They appear with smaller amplitude</a:t>
            </a:r>
            <a:endParaRPr lang="en-US" dirty="0"/>
          </a:p>
        </p:txBody>
      </p:sp>
      <p:cxnSp>
        <p:nvCxnSpPr>
          <p:cNvPr id="14" name="Straight Arrow Connector 13"/>
          <p:cNvCxnSpPr/>
          <p:nvPr/>
        </p:nvCxnSpPr>
        <p:spPr>
          <a:xfrm>
            <a:off x="3877106" y="1959729"/>
            <a:ext cx="3515468" cy="6392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3877108" y="1959731"/>
            <a:ext cx="1370868" cy="8326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47265" y="2918568"/>
            <a:ext cx="3977329" cy="369332"/>
          </a:xfrm>
          <a:prstGeom prst="rect">
            <a:avLst/>
          </a:prstGeom>
          <a:noFill/>
        </p:spPr>
        <p:txBody>
          <a:bodyPr wrap="square" rtlCol="0">
            <a:spAutoFit/>
          </a:bodyPr>
          <a:lstStyle/>
          <a:p>
            <a:r>
              <a:rPr lang="en-US" dirty="0" smtClean="0"/>
              <a:t>Noticeable reduction of 9% </a:t>
            </a:r>
            <a:r>
              <a:rPr lang="en-US" dirty="0" err="1" smtClean="0"/>
              <a:t>emittance</a:t>
            </a:r>
            <a:endParaRPr lang="en-US" dirty="0"/>
          </a:p>
        </p:txBody>
      </p:sp>
      <p:sp>
        <p:nvSpPr>
          <p:cNvPr id="41" name="TextBox 40"/>
          <p:cNvSpPr txBox="1"/>
          <p:nvPr/>
        </p:nvSpPr>
        <p:spPr>
          <a:xfrm>
            <a:off x="5971254" y="4407287"/>
            <a:ext cx="2404625" cy="1200329"/>
          </a:xfrm>
          <a:prstGeom prst="rect">
            <a:avLst/>
          </a:prstGeom>
          <a:solidFill>
            <a:schemeClr val="accent2">
              <a:lumMod val="40000"/>
              <a:lumOff val="60000"/>
            </a:schemeClr>
          </a:solidFill>
        </p:spPr>
        <p:txBody>
          <a:bodyPr wrap="none" rtlCol="0">
            <a:spAutoFit/>
          </a:bodyPr>
          <a:lstStyle/>
          <a:p>
            <a:r>
              <a:rPr lang="en-US" dirty="0" smtClean="0"/>
              <a:t>But still some way to go</a:t>
            </a:r>
          </a:p>
          <a:p>
            <a:pPr>
              <a:buFont typeface="Arial"/>
              <a:buChar char="•"/>
            </a:pPr>
            <a:r>
              <a:rPr lang="en-US" dirty="0" smtClean="0"/>
              <a:t> 6D cooling</a:t>
            </a:r>
          </a:p>
          <a:p>
            <a:pPr>
              <a:buFont typeface="Arial"/>
              <a:buChar char="•"/>
            </a:pPr>
            <a:r>
              <a:rPr lang="en-US" dirty="0" smtClean="0"/>
              <a:t> Stages</a:t>
            </a:r>
          </a:p>
          <a:p>
            <a:pPr>
              <a:buFont typeface="Arial"/>
              <a:buChar char="•"/>
            </a:pPr>
            <a:r>
              <a:rPr lang="en-US" dirty="0" smtClean="0"/>
              <a:t> Small </a:t>
            </a:r>
            <a:r>
              <a:rPr lang="en-US" dirty="0" err="1" smtClean="0"/>
              <a:t>emittances</a:t>
            </a:r>
            <a:endParaRPr lang="en-US" dirty="0"/>
          </a:p>
        </p:txBody>
      </p:sp>
      <p:sp>
        <p:nvSpPr>
          <p:cNvPr id="42" name="Date Placeholder 41"/>
          <p:cNvSpPr>
            <a:spLocks noGrp="1"/>
          </p:cNvSpPr>
          <p:nvPr>
            <p:ph type="dt" sz="half" idx="10"/>
          </p:nvPr>
        </p:nvSpPr>
        <p:spPr/>
        <p:txBody>
          <a:bodyPr/>
          <a:lstStyle/>
          <a:p>
            <a:r>
              <a:rPr lang="fr-CH" smtClean="0"/>
              <a:t>D. Schulte</a:t>
            </a:r>
            <a:endParaRPr lang="en-US"/>
          </a:p>
        </p:txBody>
      </p:sp>
      <p:sp>
        <p:nvSpPr>
          <p:cNvPr id="43" name="Slide Number Placeholder 42"/>
          <p:cNvSpPr>
            <a:spLocks noGrp="1"/>
          </p:cNvSpPr>
          <p:nvPr>
            <p:ph type="sldNum" sz="quarter" idx="12"/>
          </p:nvPr>
        </p:nvSpPr>
        <p:spPr/>
        <p:txBody>
          <a:bodyPr/>
          <a:lstStyle/>
          <a:p>
            <a:fld id="{3478A56A-6164-B14D-A8F7-980D09C4DD92}" type="slidenum">
              <a:rPr lang="en-US" smtClean="0"/>
              <a:pPr/>
              <a:t>43</a:t>
            </a:fld>
            <a:endParaRPr lang="en-US"/>
          </a:p>
        </p:txBody>
      </p:sp>
      <p:sp>
        <p:nvSpPr>
          <p:cNvPr id="44" name="Footer Placeholder 43"/>
          <p:cNvSpPr>
            <a:spLocks noGrp="1"/>
          </p:cNvSpPr>
          <p:nvPr>
            <p:ph type="ftr" sz="quarter" idx="11"/>
          </p:nvPr>
        </p:nvSpPr>
        <p:spPr/>
        <p:txBody>
          <a:bodyPr/>
          <a:lstStyle/>
          <a:p>
            <a:r>
              <a:rPr lang="en-US" smtClean="0"/>
              <a:t>Muon Collider Strategy, CERN, Oct. 2019</a:t>
            </a:r>
            <a:endParaRPr lang="en-US"/>
          </a:p>
        </p:txBody>
      </p:sp>
    </p:spTree>
    <p:extLst>
      <p:ext uri="{BB962C8B-B14F-4D97-AF65-F5344CB8AC3E}">
        <p14:creationId xmlns:p14="http://schemas.microsoft.com/office/powerpoint/2010/main" val="219315857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70051"/>
          </a:xfrm>
        </p:spPr>
        <p:txBody>
          <a:bodyPr>
            <a:normAutofit fontScale="90000"/>
          </a:bodyPr>
          <a:lstStyle/>
          <a:p>
            <a:r>
              <a:rPr lang="en-US" dirty="0" smtClean="0"/>
              <a:t>Other Tests</a:t>
            </a:r>
            <a:endParaRPr lang="en-US" dirty="0"/>
          </a:p>
        </p:txBody>
      </p:sp>
      <p:pic>
        <p:nvPicPr>
          <p:cNvPr id="28" name="Picture 27">
            <a:extLst>
              <a:ext uri="{FF2B5EF4-FFF2-40B4-BE49-F238E27FC236}">
                <a16:creationId xmlns="" xmlns:a16="http://schemas.microsoft.com/office/drawing/2014/main" xmlns:mv="urn:schemas-microsoft-com:mac:vml" xmlns:mc="http://schemas.openxmlformats.org/markup-compatibility/2006" id="{9AB7E28F-0043-EC44-B82C-53A100CA76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3855" y="1067247"/>
            <a:ext cx="3213803" cy="2428823"/>
          </a:xfrm>
          <a:prstGeom prst="rect">
            <a:avLst/>
          </a:prstGeom>
          <a:ln>
            <a:solidFill>
              <a:schemeClr val="bg1">
                <a:lumMod val="75000"/>
              </a:schemeClr>
            </a:solidFill>
          </a:ln>
        </p:spPr>
      </p:pic>
      <p:pic>
        <p:nvPicPr>
          <p:cNvPr id="29" name="Picture 2">
            <a:extLst>
              <a:ext uri="{FF2B5EF4-FFF2-40B4-BE49-F238E27FC236}">
                <a16:creationId xmlns="" xmlns:a16="http://schemas.microsoft.com/office/drawing/2014/main" xmlns:mv="urn:schemas-microsoft-com:mac:vml" xmlns:mc="http://schemas.openxmlformats.org/markup-compatibility/2006" id="{F1903BCC-BF2B-FD49-AB53-1FA850CB386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42441" y="680190"/>
            <a:ext cx="2140544" cy="227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5903855" y="662810"/>
            <a:ext cx="3078074" cy="369332"/>
          </a:xfrm>
          <a:prstGeom prst="rect">
            <a:avLst/>
          </a:prstGeom>
          <a:noFill/>
        </p:spPr>
        <p:txBody>
          <a:bodyPr wrap="none" rtlCol="0">
            <a:spAutoFit/>
          </a:bodyPr>
          <a:lstStyle/>
          <a:p>
            <a:r>
              <a:rPr lang="en-US" b="1" dirty="0" err="1" smtClean="0"/>
              <a:t>MuCool</a:t>
            </a:r>
            <a:r>
              <a:rPr lang="en-US" dirty="0" smtClean="0"/>
              <a:t>: &gt;50 MV/m in 5 T field</a:t>
            </a:r>
            <a:endParaRPr lang="en-US" dirty="0"/>
          </a:p>
        </p:txBody>
      </p:sp>
      <p:pic>
        <p:nvPicPr>
          <p:cNvPr id="31" name="Picture 30">
            <a:extLst>
              <a:ext uri="{FF2B5EF4-FFF2-40B4-BE49-F238E27FC236}">
                <a16:creationId xmlns="" xmlns:a16="http://schemas.microsoft.com/office/drawing/2014/main" xmlns:mv="urn:schemas-microsoft-com:mac:vml" xmlns:mc="http://schemas.openxmlformats.org/markup-compatibility/2006" id="{BB6AD954-55F5-7A40-AC92-54DC379215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5378" y="2047048"/>
            <a:ext cx="2209588" cy="4484486"/>
          </a:xfrm>
          <a:prstGeom prst="rect">
            <a:avLst/>
          </a:prstGeom>
        </p:spPr>
      </p:pic>
      <p:sp>
        <p:nvSpPr>
          <p:cNvPr id="33" name="TextBox 32"/>
          <p:cNvSpPr txBox="1"/>
          <p:nvPr/>
        </p:nvSpPr>
        <p:spPr>
          <a:xfrm>
            <a:off x="457200" y="5180000"/>
            <a:ext cx="1952779" cy="1200329"/>
          </a:xfrm>
          <a:prstGeom prst="rect">
            <a:avLst/>
          </a:prstGeom>
          <a:noFill/>
        </p:spPr>
        <p:txBody>
          <a:bodyPr wrap="square" rtlCol="0">
            <a:spAutoFit/>
          </a:bodyPr>
          <a:lstStyle/>
          <a:p>
            <a:pPr lvl="0"/>
            <a:r>
              <a:rPr lang="en-US" b="1" dirty="0" smtClean="0"/>
              <a:t>NHFML</a:t>
            </a:r>
          </a:p>
          <a:p>
            <a:r>
              <a:rPr lang="en-US" dirty="0" smtClean="0"/>
              <a:t>32 T solenoid with low-temperature HTS</a:t>
            </a:r>
            <a:endParaRPr lang="en-US" dirty="0"/>
          </a:p>
        </p:txBody>
      </p:sp>
      <p:sp>
        <p:nvSpPr>
          <p:cNvPr id="34" name="TextBox 33"/>
          <p:cNvSpPr txBox="1"/>
          <p:nvPr/>
        </p:nvSpPr>
        <p:spPr>
          <a:xfrm>
            <a:off x="96262" y="2962528"/>
            <a:ext cx="1908213" cy="923330"/>
          </a:xfrm>
          <a:prstGeom prst="rect">
            <a:avLst/>
          </a:prstGeom>
          <a:noFill/>
        </p:spPr>
        <p:txBody>
          <a:bodyPr wrap="square" rtlCol="0">
            <a:spAutoFit/>
          </a:bodyPr>
          <a:lstStyle/>
          <a:p>
            <a:pPr lvl="0"/>
            <a:r>
              <a:rPr lang="en-US" b="1" dirty="0" smtClean="0"/>
              <a:t>FNAL</a:t>
            </a:r>
          </a:p>
          <a:p>
            <a:r>
              <a:rPr lang="en-US" dirty="0" smtClean="0"/>
              <a:t>Breakthrough in HTS cables</a:t>
            </a:r>
            <a:endParaRPr lang="en-US" dirty="0"/>
          </a:p>
        </p:txBody>
      </p:sp>
      <p:sp>
        <p:nvSpPr>
          <p:cNvPr id="35" name="Date Placeholder 34"/>
          <p:cNvSpPr>
            <a:spLocks noGrp="1"/>
          </p:cNvSpPr>
          <p:nvPr>
            <p:ph type="dt" sz="half" idx="10"/>
          </p:nvPr>
        </p:nvSpPr>
        <p:spPr>
          <a:xfrm>
            <a:off x="457200" y="6531534"/>
            <a:ext cx="2133600" cy="365125"/>
          </a:xfrm>
        </p:spPr>
        <p:txBody>
          <a:bodyPr/>
          <a:lstStyle/>
          <a:p>
            <a:r>
              <a:rPr lang="fr-CH" smtClean="0"/>
              <a:t>D. Schulte</a:t>
            </a:r>
            <a:endParaRPr lang="en-US"/>
          </a:p>
        </p:txBody>
      </p:sp>
      <p:sp>
        <p:nvSpPr>
          <p:cNvPr id="36" name="Slide Number Placeholder 35"/>
          <p:cNvSpPr>
            <a:spLocks noGrp="1"/>
          </p:cNvSpPr>
          <p:nvPr>
            <p:ph type="sldNum" sz="quarter" idx="12"/>
          </p:nvPr>
        </p:nvSpPr>
        <p:spPr>
          <a:xfrm>
            <a:off x="6553200" y="6531534"/>
            <a:ext cx="2133600" cy="365125"/>
          </a:xfrm>
        </p:spPr>
        <p:txBody>
          <a:bodyPr/>
          <a:lstStyle/>
          <a:p>
            <a:fld id="{3478A56A-6164-B14D-A8F7-980D09C4DD92}" type="slidenum">
              <a:rPr lang="en-US" smtClean="0"/>
              <a:pPr/>
              <a:t>44</a:t>
            </a:fld>
            <a:endParaRPr lang="en-US"/>
          </a:p>
        </p:txBody>
      </p:sp>
      <p:sp>
        <p:nvSpPr>
          <p:cNvPr id="37" name="Footer Placeholder 36"/>
          <p:cNvSpPr>
            <a:spLocks noGrp="1"/>
          </p:cNvSpPr>
          <p:nvPr>
            <p:ph type="ftr" sz="quarter" idx="11"/>
          </p:nvPr>
        </p:nvSpPr>
        <p:spPr>
          <a:xfrm>
            <a:off x="3124200" y="6531534"/>
            <a:ext cx="2895600" cy="365125"/>
          </a:xfrm>
        </p:spPr>
        <p:txBody>
          <a:bodyPr/>
          <a:lstStyle/>
          <a:p>
            <a:r>
              <a:rPr lang="en-US" smtClean="0"/>
              <a:t>Muon Collider Strategy, CERN, Oct. 2019</a:t>
            </a:r>
            <a:endParaRPr lang="en-US"/>
          </a:p>
        </p:txBody>
      </p:sp>
      <p:pic>
        <p:nvPicPr>
          <p:cNvPr id="3" name="Picture 2" descr="ncelnngpfnakapbn.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6592" y="3761101"/>
            <a:ext cx="2747849" cy="2738150"/>
          </a:xfrm>
          <a:prstGeom prst="rect">
            <a:avLst/>
          </a:prstGeom>
        </p:spPr>
      </p:pic>
      <p:sp>
        <p:nvSpPr>
          <p:cNvPr id="15" name="TextBox 14"/>
          <p:cNvSpPr txBox="1"/>
          <p:nvPr/>
        </p:nvSpPr>
        <p:spPr>
          <a:xfrm>
            <a:off x="7354441" y="3790461"/>
            <a:ext cx="1246923" cy="923330"/>
          </a:xfrm>
          <a:prstGeom prst="rect">
            <a:avLst/>
          </a:prstGeom>
          <a:noFill/>
        </p:spPr>
        <p:txBody>
          <a:bodyPr wrap="square" rtlCol="0">
            <a:spAutoFit/>
          </a:bodyPr>
          <a:lstStyle/>
          <a:p>
            <a:pPr lvl="0"/>
            <a:r>
              <a:rPr lang="en-US" b="1" dirty="0" smtClean="0"/>
              <a:t>FNAL</a:t>
            </a:r>
          </a:p>
          <a:p>
            <a:r>
              <a:rPr lang="en-US" dirty="0" smtClean="0"/>
              <a:t>12 T/s HTS</a:t>
            </a:r>
          </a:p>
          <a:p>
            <a:r>
              <a:rPr lang="en-US" dirty="0" smtClean="0"/>
              <a:t>0.6 T max</a:t>
            </a:r>
            <a:endParaRPr lang="en-US" dirty="0"/>
          </a:p>
        </p:txBody>
      </p:sp>
      <p:sp>
        <p:nvSpPr>
          <p:cNvPr id="4" name="TextBox 3"/>
          <p:cNvSpPr txBox="1"/>
          <p:nvPr/>
        </p:nvSpPr>
        <p:spPr>
          <a:xfrm>
            <a:off x="2510064" y="1031540"/>
            <a:ext cx="3247627" cy="646331"/>
          </a:xfrm>
          <a:prstGeom prst="rect">
            <a:avLst/>
          </a:prstGeom>
          <a:solidFill>
            <a:schemeClr val="accent6">
              <a:lumMod val="20000"/>
              <a:lumOff val="80000"/>
            </a:schemeClr>
          </a:solidFill>
        </p:spPr>
        <p:txBody>
          <a:bodyPr wrap="square" rtlCol="0">
            <a:spAutoFit/>
          </a:bodyPr>
          <a:lstStyle/>
          <a:p>
            <a:r>
              <a:rPr lang="en-US" dirty="0" smtClean="0"/>
              <a:t>A number of key components has been developed</a:t>
            </a:r>
            <a:endParaRPr lang="en-US" dirty="0"/>
          </a:p>
        </p:txBody>
      </p:sp>
      <p:sp>
        <p:nvSpPr>
          <p:cNvPr id="17" name="TextBox 16"/>
          <p:cNvSpPr txBox="1"/>
          <p:nvPr/>
        </p:nvSpPr>
        <p:spPr>
          <a:xfrm>
            <a:off x="7727534" y="6099527"/>
            <a:ext cx="1390124" cy="369332"/>
          </a:xfrm>
          <a:prstGeom prst="rect">
            <a:avLst/>
          </a:prstGeom>
          <a:solidFill>
            <a:schemeClr val="bg1">
              <a:lumMod val="85000"/>
            </a:schemeClr>
          </a:solidFill>
        </p:spPr>
        <p:txBody>
          <a:bodyPr wrap="none" rtlCol="0">
            <a:spAutoFit/>
          </a:bodyPr>
          <a:lstStyle/>
          <a:p>
            <a:r>
              <a:rPr lang="en-US" dirty="0" smtClean="0"/>
              <a:t>Mark Palmer</a:t>
            </a:r>
            <a:endParaRPr lang="en-US" dirty="0"/>
          </a:p>
        </p:txBody>
      </p:sp>
    </p:spTree>
    <p:extLst>
      <p:ext uri="{BB962C8B-B14F-4D97-AF65-F5344CB8AC3E}">
        <p14:creationId xmlns:p14="http://schemas.microsoft.com/office/powerpoint/2010/main" val="40199891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93748"/>
          </a:xfrm>
        </p:spPr>
        <p:txBody>
          <a:bodyPr>
            <a:normAutofit fontScale="90000"/>
          </a:bodyPr>
          <a:lstStyle/>
          <a:p>
            <a:r>
              <a:rPr lang="en-US" dirty="0" smtClean="0"/>
              <a:t>The LEMMA Scheme</a:t>
            </a:r>
            <a:endParaRPr lang="en-US" dirty="0"/>
          </a:p>
        </p:txBody>
      </p:sp>
      <p:sp>
        <p:nvSpPr>
          <p:cNvPr id="3" name="Content Placeholder 2"/>
          <p:cNvSpPr>
            <a:spLocks noGrp="1"/>
          </p:cNvSpPr>
          <p:nvPr>
            <p:ph idx="1"/>
          </p:nvPr>
        </p:nvSpPr>
        <p:spPr>
          <a:xfrm>
            <a:off x="37794" y="3299776"/>
            <a:ext cx="3599644" cy="1081659"/>
          </a:xfrm>
        </p:spPr>
        <p:txBody>
          <a:bodyPr>
            <a:normAutofit/>
          </a:bodyPr>
          <a:lstStyle/>
          <a:p>
            <a:pPr>
              <a:lnSpc>
                <a:spcPct val="80000"/>
              </a:lnSpc>
              <a:buNone/>
            </a:pPr>
            <a:r>
              <a:rPr lang="en-US" sz="1800" dirty="0" smtClean="0"/>
              <a:t>Key concept:</a:t>
            </a:r>
          </a:p>
          <a:p>
            <a:pPr>
              <a:lnSpc>
                <a:spcPct val="80000"/>
              </a:lnSpc>
              <a:buNone/>
            </a:pPr>
            <a:r>
              <a:rPr lang="en-US" sz="1800" dirty="0" smtClean="0"/>
              <a:t>Produce </a:t>
            </a:r>
            <a:r>
              <a:rPr lang="en-US" sz="1800" dirty="0" err="1" smtClean="0"/>
              <a:t>muon</a:t>
            </a:r>
            <a:r>
              <a:rPr lang="en-US" sz="1800" dirty="0" smtClean="0"/>
              <a:t> beam with low </a:t>
            </a:r>
            <a:r>
              <a:rPr lang="en-US" sz="1800" dirty="0" err="1" smtClean="0"/>
              <a:t>emittance</a:t>
            </a:r>
            <a:r>
              <a:rPr lang="en-US" sz="1800" dirty="0" smtClean="0"/>
              <a:t> using a positron beam</a:t>
            </a:r>
          </a:p>
          <a:p>
            <a:pPr>
              <a:lnSpc>
                <a:spcPct val="80000"/>
              </a:lnSpc>
              <a:buNone/>
            </a:pPr>
            <a:r>
              <a:rPr lang="en-US" sz="1800" dirty="0" smtClean="0"/>
              <a:t>No cooling required</a:t>
            </a:r>
          </a:p>
        </p:txBody>
      </p:sp>
      <p:pic>
        <p:nvPicPr>
          <p:cNvPr id="4" name="Picture 3" descr="p4.tiff"/>
          <p:cNvPicPr>
            <a:picLocks noChangeAspect="1"/>
          </p:cNvPicPr>
          <p:nvPr/>
        </p:nvPicPr>
        <p:blipFill>
          <a:blip r:embed="rId2">
            <a:extLst>
              <a:ext uri="{28A0092B-C50C-407E-A947-70E740481C1C}">
                <a14:useLocalDpi xmlns:a14="http://schemas.microsoft.com/office/drawing/2010/main" val="0"/>
              </a:ext>
            </a:extLst>
          </a:blip>
          <a:srcRect t="50107"/>
          <a:stretch>
            <a:fillRect/>
          </a:stretch>
        </p:blipFill>
        <p:spPr>
          <a:xfrm>
            <a:off x="0" y="907116"/>
            <a:ext cx="9144000" cy="2259717"/>
          </a:xfrm>
          <a:prstGeom prst="rect">
            <a:avLst/>
          </a:prstGeom>
        </p:spPr>
      </p:pic>
      <p:sp>
        <p:nvSpPr>
          <p:cNvPr id="5" name="Date Placeholder 4"/>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45</a:t>
            </a:fld>
            <a:endParaRPr lang="en-US"/>
          </a:p>
        </p:txBody>
      </p:sp>
      <p:sp>
        <p:nvSpPr>
          <p:cNvPr id="7" name="Footer Placeholder 6"/>
          <p:cNvSpPr>
            <a:spLocks noGrp="1"/>
          </p:cNvSpPr>
          <p:nvPr>
            <p:ph type="ftr" sz="quarter" idx="11"/>
          </p:nvPr>
        </p:nvSpPr>
        <p:spPr/>
        <p:txBody>
          <a:bodyPr/>
          <a:lstStyle/>
          <a:p>
            <a:r>
              <a:rPr lang="en-US" smtClean="0"/>
              <a:t>Muon Collider Strategy, CERN, Oct. 2019</a:t>
            </a:r>
            <a:endParaRPr lang="en-US"/>
          </a:p>
        </p:txBody>
      </p:sp>
      <p:sp>
        <p:nvSpPr>
          <p:cNvPr id="10" name="TextBox 9"/>
          <p:cNvSpPr txBox="1"/>
          <p:nvPr/>
        </p:nvSpPr>
        <p:spPr>
          <a:xfrm>
            <a:off x="152401" y="4602023"/>
            <a:ext cx="3760500" cy="1754327"/>
          </a:xfrm>
          <a:prstGeom prst="rect">
            <a:avLst/>
          </a:prstGeom>
          <a:noFill/>
        </p:spPr>
        <p:txBody>
          <a:bodyPr wrap="square" rtlCol="0">
            <a:spAutoFit/>
          </a:bodyPr>
          <a:lstStyle/>
          <a:p>
            <a:r>
              <a:rPr lang="en-US" dirty="0" err="1" smtClean="0"/>
              <a:t>Muon</a:t>
            </a:r>
            <a:r>
              <a:rPr lang="en-US" dirty="0" smtClean="0"/>
              <a:t> current 10</a:t>
            </a:r>
            <a:r>
              <a:rPr lang="en-US" baseline="30000" dirty="0" smtClean="0"/>
              <a:t>11</a:t>
            </a:r>
            <a:r>
              <a:rPr lang="en-US" dirty="0" smtClean="0"/>
              <a:t> s</a:t>
            </a:r>
            <a:r>
              <a:rPr lang="en-US" baseline="30000" dirty="0" smtClean="0"/>
              <a:t>-1</a:t>
            </a:r>
            <a:r>
              <a:rPr lang="en-US" dirty="0" smtClean="0"/>
              <a:t> is 300 times lower compared to 3 x 10</a:t>
            </a:r>
            <a:r>
              <a:rPr lang="en-US" baseline="30000" dirty="0" smtClean="0"/>
              <a:t>13 </a:t>
            </a:r>
            <a:r>
              <a:rPr lang="en-US" dirty="0" smtClean="0"/>
              <a:t>s</a:t>
            </a:r>
            <a:r>
              <a:rPr lang="en-US" baseline="30000" dirty="0" smtClean="0"/>
              <a:t>-1</a:t>
            </a:r>
            <a:r>
              <a:rPr lang="en-US" dirty="0" smtClean="0"/>
              <a:t> for proton driver</a:t>
            </a:r>
          </a:p>
          <a:p>
            <a:endParaRPr lang="en-US" dirty="0"/>
          </a:p>
          <a:p>
            <a:r>
              <a:rPr lang="en-US" dirty="0" err="1" smtClean="0"/>
              <a:t>Emittance</a:t>
            </a:r>
            <a:r>
              <a:rPr lang="en-US" dirty="0" smtClean="0"/>
              <a:t> O(10</a:t>
            </a:r>
            <a:r>
              <a:rPr lang="en-US" baseline="30000" dirty="0" smtClean="0"/>
              <a:t>-3</a:t>
            </a:r>
            <a:r>
              <a:rPr lang="en-US" dirty="0" smtClean="0"/>
              <a:t>) smaller than in proton scheme, 40 ns vs. 25 </a:t>
            </a:r>
            <a:r>
              <a:rPr lang="en-US" dirty="0" err="1" smtClean="0"/>
              <a:t>μm</a:t>
            </a:r>
            <a:endParaRPr lang="en-US" dirty="0"/>
          </a:p>
        </p:txBody>
      </p:sp>
      <p:cxnSp>
        <p:nvCxnSpPr>
          <p:cNvPr id="17" name="Straight Connector 16"/>
          <p:cNvCxnSpPr/>
          <p:nvPr/>
        </p:nvCxnSpPr>
        <p:spPr>
          <a:xfrm flipH="1">
            <a:off x="4097981" y="2351100"/>
            <a:ext cx="407798" cy="2312618"/>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542208" y="2334638"/>
            <a:ext cx="410934" cy="2312618"/>
          </a:xfrm>
          <a:prstGeom prst="line">
            <a:avLst/>
          </a:prstGeom>
        </p:spPr>
        <p:style>
          <a:lnRef idx="2">
            <a:schemeClr val="accent1"/>
          </a:lnRef>
          <a:fillRef idx="0">
            <a:schemeClr val="accent1"/>
          </a:fillRef>
          <a:effectRef idx="1">
            <a:schemeClr val="accent1"/>
          </a:effectRef>
          <a:fontRef idx="minor">
            <a:schemeClr val="tx1"/>
          </a:fontRef>
        </p:style>
      </p:cxnSp>
      <p:pic>
        <p:nvPicPr>
          <p:cNvPr id="23" name="Picture 22" descr="p4.tiff"/>
          <p:cNvPicPr>
            <a:picLocks noChangeAspect="1"/>
          </p:cNvPicPr>
          <p:nvPr/>
        </p:nvPicPr>
        <p:blipFill rotWithShape="1">
          <a:blip r:embed="rId2">
            <a:extLst>
              <a:ext uri="{28A0092B-C50C-407E-A947-70E740481C1C}">
                <a14:useLocalDpi xmlns:a14="http://schemas.microsoft.com/office/drawing/2010/main" val="0"/>
              </a:ext>
            </a:extLst>
          </a:blip>
          <a:srcRect l="48352" t="50107" r="38637"/>
          <a:stretch/>
        </p:blipFill>
        <p:spPr>
          <a:xfrm>
            <a:off x="4082416" y="3142639"/>
            <a:ext cx="1870726" cy="3553180"/>
          </a:xfrm>
          <a:prstGeom prst="rect">
            <a:avLst/>
          </a:prstGeom>
        </p:spPr>
      </p:pic>
      <p:cxnSp>
        <p:nvCxnSpPr>
          <p:cNvPr id="24" name="Straight Arrow Connector 23"/>
          <p:cNvCxnSpPr/>
          <p:nvPr/>
        </p:nvCxnSpPr>
        <p:spPr>
          <a:xfrm>
            <a:off x="3637438" y="3940902"/>
            <a:ext cx="641459" cy="1639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086440" y="3514787"/>
            <a:ext cx="2945305" cy="2585323"/>
          </a:xfrm>
          <a:prstGeom prst="rect">
            <a:avLst/>
          </a:prstGeom>
          <a:noFill/>
        </p:spPr>
        <p:txBody>
          <a:bodyPr wrap="square" rtlCol="0">
            <a:spAutoFit/>
          </a:bodyPr>
          <a:lstStyle/>
          <a:p>
            <a:r>
              <a:rPr lang="en-US" dirty="0" smtClean="0"/>
              <a:t>In design of 2018 two important issues were found</a:t>
            </a:r>
          </a:p>
          <a:p>
            <a:pPr marL="285750" indent="-285750">
              <a:buFont typeface="Arial"/>
              <a:buChar char="•"/>
            </a:pPr>
            <a:r>
              <a:rPr lang="en-US" dirty="0" err="1" smtClean="0"/>
              <a:t>Muon</a:t>
            </a:r>
            <a:r>
              <a:rPr lang="en-US" dirty="0" smtClean="0"/>
              <a:t> multiple scattering</a:t>
            </a:r>
          </a:p>
          <a:p>
            <a:pPr marL="285750" indent="-285750">
              <a:buFont typeface="Arial"/>
              <a:buChar char="•"/>
            </a:pPr>
            <a:r>
              <a:rPr lang="en-US" dirty="0" smtClean="0"/>
              <a:t>Issue with phase space</a:t>
            </a:r>
          </a:p>
          <a:p>
            <a:pPr marL="285750" indent="-285750">
              <a:buFont typeface="Arial"/>
              <a:buChar char="•"/>
            </a:pPr>
            <a:endParaRPr lang="en-US" dirty="0" smtClean="0"/>
          </a:p>
          <a:p>
            <a:pPr marL="285750" indent="-285750">
              <a:buFont typeface="Arial"/>
              <a:buChar char="•"/>
            </a:pPr>
            <a:endParaRPr lang="en-US" dirty="0"/>
          </a:p>
          <a:p>
            <a:r>
              <a:rPr lang="en-US" dirty="0" smtClean="0"/>
              <a:t>Attempt to consolidate is ongoing</a:t>
            </a:r>
          </a:p>
          <a:p>
            <a:pPr marL="285750" indent="-285750">
              <a:buFont typeface="Symbol" charset="0"/>
              <a:buChar char=""/>
            </a:pPr>
            <a:r>
              <a:rPr lang="en-US" dirty="0" smtClean="0"/>
              <a:t>Nadia’s talk</a:t>
            </a:r>
          </a:p>
        </p:txBody>
      </p:sp>
    </p:spTree>
    <p:extLst>
      <p:ext uri="{BB962C8B-B14F-4D97-AF65-F5344CB8AC3E}">
        <p14:creationId xmlns:p14="http://schemas.microsoft.com/office/powerpoint/2010/main" val="299818719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82578" y="258223"/>
                <a:ext cx="8664049" cy="540371"/>
              </a:xfrm>
            </p:spPr>
            <p:txBody>
              <a:bodyPr>
                <a:normAutofit fontScale="90000"/>
              </a:bodyPr>
              <a:lstStyle/>
              <a:p>
                <a:r>
                  <a:rPr lang="en-US" dirty="0" smtClean="0"/>
                  <a:t>Beam induced background studies</a:t>
                </a:r>
                <a:br>
                  <a:rPr lang="en-US" dirty="0" smtClean="0"/>
                </a:br>
                <a:r>
                  <a:rPr lang="en-US" sz="3600" dirty="0" smtClean="0"/>
                  <a:t>on detector at </a:t>
                </a:r>
                <a14:m>
                  <m:oMath xmlns:m="http://schemas.openxmlformats.org/officeDocument/2006/math" xmlns="" xmlns:mv="urn:schemas-microsoft-com:mac:vml">
                    <m:rad>
                      <m:radPr>
                        <m:degHide m:val="on"/>
                        <m:ctrlPr>
                          <a:rPr lang="en-US" sz="3600" b="0" i="1" smtClean="0">
                            <a:latin typeface="Cambria Math" charset="0"/>
                            <a:ea typeface="Cambria Math" charset="0"/>
                            <a:cs typeface="Cambria Math" charset="0"/>
                          </a:rPr>
                        </m:ctrlPr>
                      </m:radPr>
                      <m:deg/>
                      <m:e>
                        <m:r>
                          <a:rPr lang="en-US" sz="3600" b="0" i="1" smtClean="0">
                            <a:latin typeface="Cambria Math" charset="0"/>
                            <a:ea typeface="Cambria Math" charset="0"/>
                            <a:cs typeface="Cambria Math" charset="0"/>
                          </a:rPr>
                          <m:t>𝑠</m:t>
                        </m:r>
                      </m:e>
                    </m:rad>
                    <m:r>
                      <a:rPr lang="en-US" sz="3600" b="0" i="0" smtClean="0">
                        <a:latin typeface="Cambria Math" charset="0"/>
                        <a:ea typeface="Cambria Math" charset="0"/>
                        <a:cs typeface="Cambria Math" charset="0"/>
                      </a:rPr>
                      <m:t>=</m:t>
                    </m:r>
                  </m:oMath>
                </a14:m>
                <a:r>
                  <a:rPr lang="en-US" sz="3600" dirty="0" smtClean="0"/>
                  <a:t>1.5 </a:t>
                </a:r>
                <a:r>
                  <a:rPr lang="en-US" sz="3600" dirty="0" err="1" smtClean="0"/>
                  <a:t>TeV</a:t>
                </a:r>
                <a:endParaRPr lang="en-US" sz="3100"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82578" y="258223"/>
                <a:ext cx="8664049" cy="540371"/>
              </a:xfrm>
              <a:blipFill rotWithShape="1">
                <a:blip r:embed="rId3"/>
                <a:stretch>
                  <a:fillRect t="-122222" b="-126667"/>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fld id="{3478A56A-6164-B14D-A8F7-980D09C4DD92}" type="slidenum">
              <a:rPr lang="en-US" smtClean="0"/>
              <a:pPr/>
              <a:t>46</a:t>
            </a:fld>
            <a:endParaRPr lang="en-US"/>
          </a:p>
        </p:txBody>
      </p:sp>
      <p:sp>
        <p:nvSpPr>
          <p:cNvPr id="7" name="Rectangle 6"/>
          <p:cNvSpPr/>
          <p:nvPr/>
        </p:nvSpPr>
        <p:spPr>
          <a:xfrm>
            <a:off x="3930869" y="1280048"/>
            <a:ext cx="4572000" cy="646331"/>
          </a:xfrm>
          <a:prstGeom prst="rect">
            <a:avLst/>
          </a:prstGeom>
        </p:spPr>
        <p:txBody>
          <a:bodyPr>
            <a:spAutoFit/>
          </a:bodyPr>
          <a:lstStyle/>
          <a:p>
            <a:r>
              <a:rPr lang="en-US">
                <a:latin typeface="NimbusRomNo9L" charset="0"/>
              </a:rPr>
              <a:t>MARS15 simulation in a range of </a:t>
            </a:r>
            <a:r>
              <a:rPr lang="en-US">
                <a:latin typeface="CMSY10" charset="0"/>
              </a:rPr>
              <a:t>±</a:t>
            </a:r>
            <a:r>
              <a:rPr lang="en-US">
                <a:latin typeface="NimbusRomNo9L" charset="0"/>
              </a:rPr>
              <a:t>100 m around the interaction point </a:t>
            </a:r>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2477" y="1843063"/>
            <a:ext cx="4025143" cy="3121704"/>
          </a:xfrm>
          <a:prstGeom prst="rect">
            <a:avLst/>
          </a:prstGeom>
        </p:spPr>
      </p:pic>
      <p:sp>
        <p:nvSpPr>
          <p:cNvPr id="10" name="TextBox 9"/>
          <p:cNvSpPr txBox="1"/>
          <p:nvPr/>
        </p:nvSpPr>
        <p:spPr>
          <a:xfrm>
            <a:off x="6985049" y="1760472"/>
            <a:ext cx="1580882"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b="1" dirty="0" smtClean="0">
                <a:latin typeface="+mn-lt"/>
              </a:rPr>
              <a:t>750 </a:t>
            </a:r>
            <a:r>
              <a:rPr lang="en-US" b="1" dirty="0" smtClean="0"/>
              <a:t>G</a:t>
            </a:r>
            <a:r>
              <a:rPr lang="en-US" b="1" dirty="0" smtClean="0">
                <a:latin typeface="+mn-lt"/>
              </a:rPr>
              <a:t>eV beam</a:t>
            </a:r>
            <a:endParaRPr lang="en-US" b="1" dirty="0">
              <a:latin typeface="+mn-lt"/>
            </a:endParaRPr>
          </a:p>
        </p:txBody>
      </p:sp>
      <p:sp>
        <p:nvSpPr>
          <p:cNvPr id="8" name="Rectangle 7"/>
          <p:cNvSpPr/>
          <p:nvPr/>
        </p:nvSpPr>
        <p:spPr>
          <a:xfrm>
            <a:off x="4832594" y="4938120"/>
            <a:ext cx="4572000" cy="923330"/>
          </a:xfrm>
          <a:prstGeom prst="rect">
            <a:avLst/>
          </a:prstGeom>
        </p:spPr>
        <p:txBody>
          <a:bodyPr>
            <a:spAutoFit/>
          </a:bodyPr>
          <a:lstStyle/>
          <a:p>
            <a:r>
              <a:rPr lang="en-US" dirty="0">
                <a:latin typeface="NimbusRomNo9L" charset="0"/>
              </a:rPr>
              <a:t>Particle composition of the beam-induced background as a function of the muon decay distance from the interaction </a:t>
            </a:r>
            <a:r>
              <a:rPr lang="en-US" dirty="0" smtClean="0">
                <a:latin typeface="NimbusRomNo9L" charset="0"/>
              </a:rPr>
              <a:t>point</a:t>
            </a:r>
            <a:endParaRPr lang="en-US" dirty="0"/>
          </a:p>
        </p:txBody>
      </p:sp>
      <p:pic>
        <p:nvPicPr>
          <p:cNvPr id="12" name="Picture 11" descr="age5image2723056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944" y="3350884"/>
            <a:ext cx="4066628" cy="289343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82578" y="1067102"/>
            <a:ext cx="3619071" cy="2039296"/>
          </a:xfrm>
          <a:prstGeom prst="rect">
            <a:avLst/>
          </a:prstGeom>
        </p:spPr>
      </p:pic>
      <p:sp>
        <p:nvSpPr>
          <p:cNvPr id="15" name="Rectangle 14"/>
          <p:cNvSpPr/>
          <p:nvPr/>
        </p:nvSpPr>
        <p:spPr>
          <a:xfrm>
            <a:off x="214109" y="6076154"/>
            <a:ext cx="8598090" cy="646331"/>
          </a:xfrm>
          <a:prstGeom prst="rect">
            <a:avLst/>
          </a:prstGeom>
        </p:spPr>
        <p:txBody>
          <a:bodyPr wrap="square">
            <a:spAutoFit/>
          </a:bodyPr>
          <a:lstStyle/>
          <a:p>
            <a:r>
              <a:rPr lang="en-US" dirty="0">
                <a:latin typeface="NimbusRomNo9L" charset="0"/>
              </a:rPr>
              <a:t>Simulated time of arrival (TOF) of the beam background particles to the tracker </a:t>
            </a:r>
            <a:r>
              <a:rPr lang="en-US" dirty="0" smtClean="0">
                <a:latin typeface="NimbusRomNo9L" charset="0"/>
              </a:rPr>
              <a:t>modules with </a:t>
            </a:r>
            <a:r>
              <a:rPr lang="en-US" dirty="0">
                <a:latin typeface="NimbusRomNo9L" charset="0"/>
              </a:rPr>
              <a:t>respect to the expected time (T0) of a photon emitted from </a:t>
            </a:r>
            <a:r>
              <a:rPr lang="en-US" dirty="0" smtClean="0">
                <a:latin typeface="NimbusRomNo9L" charset="0"/>
              </a:rPr>
              <a:t>IP</a:t>
            </a:r>
            <a:endParaRPr lang="en-US" dirty="0"/>
          </a:p>
        </p:txBody>
      </p:sp>
      <p:sp>
        <p:nvSpPr>
          <p:cNvPr id="3" name="Rectangle 2"/>
          <p:cNvSpPr/>
          <p:nvPr/>
        </p:nvSpPr>
        <p:spPr>
          <a:xfrm>
            <a:off x="6962013" y="913575"/>
            <a:ext cx="1850186" cy="369332"/>
          </a:xfrm>
          <a:prstGeom prst="rect">
            <a:avLst/>
          </a:prstGeom>
        </p:spPr>
        <p:txBody>
          <a:bodyPr wrap="none">
            <a:spAutoFit/>
          </a:bodyPr>
          <a:lstStyle/>
          <a:p>
            <a:r>
              <a:rPr lang="nb-NO" b="1">
                <a:hlinkClick r:id="rId7"/>
              </a:rPr>
              <a:t>arXiv:1905.03725</a:t>
            </a:r>
            <a:endParaRPr lang="en-US"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Tree>
    <p:extLst>
      <p:ext uri="{BB962C8B-B14F-4D97-AF65-F5344CB8AC3E}">
        <p14:creationId xmlns:p14="http://schemas.microsoft.com/office/powerpoint/2010/main" val="945027611"/>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fld id="{7E818C66-47F2-104F-9864-9B2937636518}" type="slidenum">
              <a:rPr lang="en-US" altLang="en-US" sz="1200">
                <a:solidFill>
                  <a:srgbClr val="000090"/>
                </a:solidFill>
              </a:rPr>
              <a:pPr>
                <a:spcBef>
                  <a:spcPct val="0"/>
                </a:spcBef>
                <a:buFontTx/>
                <a:buNone/>
              </a:pPr>
              <a:t>47</a:t>
            </a:fld>
            <a:endParaRPr lang="en-US" altLang="en-US" sz="1200">
              <a:solidFill>
                <a:srgbClr val="000090"/>
              </a:solidFill>
            </a:endParaRPr>
          </a:p>
        </p:txBody>
      </p:sp>
      <p:sp>
        <p:nvSpPr>
          <p:cNvPr id="7" name="TextBox 6"/>
          <p:cNvSpPr txBox="1"/>
          <p:nvPr/>
        </p:nvSpPr>
        <p:spPr>
          <a:xfrm>
            <a:off x="1" y="3636187"/>
            <a:ext cx="9144000" cy="2800767"/>
          </a:xfrm>
          <a:prstGeom prst="rect">
            <a:avLst/>
          </a:prstGeom>
          <a:noFill/>
        </p:spPr>
        <p:txBody>
          <a:bodyPr wrap="square">
            <a:spAutoFit/>
          </a:bodyPr>
          <a:lstStyle/>
          <a:p>
            <a:pPr>
              <a:defRPr/>
            </a:pPr>
            <a:r>
              <a:rPr lang="en-US" sz="2400" dirty="0">
                <a:latin typeface="+mn-lt"/>
              </a:rPr>
              <a:t>P</a:t>
            </a:r>
            <a:r>
              <a:rPr lang="en-US" sz="2400" dirty="0" smtClean="0">
                <a:latin typeface="+mn-lt"/>
              </a:rPr>
              <a:t>ast experiences and new ideas discussed at the joint ARIES Workshop </a:t>
            </a:r>
          </a:p>
          <a:p>
            <a:pPr algn="ctr">
              <a:defRPr/>
            </a:pPr>
            <a:r>
              <a:rPr lang="en-US" sz="1600" b="1" dirty="0" smtClean="0">
                <a:solidFill>
                  <a:srgbClr val="800000"/>
                </a:solidFill>
              </a:rPr>
              <a:t>July </a:t>
            </a:r>
            <a:r>
              <a:rPr lang="en-US" sz="1600" b="1" dirty="0">
                <a:solidFill>
                  <a:srgbClr val="800000"/>
                </a:solidFill>
              </a:rPr>
              <a:t>2-3, 2018  </a:t>
            </a:r>
          </a:p>
          <a:p>
            <a:pPr algn="ctr">
              <a:defRPr/>
            </a:pPr>
            <a:r>
              <a:rPr lang="en-US" sz="1600" b="1" dirty="0" err="1">
                <a:solidFill>
                  <a:srgbClr val="800000"/>
                </a:solidFill>
              </a:rPr>
              <a:t>Università</a:t>
            </a:r>
            <a:r>
              <a:rPr lang="en-US" sz="1600" b="1" dirty="0">
                <a:solidFill>
                  <a:srgbClr val="800000"/>
                </a:solidFill>
              </a:rPr>
              <a:t> di </a:t>
            </a:r>
            <a:r>
              <a:rPr lang="en-US" sz="1600" b="1" dirty="0" err="1">
                <a:solidFill>
                  <a:srgbClr val="800000"/>
                </a:solidFill>
              </a:rPr>
              <a:t>Padova</a:t>
            </a:r>
            <a:r>
              <a:rPr lang="en-US" sz="1600" b="1" dirty="0">
                <a:solidFill>
                  <a:srgbClr val="800000"/>
                </a:solidFill>
              </a:rPr>
              <a:t> - Orto </a:t>
            </a:r>
            <a:r>
              <a:rPr lang="en-US" sz="1600" b="1" dirty="0" err="1">
                <a:solidFill>
                  <a:srgbClr val="800000"/>
                </a:solidFill>
              </a:rPr>
              <a:t>Botanico</a:t>
            </a:r>
            <a:endParaRPr lang="en-US" sz="1600" b="1" dirty="0">
              <a:solidFill>
                <a:srgbClr val="800000"/>
              </a:solidFill>
            </a:endParaRPr>
          </a:p>
          <a:p>
            <a:pPr algn="ctr">
              <a:defRPr/>
            </a:pPr>
            <a:r>
              <a:rPr lang="en-US" sz="1600" dirty="0">
                <a:hlinkClick r:id="rId3"/>
              </a:rPr>
              <a:t>https://</a:t>
            </a:r>
            <a:r>
              <a:rPr lang="en-US" sz="1600" dirty="0" smtClean="0">
                <a:hlinkClick r:id="rId3"/>
              </a:rPr>
              <a:t>indico.cern.ch/event/719240/overview</a:t>
            </a:r>
            <a:endParaRPr lang="en-US" sz="1600" dirty="0" smtClean="0"/>
          </a:p>
          <a:p>
            <a:pPr algn="ctr">
              <a:defRPr/>
            </a:pPr>
            <a:endParaRPr lang="en-US" sz="1600" dirty="0" smtClean="0"/>
          </a:p>
          <a:p>
            <a:pPr algn="ctr">
              <a:defRPr/>
            </a:pPr>
            <a:r>
              <a:rPr lang="en-US" sz="2400" dirty="0" smtClean="0">
                <a:latin typeface="+mn-lt"/>
              </a:rPr>
              <a:t>Preparatory meeting to review progress for the ESPPU Symposium</a:t>
            </a:r>
            <a:endParaRPr lang="en-US" sz="1600" dirty="0" smtClean="0"/>
          </a:p>
          <a:p>
            <a:pPr algn="ctr">
              <a:defRPr/>
            </a:pPr>
            <a:r>
              <a:rPr lang="en-US" sz="1600" b="1" dirty="0" smtClean="0">
                <a:solidFill>
                  <a:srgbClr val="800000"/>
                </a:solidFill>
              </a:rPr>
              <a:t>April 10-11, 2019</a:t>
            </a:r>
            <a:endParaRPr lang="en-US" sz="1600" b="1" dirty="0">
              <a:solidFill>
                <a:srgbClr val="800000"/>
              </a:solidFill>
            </a:endParaRPr>
          </a:p>
          <a:p>
            <a:pPr algn="ctr">
              <a:defRPr/>
            </a:pPr>
            <a:r>
              <a:rPr lang="en-US" sz="1600" b="1" dirty="0" smtClean="0">
                <a:solidFill>
                  <a:srgbClr val="800000"/>
                </a:solidFill>
              </a:rPr>
              <a:t>CERN </a:t>
            </a:r>
            <a:r>
              <a:rPr lang="mr-IN" sz="1600" b="1" dirty="0" smtClean="0">
                <a:solidFill>
                  <a:srgbClr val="800000"/>
                </a:solidFill>
              </a:rPr>
              <a:t>–</a:t>
            </a:r>
            <a:r>
              <a:rPr lang="en-US" sz="1600" b="1" dirty="0" smtClean="0">
                <a:solidFill>
                  <a:srgbClr val="800000"/>
                </a:solidFill>
              </a:rPr>
              <a:t> Council Room</a:t>
            </a:r>
            <a:endParaRPr lang="en-US" sz="1600" b="1" dirty="0">
              <a:solidFill>
                <a:srgbClr val="800000"/>
              </a:solidFill>
            </a:endParaRPr>
          </a:p>
          <a:p>
            <a:pPr algn="ctr">
              <a:defRPr/>
            </a:pPr>
            <a:r>
              <a:rPr lang="en-US" sz="1600" dirty="0" smtClean="0">
                <a:hlinkClick r:id="rId4"/>
              </a:rPr>
              <a:t>https://indico.cern.ch/event/801616</a:t>
            </a:r>
          </a:p>
          <a:p>
            <a:pPr algn="ctr">
              <a:defRPr/>
            </a:pPr>
            <a:endParaRPr lang="en-US" sz="1600" dirty="0">
              <a:latin typeface="+mn-lt"/>
            </a:endParaRPr>
          </a:p>
        </p:txBody>
      </p:sp>
      <p:sp>
        <p:nvSpPr>
          <p:cNvPr id="2" name="Rectangle 1"/>
          <p:cNvSpPr/>
          <p:nvPr/>
        </p:nvSpPr>
        <p:spPr>
          <a:xfrm>
            <a:off x="0" y="765710"/>
            <a:ext cx="9072499" cy="2826415"/>
          </a:xfrm>
          <a:prstGeom prst="rect">
            <a:avLst/>
          </a:prstGeom>
        </p:spPr>
        <p:txBody>
          <a:bodyPr wrap="square">
            <a:spAutoFit/>
          </a:bodyPr>
          <a:lstStyle/>
          <a:p>
            <a:pPr algn="ctr">
              <a:lnSpc>
                <a:spcPts val="1400"/>
              </a:lnSpc>
              <a:spcAft>
                <a:spcPts val="0"/>
              </a:spcAft>
            </a:pPr>
            <a:r>
              <a:rPr lang="en-GB" sz="2800" b="1" i="1" dirty="0" smtClean="0">
                <a:solidFill>
                  <a:srgbClr val="000000"/>
                </a:solidFill>
                <a:uFill>
                  <a:solidFill>
                    <a:srgbClr val="000000"/>
                  </a:solidFill>
                </a:uFill>
                <a:latin typeface="+mn-lt"/>
                <a:ea typeface="Times New Roman" charset="0"/>
              </a:rPr>
              <a:t> </a:t>
            </a:r>
            <a:r>
              <a:rPr lang="it-IT" sz="2000" i="1" dirty="0" smtClean="0">
                <a:solidFill>
                  <a:srgbClr val="000000"/>
                </a:solidFill>
                <a:latin typeface="+mn-lt"/>
                <a:ea typeface="Arial Unicode MS" charset="0"/>
              </a:rPr>
              <a:t>Jean </a:t>
            </a:r>
            <a:r>
              <a:rPr lang="it-IT" sz="2000" i="1" dirty="0">
                <a:solidFill>
                  <a:srgbClr val="000000"/>
                </a:solidFill>
                <a:latin typeface="+mn-lt"/>
                <a:ea typeface="Arial Unicode MS" charset="0"/>
              </a:rPr>
              <a:t>Pierre </a:t>
            </a:r>
            <a:r>
              <a:rPr lang="it-IT" sz="2000" i="1" dirty="0" err="1">
                <a:solidFill>
                  <a:srgbClr val="000000"/>
                </a:solidFill>
                <a:latin typeface="+mn-lt"/>
                <a:ea typeface="Arial Unicode MS" charset="0"/>
              </a:rPr>
              <a:t>Delahaye</a:t>
            </a:r>
            <a:r>
              <a:rPr lang="it-IT" sz="2000" i="1" dirty="0">
                <a:solidFill>
                  <a:srgbClr val="000000"/>
                </a:solidFill>
                <a:latin typeface="+mn-lt"/>
                <a:ea typeface="Arial Unicode MS" charset="0"/>
              </a:rPr>
              <a:t>, </a:t>
            </a:r>
            <a:r>
              <a:rPr lang="it-IT" sz="2000" i="1" dirty="0" smtClean="0">
                <a:solidFill>
                  <a:srgbClr val="000000"/>
                </a:solidFill>
                <a:latin typeface="+mn-lt"/>
                <a:ea typeface="Arial Unicode MS" charset="0"/>
              </a:rPr>
              <a:t>CERN, </a:t>
            </a:r>
            <a:r>
              <a:rPr lang="it-IT" sz="2000" i="1" dirty="0">
                <a:solidFill>
                  <a:srgbClr val="000000"/>
                </a:solidFill>
                <a:latin typeface="+mn-lt"/>
                <a:ea typeface="Arial Unicode MS" charset="0"/>
              </a:rPr>
              <a:t>Marcella </a:t>
            </a:r>
            <a:r>
              <a:rPr lang="it-IT" sz="2000" i="1" dirty="0" err="1">
                <a:solidFill>
                  <a:srgbClr val="000000"/>
                </a:solidFill>
                <a:latin typeface="+mn-lt"/>
                <a:ea typeface="Arial Unicode MS" charset="0"/>
              </a:rPr>
              <a:t>Diemoz</a:t>
            </a:r>
            <a:r>
              <a:rPr lang="it-IT" sz="2000" i="1" dirty="0">
                <a:solidFill>
                  <a:srgbClr val="000000"/>
                </a:solidFill>
                <a:latin typeface="+mn-lt"/>
                <a:ea typeface="Arial Unicode MS" charset="0"/>
              </a:rPr>
              <a:t>, </a:t>
            </a:r>
            <a:r>
              <a:rPr lang="it-IT" sz="2000" i="1" dirty="0" smtClean="0">
                <a:solidFill>
                  <a:srgbClr val="000000"/>
                </a:solidFill>
                <a:latin typeface="+mn-lt"/>
                <a:ea typeface="Arial Unicode MS" charset="0"/>
              </a:rPr>
              <a:t>INFN, </a:t>
            </a:r>
            <a:r>
              <a:rPr lang="en-US" sz="2000" i="1" dirty="0">
                <a:solidFill>
                  <a:srgbClr val="000000"/>
                </a:solidFill>
                <a:latin typeface="+mn-lt"/>
                <a:ea typeface="Arial Unicode MS" charset="0"/>
              </a:rPr>
              <a:t>Italy, </a:t>
            </a:r>
          </a:p>
          <a:p>
            <a:pPr algn="ctr"/>
            <a:r>
              <a:rPr lang="en-US" sz="2000" i="1" dirty="0" smtClean="0">
                <a:solidFill>
                  <a:srgbClr val="000000"/>
                </a:solidFill>
                <a:latin typeface="+mn-lt"/>
                <a:ea typeface="Arial Unicode MS" charset="0"/>
              </a:rPr>
              <a:t>Ken </a:t>
            </a:r>
            <a:r>
              <a:rPr lang="en-US" sz="2000" i="1" dirty="0">
                <a:solidFill>
                  <a:srgbClr val="000000"/>
                </a:solidFill>
                <a:latin typeface="+mn-lt"/>
                <a:ea typeface="Arial Unicode MS" charset="0"/>
              </a:rPr>
              <a:t>Long, Imperial College, UK, Bruno </a:t>
            </a:r>
            <a:r>
              <a:rPr lang="en-US" sz="2000" i="1" dirty="0" err="1">
                <a:solidFill>
                  <a:srgbClr val="000000"/>
                </a:solidFill>
                <a:latin typeface="+mn-lt"/>
                <a:ea typeface="Arial Unicode MS" charset="0"/>
              </a:rPr>
              <a:t>Mansoulie</a:t>
            </a:r>
            <a:r>
              <a:rPr lang="en-US" sz="2000" i="1" dirty="0">
                <a:solidFill>
                  <a:srgbClr val="000000"/>
                </a:solidFill>
                <a:latin typeface="+mn-lt"/>
                <a:ea typeface="Arial Unicode MS" charset="0"/>
              </a:rPr>
              <a:t>, IRFU, France, </a:t>
            </a:r>
          </a:p>
          <a:p>
            <a:pPr algn="ctr"/>
            <a:r>
              <a:rPr lang="en-US" sz="2000" i="1" dirty="0" smtClean="0">
                <a:solidFill>
                  <a:srgbClr val="000000"/>
                </a:solidFill>
                <a:latin typeface="+mn-lt"/>
                <a:ea typeface="Arial Unicode MS" charset="0"/>
              </a:rPr>
              <a:t>Nadia </a:t>
            </a:r>
            <a:r>
              <a:rPr lang="en-US" sz="2000" i="1" dirty="0" err="1">
                <a:solidFill>
                  <a:srgbClr val="000000"/>
                </a:solidFill>
                <a:latin typeface="+mn-lt"/>
                <a:ea typeface="Arial Unicode MS" charset="0"/>
              </a:rPr>
              <a:t>Pastrone</a:t>
            </a:r>
            <a:r>
              <a:rPr lang="en-US" sz="2000" i="1" dirty="0">
                <a:solidFill>
                  <a:srgbClr val="000000"/>
                </a:solidFill>
                <a:latin typeface="+mn-lt"/>
                <a:ea typeface="Arial Unicode MS" charset="0"/>
              </a:rPr>
              <a:t>, INFN, Italy (chair), </a:t>
            </a:r>
            <a:r>
              <a:rPr lang="en-US" sz="2000" i="1" dirty="0" smtClean="0">
                <a:solidFill>
                  <a:srgbClr val="000000"/>
                </a:solidFill>
                <a:latin typeface="+mn-lt"/>
                <a:ea typeface="Arial Unicode MS" charset="0"/>
              </a:rPr>
              <a:t>Lenny </a:t>
            </a:r>
            <a:r>
              <a:rPr lang="en-US" sz="2000" i="1" dirty="0" err="1">
                <a:solidFill>
                  <a:srgbClr val="000000"/>
                </a:solidFill>
                <a:latin typeface="+mn-lt"/>
                <a:ea typeface="Arial Unicode MS" charset="0"/>
              </a:rPr>
              <a:t>Rivkin</a:t>
            </a:r>
            <a:r>
              <a:rPr lang="en-US" sz="2000" i="1" dirty="0">
                <a:solidFill>
                  <a:srgbClr val="000000"/>
                </a:solidFill>
                <a:latin typeface="+mn-lt"/>
                <a:ea typeface="Arial Unicode MS" charset="0"/>
              </a:rPr>
              <a:t>, EPFL and </a:t>
            </a:r>
            <a:r>
              <a:rPr lang="en-US" sz="2000" i="1" dirty="0" smtClean="0">
                <a:solidFill>
                  <a:srgbClr val="000000"/>
                </a:solidFill>
                <a:latin typeface="+mn-lt"/>
                <a:ea typeface="Arial Unicode MS" charset="0"/>
              </a:rPr>
              <a:t>PSI, Switzerland</a:t>
            </a:r>
            <a:r>
              <a:rPr lang="en-US" sz="2000" i="1" dirty="0">
                <a:solidFill>
                  <a:srgbClr val="000000"/>
                </a:solidFill>
                <a:latin typeface="+mn-lt"/>
                <a:ea typeface="Arial Unicode MS" charset="0"/>
              </a:rPr>
              <a:t>, </a:t>
            </a:r>
            <a:endParaRPr lang="en-US" sz="2000" i="1" dirty="0" smtClean="0">
              <a:solidFill>
                <a:srgbClr val="000000"/>
              </a:solidFill>
              <a:latin typeface="+mn-lt"/>
              <a:ea typeface="Arial Unicode MS" charset="0"/>
            </a:endParaRPr>
          </a:p>
          <a:p>
            <a:pPr algn="ctr"/>
            <a:r>
              <a:rPr lang="en-US" sz="2000" i="1" dirty="0" smtClean="0">
                <a:solidFill>
                  <a:srgbClr val="000000"/>
                </a:solidFill>
                <a:latin typeface="+mn-lt"/>
                <a:ea typeface="Arial Unicode MS" charset="0"/>
              </a:rPr>
              <a:t>Daniel </a:t>
            </a:r>
            <a:r>
              <a:rPr lang="en-US" sz="2000" i="1" dirty="0">
                <a:solidFill>
                  <a:srgbClr val="000000"/>
                </a:solidFill>
                <a:latin typeface="+mn-lt"/>
                <a:ea typeface="Arial Unicode MS" charset="0"/>
              </a:rPr>
              <a:t>Schulte, CERN, Alexander </a:t>
            </a:r>
            <a:r>
              <a:rPr lang="en-US" sz="2000" i="1" dirty="0" err="1">
                <a:solidFill>
                  <a:srgbClr val="000000"/>
                </a:solidFill>
                <a:latin typeface="+mn-lt"/>
                <a:ea typeface="Arial Unicode MS" charset="0"/>
              </a:rPr>
              <a:t>Skrinsky</a:t>
            </a:r>
            <a:r>
              <a:rPr lang="en-US" sz="2000" i="1" dirty="0">
                <a:solidFill>
                  <a:srgbClr val="000000"/>
                </a:solidFill>
                <a:latin typeface="+mn-lt"/>
                <a:ea typeface="Arial Unicode MS" charset="0"/>
              </a:rPr>
              <a:t>, BINP, Russia, Andrea </a:t>
            </a:r>
            <a:r>
              <a:rPr lang="en-US" sz="2000" i="1" dirty="0" err="1">
                <a:solidFill>
                  <a:srgbClr val="000000"/>
                </a:solidFill>
                <a:latin typeface="+mn-lt"/>
                <a:ea typeface="Arial Unicode MS" charset="0"/>
              </a:rPr>
              <a:t>Wulzer</a:t>
            </a:r>
            <a:r>
              <a:rPr lang="en-US" sz="2000" i="1" dirty="0">
                <a:solidFill>
                  <a:srgbClr val="000000"/>
                </a:solidFill>
                <a:latin typeface="+mn-lt"/>
                <a:ea typeface="Arial Unicode MS" charset="0"/>
              </a:rPr>
              <a:t>, EPFL and </a:t>
            </a:r>
            <a:r>
              <a:rPr lang="en-US" sz="2000" i="1" dirty="0" smtClean="0">
                <a:solidFill>
                  <a:srgbClr val="000000"/>
                </a:solidFill>
                <a:latin typeface="+mn-lt"/>
                <a:ea typeface="Arial Unicode MS" charset="0"/>
              </a:rPr>
              <a:t>CERN</a:t>
            </a:r>
          </a:p>
          <a:p>
            <a:pPr algn="ctr"/>
            <a:endParaRPr lang="en-US" sz="1000" i="1" dirty="0" smtClean="0">
              <a:solidFill>
                <a:srgbClr val="000000"/>
              </a:solidFill>
              <a:latin typeface="+mn-lt"/>
              <a:ea typeface="Arial Unicode MS" charset="0"/>
            </a:endParaRPr>
          </a:p>
          <a:p>
            <a:pPr algn="ctr"/>
            <a:r>
              <a:rPr lang="en-US" altLang="en-US" sz="2000" i="1" dirty="0" smtClean="0"/>
              <a:t>appointed </a:t>
            </a:r>
            <a:r>
              <a:rPr lang="en-US" altLang="en-US" sz="2000" i="1" dirty="0"/>
              <a:t>by </a:t>
            </a:r>
            <a:r>
              <a:rPr lang="en-US" altLang="en-US" sz="2000" i="1" dirty="0" smtClean="0"/>
              <a:t>CERN Laboratory Directors Group in September 2017</a:t>
            </a:r>
            <a:endParaRPr lang="en-US" sz="2000" i="1" dirty="0" smtClean="0">
              <a:solidFill>
                <a:srgbClr val="000000"/>
              </a:solidFill>
              <a:latin typeface="+mn-lt"/>
              <a:ea typeface="Arial Unicode MS" charset="0"/>
            </a:endParaRPr>
          </a:p>
          <a:p>
            <a:pPr algn="ctr"/>
            <a:r>
              <a:rPr lang="en-US" sz="2400" b="1" dirty="0">
                <a:solidFill>
                  <a:srgbClr val="000000"/>
                </a:solidFill>
                <a:latin typeface="+mn-lt"/>
                <a:ea typeface="Arial Unicode MS" charset="0"/>
              </a:rPr>
              <a:t>t</a:t>
            </a:r>
            <a:r>
              <a:rPr lang="en-US" sz="2400" b="1" dirty="0" smtClean="0">
                <a:solidFill>
                  <a:srgbClr val="000000"/>
                </a:solidFill>
                <a:latin typeface="+mn-lt"/>
                <a:ea typeface="Arial Unicode MS" charset="0"/>
              </a:rPr>
              <a:t>o prepare the Input Document to the European Strategy Update</a:t>
            </a:r>
            <a:r>
              <a:rPr lang="en-US" sz="2400" b="1" i="1" dirty="0" smtClean="0">
                <a:solidFill>
                  <a:srgbClr val="000000"/>
                </a:solidFill>
                <a:latin typeface="+mn-lt"/>
                <a:ea typeface="Arial Unicode MS" charset="0"/>
              </a:rPr>
              <a:t> </a:t>
            </a:r>
          </a:p>
          <a:p>
            <a:pPr algn="ctr"/>
            <a:r>
              <a:rPr lang="en-US" sz="2000" dirty="0" smtClean="0"/>
              <a:t>“Muon </a:t>
            </a:r>
            <a:r>
              <a:rPr lang="en-US" sz="2000" dirty="0"/>
              <a:t>Colliders,” </a:t>
            </a:r>
            <a:r>
              <a:rPr lang="nb-NO" sz="2000" dirty="0" smtClean="0">
                <a:hlinkClick r:id="rId5"/>
              </a:rPr>
              <a:t>arXiv:1901.06150</a:t>
            </a:r>
            <a:endParaRPr lang="nb-NO" sz="2000" dirty="0" smtClean="0"/>
          </a:p>
          <a:p>
            <a:pPr algn="ctr"/>
            <a:endParaRPr lang="nb-NO" sz="800" dirty="0" smtClean="0"/>
          </a:p>
          <a:p>
            <a:r>
              <a:rPr lang="en-US" altLang="en-US" sz="2400" b="1" dirty="0"/>
              <a:t>d</a:t>
            </a:r>
            <a:r>
              <a:rPr lang="en-US" altLang="en-US" sz="2400" b="1" dirty="0" smtClean="0"/>
              <a:t>e facto it is the seed for a </a:t>
            </a:r>
            <a:r>
              <a:rPr lang="en-US" altLang="en-US" sz="2400" b="1" dirty="0"/>
              <a:t>renewed international </a:t>
            </a:r>
            <a:r>
              <a:rPr lang="en-US" altLang="en-US" sz="2400" b="1" dirty="0" smtClean="0"/>
              <a:t>effort</a:t>
            </a:r>
            <a:endParaRPr lang="nb-NO" sz="2400" b="1" dirty="0"/>
          </a:p>
        </p:txBody>
      </p:sp>
      <p:sp>
        <p:nvSpPr>
          <p:cNvPr id="11" name="Date Placeholder 10"/>
          <p:cNvSpPr>
            <a:spLocks noGrp="1"/>
          </p:cNvSpPr>
          <p:nvPr>
            <p:ph type="dt" sz="half" idx="10"/>
          </p:nvPr>
        </p:nvSpPr>
        <p:spPr/>
        <p:txBody>
          <a:bodyPr/>
          <a:lstStyle/>
          <a:p>
            <a:pPr>
              <a:defRPr/>
            </a:pPr>
            <a:r>
              <a:rPr lang="fr-CH" smtClean="0"/>
              <a:t>D. Schulte</a:t>
            </a:r>
            <a:endParaRPr lang="en-US"/>
          </a:p>
        </p:txBody>
      </p:sp>
      <p:sp>
        <p:nvSpPr>
          <p:cNvPr id="12" name="Footer Placeholder 11"/>
          <p:cNvSpPr>
            <a:spLocks noGrp="1"/>
          </p:cNvSpPr>
          <p:nvPr>
            <p:ph type="ftr" sz="quarter" idx="11"/>
          </p:nvPr>
        </p:nvSpPr>
        <p:spPr/>
        <p:txBody>
          <a:bodyPr/>
          <a:lstStyle/>
          <a:p>
            <a:pPr>
              <a:defRPr/>
            </a:pPr>
            <a:r>
              <a:rPr lang="it-IT" smtClean="0"/>
              <a:t>Muon Collider Strategy, CERN, Oct. 2019</a:t>
            </a:r>
            <a:endParaRPr lang="en-US" dirty="0"/>
          </a:p>
        </p:txBody>
      </p:sp>
      <p:sp>
        <p:nvSpPr>
          <p:cNvPr id="3" name="Title 2"/>
          <p:cNvSpPr>
            <a:spLocks noGrp="1"/>
          </p:cNvSpPr>
          <p:nvPr>
            <p:ph type="title"/>
          </p:nvPr>
        </p:nvSpPr>
        <p:spPr>
          <a:xfrm>
            <a:off x="457200" y="161467"/>
            <a:ext cx="8229600" cy="338010"/>
          </a:xfrm>
        </p:spPr>
        <p:txBody>
          <a:bodyPr>
            <a:normAutofit fontScale="90000"/>
          </a:bodyPr>
          <a:lstStyle/>
          <a:p>
            <a:r>
              <a:rPr lang="en-US" dirty="0" smtClean="0"/>
              <a:t>Muon Collider Working Group</a:t>
            </a:r>
            <a:endParaRPr lang="en-US" dirty="0"/>
          </a:p>
        </p:txBody>
      </p:sp>
    </p:spTree>
    <p:extLst>
      <p:ext uri="{BB962C8B-B14F-4D97-AF65-F5344CB8AC3E}">
        <p14:creationId xmlns:p14="http://schemas.microsoft.com/office/powerpoint/2010/main" val="181324169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70051"/>
          </a:xfrm>
        </p:spPr>
        <p:txBody>
          <a:bodyPr>
            <a:normAutofit fontScale="90000"/>
          </a:bodyPr>
          <a:lstStyle/>
          <a:p>
            <a:r>
              <a:rPr lang="en-US" dirty="0" smtClean="0"/>
              <a:t>Test Facility Example</a:t>
            </a:r>
            <a:endParaRPr lang="en-US" dirty="0"/>
          </a:p>
        </p:txBody>
      </p:sp>
      <p:sp>
        <p:nvSpPr>
          <p:cNvPr id="5" name="TextBox 4"/>
          <p:cNvSpPr txBox="1"/>
          <p:nvPr/>
        </p:nvSpPr>
        <p:spPr>
          <a:xfrm>
            <a:off x="131954" y="593748"/>
            <a:ext cx="8834795" cy="1477328"/>
          </a:xfrm>
          <a:prstGeom prst="rect">
            <a:avLst/>
          </a:prstGeom>
          <a:noFill/>
        </p:spPr>
        <p:txBody>
          <a:bodyPr wrap="none" rtlCol="0">
            <a:spAutoFit/>
          </a:bodyPr>
          <a:lstStyle/>
          <a:p>
            <a:r>
              <a:rPr lang="en-US" b="1" dirty="0" smtClean="0"/>
              <a:t>Carlo Rubbia: </a:t>
            </a:r>
            <a:r>
              <a:rPr lang="en-US" dirty="0" smtClean="0"/>
              <a:t>The experimental realization of the presently described </a:t>
            </a:r>
            <a:r>
              <a:rPr lang="en-US" dirty="0" err="1" smtClean="0"/>
              <a:t>μ+μ</a:t>
            </a:r>
            <a:r>
              <a:rPr lang="en-US" dirty="0" smtClean="0"/>
              <a:t>- Ring Collider may</a:t>
            </a:r>
          </a:p>
          <a:p>
            <a:r>
              <a:rPr lang="en-US" dirty="0" smtClean="0"/>
              <a:t>represent the most attractive addition of the future programs on the Standard Model to</a:t>
            </a:r>
          </a:p>
          <a:p>
            <a:r>
              <a:rPr lang="en-US" dirty="0" smtClean="0"/>
              <a:t>further elucidate the physics of the Ho, requiring however a substantial amount of prior</a:t>
            </a:r>
          </a:p>
          <a:p>
            <a:r>
              <a:rPr lang="en-US" dirty="0" smtClean="0"/>
              <a:t>R&amp;D developments, which must be experimentally confirmed by the help of the Initial</a:t>
            </a:r>
          </a:p>
          <a:p>
            <a:r>
              <a:rPr lang="en-US" dirty="0" err="1" smtClean="0"/>
              <a:t>Muon</a:t>
            </a:r>
            <a:r>
              <a:rPr lang="en-US" dirty="0" smtClean="0"/>
              <a:t> Cooling </a:t>
            </a:r>
            <a:r>
              <a:rPr lang="en-US" dirty="0" err="1" smtClean="0"/>
              <a:t>Experiment(al</a:t>
            </a:r>
            <a:r>
              <a:rPr lang="en-US" dirty="0" smtClean="0"/>
              <a:t>) program.</a:t>
            </a:r>
            <a:endParaRPr lang="en-US" dirty="0"/>
          </a:p>
        </p:txBody>
      </p:sp>
      <p:pic>
        <p:nvPicPr>
          <p:cNvPr id="8" name="Picture 7" descr="p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6560" y="2071076"/>
            <a:ext cx="4310240" cy="4293337"/>
          </a:xfrm>
          <a:prstGeom prst="rect">
            <a:avLst/>
          </a:prstGeom>
        </p:spPr>
      </p:pic>
      <p:sp>
        <p:nvSpPr>
          <p:cNvPr id="9" name="TextBox 8"/>
          <p:cNvSpPr txBox="1"/>
          <p:nvPr/>
        </p:nvSpPr>
        <p:spPr>
          <a:xfrm>
            <a:off x="131954" y="2399733"/>
            <a:ext cx="4429418" cy="923330"/>
          </a:xfrm>
          <a:prstGeom prst="rect">
            <a:avLst/>
          </a:prstGeom>
          <a:noFill/>
        </p:spPr>
        <p:txBody>
          <a:bodyPr wrap="none" rtlCol="0">
            <a:spAutoFit/>
          </a:bodyPr>
          <a:lstStyle/>
          <a:p>
            <a:r>
              <a:rPr lang="en-US" dirty="0" smtClean="0"/>
              <a:t>Initial Cooling Experiment</a:t>
            </a:r>
          </a:p>
          <a:p>
            <a:r>
              <a:rPr lang="en-US" dirty="0" smtClean="0"/>
              <a:t>Use 100 ns ESS pre-pulse with 3x10</a:t>
            </a:r>
            <a:r>
              <a:rPr lang="en-US" baseline="30000" dirty="0" smtClean="0"/>
              <a:t>11</a:t>
            </a:r>
            <a:r>
              <a:rPr lang="en-US" dirty="0" smtClean="0"/>
              <a:t> protons</a:t>
            </a:r>
          </a:p>
          <a:p>
            <a:r>
              <a:rPr lang="en-US" dirty="0" smtClean="0"/>
              <a:t>Yields 3x10</a:t>
            </a:r>
            <a:r>
              <a:rPr lang="en-US" baseline="30000" dirty="0" smtClean="0"/>
              <a:t>7</a:t>
            </a:r>
            <a:r>
              <a:rPr lang="en-US" dirty="0" smtClean="0"/>
              <a:t> </a:t>
            </a:r>
            <a:r>
              <a:rPr lang="en-US" dirty="0" err="1" smtClean="0"/>
              <a:t>μ</a:t>
            </a:r>
            <a:r>
              <a:rPr lang="en-US" baseline="30000" dirty="0" smtClean="0"/>
              <a:t>-</a:t>
            </a:r>
            <a:r>
              <a:rPr lang="en-US" dirty="0" smtClean="0"/>
              <a:t> and 6x10</a:t>
            </a:r>
            <a:r>
              <a:rPr lang="en-US" baseline="30000" dirty="0" smtClean="0"/>
              <a:t>7 </a:t>
            </a:r>
            <a:r>
              <a:rPr lang="en-US" dirty="0" err="1" smtClean="0"/>
              <a:t>μ</a:t>
            </a:r>
            <a:r>
              <a:rPr lang="en-US" baseline="30000" dirty="0" smtClean="0"/>
              <a:t>+</a:t>
            </a:r>
            <a:r>
              <a:rPr lang="en-US" dirty="0" smtClean="0"/>
              <a:t> around 250 </a:t>
            </a:r>
            <a:r>
              <a:rPr lang="en-US" dirty="0" err="1" smtClean="0"/>
              <a:t>MeV</a:t>
            </a:r>
            <a:endParaRPr lang="en-US" dirty="0"/>
          </a:p>
        </p:txBody>
      </p:sp>
      <p:sp>
        <p:nvSpPr>
          <p:cNvPr id="10" name="Date Placeholder 9"/>
          <p:cNvSpPr>
            <a:spLocks noGrp="1"/>
          </p:cNvSpPr>
          <p:nvPr>
            <p:ph type="dt" sz="half" idx="10"/>
          </p:nvPr>
        </p:nvSpPr>
        <p:spPr/>
        <p:txBody>
          <a:bodyPr/>
          <a:lstStyle/>
          <a:p>
            <a:r>
              <a:rPr lang="fr-CH" smtClean="0"/>
              <a:t>D. Schulte</a:t>
            </a:r>
            <a:endParaRPr lang="en-US"/>
          </a:p>
        </p:txBody>
      </p:sp>
      <p:sp>
        <p:nvSpPr>
          <p:cNvPr id="11" name="Slide Number Placeholder 10"/>
          <p:cNvSpPr>
            <a:spLocks noGrp="1"/>
          </p:cNvSpPr>
          <p:nvPr>
            <p:ph type="sldNum" sz="quarter" idx="12"/>
          </p:nvPr>
        </p:nvSpPr>
        <p:spPr/>
        <p:txBody>
          <a:bodyPr/>
          <a:lstStyle/>
          <a:p>
            <a:fld id="{3478A56A-6164-B14D-A8F7-980D09C4DD92}" type="slidenum">
              <a:rPr lang="en-US" smtClean="0"/>
              <a:pPr/>
              <a:t>48</a:t>
            </a:fld>
            <a:endParaRPr lang="en-US"/>
          </a:p>
        </p:txBody>
      </p:sp>
      <p:sp>
        <p:nvSpPr>
          <p:cNvPr id="12" name="Footer Placeholder 11"/>
          <p:cNvSpPr>
            <a:spLocks noGrp="1"/>
          </p:cNvSpPr>
          <p:nvPr>
            <p:ph type="ftr" sz="quarter" idx="11"/>
          </p:nvPr>
        </p:nvSpPr>
        <p:spPr/>
        <p:txBody>
          <a:bodyPr/>
          <a:lstStyle/>
          <a:p>
            <a:r>
              <a:rPr lang="en-US" smtClean="0"/>
              <a:t>Muon Collider Strategy, CERN, Oct. 2019</a:t>
            </a:r>
            <a:endParaRPr lang="en-US"/>
          </a:p>
        </p:txBody>
      </p:sp>
    </p:spTree>
    <p:extLst>
      <p:ext uri="{BB962C8B-B14F-4D97-AF65-F5344CB8AC3E}">
        <p14:creationId xmlns:p14="http://schemas.microsoft.com/office/powerpoint/2010/main" val="402129126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4981"/>
          </a:xfrm>
        </p:spPr>
        <p:txBody>
          <a:bodyPr>
            <a:normAutofit/>
          </a:bodyPr>
          <a:lstStyle/>
          <a:p>
            <a:r>
              <a:rPr lang="en-US" sz="3200" dirty="0" smtClean="0"/>
              <a:t>Linear Collider Scaling with Energy</a:t>
            </a:r>
            <a:endParaRPr lang="en-US" sz="3200" dirty="0"/>
          </a:p>
        </p:txBody>
      </p:sp>
      <p:sp>
        <p:nvSpPr>
          <p:cNvPr id="19" name="Footer Placeholder 18"/>
          <p:cNvSpPr>
            <a:spLocks noGrp="1"/>
          </p:cNvSpPr>
          <p:nvPr>
            <p:ph type="ftr" sz="quarter" idx="11"/>
          </p:nvPr>
        </p:nvSpPr>
        <p:spPr/>
        <p:txBody>
          <a:bodyPr/>
          <a:lstStyle/>
          <a:p>
            <a:r>
              <a:rPr lang="en-US" smtClean="0"/>
              <a:t>Muon Collider Strategy, CERN, Oct. 2019</a:t>
            </a:r>
            <a:endParaRPr lang="en-US"/>
          </a:p>
        </p:txBody>
      </p:sp>
      <p:sp>
        <p:nvSpPr>
          <p:cNvPr id="3" name="Date Placeholder 2"/>
          <p:cNvSpPr>
            <a:spLocks noGrp="1"/>
          </p:cNvSpPr>
          <p:nvPr>
            <p:ph type="dt" sz="half" idx="10"/>
          </p:nvPr>
        </p:nvSpPr>
        <p:spPr/>
        <p:txBody>
          <a:bodyPr/>
          <a:lstStyle/>
          <a:p>
            <a:r>
              <a:rPr lang="fr-CH" smtClean="0"/>
              <a:t>D. Schulte</a:t>
            </a:r>
            <a:endParaRPr lang="en-US"/>
          </a:p>
        </p:txBody>
      </p:sp>
      <p:pic>
        <p:nvPicPr>
          <p:cNvPr id="25" name="Picture 24" descr="p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80" y="4593558"/>
            <a:ext cx="2722952" cy="878372"/>
          </a:xfrm>
          <a:prstGeom prst="rect">
            <a:avLst/>
          </a:prstGeom>
        </p:spPr>
      </p:pic>
      <p:sp>
        <p:nvSpPr>
          <p:cNvPr id="5" name="Slide Number Placeholder 4"/>
          <p:cNvSpPr>
            <a:spLocks noGrp="1"/>
          </p:cNvSpPr>
          <p:nvPr>
            <p:ph type="sldNum" sz="quarter" idx="12"/>
          </p:nvPr>
        </p:nvSpPr>
        <p:spPr/>
        <p:txBody>
          <a:bodyPr/>
          <a:lstStyle/>
          <a:p>
            <a:fld id="{40CA35BE-76C0-B249-9165-2A430FEE69B3}" type="slidenum">
              <a:rPr lang="en-US" smtClean="0"/>
              <a:pPr/>
              <a:t>49</a:t>
            </a:fld>
            <a:endParaRPr lang="en-US"/>
          </a:p>
        </p:txBody>
      </p:sp>
      <p:sp>
        <p:nvSpPr>
          <p:cNvPr id="6" name="TextBox 5"/>
          <p:cNvSpPr txBox="1"/>
          <p:nvPr/>
        </p:nvSpPr>
        <p:spPr>
          <a:xfrm>
            <a:off x="310852" y="5894685"/>
            <a:ext cx="1241262" cy="461665"/>
          </a:xfrm>
          <a:prstGeom prst="rect">
            <a:avLst/>
          </a:prstGeom>
          <a:noFill/>
        </p:spPr>
        <p:txBody>
          <a:bodyPr wrap="none" rtlCol="0">
            <a:spAutoFit/>
          </a:bodyPr>
          <a:lstStyle/>
          <a:p>
            <a:r>
              <a:rPr lang="en-US" sz="2400" i="1" dirty="0" smtClean="0"/>
              <a:t>R=</a:t>
            </a:r>
            <a:r>
              <a:rPr lang="en-US" sz="2400" i="1" dirty="0" err="1" smtClean="0">
                <a:latin typeface="Symbol" charset="2"/>
                <a:cs typeface="Symbol" charset="2"/>
              </a:rPr>
              <a:t>s</a:t>
            </a:r>
            <a:r>
              <a:rPr lang="en-US" sz="2400" i="1" baseline="-25000" dirty="0" err="1" smtClean="0">
                <a:cs typeface="Symbol" charset="2"/>
              </a:rPr>
              <a:t>x</a:t>
            </a:r>
            <a:r>
              <a:rPr lang="en-US" sz="2400" i="1" dirty="0" smtClean="0">
                <a:cs typeface="Symbol" charset="2"/>
              </a:rPr>
              <a:t>/</a:t>
            </a:r>
            <a:r>
              <a:rPr lang="en-US" sz="2400" i="1" dirty="0" err="1" smtClean="0">
                <a:latin typeface="Symbol" charset="2"/>
                <a:cs typeface="Symbol" charset="2"/>
              </a:rPr>
              <a:t>s</a:t>
            </a:r>
            <a:r>
              <a:rPr lang="en-US" sz="2400" i="1" baseline="-25000" dirty="0" err="1" smtClean="0">
                <a:cs typeface="Symbol" charset="2"/>
              </a:rPr>
              <a:t>y</a:t>
            </a:r>
            <a:endParaRPr lang="en-US" sz="2400" i="1" dirty="0"/>
          </a:p>
        </p:txBody>
      </p:sp>
      <p:pic>
        <p:nvPicPr>
          <p:cNvPr id="31" name="Picture 30" descr="p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921" y="1049030"/>
            <a:ext cx="6691342" cy="1552326"/>
          </a:xfrm>
          <a:prstGeom prst="rect">
            <a:avLst/>
          </a:prstGeom>
        </p:spPr>
      </p:pic>
      <p:sp>
        <p:nvSpPr>
          <p:cNvPr id="34" name="TextBox 33"/>
          <p:cNvSpPr txBox="1"/>
          <p:nvPr/>
        </p:nvSpPr>
        <p:spPr>
          <a:xfrm>
            <a:off x="0" y="4166316"/>
            <a:ext cx="1600881" cy="369332"/>
          </a:xfrm>
          <a:prstGeom prst="rect">
            <a:avLst/>
          </a:prstGeom>
          <a:noFill/>
        </p:spPr>
        <p:txBody>
          <a:bodyPr wrap="none" rtlCol="0">
            <a:spAutoFit/>
          </a:bodyPr>
          <a:lstStyle/>
          <a:p>
            <a:r>
              <a:rPr lang="en-US" dirty="0" smtClean="0"/>
              <a:t>At high energy</a:t>
            </a:r>
            <a:endParaRPr lang="en-US" dirty="0"/>
          </a:p>
        </p:txBody>
      </p:sp>
      <p:sp>
        <p:nvSpPr>
          <p:cNvPr id="8" name="TextBox 7"/>
          <p:cNvSpPr txBox="1"/>
          <p:nvPr/>
        </p:nvSpPr>
        <p:spPr>
          <a:xfrm>
            <a:off x="1201057" y="3108499"/>
            <a:ext cx="1923143" cy="923330"/>
          </a:xfrm>
          <a:prstGeom prst="rect">
            <a:avLst/>
          </a:prstGeom>
          <a:noFill/>
        </p:spPr>
        <p:txBody>
          <a:bodyPr wrap="square" rtlCol="0">
            <a:spAutoFit/>
          </a:bodyPr>
          <a:lstStyle/>
          <a:p>
            <a:r>
              <a:rPr lang="en-US" dirty="0" err="1" smtClean="0">
                <a:solidFill>
                  <a:srgbClr val="FF0000"/>
                </a:solidFill>
              </a:rPr>
              <a:t>Beamstrahlung</a:t>
            </a:r>
            <a:r>
              <a:rPr lang="en-US" dirty="0" smtClean="0">
                <a:solidFill>
                  <a:srgbClr val="FF0000"/>
                </a:solidFill>
              </a:rPr>
              <a:t> limited by physics requirements</a:t>
            </a:r>
            <a:endParaRPr lang="en-US" dirty="0">
              <a:solidFill>
                <a:srgbClr val="FF0000"/>
              </a:solidFill>
            </a:endParaRPr>
          </a:p>
        </p:txBody>
      </p:sp>
      <p:cxnSp>
        <p:nvCxnSpPr>
          <p:cNvPr id="10" name="Straight Arrow Connector 9"/>
          <p:cNvCxnSpPr>
            <a:stCxn id="8" idx="0"/>
          </p:cNvCxnSpPr>
          <p:nvPr/>
        </p:nvCxnSpPr>
        <p:spPr>
          <a:xfrm flipV="1">
            <a:off x="2162629" y="2601356"/>
            <a:ext cx="776514" cy="5071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627362" y="3260899"/>
            <a:ext cx="1923143" cy="646331"/>
          </a:xfrm>
          <a:prstGeom prst="rect">
            <a:avLst/>
          </a:prstGeom>
          <a:noFill/>
          <a:ln>
            <a:noFill/>
          </a:ln>
        </p:spPr>
        <p:txBody>
          <a:bodyPr wrap="square" rtlCol="0">
            <a:spAutoFit/>
          </a:bodyPr>
          <a:lstStyle/>
          <a:p>
            <a:r>
              <a:rPr lang="en-US" dirty="0" smtClean="0">
                <a:solidFill>
                  <a:srgbClr val="008000"/>
                </a:solidFill>
              </a:rPr>
              <a:t>Beam quality and focusing design</a:t>
            </a:r>
            <a:endParaRPr lang="en-US" dirty="0">
              <a:solidFill>
                <a:srgbClr val="008000"/>
              </a:solidFill>
            </a:endParaRPr>
          </a:p>
        </p:txBody>
      </p:sp>
      <p:cxnSp>
        <p:nvCxnSpPr>
          <p:cNvPr id="21" name="Straight Arrow Connector 20"/>
          <p:cNvCxnSpPr>
            <a:stCxn id="20" idx="0"/>
          </p:cNvCxnSpPr>
          <p:nvPr/>
        </p:nvCxnSpPr>
        <p:spPr>
          <a:xfrm flipV="1">
            <a:off x="4588934" y="2601357"/>
            <a:ext cx="0" cy="659542"/>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868004" y="3143374"/>
            <a:ext cx="2475896" cy="646331"/>
          </a:xfrm>
          <a:prstGeom prst="rect">
            <a:avLst/>
          </a:prstGeom>
          <a:noFill/>
          <a:ln>
            <a:noFill/>
          </a:ln>
        </p:spPr>
        <p:txBody>
          <a:bodyPr wrap="square" rtlCol="0">
            <a:spAutoFit/>
          </a:bodyPr>
          <a:lstStyle/>
          <a:p>
            <a:r>
              <a:rPr lang="en-US" dirty="0" smtClean="0">
                <a:solidFill>
                  <a:srgbClr val="0000FF"/>
                </a:solidFill>
              </a:rPr>
              <a:t>RF-to-beam efficiency</a:t>
            </a:r>
          </a:p>
          <a:p>
            <a:r>
              <a:rPr lang="en-US" dirty="0" smtClean="0">
                <a:solidFill>
                  <a:srgbClr val="0000FF"/>
                </a:solidFill>
              </a:rPr>
              <a:t>Power consumption</a:t>
            </a:r>
            <a:endParaRPr lang="en-US" dirty="0">
              <a:solidFill>
                <a:srgbClr val="0000FF"/>
              </a:solidFill>
            </a:endParaRPr>
          </a:p>
        </p:txBody>
      </p:sp>
      <p:cxnSp>
        <p:nvCxnSpPr>
          <p:cNvPr id="23" name="Straight Arrow Connector 22"/>
          <p:cNvCxnSpPr/>
          <p:nvPr/>
        </p:nvCxnSpPr>
        <p:spPr>
          <a:xfrm flipH="1" flipV="1">
            <a:off x="6829576" y="2448957"/>
            <a:ext cx="276376" cy="65954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330572" y="4688524"/>
            <a:ext cx="5074864" cy="923330"/>
          </a:xfrm>
          <a:prstGeom prst="rect">
            <a:avLst/>
          </a:prstGeom>
          <a:solidFill>
            <a:schemeClr val="accent6">
              <a:lumMod val="20000"/>
              <a:lumOff val="80000"/>
            </a:schemeClr>
          </a:solidFill>
        </p:spPr>
        <p:txBody>
          <a:bodyPr wrap="none" rtlCol="0">
            <a:spAutoFit/>
          </a:bodyPr>
          <a:lstStyle/>
          <a:p>
            <a:r>
              <a:rPr lang="en-US" dirty="0" smtClean="0"/>
              <a:t>For unchanged technologies:</a:t>
            </a:r>
          </a:p>
          <a:p>
            <a:r>
              <a:rPr lang="en-US" dirty="0" smtClean="0"/>
              <a:t>Luminosity per power remains constant with energy</a:t>
            </a:r>
          </a:p>
          <a:p>
            <a:r>
              <a:rPr lang="en-US" dirty="0" smtClean="0"/>
              <a:t>Provided we can focus the beam accordingly</a:t>
            </a:r>
            <a:endParaRPr lang="en-US" dirty="0"/>
          </a:p>
        </p:txBody>
      </p:sp>
      <p:sp>
        <p:nvSpPr>
          <p:cNvPr id="16" name="TextBox 15"/>
          <p:cNvSpPr txBox="1"/>
          <p:nvPr/>
        </p:nvSpPr>
        <p:spPr>
          <a:xfrm>
            <a:off x="5550505" y="807272"/>
            <a:ext cx="3534554" cy="369332"/>
          </a:xfrm>
          <a:prstGeom prst="rect">
            <a:avLst/>
          </a:prstGeom>
          <a:solidFill>
            <a:schemeClr val="accent2">
              <a:lumMod val="20000"/>
              <a:lumOff val="80000"/>
            </a:schemeClr>
          </a:solidFill>
        </p:spPr>
        <p:txBody>
          <a:bodyPr wrap="none" rtlCol="0">
            <a:spAutoFit/>
          </a:bodyPr>
          <a:lstStyle/>
          <a:p>
            <a:r>
              <a:rPr lang="en-US" dirty="0" err="1" smtClean="0"/>
              <a:t>Normalised</a:t>
            </a:r>
            <a:r>
              <a:rPr lang="en-US" dirty="0" smtClean="0"/>
              <a:t> </a:t>
            </a:r>
            <a:r>
              <a:rPr lang="en-US" dirty="0" err="1" smtClean="0"/>
              <a:t>emittances</a:t>
            </a:r>
            <a:r>
              <a:rPr lang="en-US" dirty="0" smtClean="0"/>
              <a:t> always used</a:t>
            </a:r>
            <a:endParaRPr lang="en-US" dirty="0"/>
          </a:p>
        </p:txBody>
      </p:sp>
    </p:spTree>
    <p:extLst>
      <p:ext uri="{BB962C8B-B14F-4D97-AF65-F5344CB8AC3E}">
        <p14:creationId xmlns:p14="http://schemas.microsoft.com/office/powerpoint/2010/main" val="30950448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61804"/>
          </a:xfrm>
        </p:spPr>
        <p:txBody>
          <a:bodyPr>
            <a:noAutofit/>
          </a:bodyPr>
          <a:lstStyle/>
          <a:p>
            <a:r>
              <a:rPr lang="en-US" sz="3600" dirty="0" smtClean="0"/>
              <a:t>Target Parameter Examples</a:t>
            </a:r>
            <a:endParaRPr lang="en-US" sz="3600" dirty="0"/>
          </a:p>
        </p:txBody>
      </p:sp>
      <p:pic>
        <p:nvPicPr>
          <p:cNvPr id="4" name="Content Placeholder 18"/>
          <p:cNvPicPr>
            <a:picLocks noGrp="1" noChangeAspect="1"/>
          </p:cNvPicPr>
          <p:nvPr>
            <p:ph idx="1"/>
          </p:nvPr>
        </p:nvPicPr>
        <p:blipFill>
          <a:blip r:embed="rId2" cstate="print">
            <a:extLst>
              <a:ext uri="{28A0092B-C50C-407E-A947-70E740481C1C}">
                <a14:useLocalDpi xmlns:a14="http://schemas.microsoft.com/office/drawing/2010/main" val="0"/>
              </a:ext>
            </a:extLst>
          </a:blip>
          <a:srcRect t="960" b="960"/>
          <a:stretch>
            <a:fillRect/>
          </a:stretch>
        </p:blipFill>
        <p:spPr>
          <a:xfrm>
            <a:off x="349374" y="574315"/>
            <a:ext cx="8242300" cy="4954179"/>
          </a:xfrm>
        </p:spPr>
      </p:pic>
      <p:sp>
        <p:nvSpPr>
          <p:cNvPr id="5" name="TextBox 4"/>
          <p:cNvSpPr txBox="1"/>
          <p:nvPr/>
        </p:nvSpPr>
        <p:spPr>
          <a:xfrm>
            <a:off x="5781907" y="526954"/>
            <a:ext cx="2680911" cy="523220"/>
          </a:xfrm>
          <a:prstGeom prst="rect">
            <a:avLst/>
          </a:prstGeom>
          <a:solidFill>
            <a:schemeClr val="bg1">
              <a:lumMod val="85000"/>
            </a:schemeClr>
          </a:solidFill>
        </p:spPr>
        <p:txBody>
          <a:bodyPr wrap="square" rtlCol="0">
            <a:spAutoFit/>
          </a:bodyPr>
          <a:lstStyle/>
          <a:p>
            <a:r>
              <a:rPr lang="en-US" sz="1400" dirty="0" smtClean="0"/>
              <a:t>From the MAP collaboration: Proton source</a:t>
            </a:r>
            <a:endParaRPr lang="en-US" sz="1400" dirty="0"/>
          </a:p>
        </p:txBody>
      </p:sp>
      <p:sp>
        <p:nvSpPr>
          <p:cNvPr id="7" name="Date Placeholder 6"/>
          <p:cNvSpPr>
            <a:spLocks noGrp="1"/>
          </p:cNvSpPr>
          <p:nvPr>
            <p:ph type="dt" sz="half" idx="10"/>
          </p:nvPr>
        </p:nvSpPr>
        <p:spPr/>
        <p:txBody>
          <a:bodyPr/>
          <a:lstStyle/>
          <a:p>
            <a:r>
              <a:rPr lang="fr-CH" smtClean="0"/>
              <a:t>D. Schulte</a:t>
            </a:r>
            <a:endParaRPr lang="en-US"/>
          </a:p>
        </p:txBody>
      </p:sp>
      <p:sp>
        <p:nvSpPr>
          <p:cNvPr id="8" name="Slide Number Placeholder 7"/>
          <p:cNvSpPr>
            <a:spLocks noGrp="1"/>
          </p:cNvSpPr>
          <p:nvPr>
            <p:ph type="sldNum" sz="quarter" idx="12"/>
          </p:nvPr>
        </p:nvSpPr>
        <p:spPr/>
        <p:txBody>
          <a:bodyPr/>
          <a:lstStyle/>
          <a:p>
            <a:fld id="{3478A56A-6164-B14D-A8F7-980D09C4DD92}" type="slidenum">
              <a:rPr lang="en-US" smtClean="0"/>
              <a:pPr/>
              <a:t>5</a:t>
            </a:fld>
            <a:endParaRPr lang="en-US"/>
          </a:p>
        </p:txBody>
      </p:sp>
      <p:sp>
        <p:nvSpPr>
          <p:cNvPr id="9" name="Footer Placeholder 8"/>
          <p:cNvSpPr>
            <a:spLocks noGrp="1"/>
          </p:cNvSpPr>
          <p:nvPr>
            <p:ph type="ftr" sz="quarter" idx="11"/>
          </p:nvPr>
        </p:nvSpPr>
        <p:spPr/>
        <p:txBody>
          <a:bodyPr/>
          <a:lstStyle/>
          <a:p>
            <a:r>
              <a:rPr lang="en-US" smtClean="0"/>
              <a:t>Muon Collider Strategy, CERN, Oct. 2019</a:t>
            </a:r>
            <a:endParaRPr lang="en-US"/>
          </a:p>
        </p:txBody>
      </p:sp>
      <p:sp>
        <p:nvSpPr>
          <p:cNvPr id="3" name="Frame 2"/>
          <p:cNvSpPr/>
          <p:nvPr/>
        </p:nvSpPr>
        <p:spPr>
          <a:xfrm>
            <a:off x="256891" y="1759210"/>
            <a:ext cx="8458200" cy="642999"/>
          </a:xfrm>
          <a:prstGeom prst="fram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Frame 9"/>
          <p:cNvSpPr/>
          <p:nvPr/>
        </p:nvSpPr>
        <p:spPr>
          <a:xfrm>
            <a:off x="294244" y="5274918"/>
            <a:ext cx="8458200" cy="321500"/>
          </a:xfrm>
          <a:prstGeom prst="fram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294244" y="5688170"/>
            <a:ext cx="8561696" cy="646331"/>
          </a:xfrm>
          <a:prstGeom prst="rect">
            <a:avLst/>
          </a:prstGeom>
          <a:solidFill>
            <a:schemeClr val="accent6">
              <a:lumMod val="40000"/>
              <a:lumOff val="60000"/>
            </a:schemeClr>
          </a:solidFill>
        </p:spPr>
        <p:txBody>
          <a:bodyPr wrap="none" rtlCol="0">
            <a:spAutoFit/>
          </a:bodyPr>
          <a:lstStyle/>
          <a:p>
            <a:r>
              <a:rPr lang="en-US" dirty="0" smtClean="0"/>
              <a:t>Even at 6 </a:t>
            </a:r>
            <a:r>
              <a:rPr lang="en-US" dirty="0" err="1" smtClean="0"/>
              <a:t>TeV</a:t>
            </a:r>
            <a:r>
              <a:rPr lang="en-US" dirty="0" smtClean="0"/>
              <a:t> above target luminosity with reasonable power consumption</a:t>
            </a:r>
          </a:p>
          <a:p>
            <a:r>
              <a:rPr lang="en-US" dirty="0" smtClean="0"/>
              <a:t>But have to confirm power consumption estimates</a:t>
            </a:r>
          </a:p>
        </p:txBody>
      </p:sp>
    </p:spTree>
    <p:extLst>
      <p:ext uri="{BB962C8B-B14F-4D97-AF65-F5344CB8AC3E}">
        <p14:creationId xmlns:p14="http://schemas.microsoft.com/office/powerpoint/2010/main" val="176393933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495904"/>
          </a:xfrm>
        </p:spPr>
        <p:txBody>
          <a:bodyPr>
            <a:normAutofit fontScale="90000"/>
          </a:bodyPr>
          <a:lstStyle/>
          <a:p>
            <a:r>
              <a:rPr lang="en-US" dirty="0" smtClean="0"/>
              <a:t>Note: Total Power Consumption</a:t>
            </a:r>
            <a:endParaRPr lang="en-US"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50</a:t>
            </a:fld>
            <a:endParaRPr lang="en-US"/>
          </a:p>
        </p:txBody>
      </p:sp>
      <p:sp>
        <p:nvSpPr>
          <p:cNvPr id="7" name="TextBox 6"/>
          <p:cNvSpPr txBox="1"/>
          <p:nvPr/>
        </p:nvSpPr>
        <p:spPr>
          <a:xfrm>
            <a:off x="227392" y="846666"/>
            <a:ext cx="8459408" cy="1200329"/>
          </a:xfrm>
          <a:prstGeom prst="rect">
            <a:avLst/>
          </a:prstGeom>
          <a:solidFill>
            <a:srgbClr val="FCD5B5"/>
          </a:solidFill>
        </p:spPr>
        <p:txBody>
          <a:bodyPr wrap="square" rtlCol="0">
            <a:spAutoFit/>
          </a:bodyPr>
          <a:lstStyle/>
          <a:p>
            <a:r>
              <a:rPr lang="en-US" dirty="0" smtClean="0"/>
              <a:t>Power consumption estimates are based on a table calculated by R. Palmer</a:t>
            </a:r>
          </a:p>
          <a:p>
            <a:pPr marL="285750" indent="-285750">
              <a:buFont typeface="Arial"/>
              <a:buChar char="•"/>
            </a:pPr>
            <a:r>
              <a:rPr lang="en-US" dirty="0" smtClean="0"/>
              <a:t>Leaves out a number of components, e.g. magnets</a:t>
            </a:r>
          </a:p>
          <a:p>
            <a:pPr marL="285750" indent="-285750">
              <a:buFont typeface="Arial"/>
              <a:buChar char="•"/>
            </a:pPr>
            <a:r>
              <a:rPr lang="en-US" dirty="0" smtClean="0"/>
              <a:t>Quote: “These numbers are preliminary, with large uncertainties”</a:t>
            </a:r>
          </a:p>
          <a:p>
            <a:r>
              <a:rPr lang="en-US" dirty="0" smtClean="0"/>
              <a:t>J.-P. </a:t>
            </a:r>
            <a:r>
              <a:rPr lang="en-US" dirty="0" err="1" smtClean="0"/>
              <a:t>Delahaye</a:t>
            </a:r>
            <a:r>
              <a:rPr lang="en-US" dirty="0" smtClean="0"/>
              <a:t> added a constant value</a:t>
            </a:r>
            <a:endParaRPr lang="en-US" dirty="0"/>
          </a:p>
        </p:txBody>
      </p:sp>
      <p:sp>
        <p:nvSpPr>
          <p:cNvPr id="8" name="TextBox 7"/>
          <p:cNvSpPr txBox="1"/>
          <p:nvPr/>
        </p:nvSpPr>
        <p:spPr>
          <a:xfrm>
            <a:off x="1094675" y="5658457"/>
            <a:ext cx="7034686" cy="646331"/>
          </a:xfrm>
          <a:prstGeom prst="rect">
            <a:avLst/>
          </a:prstGeom>
          <a:solidFill>
            <a:schemeClr val="accent2">
              <a:lumMod val="40000"/>
              <a:lumOff val="60000"/>
            </a:schemeClr>
          </a:solidFill>
        </p:spPr>
        <p:txBody>
          <a:bodyPr wrap="none" rtlCol="0">
            <a:spAutoFit/>
          </a:bodyPr>
          <a:lstStyle/>
          <a:p>
            <a:r>
              <a:rPr lang="en-US" dirty="0" smtClean="0"/>
              <a:t>Need to have conceptual start-to-end design to estimate power correctly</a:t>
            </a:r>
          </a:p>
          <a:p>
            <a:r>
              <a:rPr lang="en-US" dirty="0" smtClean="0"/>
              <a:t>Efficiency of wall plug to beam is not very different from CLIC </a:t>
            </a:r>
            <a:endParaRPr lang="en-US" dirty="0"/>
          </a:p>
        </p:txBody>
      </p:sp>
      <p:pic>
        <p:nvPicPr>
          <p:cNvPr id="9" name="Picture 8" descr="Muon_power.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920" y="2146612"/>
            <a:ext cx="7335853" cy="3410859"/>
          </a:xfrm>
          <a:prstGeom prst="rect">
            <a:avLst/>
          </a:prstGeom>
        </p:spPr>
      </p:pic>
    </p:spTree>
    <p:extLst>
      <p:ext uri="{BB962C8B-B14F-4D97-AF65-F5344CB8AC3E}">
        <p14:creationId xmlns:p14="http://schemas.microsoft.com/office/powerpoint/2010/main" val="1946390139"/>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smtClean="0"/>
              <a:t>LHC Tunnel</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51</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4" name="TextBox 3"/>
          <p:cNvSpPr txBox="1"/>
          <p:nvPr/>
        </p:nvSpPr>
        <p:spPr>
          <a:xfrm>
            <a:off x="6019800" y="3689634"/>
            <a:ext cx="2219767" cy="1938992"/>
          </a:xfrm>
          <a:prstGeom prst="rect">
            <a:avLst/>
          </a:prstGeom>
          <a:noFill/>
        </p:spPr>
        <p:txBody>
          <a:bodyPr wrap="square" rtlCol="0">
            <a:spAutoFit/>
          </a:bodyPr>
          <a:lstStyle/>
          <a:p>
            <a:r>
              <a:rPr lang="en-US" sz="2400" dirty="0" smtClean="0"/>
              <a:t>E = </a:t>
            </a:r>
            <a:r>
              <a:rPr lang="en-US" sz="2400" dirty="0" smtClean="0"/>
              <a:t>0.85 </a:t>
            </a:r>
            <a:r>
              <a:rPr lang="en-US" sz="2400" dirty="0" err="1" smtClean="0"/>
              <a:t>TeV</a:t>
            </a:r>
            <a:endParaRPr lang="en-US" sz="2400" dirty="0"/>
          </a:p>
          <a:p>
            <a:r>
              <a:rPr lang="en-US" sz="2400" dirty="0" smtClean="0"/>
              <a:t>MAP-type beam</a:t>
            </a:r>
          </a:p>
          <a:p>
            <a:r>
              <a:rPr lang="en-US" sz="2400" dirty="0" smtClean="0"/>
              <a:t>B = </a:t>
            </a:r>
            <a:r>
              <a:rPr lang="en-US" sz="2400" dirty="0" smtClean="0"/>
              <a:t>1 </a:t>
            </a:r>
            <a:r>
              <a:rPr lang="en-US" sz="2400" dirty="0" smtClean="0"/>
              <a:t>T</a:t>
            </a:r>
          </a:p>
          <a:p>
            <a:r>
              <a:rPr lang="en-US" sz="2400" dirty="0" smtClean="0"/>
              <a:t>L = 0.2 m</a:t>
            </a:r>
          </a:p>
          <a:p>
            <a:r>
              <a:rPr lang="en-US" sz="2400" dirty="0" err="1" smtClean="0"/>
              <a:t>d</a:t>
            </a:r>
            <a:r>
              <a:rPr lang="en-US" sz="2400" baseline="-25000" dirty="0" err="1" smtClean="0"/>
              <a:t>equiv</a:t>
            </a:r>
            <a:r>
              <a:rPr lang="en-US" sz="2400" dirty="0" smtClean="0"/>
              <a:t> </a:t>
            </a:r>
            <a:r>
              <a:rPr lang="en-US" sz="2400" dirty="0" smtClean="0"/>
              <a:t>= </a:t>
            </a:r>
            <a:r>
              <a:rPr lang="en-US" sz="2400" dirty="0" smtClean="0"/>
              <a:t>23</a:t>
            </a:r>
            <a:r>
              <a:rPr lang="en-US" sz="2400" dirty="0" smtClean="0"/>
              <a:t> </a:t>
            </a:r>
            <a:r>
              <a:rPr lang="en-US" sz="2400" dirty="0" smtClean="0"/>
              <a:t>m</a:t>
            </a:r>
            <a:endParaRPr lang="en-US" sz="2400" dirty="0"/>
          </a:p>
        </p:txBody>
      </p:sp>
      <p:sp>
        <p:nvSpPr>
          <p:cNvPr id="6" name="TextBox 5"/>
          <p:cNvSpPr txBox="1"/>
          <p:nvPr/>
        </p:nvSpPr>
        <p:spPr>
          <a:xfrm>
            <a:off x="271223" y="784298"/>
            <a:ext cx="7968344" cy="461665"/>
          </a:xfrm>
          <a:prstGeom prst="rect">
            <a:avLst/>
          </a:prstGeom>
          <a:solidFill>
            <a:schemeClr val="accent6">
              <a:lumMod val="20000"/>
              <a:lumOff val="80000"/>
            </a:schemeClr>
          </a:solidFill>
        </p:spPr>
        <p:txBody>
          <a:bodyPr wrap="square" rtlCol="0">
            <a:spAutoFit/>
          </a:bodyPr>
          <a:lstStyle/>
          <a:p>
            <a:r>
              <a:rPr lang="en-US" sz="2400" dirty="0" smtClean="0"/>
              <a:t>For the arcs (presumably worst point, based on straights)</a:t>
            </a:r>
            <a:endParaRPr lang="en-US" sz="2400" dirty="0" smtClean="0"/>
          </a:p>
        </p:txBody>
      </p:sp>
      <p:graphicFrame>
        <p:nvGraphicFramePr>
          <p:cNvPr id="7" name="Object 6"/>
          <p:cNvGraphicFramePr>
            <a:graphicFrameLocks noChangeAspect="1"/>
          </p:cNvGraphicFramePr>
          <p:nvPr>
            <p:extLst>
              <p:ext uri="{D42A27DB-BD31-4B8C-83A1-F6EECF244321}">
                <p14:modId xmlns:p14="http://schemas.microsoft.com/office/powerpoint/2010/main" val="394699165"/>
              </p:ext>
            </p:extLst>
          </p:nvPr>
        </p:nvGraphicFramePr>
        <p:xfrm>
          <a:off x="271223" y="4925495"/>
          <a:ext cx="2852977" cy="769063"/>
        </p:xfrm>
        <a:graphic>
          <a:graphicData uri="http://schemas.openxmlformats.org/presentationml/2006/ole">
            <mc:AlternateContent xmlns:mc="http://schemas.openxmlformats.org/markup-compatibility/2006">
              <mc:Choice xmlns:v="urn:schemas-microsoft-com:vml" Requires="v">
                <p:oleObj spid="_x0000_s11275" name="Equation" r:id="rId3" imgW="1460500" imgH="393700" progId="Equation.3">
                  <p:embed/>
                </p:oleObj>
              </mc:Choice>
              <mc:Fallback>
                <p:oleObj name="Equation" r:id="rId3" imgW="1460500" imgH="393700" progId="Equation.3">
                  <p:embed/>
                  <p:pic>
                    <p:nvPicPr>
                      <p:cNvPr id="0" name=""/>
                      <p:cNvPicPr/>
                      <p:nvPr/>
                    </p:nvPicPr>
                    <p:blipFill>
                      <a:blip r:embed="rId4"/>
                      <a:stretch>
                        <a:fillRect/>
                      </a:stretch>
                    </p:blipFill>
                    <p:spPr>
                      <a:xfrm>
                        <a:off x="271223" y="4925495"/>
                        <a:ext cx="2852977" cy="769063"/>
                      </a:xfrm>
                      <a:prstGeom prst="rect">
                        <a:avLst/>
                      </a:prstGeom>
                    </p:spPr>
                  </p:pic>
                </p:oleObj>
              </mc:Fallback>
            </mc:AlternateContent>
          </a:graphicData>
        </a:graphic>
      </p:graphicFrame>
      <p:sp>
        <p:nvSpPr>
          <p:cNvPr id="14" name="TextBox 13"/>
          <p:cNvSpPr txBox="1"/>
          <p:nvPr/>
        </p:nvSpPr>
        <p:spPr>
          <a:xfrm>
            <a:off x="1866341" y="1867980"/>
            <a:ext cx="6073938" cy="1477328"/>
          </a:xfrm>
          <a:prstGeom prst="rect">
            <a:avLst/>
          </a:prstGeom>
          <a:solidFill>
            <a:schemeClr val="bg1"/>
          </a:solidFill>
        </p:spPr>
        <p:txBody>
          <a:bodyPr wrap="square" rtlCol="0">
            <a:spAutoFit/>
          </a:bodyPr>
          <a:lstStyle/>
          <a:p>
            <a:endParaRPr lang="en-US" dirty="0"/>
          </a:p>
          <a:p>
            <a:endParaRPr lang="en-US" dirty="0" smtClean="0"/>
          </a:p>
          <a:p>
            <a:endParaRPr lang="en-US" dirty="0"/>
          </a:p>
          <a:p>
            <a:endParaRPr lang="en-US" dirty="0" smtClean="0"/>
          </a:p>
          <a:p>
            <a:endParaRPr lang="en-US" dirty="0" smtClean="0"/>
          </a:p>
        </p:txBody>
      </p:sp>
      <p:pic>
        <p:nvPicPr>
          <p:cNvPr id="12" name="Picture 11" descr="p0.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8503" y="1627357"/>
            <a:ext cx="7021776" cy="1343352"/>
          </a:xfrm>
          <a:prstGeom prst="rect">
            <a:avLst/>
          </a:prstGeom>
        </p:spPr>
      </p:pic>
      <p:graphicFrame>
        <p:nvGraphicFramePr>
          <p:cNvPr id="16" name="Object 15"/>
          <p:cNvGraphicFramePr>
            <a:graphicFrameLocks noChangeAspect="1"/>
          </p:cNvGraphicFramePr>
          <p:nvPr>
            <p:extLst>
              <p:ext uri="{D42A27DB-BD31-4B8C-83A1-F6EECF244321}">
                <p14:modId xmlns:p14="http://schemas.microsoft.com/office/powerpoint/2010/main" val="3402805882"/>
              </p:ext>
            </p:extLst>
          </p:nvPr>
        </p:nvGraphicFramePr>
        <p:xfrm>
          <a:off x="1824038" y="3302000"/>
          <a:ext cx="2608262" cy="1306513"/>
        </p:xfrm>
        <a:graphic>
          <a:graphicData uri="http://schemas.openxmlformats.org/presentationml/2006/ole">
            <mc:AlternateContent xmlns:mc="http://schemas.openxmlformats.org/markup-compatibility/2006">
              <mc:Choice xmlns:v="urn:schemas-microsoft-com:vml" Requires="v">
                <p:oleObj spid="_x0000_s11276" name="Equation" r:id="rId6" imgW="787400" imgH="393700" progId="Equation.3">
                  <p:embed/>
                </p:oleObj>
              </mc:Choice>
              <mc:Fallback>
                <p:oleObj name="Equation" r:id="rId6" imgW="787400" imgH="393700" progId="Equation.3">
                  <p:embed/>
                  <p:pic>
                    <p:nvPicPr>
                      <p:cNvPr id="0" name=""/>
                      <p:cNvPicPr/>
                      <p:nvPr/>
                    </p:nvPicPr>
                    <p:blipFill>
                      <a:blip r:embed="rId7"/>
                      <a:stretch>
                        <a:fillRect/>
                      </a:stretch>
                    </p:blipFill>
                    <p:spPr>
                      <a:xfrm>
                        <a:off x="1824038" y="3302000"/>
                        <a:ext cx="2608262" cy="1306513"/>
                      </a:xfrm>
                      <a:prstGeom prst="rect">
                        <a:avLst/>
                      </a:prstGeom>
                    </p:spPr>
                  </p:pic>
                </p:oleObj>
              </mc:Fallback>
            </mc:AlternateContent>
          </a:graphicData>
        </a:graphic>
      </p:graphicFrame>
    </p:spTree>
    <p:extLst>
      <p:ext uri="{BB962C8B-B14F-4D97-AF65-F5344CB8AC3E}">
        <p14:creationId xmlns:p14="http://schemas.microsoft.com/office/powerpoint/2010/main" val="4273520825"/>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smtClean="0"/>
              <a:t>LHC Tunnel</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52</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4" name="TextBox 3"/>
          <p:cNvSpPr txBox="1"/>
          <p:nvPr/>
        </p:nvSpPr>
        <p:spPr>
          <a:xfrm>
            <a:off x="5681209" y="3689634"/>
            <a:ext cx="3005591" cy="1938992"/>
          </a:xfrm>
          <a:prstGeom prst="rect">
            <a:avLst/>
          </a:prstGeom>
          <a:noFill/>
        </p:spPr>
        <p:txBody>
          <a:bodyPr wrap="square" rtlCol="0">
            <a:spAutoFit/>
          </a:bodyPr>
          <a:lstStyle/>
          <a:p>
            <a:r>
              <a:rPr lang="en-US" sz="2400" dirty="0" smtClean="0"/>
              <a:t>E = </a:t>
            </a:r>
            <a:r>
              <a:rPr lang="en-US" sz="2400" dirty="0" smtClean="0"/>
              <a:t>0.1 </a:t>
            </a:r>
            <a:r>
              <a:rPr lang="en-US" sz="2400" dirty="0" err="1" smtClean="0"/>
              <a:t>TeV</a:t>
            </a:r>
            <a:endParaRPr lang="en-US" sz="2400" dirty="0"/>
          </a:p>
          <a:p>
            <a:r>
              <a:rPr lang="en-US" sz="2400" dirty="0" smtClean="0"/>
              <a:t>MAP-type beam</a:t>
            </a:r>
          </a:p>
          <a:p>
            <a:r>
              <a:rPr lang="en-US" sz="2400" dirty="0" smtClean="0"/>
              <a:t>B = </a:t>
            </a:r>
            <a:r>
              <a:rPr lang="en-US" sz="2400" dirty="0" smtClean="0"/>
              <a:t>1 </a:t>
            </a:r>
            <a:r>
              <a:rPr lang="en-US" sz="2400" dirty="0" smtClean="0"/>
              <a:t>T</a:t>
            </a:r>
          </a:p>
          <a:p>
            <a:r>
              <a:rPr lang="en-US" sz="2400" dirty="0" smtClean="0"/>
              <a:t>L = </a:t>
            </a:r>
            <a:r>
              <a:rPr lang="en-US" sz="2400" dirty="0" smtClean="0"/>
              <a:t>500</a:t>
            </a:r>
            <a:r>
              <a:rPr lang="en-US" sz="2400" dirty="0" smtClean="0"/>
              <a:t> </a:t>
            </a:r>
            <a:r>
              <a:rPr lang="en-US" sz="2400" dirty="0" smtClean="0"/>
              <a:t>m</a:t>
            </a:r>
          </a:p>
          <a:p>
            <a:r>
              <a:rPr lang="en-US" sz="2400" dirty="0" err="1" smtClean="0"/>
              <a:t>d</a:t>
            </a:r>
            <a:r>
              <a:rPr lang="en-US" sz="2400" baseline="-25000" dirty="0" err="1" smtClean="0"/>
              <a:t>equiv</a:t>
            </a:r>
            <a:r>
              <a:rPr lang="en-US" sz="2400" dirty="0" smtClean="0"/>
              <a:t> </a:t>
            </a:r>
            <a:r>
              <a:rPr lang="en-US" sz="2400" dirty="0" smtClean="0"/>
              <a:t>= </a:t>
            </a:r>
            <a:r>
              <a:rPr lang="en-US" sz="2400" dirty="0" smtClean="0"/>
              <a:t>23</a:t>
            </a:r>
            <a:r>
              <a:rPr lang="en-US" sz="2400" dirty="0" smtClean="0"/>
              <a:t> m - 5430 m</a:t>
            </a:r>
            <a:endParaRPr lang="en-US" sz="2400" dirty="0"/>
          </a:p>
        </p:txBody>
      </p:sp>
      <p:sp>
        <p:nvSpPr>
          <p:cNvPr id="6" name="TextBox 5"/>
          <p:cNvSpPr txBox="1"/>
          <p:nvPr/>
        </p:nvSpPr>
        <p:spPr>
          <a:xfrm>
            <a:off x="271223" y="784298"/>
            <a:ext cx="7968344" cy="461665"/>
          </a:xfrm>
          <a:prstGeom prst="rect">
            <a:avLst/>
          </a:prstGeom>
          <a:solidFill>
            <a:schemeClr val="accent6">
              <a:lumMod val="20000"/>
              <a:lumOff val="80000"/>
            </a:schemeClr>
          </a:solidFill>
        </p:spPr>
        <p:txBody>
          <a:bodyPr wrap="square" rtlCol="0">
            <a:spAutoFit/>
          </a:bodyPr>
          <a:lstStyle/>
          <a:p>
            <a:r>
              <a:rPr lang="en-US" sz="2400" dirty="0" smtClean="0"/>
              <a:t>For the straights (worst point)</a:t>
            </a:r>
            <a:endParaRPr lang="en-US" sz="2400" dirty="0" smtClean="0"/>
          </a:p>
        </p:txBody>
      </p:sp>
      <p:graphicFrame>
        <p:nvGraphicFramePr>
          <p:cNvPr id="7" name="Object 6"/>
          <p:cNvGraphicFramePr>
            <a:graphicFrameLocks noChangeAspect="1"/>
          </p:cNvGraphicFramePr>
          <p:nvPr>
            <p:extLst>
              <p:ext uri="{D42A27DB-BD31-4B8C-83A1-F6EECF244321}">
                <p14:modId xmlns:p14="http://schemas.microsoft.com/office/powerpoint/2010/main" val="4083917856"/>
              </p:ext>
            </p:extLst>
          </p:nvPr>
        </p:nvGraphicFramePr>
        <p:xfrm>
          <a:off x="271223" y="4925495"/>
          <a:ext cx="2852977" cy="769063"/>
        </p:xfrm>
        <a:graphic>
          <a:graphicData uri="http://schemas.openxmlformats.org/presentationml/2006/ole">
            <mc:AlternateContent xmlns:mc="http://schemas.openxmlformats.org/markup-compatibility/2006">
              <mc:Choice xmlns:v="urn:schemas-microsoft-com:vml" Requires="v">
                <p:oleObj spid="_x0000_s12299" name="Equation" r:id="rId3" imgW="1460500" imgH="393700" progId="Equation.3">
                  <p:embed/>
                </p:oleObj>
              </mc:Choice>
              <mc:Fallback>
                <p:oleObj name="Equation" r:id="rId3" imgW="1460500" imgH="393700" progId="Equation.3">
                  <p:embed/>
                  <p:pic>
                    <p:nvPicPr>
                      <p:cNvPr id="0" name=""/>
                      <p:cNvPicPr/>
                      <p:nvPr/>
                    </p:nvPicPr>
                    <p:blipFill>
                      <a:blip r:embed="rId4"/>
                      <a:stretch>
                        <a:fillRect/>
                      </a:stretch>
                    </p:blipFill>
                    <p:spPr>
                      <a:xfrm>
                        <a:off x="271223" y="4925495"/>
                        <a:ext cx="2852977" cy="769063"/>
                      </a:xfrm>
                      <a:prstGeom prst="rect">
                        <a:avLst/>
                      </a:prstGeom>
                    </p:spPr>
                  </p:pic>
                </p:oleObj>
              </mc:Fallback>
            </mc:AlternateContent>
          </a:graphicData>
        </a:graphic>
      </p:graphicFrame>
      <p:sp>
        <p:nvSpPr>
          <p:cNvPr id="14" name="TextBox 13"/>
          <p:cNvSpPr txBox="1"/>
          <p:nvPr/>
        </p:nvSpPr>
        <p:spPr>
          <a:xfrm>
            <a:off x="1866341" y="1867980"/>
            <a:ext cx="6073938" cy="1477328"/>
          </a:xfrm>
          <a:prstGeom prst="rect">
            <a:avLst/>
          </a:prstGeom>
          <a:solidFill>
            <a:schemeClr val="bg1"/>
          </a:solidFill>
        </p:spPr>
        <p:txBody>
          <a:bodyPr wrap="square" rtlCol="0">
            <a:spAutoFit/>
          </a:bodyPr>
          <a:lstStyle/>
          <a:p>
            <a:endParaRPr lang="en-US" dirty="0"/>
          </a:p>
          <a:p>
            <a:endParaRPr lang="en-US" dirty="0" smtClean="0"/>
          </a:p>
          <a:p>
            <a:endParaRPr lang="en-US" dirty="0"/>
          </a:p>
          <a:p>
            <a:endParaRPr lang="en-US" dirty="0" smtClean="0"/>
          </a:p>
          <a:p>
            <a:endParaRPr lang="en-US" dirty="0" smtClean="0"/>
          </a:p>
        </p:txBody>
      </p:sp>
      <p:pic>
        <p:nvPicPr>
          <p:cNvPr id="12" name="Picture 11" descr="p0.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8503" y="1627357"/>
            <a:ext cx="7021776" cy="1343352"/>
          </a:xfrm>
          <a:prstGeom prst="rect">
            <a:avLst/>
          </a:prstGeom>
        </p:spPr>
      </p:pic>
      <p:graphicFrame>
        <p:nvGraphicFramePr>
          <p:cNvPr id="16" name="Object 15"/>
          <p:cNvGraphicFramePr>
            <a:graphicFrameLocks noChangeAspect="1"/>
          </p:cNvGraphicFramePr>
          <p:nvPr>
            <p:extLst>
              <p:ext uri="{D42A27DB-BD31-4B8C-83A1-F6EECF244321}">
                <p14:modId xmlns:p14="http://schemas.microsoft.com/office/powerpoint/2010/main" val="1089005590"/>
              </p:ext>
            </p:extLst>
          </p:nvPr>
        </p:nvGraphicFramePr>
        <p:xfrm>
          <a:off x="1824038" y="3302000"/>
          <a:ext cx="2608262" cy="1306513"/>
        </p:xfrm>
        <a:graphic>
          <a:graphicData uri="http://schemas.openxmlformats.org/presentationml/2006/ole">
            <mc:AlternateContent xmlns:mc="http://schemas.openxmlformats.org/markup-compatibility/2006">
              <mc:Choice xmlns:v="urn:schemas-microsoft-com:vml" Requires="v">
                <p:oleObj spid="_x0000_s12300" name="Equation" r:id="rId6" imgW="787400" imgH="393700" progId="Equation.3">
                  <p:embed/>
                </p:oleObj>
              </mc:Choice>
              <mc:Fallback>
                <p:oleObj name="Equation" r:id="rId6" imgW="787400" imgH="393700" progId="Equation.3">
                  <p:embed/>
                  <p:pic>
                    <p:nvPicPr>
                      <p:cNvPr id="0" name=""/>
                      <p:cNvPicPr/>
                      <p:nvPr/>
                    </p:nvPicPr>
                    <p:blipFill>
                      <a:blip r:embed="rId7"/>
                      <a:stretch>
                        <a:fillRect/>
                      </a:stretch>
                    </p:blipFill>
                    <p:spPr>
                      <a:xfrm>
                        <a:off x="1824038" y="3302000"/>
                        <a:ext cx="2608262" cy="1306513"/>
                      </a:xfrm>
                      <a:prstGeom prst="rect">
                        <a:avLst/>
                      </a:prstGeom>
                    </p:spPr>
                  </p:pic>
                </p:oleObj>
              </mc:Fallback>
            </mc:AlternateContent>
          </a:graphicData>
        </a:graphic>
      </p:graphicFrame>
    </p:spTree>
    <p:extLst>
      <p:ext uri="{BB962C8B-B14F-4D97-AF65-F5344CB8AC3E}">
        <p14:creationId xmlns:p14="http://schemas.microsoft.com/office/powerpoint/2010/main" val="109853487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err="1" smtClean="0"/>
              <a:t>Muon</a:t>
            </a:r>
            <a:r>
              <a:rPr lang="en-US" sz="3600" dirty="0" smtClean="0"/>
              <a:t> Collider Luminosity Scaling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53</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6" name="TextBox 15"/>
          <p:cNvSpPr txBox="1"/>
          <p:nvPr/>
        </p:nvSpPr>
        <p:spPr>
          <a:xfrm>
            <a:off x="5199359" y="5449742"/>
            <a:ext cx="3487441" cy="646331"/>
          </a:xfrm>
          <a:prstGeom prst="rect">
            <a:avLst/>
          </a:prstGeom>
          <a:solidFill>
            <a:schemeClr val="accent6">
              <a:lumMod val="40000"/>
              <a:lumOff val="60000"/>
            </a:schemeClr>
          </a:solidFill>
        </p:spPr>
        <p:txBody>
          <a:bodyPr wrap="none" rtlCol="0">
            <a:spAutoFit/>
          </a:bodyPr>
          <a:lstStyle/>
          <a:p>
            <a:r>
              <a:rPr lang="en-US" dirty="0" smtClean="0"/>
              <a:t>How to gain a factor 8 in radiation?</a:t>
            </a:r>
          </a:p>
          <a:p>
            <a:r>
              <a:rPr lang="en-US" dirty="0" smtClean="0"/>
              <a:t>Seems hard but not impossible</a:t>
            </a:r>
            <a:endParaRPr lang="en-US" dirty="0"/>
          </a:p>
        </p:txBody>
      </p:sp>
      <p:pic>
        <p:nvPicPr>
          <p:cNvPr id="3" name="Picture 2" descr="p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503" y="2099228"/>
            <a:ext cx="7021776" cy="1343352"/>
          </a:xfrm>
          <a:prstGeom prst="rect">
            <a:avLst/>
          </a:prstGeom>
        </p:spPr>
      </p:pic>
    </p:spTree>
    <p:extLst>
      <p:ext uri="{BB962C8B-B14F-4D97-AF65-F5344CB8AC3E}">
        <p14:creationId xmlns:p14="http://schemas.microsoft.com/office/powerpoint/2010/main" val="1360835682"/>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err="1" smtClean="0"/>
              <a:t>Muon</a:t>
            </a:r>
            <a:r>
              <a:rPr lang="en-US" sz="3600" dirty="0" smtClean="0"/>
              <a:t> Collider Luminosity Scaling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54</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6" name="TextBox 15"/>
          <p:cNvSpPr txBox="1"/>
          <p:nvPr/>
        </p:nvSpPr>
        <p:spPr>
          <a:xfrm>
            <a:off x="5199359" y="5449742"/>
            <a:ext cx="3487441" cy="646331"/>
          </a:xfrm>
          <a:prstGeom prst="rect">
            <a:avLst/>
          </a:prstGeom>
          <a:solidFill>
            <a:schemeClr val="accent6">
              <a:lumMod val="40000"/>
              <a:lumOff val="60000"/>
            </a:schemeClr>
          </a:solidFill>
        </p:spPr>
        <p:txBody>
          <a:bodyPr wrap="none" rtlCol="0">
            <a:spAutoFit/>
          </a:bodyPr>
          <a:lstStyle/>
          <a:p>
            <a:r>
              <a:rPr lang="en-US" dirty="0" smtClean="0"/>
              <a:t>How to gain a factor 8 in radiation?</a:t>
            </a:r>
          </a:p>
          <a:p>
            <a:r>
              <a:rPr lang="en-US" dirty="0" smtClean="0"/>
              <a:t>Seems hard but not impossible</a:t>
            </a:r>
            <a:endParaRPr lang="en-US" dirty="0"/>
          </a:p>
        </p:txBody>
      </p:sp>
      <p:pic>
        <p:nvPicPr>
          <p:cNvPr id="3" name="Picture 2" descr="p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503" y="2099228"/>
            <a:ext cx="7021776" cy="1343352"/>
          </a:xfrm>
          <a:prstGeom prst="rect">
            <a:avLst/>
          </a:prstGeom>
        </p:spPr>
      </p:pic>
      <p:sp>
        <p:nvSpPr>
          <p:cNvPr id="19" name="TextBox 18"/>
          <p:cNvSpPr txBox="1"/>
          <p:nvPr/>
        </p:nvSpPr>
        <p:spPr>
          <a:xfrm>
            <a:off x="1484374" y="3909245"/>
            <a:ext cx="2659239" cy="646331"/>
          </a:xfrm>
          <a:prstGeom prst="rect">
            <a:avLst/>
          </a:prstGeom>
          <a:noFill/>
          <a:ln>
            <a:noFill/>
          </a:ln>
        </p:spPr>
        <p:txBody>
          <a:bodyPr wrap="none" rtlCol="0">
            <a:spAutoFit/>
          </a:bodyPr>
          <a:lstStyle/>
          <a:p>
            <a:r>
              <a:rPr lang="en-US" dirty="0" smtClean="0">
                <a:solidFill>
                  <a:srgbClr val="FF0000"/>
                </a:solidFill>
              </a:rPr>
              <a:t>Higher field in collider ring</a:t>
            </a:r>
          </a:p>
          <a:p>
            <a:r>
              <a:rPr lang="en-US" dirty="0" smtClean="0">
                <a:solidFill>
                  <a:srgbClr val="FF0000"/>
                </a:solidFill>
              </a:rPr>
              <a:t>And shorter gaps</a:t>
            </a:r>
            <a:endParaRPr lang="en-US" dirty="0">
              <a:solidFill>
                <a:srgbClr val="FF0000"/>
              </a:solidFill>
            </a:endParaRPr>
          </a:p>
        </p:txBody>
      </p:sp>
      <p:sp>
        <p:nvSpPr>
          <p:cNvPr id="21" name="TextBox 20"/>
          <p:cNvSpPr txBox="1"/>
          <p:nvPr/>
        </p:nvSpPr>
        <p:spPr>
          <a:xfrm>
            <a:off x="5368641" y="3909245"/>
            <a:ext cx="1431702" cy="369332"/>
          </a:xfrm>
          <a:prstGeom prst="rect">
            <a:avLst/>
          </a:prstGeom>
          <a:noFill/>
        </p:spPr>
        <p:txBody>
          <a:bodyPr wrap="none" rtlCol="0">
            <a:spAutoFit/>
          </a:bodyPr>
          <a:lstStyle/>
          <a:p>
            <a:r>
              <a:rPr lang="en-US" dirty="0" smtClean="0">
                <a:solidFill>
                  <a:srgbClr val="008000"/>
                </a:solidFill>
              </a:rPr>
              <a:t>Denser beam</a:t>
            </a:r>
            <a:endParaRPr lang="en-US" dirty="0">
              <a:solidFill>
                <a:srgbClr val="008000"/>
              </a:solidFill>
            </a:endParaRPr>
          </a:p>
        </p:txBody>
      </p:sp>
      <p:cxnSp>
        <p:nvCxnSpPr>
          <p:cNvPr id="22" name="Straight Arrow Connector 21"/>
          <p:cNvCxnSpPr>
            <a:stCxn id="19" idx="0"/>
          </p:cNvCxnSpPr>
          <p:nvPr/>
        </p:nvCxnSpPr>
        <p:spPr>
          <a:xfrm flipV="1">
            <a:off x="2813994" y="3375689"/>
            <a:ext cx="749208" cy="53355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6225256" y="3263611"/>
            <a:ext cx="575087" cy="602760"/>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878107" y="3983085"/>
            <a:ext cx="2124343" cy="646331"/>
          </a:xfrm>
          <a:prstGeom prst="rect">
            <a:avLst/>
          </a:prstGeom>
          <a:noFill/>
        </p:spPr>
        <p:txBody>
          <a:bodyPr wrap="square" rtlCol="0">
            <a:spAutoFit/>
          </a:bodyPr>
          <a:lstStyle/>
          <a:p>
            <a:r>
              <a:rPr lang="en-US" dirty="0">
                <a:solidFill>
                  <a:srgbClr val="0000FF"/>
                </a:solidFill>
              </a:rPr>
              <a:t>L</a:t>
            </a:r>
            <a:r>
              <a:rPr lang="en-US" dirty="0" smtClean="0">
                <a:solidFill>
                  <a:srgbClr val="0000FF"/>
                </a:solidFill>
              </a:rPr>
              <a:t>arger energy spread acceptance</a:t>
            </a:r>
            <a:endParaRPr lang="en-US" dirty="0">
              <a:solidFill>
                <a:srgbClr val="0000FF"/>
              </a:solidFill>
            </a:endParaRPr>
          </a:p>
        </p:txBody>
      </p:sp>
      <p:cxnSp>
        <p:nvCxnSpPr>
          <p:cNvPr id="25" name="Straight Arrow Connector 24"/>
          <p:cNvCxnSpPr/>
          <p:nvPr/>
        </p:nvCxnSpPr>
        <p:spPr>
          <a:xfrm flipV="1">
            <a:off x="7593250" y="3337043"/>
            <a:ext cx="1" cy="57220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4806442" y="3269581"/>
            <a:ext cx="1102639" cy="101987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0"/>
          </p:cNvCxnSpPr>
          <p:nvPr/>
        </p:nvCxnSpPr>
        <p:spPr>
          <a:xfrm flipV="1">
            <a:off x="2813994" y="3263611"/>
            <a:ext cx="1719245" cy="64563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3766161" y="4248189"/>
            <a:ext cx="1534156" cy="369332"/>
          </a:xfrm>
          <a:prstGeom prst="rect">
            <a:avLst/>
          </a:prstGeom>
          <a:noFill/>
        </p:spPr>
        <p:txBody>
          <a:bodyPr wrap="none" rtlCol="0">
            <a:spAutoFit/>
          </a:bodyPr>
          <a:lstStyle/>
          <a:p>
            <a:r>
              <a:rPr lang="en-US" dirty="0" smtClean="0">
                <a:solidFill>
                  <a:srgbClr val="800000"/>
                </a:solidFill>
              </a:rPr>
              <a:t>Deeper tunnel</a:t>
            </a:r>
            <a:endParaRPr lang="en-US" dirty="0">
              <a:solidFill>
                <a:srgbClr val="800000"/>
              </a:solidFill>
            </a:endParaRPr>
          </a:p>
        </p:txBody>
      </p:sp>
    </p:spTree>
    <p:extLst>
      <p:ext uri="{BB962C8B-B14F-4D97-AF65-F5344CB8AC3E}">
        <p14:creationId xmlns:p14="http://schemas.microsoft.com/office/powerpoint/2010/main" val="147575606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err="1" smtClean="0"/>
              <a:t>Muon</a:t>
            </a:r>
            <a:r>
              <a:rPr lang="en-US" sz="3600" dirty="0" smtClean="0"/>
              <a:t> Collider Luminosity Scaling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55</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6" name="TextBox 15"/>
          <p:cNvSpPr txBox="1"/>
          <p:nvPr/>
        </p:nvSpPr>
        <p:spPr>
          <a:xfrm>
            <a:off x="5199359" y="5449742"/>
            <a:ext cx="3487441" cy="646331"/>
          </a:xfrm>
          <a:prstGeom prst="rect">
            <a:avLst/>
          </a:prstGeom>
          <a:solidFill>
            <a:schemeClr val="accent6">
              <a:lumMod val="40000"/>
              <a:lumOff val="60000"/>
            </a:schemeClr>
          </a:solidFill>
        </p:spPr>
        <p:txBody>
          <a:bodyPr wrap="none" rtlCol="0">
            <a:spAutoFit/>
          </a:bodyPr>
          <a:lstStyle/>
          <a:p>
            <a:r>
              <a:rPr lang="en-US" dirty="0" smtClean="0"/>
              <a:t>How to gain a factor 8 in radiation?</a:t>
            </a:r>
          </a:p>
          <a:p>
            <a:r>
              <a:rPr lang="en-US" dirty="0" smtClean="0"/>
              <a:t>Seems hard but not impossible</a:t>
            </a:r>
            <a:endParaRPr lang="en-US" dirty="0"/>
          </a:p>
        </p:txBody>
      </p:sp>
      <p:pic>
        <p:nvPicPr>
          <p:cNvPr id="3" name="Picture 2" descr="p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503" y="2099228"/>
            <a:ext cx="7021776" cy="1343352"/>
          </a:xfrm>
          <a:prstGeom prst="rect">
            <a:avLst/>
          </a:prstGeom>
        </p:spPr>
      </p:pic>
      <p:sp>
        <p:nvSpPr>
          <p:cNvPr id="19" name="TextBox 18"/>
          <p:cNvSpPr txBox="1"/>
          <p:nvPr/>
        </p:nvSpPr>
        <p:spPr>
          <a:xfrm>
            <a:off x="1484374" y="3909245"/>
            <a:ext cx="2659239" cy="646331"/>
          </a:xfrm>
          <a:prstGeom prst="rect">
            <a:avLst/>
          </a:prstGeom>
          <a:noFill/>
          <a:ln>
            <a:noFill/>
          </a:ln>
        </p:spPr>
        <p:txBody>
          <a:bodyPr wrap="none" rtlCol="0">
            <a:spAutoFit/>
          </a:bodyPr>
          <a:lstStyle/>
          <a:p>
            <a:r>
              <a:rPr lang="en-US" dirty="0" smtClean="0">
                <a:solidFill>
                  <a:srgbClr val="FF0000"/>
                </a:solidFill>
              </a:rPr>
              <a:t>Higher field in collider ring</a:t>
            </a:r>
          </a:p>
          <a:p>
            <a:r>
              <a:rPr lang="en-US" dirty="0" smtClean="0">
                <a:solidFill>
                  <a:srgbClr val="FF0000"/>
                </a:solidFill>
              </a:rPr>
              <a:t>And shorter gaps</a:t>
            </a:r>
            <a:endParaRPr lang="en-US" dirty="0">
              <a:solidFill>
                <a:srgbClr val="FF0000"/>
              </a:solidFill>
            </a:endParaRPr>
          </a:p>
        </p:txBody>
      </p:sp>
      <p:sp>
        <p:nvSpPr>
          <p:cNvPr id="21" name="TextBox 20"/>
          <p:cNvSpPr txBox="1"/>
          <p:nvPr/>
        </p:nvSpPr>
        <p:spPr>
          <a:xfrm>
            <a:off x="5368641" y="3909245"/>
            <a:ext cx="1431702" cy="369332"/>
          </a:xfrm>
          <a:prstGeom prst="rect">
            <a:avLst/>
          </a:prstGeom>
          <a:noFill/>
        </p:spPr>
        <p:txBody>
          <a:bodyPr wrap="none" rtlCol="0">
            <a:spAutoFit/>
          </a:bodyPr>
          <a:lstStyle/>
          <a:p>
            <a:r>
              <a:rPr lang="en-US" dirty="0" smtClean="0">
                <a:solidFill>
                  <a:srgbClr val="008000"/>
                </a:solidFill>
              </a:rPr>
              <a:t>Denser beam</a:t>
            </a:r>
            <a:endParaRPr lang="en-US" dirty="0">
              <a:solidFill>
                <a:srgbClr val="008000"/>
              </a:solidFill>
            </a:endParaRPr>
          </a:p>
        </p:txBody>
      </p:sp>
      <p:cxnSp>
        <p:nvCxnSpPr>
          <p:cNvPr id="22" name="Straight Arrow Connector 21"/>
          <p:cNvCxnSpPr>
            <a:stCxn id="19" idx="0"/>
          </p:cNvCxnSpPr>
          <p:nvPr/>
        </p:nvCxnSpPr>
        <p:spPr>
          <a:xfrm flipV="1">
            <a:off x="2813994" y="3375689"/>
            <a:ext cx="749208" cy="53355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6225256" y="3263611"/>
            <a:ext cx="575087" cy="602760"/>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878107" y="3983085"/>
            <a:ext cx="2124343" cy="646331"/>
          </a:xfrm>
          <a:prstGeom prst="rect">
            <a:avLst/>
          </a:prstGeom>
          <a:noFill/>
        </p:spPr>
        <p:txBody>
          <a:bodyPr wrap="square" rtlCol="0">
            <a:spAutoFit/>
          </a:bodyPr>
          <a:lstStyle/>
          <a:p>
            <a:r>
              <a:rPr lang="en-US" dirty="0">
                <a:solidFill>
                  <a:srgbClr val="0000FF"/>
                </a:solidFill>
              </a:rPr>
              <a:t>L</a:t>
            </a:r>
            <a:r>
              <a:rPr lang="en-US" dirty="0" smtClean="0">
                <a:solidFill>
                  <a:srgbClr val="0000FF"/>
                </a:solidFill>
              </a:rPr>
              <a:t>arger energy spread acceptance</a:t>
            </a:r>
            <a:endParaRPr lang="en-US" dirty="0">
              <a:solidFill>
                <a:srgbClr val="0000FF"/>
              </a:solidFill>
            </a:endParaRPr>
          </a:p>
        </p:txBody>
      </p:sp>
      <p:cxnSp>
        <p:nvCxnSpPr>
          <p:cNvPr id="25" name="Straight Arrow Connector 24"/>
          <p:cNvCxnSpPr/>
          <p:nvPr/>
        </p:nvCxnSpPr>
        <p:spPr>
          <a:xfrm flipV="1">
            <a:off x="7593250" y="3337043"/>
            <a:ext cx="1" cy="57220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766161" y="4248189"/>
            <a:ext cx="1534156" cy="369332"/>
          </a:xfrm>
          <a:prstGeom prst="rect">
            <a:avLst/>
          </a:prstGeom>
          <a:noFill/>
        </p:spPr>
        <p:txBody>
          <a:bodyPr wrap="none" rtlCol="0">
            <a:spAutoFit/>
          </a:bodyPr>
          <a:lstStyle/>
          <a:p>
            <a:r>
              <a:rPr lang="en-US" dirty="0" smtClean="0">
                <a:solidFill>
                  <a:srgbClr val="800000"/>
                </a:solidFill>
              </a:rPr>
              <a:t>Deeper tunnel</a:t>
            </a:r>
            <a:endParaRPr lang="en-US" dirty="0">
              <a:solidFill>
                <a:srgbClr val="800000"/>
              </a:solidFill>
            </a:endParaRPr>
          </a:p>
        </p:txBody>
      </p:sp>
      <p:cxnSp>
        <p:nvCxnSpPr>
          <p:cNvPr id="27" name="Straight Arrow Connector 26"/>
          <p:cNvCxnSpPr/>
          <p:nvPr/>
        </p:nvCxnSpPr>
        <p:spPr>
          <a:xfrm flipV="1">
            <a:off x="4806442" y="3269581"/>
            <a:ext cx="1102639" cy="101987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0"/>
          </p:cNvCxnSpPr>
          <p:nvPr/>
        </p:nvCxnSpPr>
        <p:spPr>
          <a:xfrm flipV="1">
            <a:off x="2813994" y="3263611"/>
            <a:ext cx="1719245" cy="64563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926678" y="4628679"/>
            <a:ext cx="1988157" cy="369332"/>
          </a:xfrm>
          <a:prstGeom prst="rect">
            <a:avLst/>
          </a:prstGeom>
          <a:noFill/>
          <a:ln>
            <a:solidFill>
              <a:srgbClr val="0000FF"/>
            </a:solidFill>
          </a:ln>
        </p:spPr>
        <p:txBody>
          <a:bodyPr wrap="none" rtlCol="0">
            <a:spAutoFit/>
          </a:bodyPr>
          <a:lstStyle/>
          <a:p>
            <a:r>
              <a:rPr lang="en-US" dirty="0" smtClean="0"/>
              <a:t>Lattice design work</a:t>
            </a:r>
            <a:endParaRPr lang="en-US" dirty="0"/>
          </a:p>
        </p:txBody>
      </p:sp>
      <p:sp>
        <p:nvSpPr>
          <p:cNvPr id="29" name="TextBox 28"/>
          <p:cNvSpPr txBox="1"/>
          <p:nvPr/>
        </p:nvSpPr>
        <p:spPr>
          <a:xfrm>
            <a:off x="1802701" y="4610689"/>
            <a:ext cx="1576198" cy="369332"/>
          </a:xfrm>
          <a:prstGeom prst="rect">
            <a:avLst/>
          </a:prstGeom>
          <a:noFill/>
          <a:ln>
            <a:solidFill>
              <a:srgbClr val="FF0000"/>
            </a:solidFill>
          </a:ln>
        </p:spPr>
        <p:txBody>
          <a:bodyPr wrap="none" rtlCol="0">
            <a:spAutoFit/>
          </a:bodyPr>
          <a:lstStyle/>
          <a:p>
            <a:r>
              <a:rPr lang="en-US" dirty="0" smtClean="0"/>
              <a:t>Magnet design</a:t>
            </a:r>
            <a:endParaRPr lang="en-US" dirty="0"/>
          </a:p>
        </p:txBody>
      </p:sp>
      <p:sp>
        <p:nvSpPr>
          <p:cNvPr id="30" name="TextBox 29"/>
          <p:cNvSpPr txBox="1"/>
          <p:nvPr/>
        </p:nvSpPr>
        <p:spPr>
          <a:xfrm>
            <a:off x="3618642" y="4659099"/>
            <a:ext cx="1735233" cy="369332"/>
          </a:xfrm>
          <a:prstGeom prst="rect">
            <a:avLst/>
          </a:prstGeom>
          <a:noFill/>
          <a:ln>
            <a:solidFill>
              <a:srgbClr val="800000"/>
            </a:solidFill>
          </a:ln>
        </p:spPr>
        <p:txBody>
          <a:bodyPr wrap="none" rtlCol="0">
            <a:spAutoFit/>
          </a:bodyPr>
          <a:lstStyle/>
          <a:p>
            <a:r>
              <a:rPr lang="en-US" dirty="0" smtClean="0"/>
              <a:t>Civil engineering</a:t>
            </a:r>
            <a:endParaRPr lang="en-US" dirty="0"/>
          </a:p>
        </p:txBody>
      </p:sp>
      <p:sp>
        <p:nvSpPr>
          <p:cNvPr id="31" name="TextBox 30"/>
          <p:cNvSpPr txBox="1"/>
          <p:nvPr/>
        </p:nvSpPr>
        <p:spPr>
          <a:xfrm>
            <a:off x="5393777" y="4235262"/>
            <a:ext cx="1488170" cy="369332"/>
          </a:xfrm>
          <a:prstGeom prst="rect">
            <a:avLst/>
          </a:prstGeom>
          <a:noFill/>
          <a:ln>
            <a:solidFill>
              <a:srgbClr val="008000"/>
            </a:solidFill>
          </a:ln>
        </p:spPr>
        <p:txBody>
          <a:bodyPr wrap="none" rtlCol="0">
            <a:spAutoFit/>
          </a:bodyPr>
          <a:lstStyle/>
          <a:p>
            <a:r>
              <a:rPr lang="en-US" dirty="0" smtClean="0"/>
              <a:t>Source design</a:t>
            </a:r>
            <a:endParaRPr lang="en-US" dirty="0"/>
          </a:p>
        </p:txBody>
      </p:sp>
    </p:spTree>
    <p:extLst>
      <p:ext uri="{BB962C8B-B14F-4D97-AF65-F5344CB8AC3E}">
        <p14:creationId xmlns:p14="http://schemas.microsoft.com/office/powerpoint/2010/main" val="311433391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err="1" smtClean="0"/>
              <a:t>Muon</a:t>
            </a:r>
            <a:r>
              <a:rPr lang="en-US" sz="3600" dirty="0" smtClean="0"/>
              <a:t> Collider Luminosity Scaling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56</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6" name="TextBox 15"/>
          <p:cNvSpPr txBox="1"/>
          <p:nvPr/>
        </p:nvSpPr>
        <p:spPr>
          <a:xfrm>
            <a:off x="5199359" y="5449742"/>
            <a:ext cx="3487441" cy="646331"/>
          </a:xfrm>
          <a:prstGeom prst="rect">
            <a:avLst/>
          </a:prstGeom>
          <a:solidFill>
            <a:schemeClr val="accent6">
              <a:lumMod val="40000"/>
              <a:lumOff val="60000"/>
            </a:schemeClr>
          </a:solidFill>
        </p:spPr>
        <p:txBody>
          <a:bodyPr wrap="none" rtlCol="0">
            <a:spAutoFit/>
          </a:bodyPr>
          <a:lstStyle/>
          <a:p>
            <a:r>
              <a:rPr lang="en-US" dirty="0" smtClean="0"/>
              <a:t>How to gain a factor 8 in radiation?</a:t>
            </a:r>
          </a:p>
          <a:p>
            <a:r>
              <a:rPr lang="en-US" dirty="0" smtClean="0"/>
              <a:t>Seems hard but not impossible</a:t>
            </a:r>
            <a:endParaRPr lang="en-US" dirty="0"/>
          </a:p>
        </p:txBody>
      </p:sp>
      <p:pic>
        <p:nvPicPr>
          <p:cNvPr id="3" name="Picture 2" descr="p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503" y="2099228"/>
            <a:ext cx="7021776" cy="1343352"/>
          </a:xfrm>
          <a:prstGeom prst="rect">
            <a:avLst/>
          </a:prstGeom>
        </p:spPr>
      </p:pic>
      <p:sp>
        <p:nvSpPr>
          <p:cNvPr id="19" name="TextBox 18"/>
          <p:cNvSpPr txBox="1"/>
          <p:nvPr/>
        </p:nvSpPr>
        <p:spPr>
          <a:xfrm>
            <a:off x="1484374" y="3909245"/>
            <a:ext cx="2659239" cy="646331"/>
          </a:xfrm>
          <a:prstGeom prst="rect">
            <a:avLst/>
          </a:prstGeom>
          <a:noFill/>
          <a:ln>
            <a:noFill/>
          </a:ln>
        </p:spPr>
        <p:txBody>
          <a:bodyPr wrap="none" rtlCol="0">
            <a:spAutoFit/>
          </a:bodyPr>
          <a:lstStyle/>
          <a:p>
            <a:r>
              <a:rPr lang="en-US" dirty="0" smtClean="0">
                <a:solidFill>
                  <a:srgbClr val="FF0000"/>
                </a:solidFill>
              </a:rPr>
              <a:t>Higher field in collider ring</a:t>
            </a:r>
          </a:p>
          <a:p>
            <a:r>
              <a:rPr lang="en-US" dirty="0" smtClean="0">
                <a:solidFill>
                  <a:srgbClr val="FF0000"/>
                </a:solidFill>
              </a:rPr>
              <a:t>And shorter gaps</a:t>
            </a:r>
            <a:endParaRPr lang="en-US" dirty="0">
              <a:solidFill>
                <a:srgbClr val="FF0000"/>
              </a:solidFill>
            </a:endParaRPr>
          </a:p>
        </p:txBody>
      </p:sp>
      <p:sp>
        <p:nvSpPr>
          <p:cNvPr id="21" name="TextBox 20"/>
          <p:cNvSpPr txBox="1"/>
          <p:nvPr/>
        </p:nvSpPr>
        <p:spPr>
          <a:xfrm>
            <a:off x="5368641" y="3909245"/>
            <a:ext cx="1431702" cy="369332"/>
          </a:xfrm>
          <a:prstGeom prst="rect">
            <a:avLst/>
          </a:prstGeom>
          <a:noFill/>
        </p:spPr>
        <p:txBody>
          <a:bodyPr wrap="none" rtlCol="0">
            <a:spAutoFit/>
          </a:bodyPr>
          <a:lstStyle/>
          <a:p>
            <a:r>
              <a:rPr lang="en-US" dirty="0" smtClean="0">
                <a:solidFill>
                  <a:srgbClr val="008000"/>
                </a:solidFill>
              </a:rPr>
              <a:t>Denser beam</a:t>
            </a:r>
            <a:endParaRPr lang="en-US" dirty="0">
              <a:solidFill>
                <a:srgbClr val="008000"/>
              </a:solidFill>
            </a:endParaRPr>
          </a:p>
        </p:txBody>
      </p:sp>
      <p:cxnSp>
        <p:nvCxnSpPr>
          <p:cNvPr id="22" name="Straight Arrow Connector 21"/>
          <p:cNvCxnSpPr>
            <a:stCxn id="19" idx="0"/>
          </p:cNvCxnSpPr>
          <p:nvPr/>
        </p:nvCxnSpPr>
        <p:spPr>
          <a:xfrm flipV="1">
            <a:off x="2813994" y="3375689"/>
            <a:ext cx="749208" cy="53355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6225256" y="3263611"/>
            <a:ext cx="575087" cy="602760"/>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878107" y="3983085"/>
            <a:ext cx="2124343" cy="646331"/>
          </a:xfrm>
          <a:prstGeom prst="rect">
            <a:avLst/>
          </a:prstGeom>
          <a:noFill/>
        </p:spPr>
        <p:txBody>
          <a:bodyPr wrap="square" rtlCol="0">
            <a:spAutoFit/>
          </a:bodyPr>
          <a:lstStyle/>
          <a:p>
            <a:r>
              <a:rPr lang="en-US" dirty="0">
                <a:solidFill>
                  <a:srgbClr val="0000FF"/>
                </a:solidFill>
              </a:rPr>
              <a:t>L</a:t>
            </a:r>
            <a:r>
              <a:rPr lang="en-US" dirty="0" smtClean="0">
                <a:solidFill>
                  <a:srgbClr val="0000FF"/>
                </a:solidFill>
              </a:rPr>
              <a:t>arger energy spread acceptance</a:t>
            </a:r>
            <a:endParaRPr lang="en-US" dirty="0">
              <a:solidFill>
                <a:srgbClr val="0000FF"/>
              </a:solidFill>
            </a:endParaRPr>
          </a:p>
        </p:txBody>
      </p:sp>
      <p:cxnSp>
        <p:nvCxnSpPr>
          <p:cNvPr id="25" name="Straight Arrow Connector 24"/>
          <p:cNvCxnSpPr/>
          <p:nvPr/>
        </p:nvCxnSpPr>
        <p:spPr>
          <a:xfrm flipV="1">
            <a:off x="7593250" y="3337043"/>
            <a:ext cx="1" cy="57220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766161" y="4248189"/>
            <a:ext cx="1534156" cy="369332"/>
          </a:xfrm>
          <a:prstGeom prst="rect">
            <a:avLst/>
          </a:prstGeom>
          <a:noFill/>
        </p:spPr>
        <p:txBody>
          <a:bodyPr wrap="none" rtlCol="0">
            <a:spAutoFit/>
          </a:bodyPr>
          <a:lstStyle/>
          <a:p>
            <a:r>
              <a:rPr lang="en-US" dirty="0" smtClean="0">
                <a:solidFill>
                  <a:srgbClr val="800000"/>
                </a:solidFill>
              </a:rPr>
              <a:t>Deeper tunnel</a:t>
            </a:r>
            <a:endParaRPr lang="en-US" dirty="0">
              <a:solidFill>
                <a:srgbClr val="800000"/>
              </a:solidFill>
            </a:endParaRPr>
          </a:p>
        </p:txBody>
      </p:sp>
      <p:cxnSp>
        <p:nvCxnSpPr>
          <p:cNvPr id="27" name="Straight Arrow Connector 26"/>
          <p:cNvCxnSpPr/>
          <p:nvPr/>
        </p:nvCxnSpPr>
        <p:spPr>
          <a:xfrm flipV="1">
            <a:off x="4806442" y="3269581"/>
            <a:ext cx="1102639" cy="101987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9" idx="0"/>
          </p:cNvCxnSpPr>
          <p:nvPr/>
        </p:nvCxnSpPr>
        <p:spPr>
          <a:xfrm flipV="1">
            <a:off x="2813994" y="3263611"/>
            <a:ext cx="1719245" cy="64563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926678" y="4628679"/>
            <a:ext cx="1988157" cy="369332"/>
          </a:xfrm>
          <a:prstGeom prst="rect">
            <a:avLst/>
          </a:prstGeom>
          <a:noFill/>
          <a:ln>
            <a:solidFill>
              <a:srgbClr val="0000FF"/>
            </a:solidFill>
          </a:ln>
        </p:spPr>
        <p:txBody>
          <a:bodyPr wrap="none" rtlCol="0">
            <a:spAutoFit/>
          </a:bodyPr>
          <a:lstStyle/>
          <a:p>
            <a:r>
              <a:rPr lang="en-US" dirty="0" smtClean="0"/>
              <a:t>Lattice design work</a:t>
            </a:r>
            <a:endParaRPr lang="en-US" dirty="0"/>
          </a:p>
        </p:txBody>
      </p:sp>
      <p:sp>
        <p:nvSpPr>
          <p:cNvPr id="29" name="TextBox 28"/>
          <p:cNvSpPr txBox="1"/>
          <p:nvPr/>
        </p:nvSpPr>
        <p:spPr>
          <a:xfrm>
            <a:off x="1802701" y="4610689"/>
            <a:ext cx="1576198" cy="369332"/>
          </a:xfrm>
          <a:prstGeom prst="rect">
            <a:avLst/>
          </a:prstGeom>
          <a:noFill/>
          <a:ln>
            <a:solidFill>
              <a:srgbClr val="FF0000"/>
            </a:solidFill>
          </a:ln>
        </p:spPr>
        <p:txBody>
          <a:bodyPr wrap="none" rtlCol="0">
            <a:spAutoFit/>
          </a:bodyPr>
          <a:lstStyle/>
          <a:p>
            <a:r>
              <a:rPr lang="en-US" dirty="0" smtClean="0"/>
              <a:t>Magnet design</a:t>
            </a:r>
            <a:endParaRPr lang="en-US" dirty="0"/>
          </a:p>
        </p:txBody>
      </p:sp>
      <p:sp>
        <p:nvSpPr>
          <p:cNvPr id="30" name="TextBox 29"/>
          <p:cNvSpPr txBox="1"/>
          <p:nvPr/>
        </p:nvSpPr>
        <p:spPr>
          <a:xfrm>
            <a:off x="3618642" y="4659099"/>
            <a:ext cx="1735233" cy="369332"/>
          </a:xfrm>
          <a:prstGeom prst="rect">
            <a:avLst/>
          </a:prstGeom>
          <a:noFill/>
          <a:ln>
            <a:solidFill>
              <a:srgbClr val="800000"/>
            </a:solidFill>
          </a:ln>
        </p:spPr>
        <p:txBody>
          <a:bodyPr wrap="none" rtlCol="0">
            <a:spAutoFit/>
          </a:bodyPr>
          <a:lstStyle/>
          <a:p>
            <a:r>
              <a:rPr lang="en-US" dirty="0" smtClean="0"/>
              <a:t>Civil engineering</a:t>
            </a:r>
            <a:endParaRPr lang="en-US" dirty="0"/>
          </a:p>
        </p:txBody>
      </p:sp>
      <p:sp>
        <p:nvSpPr>
          <p:cNvPr id="31" name="TextBox 30"/>
          <p:cNvSpPr txBox="1"/>
          <p:nvPr/>
        </p:nvSpPr>
        <p:spPr>
          <a:xfrm>
            <a:off x="5393777" y="4235262"/>
            <a:ext cx="1488170" cy="369332"/>
          </a:xfrm>
          <a:prstGeom prst="rect">
            <a:avLst/>
          </a:prstGeom>
          <a:noFill/>
          <a:ln>
            <a:solidFill>
              <a:srgbClr val="008000"/>
            </a:solidFill>
          </a:ln>
        </p:spPr>
        <p:txBody>
          <a:bodyPr wrap="none" rtlCol="0">
            <a:spAutoFit/>
          </a:bodyPr>
          <a:lstStyle/>
          <a:p>
            <a:r>
              <a:rPr lang="en-US" dirty="0" smtClean="0"/>
              <a:t>Source design</a:t>
            </a:r>
            <a:endParaRPr lang="en-US" dirty="0"/>
          </a:p>
        </p:txBody>
      </p:sp>
      <p:sp>
        <p:nvSpPr>
          <p:cNvPr id="33" name="TextBox 32"/>
          <p:cNvSpPr txBox="1"/>
          <p:nvPr/>
        </p:nvSpPr>
        <p:spPr>
          <a:xfrm>
            <a:off x="151425" y="5080410"/>
            <a:ext cx="2275683" cy="646331"/>
          </a:xfrm>
          <a:prstGeom prst="rect">
            <a:avLst/>
          </a:prstGeom>
          <a:noFill/>
        </p:spPr>
        <p:txBody>
          <a:bodyPr wrap="none" rtlCol="0">
            <a:spAutoFit/>
          </a:bodyPr>
          <a:lstStyle/>
          <a:p>
            <a:r>
              <a:rPr lang="en-US" dirty="0" smtClean="0">
                <a:solidFill>
                  <a:srgbClr val="660066"/>
                </a:solidFill>
              </a:rPr>
              <a:t>More efficient physics</a:t>
            </a:r>
          </a:p>
          <a:p>
            <a:r>
              <a:rPr lang="en-US" dirty="0" smtClean="0">
                <a:solidFill>
                  <a:srgbClr val="660066"/>
                </a:solidFill>
              </a:rPr>
              <a:t>More years of running</a:t>
            </a:r>
            <a:endParaRPr lang="en-US" dirty="0">
              <a:solidFill>
                <a:srgbClr val="660066"/>
              </a:solidFill>
            </a:endParaRPr>
          </a:p>
        </p:txBody>
      </p:sp>
      <p:cxnSp>
        <p:nvCxnSpPr>
          <p:cNvPr id="34" name="Straight Arrow Connector 33"/>
          <p:cNvCxnSpPr>
            <a:stCxn id="33" idx="0"/>
          </p:cNvCxnSpPr>
          <p:nvPr/>
        </p:nvCxnSpPr>
        <p:spPr>
          <a:xfrm flipV="1">
            <a:off x="1289267" y="3433843"/>
            <a:ext cx="79467" cy="1646567"/>
          </a:xfrm>
          <a:prstGeom prst="straightConnector1">
            <a:avLst/>
          </a:prstGeom>
          <a:ln>
            <a:solidFill>
              <a:srgbClr val="66006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24545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77273"/>
          </a:xfrm>
        </p:spPr>
        <p:txBody>
          <a:bodyPr>
            <a:noAutofit/>
          </a:bodyPr>
          <a:lstStyle/>
          <a:p>
            <a:r>
              <a:rPr lang="en-US" sz="3600" dirty="0" smtClean="0"/>
              <a:t>Luminosity Comparison</a:t>
            </a:r>
            <a:endParaRPr lang="en-US" sz="3600"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6</a:t>
            </a:fld>
            <a:endParaRPr lang="en-US"/>
          </a:p>
        </p:txBody>
      </p:sp>
      <p:sp>
        <p:nvSpPr>
          <p:cNvPr id="7" name="TextBox 6"/>
          <p:cNvSpPr txBox="1"/>
          <p:nvPr/>
        </p:nvSpPr>
        <p:spPr>
          <a:xfrm>
            <a:off x="84668" y="959920"/>
            <a:ext cx="2830284" cy="2031325"/>
          </a:xfrm>
          <a:prstGeom prst="rect">
            <a:avLst/>
          </a:prstGeom>
          <a:noFill/>
        </p:spPr>
        <p:txBody>
          <a:bodyPr wrap="square" rtlCol="0">
            <a:spAutoFit/>
          </a:bodyPr>
          <a:lstStyle/>
          <a:p>
            <a:r>
              <a:rPr lang="en-US" dirty="0" smtClean="0"/>
              <a:t>The luminosity per beam power is about constant in linear colliders</a:t>
            </a:r>
          </a:p>
          <a:p>
            <a:endParaRPr lang="en-US" dirty="0"/>
          </a:p>
          <a:p>
            <a:r>
              <a:rPr lang="en-US" dirty="0" smtClean="0"/>
              <a:t>It can increase in proton-based </a:t>
            </a:r>
            <a:r>
              <a:rPr lang="en-US" dirty="0" err="1" smtClean="0"/>
              <a:t>muon</a:t>
            </a:r>
            <a:r>
              <a:rPr lang="en-US" dirty="0" smtClean="0"/>
              <a:t> colliders</a:t>
            </a:r>
          </a:p>
          <a:p>
            <a:endParaRPr lang="en-US" dirty="0"/>
          </a:p>
        </p:txBody>
      </p:sp>
      <p:pic>
        <p:nvPicPr>
          <p:cNvPr id="3" name="Picture 2" descr="efficiency.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782" y="587759"/>
            <a:ext cx="5841884" cy="4089319"/>
          </a:xfrm>
          <a:prstGeom prst="rect">
            <a:avLst/>
          </a:prstGeom>
        </p:spPr>
      </p:pic>
      <p:sp>
        <p:nvSpPr>
          <p:cNvPr id="8" name="TextBox 7"/>
          <p:cNvSpPr txBox="1"/>
          <p:nvPr/>
        </p:nvSpPr>
        <p:spPr>
          <a:xfrm>
            <a:off x="87154" y="3840457"/>
            <a:ext cx="6737742" cy="2585323"/>
          </a:xfrm>
          <a:prstGeom prst="rect">
            <a:avLst/>
          </a:prstGeom>
          <a:noFill/>
        </p:spPr>
        <p:txBody>
          <a:bodyPr wrap="none" rtlCol="0">
            <a:spAutoFit/>
          </a:bodyPr>
          <a:lstStyle/>
          <a:p>
            <a:r>
              <a:rPr lang="en-US" dirty="0" smtClean="0"/>
              <a:t>Strategy CLIC:</a:t>
            </a:r>
          </a:p>
          <a:p>
            <a:r>
              <a:rPr lang="en-US" dirty="0" smtClean="0"/>
              <a:t>Keep all parameters at IP constant</a:t>
            </a:r>
          </a:p>
          <a:p>
            <a:r>
              <a:rPr lang="en-US" dirty="0" smtClean="0"/>
              <a:t>(charge, norm. </a:t>
            </a:r>
            <a:r>
              <a:rPr lang="en-US" dirty="0" err="1" smtClean="0"/>
              <a:t>emittances</a:t>
            </a:r>
            <a:r>
              <a:rPr lang="en-US" dirty="0" smtClean="0"/>
              <a:t>, </a:t>
            </a:r>
            <a:r>
              <a:rPr lang="en-US" dirty="0" err="1" smtClean="0"/>
              <a:t>betafunctions</a:t>
            </a:r>
            <a:r>
              <a:rPr lang="en-US" dirty="0" smtClean="0"/>
              <a:t>, bunch length)</a:t>
            </a:r>
          </a:p>
          <a:p>
            <a:pPr marL="285750" indent="-285750">
              <a:buFont typeface="Symbol" charset="0"/>
              <a:buChar char=""/>
            </a:pPr>
            <a:r>
              <a:rPr lang="en-US" dirty="0" smtClean="0"/>
              <a:t>Linear increase of luminosity with energy (beam size reduction)</a:t>
            </a:r>
          </a:p>
          <a:p>
            <a:endParaRPr lang="en-US" dirty="0"/>
          </a:p>
          <a:p>
            <a:r>
              <a:rPr lang="en-US" dirty="0" smtClean="0"/>
              <a:t>Strategy </a:t>
            </a:r>
            <a:r>
              <a:rPr lang="en-US" dirty="0" err="1" smtClean="0"/>
              <a:t>muon</a:t>
            </a:r>
            <a:r>
              <a:rPr lang="en-US" dirty="0" smtClean="0"/>
              <a:t> collider:</a:t>
            </a:r>
          </a:p>
          <a:p>
            <a:r>
              <a:rPr lang="en-US" dirty="0"/>
              <a:t>Keep all parameters at IP constant</a:t>
            </a:r>
          </a:p>
          <a:p>
            <a:r>
              <a:rPr lang="en-US" dirty="0" smtClean="0"/>
              <a:t>With exception of bunch length and </a:t>
            </a:r>
            <a:r>
              <a:rPr lang="en-US" dirty="0" err="1" smtClean="0"/>
              <a:t>betafunction</a:t>
            </a:r>
            <a:endParaRPr lang="en-US" dirty="0" smtClean="0"/>
          </a:p>
          <a:p>
            <a:pPr marL="285750" indent="-285750">
              <a:buFont typeface="Symbol" charset="0"/>
              <a:buChar char=""/>
            </a:pPr>
            <a:r>
              <a:rPr lang="en-US" dirty="0" smtClean="0"/>
              <a:t>Quadratic increase of luminosity with energy (beam size reduction)</a:t>
            </a:r>
          </a:p>
        </p:txBody>
      </p:sp>
      <p:sp>
        <p:nvSpPr>
          <p:cNvPr id="9" name="TextBox 8"/>
          <p:cNvSpPr txBox="1"/>
          <p:nvPr/>
        </p:nvSpPr>
        <p:spPr>
          <a:xfrm>
            <a:off x="6198695" y="5050683"/>
            <a:ext cx="2945305" cy="923330"/>
          </a:xfrm>
          <a:prstGeom prst="rect">
            <a:avLst/>
          </a:prstGeom>
          <a:solidFill>
            <a:srgbClr val="FCD5B5"/>
          </a:solidFill>
        </p:spPr>
        <p:txBody>
          <a:bodyPr wrap="square" rtlCol="0">
            <a:spAutoFit/>
          </a:bodyPr>
          <a:lstStyle/>
          <a:p>
            <a:pPr marL="285750" indent="-285750">
              <a:buFont typeface="Symbol" charset="0"/>
              <a:buChar char=""/>
            </a:pPr>
            <a:r>
              <a:rPr lang="en-US" dirty="0" smtClean="0">
                <a:solidFill>
                  <a:srgbClr val="FF0000"/>
                </a:solidFill>
              </a:rPr>
              <a:t>Proton-based </a:t>
            </a:r>
            <a:r>
              <a:rPr lang="en-US" dirty="0" err="1">
                <a:solidFill>
                  <a:srgbClr val="FF0000"/>
                </a:solidFill>
              </a:rPr>
              <a:t>m</a:t>
            </a:r>
            <a:r>
              <a:rPr lang="en-US" dirty="0" err="1" smtClean="0">
                <a:solidFill>
                  <a:srgbClr val="FF0000"/>
                </a:solidFill>
              </a:rPr>
              <a:t>uon</a:t>
            </a:r>
            <a:r>
              <a:rPr lang="en-US" dirty="0" smtClean="0">
                <a:solidFill>
                  <a:srgbClr val="FF0000"/>
                </a:solidFill>
              </a:rPr>
              <a:t> collider promising at high energies</a:t>
            </a:r>
          </a:p>
        </p:txBody>
      </p:sp>
    </p:spTree>
    <p:extLst>
      <p:ext uri="{BB962C8B-B14F-4D97-AF65-F5344CB8AC3E}">
        <p14:creationId xmlns:p14="http://schemas.microsoft.com/office/powerpoint/2010/main" val="10784306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42636"/>
          </a:xfrm>
        </p:spPr>
        <p:txBody>
          <a:bodyPr>
            <a:noAutofit/>
          </a:bodyPr>
          <a:lstStyle/>
          <a:p>
            <a:r>
              <a:rPr lang="en-US" sz="3600" dirty="0" smtClean="0"/>
              <a:t>Key Parameters</a:t>
            </a:r>
            <a:endParaRPr lang="en-US" sz="3600" dirty="0"/>
          </a:p>
        </p:txBody>
      </p:sp>
      <p:sp>
        <p:nvSpPr>
          <p:cNvPr id="4" name="Date Placeholder 3"/>
          <p:cNvSpPr>
            <a:spLocks noGrp="1"/>
          </p:cNvSpPr>
          <p:nvPr>
            <p:ph type="dt" sz="half" idx="10"/>
          </p:nvPr>
        </p:nvSpPr>
        <p:spPr/>
        <p:txBody>
          <a:bodyPr/>
          <a:lstStyle/>
          <a:p>
            <a:r>
              <a:rPr lang="fr-CH" smtClean="0"/>
              <a:t>D. Schulte</a:t>
            </a:r>
            <a:endParaRPr lang="en-US"/>
          </a:p>
        </p:txBody>
      </p:sp>
      <p:sp>
        <p:nvSpPr>
          <p:cNvPr id="5" name="Footer Placeholder 4"/>
          <p:cNvSpPr>
            <a:spLocks noGrp="1"/>
          </p:cNvSpPr>
          <p:nvPr>
            <p:ph type="ftr" sz="quarter" idx="11"/>
          </p:nvPr>
        </p:nvSpPr>
        <p:spPr/>
        <p:txBody>
          <a:bodyPr/>
          <a:lstStyle/>
          <a:p>
            <a:r>
              <a:rPr lang="en-US" smtClean="0"/>
              <a:t>Muon Collider Strategy, CERN, Oct. 2019</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561384979"/>
              </p:ext>
            </p:extLst>
          </p:nvPr>
        </p:nvGraphicFramePr>
        <p:xfrm>
          <a:off x="384628" y="1009953"/>
          <a:ext cx="8409710" cy="4450080"/>
        </p:xfrm>
        <a:graphic>
          <a:graphicData uri="http://schemas.openxmlformats.org/drawingml/2006/table">
            <a:tbl>
              <a:tblPr firstRow="1" bandRow="1">
                <a:tableStyleId>{5C22544A-7EE6-4342-B048-85BDC9FD1C3A}</a:tableStyleId>
              </a:tblPr>
              <a:tblGrid>
                <a:gridCol w="1681942"/>
                <a:gridCol w="1681942"/>
                <a:gridCol w="1681942"/>
                <a:gridCol w="1681942"/>
                <a:gridCol w="1681942"/>
              </a:tblGrid>
              <a:tr h="370840">
                <a:tc>
                  <a:txBody>
                    <a:bodyPr/>
                    <a:lstStyle/>
                    <a:p>
                      <a:pPr algn="ctr"/>
                      <a:r>
                        <a:rPr lang="en-US" sz="1800" dirty="0" smtClean="0"/>
                        <a:t>Parameter</a:t>
                      </a:r>
                      <a:endParaRPr lang="en-US" sz="1800" dirty="0"/>
                    </a:p>
                  </a:txBody>
                  <a:tcPr/>
                </a:tc>
                <a:tc>
                  <a:txBody>
                    <a:bodyPr/>
                    <a:lstStyle/>
                    <a:p>
                      <a:pPr algn="ctr"/>
                      <a:r>
                        <a:rPr lang="en-US" sz="1800" dirty="0" smtClean="0"/>
                        <a:t>Unit</a:t>
                      </a:r>
                      <a:endParaRPr lang="en-US" sz="1800" dirty="0"/>
                    </a:p>
                  </a:txBody>
                  <a:tcPr/>
                </a:tc>
                <a:tc>
                  <a:txBody>
                    <a:bodyPr/>
                    <a:lstStyle/>
                    <a:p>
                      <a:pPr algn="ctr"/>
                      <a:r>
                        <a:rPr lang="en-US" sz="1800" dirty="0" smtClean="0"/>
                        <a:t>1.5 </a:t>
                      </a:r>
                      <a:r>
                        <a:rPr lang="en-US" sz="1800" dirty="0" err="1" smtClean="0"/>
                        <a:t>TeV</a:t>
                      </a:r>
                      <a:endParaRPr lang="en-US" sz="1800" dirty="0"/>
                    </a:p>
                  </a:txBody>
                  <a:tcPr/>
                </a:tc>
                <a:tc>
                  <a:txBody>
                    <a:bodyPr/>
                    <a:lstStyle/>
                    <a:p>
                      <a:pPr algn="ctr"/>
                      <a:r>
                        <a:rPr lang="en-US" sz="1800" dirty="0" smtClean="0"/>
                        <a:t>3 </a:t>
                      </a:r>
                      <a:r>
                        <a:rPr lang="en-US" sz="1800" dirty="0" err="1" smtClean="0"/>
                        <a:t>TeV</a:t>
                      </a:r>
                      <a:endParaRPr lang="en-US" sz="1800" dirty="0"/>
                    </a:p>
                  </a:txBody>
                  <a:tcPr/>
                </a:tc>
                <a:tc>
                  <a:txBody>
                    <a:bodyPr/>
                    <a:lstStyle/>
                    <a:p>
                      <a:pPr algn="ctr"/>
                      <a:r>
                        <a:rPr lang="en-US" sz="1800" dirty="0" smtClean="0"/>
                        <a:t>6 </a:t>
                      </a:r>
                      <a:r>
                        <a:rPr lang="en-US" sz="1800" dirty="0" err="1" smtClean="0"/>
                        <a:t>TeV</a:t>
                      </a:r>
                      <a:endParaRPr lang="en-US" sz="1800" dirty="0"/>
                    </a:p>
                  </a:txBody>
                  <a:tcPr/>
                </a:tc>
              </a:tr>
              <a:tr h="370840">
                <a:tc>
                  <a:txBody>
                    <a:bodyPr/>
                    <a:lstStyle/>
                    <a:p>
                      <a:pPr algn="ctr"/>
                      <a:r>
                        <a:rPr lang="en-US" sz="1800" dirty="0" smtClean="0"/>
                        <a:t>L</a:t>
                      </a:r>
                      <a:endParaRPr lang="en-US" sz="1800" dirty="0"/>
                    </a:p>
                  </a:txBody>
                  <a:tcPr/>
                </a:tc>
                <a:tc>
                  <a:txBody>
                    <a:bodyPr/>
                    <a:lstStyle/>
                    <a:p>
                      <a:pPr algn="ctr"/>
                      <a:r>
                        <a:rPr lang="en-US" sz="1800" dirty="0" smtClean="0"/>
                        <a:t>10</a:t>
                      </a:r>
                      <a:r>
                        <a:rPr lang="en-US" sz="1800" baseline="30000" dirty="0" smtClean="0"/>
                        <a:t>34</a:t>
                      </a:r>
                      <a:r>
                        <a:rPr lang="en-US" sz="1800" baseline="0" dirty="0" smtClean="0"/>
                        <a:t> cm</a:t>
                      </a:r>
                      <a:r>
                        <a:rPr lang="en-US" sz="1800" baseline="30000" dirty="0" smtClean="0"/>
                        <a:t>-2</a:t>
                      </a:r>
                      <a:r>
                        <a:rPr lang="en-US" sz="1800" baseline="0" dirty="0" smtClean="0"/>
                        <a:t>s</a:t>
                      </a:r>
                      <a:r>
                        <a:rPr lang="en-US" sz="1800" baseline="30000" dirty="0" smtClean="0"/>
                        <a:t>-1</a:t>
                      </a:r>
                      <a:endParaRPr lang="en-US" sz="1800" dirty="0"/>
                    </a:p>
                  </a:txBody>
                  <a:tcPr/>
                </a:tc>
                <a:tc>
                  <a:txBody>
                    <a:bodyPr/>
                    <a:lstStyle/>
                    <a:p>
                      <a:pPr algn="ctr"/>
                      <a:r>
                        <a:rPr lang="en-US" sz="1800" dirty="0" smtClean="0"/>
                        <a:t>1.25</a:t>
                      </a:r>
                      <a:endParaRPr lang="en-US" sz="1800" dirty="0"/>
                    </a:p>
                  </a:txBody>
                  <a:tcPr/>
                </a:tc>
                <a:tc>
                  <a:txBody>
                    <a:bodyPr/>
                    <a:lstStyle/>
                    <a:p>
                      <a:pPr algn="ctr"/>
                      <a:r>
                        <a:rPr lang="en-US" sz="1800" dirty="0" smtClean="0"/>
                        <a:t>4.4</a:t>
                      </a:r>
                      <a:endParaRPr lang="en-US" sz="1800" dirty="0"/>
                    </a:p>
                  </a:txBody>
                  <a:tcPr/>
                </a:tc>
                <a:tc>
                  <a:txBody>
                    <a:bodyPr/>
                    <a:lstStyle/>
                    <a:p>
                      <a:pPr algn="ctr"/>
                      <a:r>
                        <a:rPr lang="en-US" sz="1800" dirty="0" smtClean="0"/>
                        <a:t>12</a:t>
                      </a:r>
                      <a:endParaRPr lang="en-US" sz="1800" dirty="0"/>
                    </a:p>
                  </a:txBody>
                  <a:tcPr/>
                </a:tc>
              </a:tr>
              <a:tr h="370840">
                <a:tc>
                  <a:txBody>
                    <a:bodyPr/>
                    <a:lstStyle/>
                    <a:p>
                      <a:pPr algn="ctr"/>
                      <a:r>
                        <a:rPr lang="en-US" sz="1800" dirty="0" smtClean="0">
                          <a:solidFill>
                            <a:srgbClr val="0000FF"/>
                          </a:solidFill>
                        </a:rPr>
                        <a:t>N</a:t>
                      </a:r>
                      <a:endParaRPr lang="en-US" sz="1800" dirty="0">
                        <a:solidFill>
                          <a:srgbClr val="0000FF"/>
                        </a:solidFill>
                      </a:endParaRPr>
                    </a:p>
                  </a:txBody>
                  <a:tcPr/>
                </a:tc>
                <a:tc>
                  <a:txBody>
                    <a:bodyPr/>
                    <a:lstStyle/>
                    <a:p>
                      <a:pPr algn="ctr"/>
                      <a:r>
                        <a:rPr lang="en-US" sz="1800" dirty="0" smtClean="0">
                          <a:solidFill>
                            <a:srgbClr val="0000FF"/>
                          </a:solidFill>
                        </a:rPr>
                        <a:t>10</a:t>
                      </a:r>
                      <a:r>
                        <a:rPr lang="en-US" sz="1800" baseline="30000" dirty="0" smtClean="0">
                          <a:solidFill>
                            <a:srgbClr val="0000FF"/>
                          </a:solidFill>
                        </a:rPr>
                        <a:t>12</a:t>
                      </a:r>
                      <a:endParaRPr lang="en-US" sz="1800" dirty="0">
                        <a:solidFill>
                          <a:srgbClr val="0000FF"/>
                        </a:solidFill>
                      </a:endParaRPr>
                    </a:p>
                  </a:txBody>
                  <a:tcPr/>
                </a:tc>
                <a:tc>
                  <a:txBody>
                    <a:bodyPr/>
                    <a:lstStyle/>
                    <a:p>
                      <a:pPr algn="ctr"/>
                      <a:r>
                        <a:rPr lang="en-US" sz="1800" dirty="0" smtClean="0">
                          <a:solidFill>
                            <a:srgbClr val="0000FF"/>
                          </a:solidFill>
                        </a:rPr>
                        <a:t>2</a:t>
                      </a:r>
                      <a:endParaRPr lang="en-US" sz="1800" dirty="0">
                        <a:solidFill>
                          <a:srgbClr val="0000FF"/>
                        </a:solidFill>
                      </a:endParaRPr>
                    </a:p>
                  </a:txBody>
                  <a:tcPr/>
                </a:tc>
                <a:tc>
                  <a:txBody>
                    <a:bodyPr/>
                    <a:lstStyle/>
                    <a:p>
                      <a:pPr algn="ctr"/>
                      <a:r>
                        <a:rPr lang="en-US" sz="1800" dirty="0" smtClean="0">
                          <a:solidFill>
                            <a:srgbClr val="0000FF"/>
                          </a:solidFill>
                        </a:rPr>
                        <a:t>2</a:t>
                      </a:r>
                      <a:endParaRPr lang="en-US" sz="1800" dirty="0">
                        <a:solidFill>
                          <a:srgbClr val="0000FF"/>
                        </a:solidFill>
                      </a:endParaRPr>
                    </a:p>
                  </a:txBody>
                  <a:tcPr/>
                </a:tc>
                <a:tc>
                  <a:txBody>
                    <a:bodyPr/>
                    <a:lstStyle/>
                    <a:p>
                      <a:pPr algn="ctr"/>
                      <a:r>
                        <a:rPr lang="en-US" sz="1800" dirty="0" smtClean="0">
                          <a:solidFill>
                            <a:srgbClr val="0000FF"/>
                          </a:solidFill>
                        </a:rPr>
                        <a:t>2</a:t>
                      </a:r>
                      <a:endParaRPr lang="en-US" sz="1800" dirty="0">
                        <a:solidFill>
                          <a:srgbClr val="0000FF"/>
                        </a:solidFill>
                      </a:endParaRPr>
                    </a:p>
                  </a:txBody>
                  <a:tcPr/>
                </a:tc>
              </a:tr>
              <a:tr h="370840">
                <a:tc>
                  <a:txBody>
                    <a:bodyPr/>
                    <a:lstStyle/>
                    <a:p>
                      <a:pPr algn="ctr"/>
                      <a:r>
                        <a:rPr lang="en-US" sz="1800" dirty="0" err="1" smtClean="0">
                          <a:solidFill>
                            <a:srgbClr val="0000FF"/>
                          </a:solidFill>
                        </a:rPr>
                        <a:t>f</a:t>
                      </a:r>
                      <a:r>
                        <a:rPr lang="en-US" sz="1800" baseline="-25000" dirty="0" err="1" smtClean="0">
                          <a:solidFill>
                            <a:srgbClr val="0000FF"/>
                          </a:solidFill>
                        </a:rPr>
                        <a:t>r</a:t>
                      </a:r>
                      <a:endParaRPr lang="en-US" sz="1800" dirty="0">
                        <a:solidFill>
                          <a:srgbClr val="0000FF"/>
                        </a:solidFill>
                      </a:endParaRPr>
                    </a:p>
                  </a:txBody>
                  <a:tcPr/>
                </a:tc>
                <a:tc>
                  <a:txBody>
                    <a:bodyPr/>
                    <a:lstStyle/>
                    <a:p>
                      <a:pPr algn="ctr"/>
                      <a:r>
                        <a:rPr lang="en-US" sz="1800" dirty="0" smtClean="0">
                          <a:solidFill>
                            <a:srgbClr val="0000FF"/>
                          </a:solidFill>
                        </a:rPr>
                        <a:t>Hz</a:t>
                      </a:r>
                      <a:endParaRPr lang="en-US" sz="1800" dirty="0">
                        <a:solidFill>
                          <a:srgbClr val="0000FF"/>
                        </a:solidFill>
                      </a:endParaRPr>
                    </a:p>
                  </a:txBody>
                  <a:tcPr/>
                </a:tc>
                <a:tc>
                  <a:txBody>
                    <a:bodyPr/>
                    <a:lstStyle/>
                    <a:p>
                      <a:pPr algn="ctr"/>
                      <a:r>
                        <a:rPr lang="en-US" sz="1800" dirty="0" smtClean="0">
                          <a:solidFill>
                            <a:srgbClr val="0000FF"/>
                          </a:solidFill>
                        </a:rPr>
                        <a:t>15</a:t>
                      </a:r>
                      <a:endParaRPr lang="en-US" sz="1800" dirty="0">
                        <a:solidFill>
                          <a:srgbClr val="0000FF"/>
                        </a:solidFill>
                      </a:endParaRPr>
                    </a:p>
                  </a:txBody>
                  <a:tcPr/>
                </a:tc>
                <a:tc>
                  <a:txBody>
                    <a:bodyPr/>
                    <a:lstStyle/>
                    <a:p>
                      <a:pPr algn="ctr"/>
                      <a:r>
                        <a:rPr lang="en-US" sz="1800" dirty="0" smtClean="0">
                          <a:solidFill>
                            <a:srgbClr val="0000FF"/>
                          </a:solidFill>
                        </a:rPr>
                        <a:t>12</a:t>
                      </a:r>
                      <a:endParaRPr lang="en-US" sz="1800" dirty="0">
                        <a:solidFill>
                          <a:srgbClr val="0000FF"/>
                        </a:solidFill>
                      </a:endParaRPr>
                    </a:p>
                  </a:txBody>
                  <a:tcPr/>
                </a:tc>
                <a:tc>
                  <a:txBody>
                    <a:bodyPr/>
                    <a:lstStyle/>
                    <a:p>
                      <a:pPr algn="ctr"/>
                      <a:r>
                        <a:rPr lang="en-US" sz="1800" dirty="0" smtClean="0">
                          <a:solidFill>
                            <a:srgbClr val="0000FF"/>
                          </a:solidFill>
                        </a:rPr>
                        <a:t>6</a:t>
                      </a:r>
                      <a:endParaRPr lang="en-US" sz="1800" dirty="0">
                        <a:solidFill>
                          <a:srgbClr val="0000FF"/>
                        </a:solidFill>
                      </a:endParaRPr>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err="1" smtClean="0">
                          <a:solidFill>
                            <a:srgbClr val="0000FF"/>
                          </a:solidFill>
                        </a:rPr>
                        <a:t>P</a:t>
                      </a:r>
                      <a:r>
                        <a:rPr lang="en-US" sz="1800" baseline="-25000" dirty="0" err="1" smtClean="0">
                          <a:solidFill>
                            <a:srgbClr val="0000FF"/>
                          </a:solidFill>
                        </a:rPr>
                        <a:t>beam</a:t>
                      </a:r>
                      <a:endParaRPr lang="en-US" sz="1800" dirty="0" smtClean="0">
                        <a:solidFill>
                          <a:srgbClr val="0000FF"/>
                        </a:solidFill>
                      </a:endParaRPr>
                    </a:p>
                  </a:txBody>
                  <a:tcPr/>
                </a:tc>
                <a:tc>
                  <a:txBody>
                    <a:bodyPr/>
                    <a:lstStyle/>
                    <a:p>
                      <a:pPr algn="ctr"/>
                      <a:r>
                        <a:rPr lang="en-US" sz="1800" dirty="0" smtClean="0">
                          <a:solidFill>
                            <a:srgbClr val="0000FF"/>
                          </a:solidFill>
                        </a:rPr>
                        <a:t>MW</a:t>
                      </a:r>
                      <a:endParaRPr lang="en-US" sz="1800" dirty="0">
                        <a:solidFill>
                          <a:srgbClr val="0000FF"/>
                        </a:solidFill>
                      </a:endParaRPr>
                    </a:p>
                  </a:txBody>
                  <a:tcPr/>
                </a:tc>
                <a:tc>
                  <a:txBody>
                    <a:bodyPr/>
                    <a:lstStyle/>
                    <a:p>
                      <a:pPr algn="ctr"/>
                      <a:r>
                        <a:rPr lang="en-US" sz="1800" dirty="0" smtClean="0">
                          <a:solidFill>
                            <a:srgbClr val="0000FF"/>
                          </a:solidFill>
                        </a:rPr>
                        <a:t>6.75</a:t>
                      </a:r>
                      <a:endParaRPr lang="en-US" sz="1800" dirty="0">
                        <a:solidFill>
                          <a:srgbClr val="0000FF"/>
                        </a:solidFill>
                      </a:endParaRPr>
                    </a:p>
                  </a:txBody>
                  <a:tcPr/>
                </a:tc>
                <a:tc>
                  <a:txBody>
                    <a:bodyPr/>
                    <a:lstStyle/>
                    <a:p>
                      <a:pPr algn="ctr"/>
                      <a:r>
                        <a:rPr lang="en-US" sz="1800" dirty="0" smtClean="0">
                          <a:solidFill>
                            <a:srgbClr val="0000FF"/>
                          </a:solidFill>
                        </a:rPr>
                        <a:t>10.8</a:t>
                      </a:r>
                      <a:endParaRPr lang="en-US" sz="1800" dirty="0">
                        <a:solidFill>
                          <a:srgbClr val="0000FF"/>
                        </a:solidFill>
                      </a:endParaRPr>
                    </a:p>
                  </a:txBody>
                  <a:tcPr/>
                </a:tc>
                <a:tc>
                  <a:txBody>
                    <a:bodyPr/>
                    <a:lstStyle/>
                    <a:p>
                      <a:pPr algn="ctr"/>
                      <a:r>
                        <a:rPr lang="en-US" sz="1800" dirty="0" smtClean="0">
                          <a:solidFill>
                            <a:srgbClr val="0000FF"/>
                          </a:solidFill>
                        </a:rPr>
                        <a:t>10.8</a:t>
                      </a:r>
                      <a:endParaRPr lang="en-US" sz="1800" dirty="0">
                        <a:solidFill>
                          <a:srgbClr val="0000FF"/>
                        </a:solidFill>
                      </a:endParaRPr>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&lt;B&gt;</a:t>
                      </a:r>
                    </a:p>
                  </a:txBody>
                  <a:tcPr/>
                </a:tc>
                <a:tc>
                  <a:txBody>
                    <a:bodyPr/>
                    <a:lstStyle/>
                    <a:p>
                      <a:pPr algn="ctr"/>
                      <a:r>
                        <a:rPr lang="en-US" sz="1800" dirty="0" smtClean="0">
                          <a:solidFill>
                            <a:schemeClr val="tx1"/>
                          </a:solidFill>
                        </a:rPr>
                        <a:t>T</a:t>
                      </a:r>
                      <a:endParaRPr lang="en-US" sz="1800" dirty="0">
                        <a:solidFill>
                          <a:schemeClr val="tx1"/>
                        </a:solidFill>
                      </a:endParaRPr>
                    </a:p>
                  </a:txBody>
                  <a:tcPr/>
                </a:tc>
                <a:tc>
                  <a:txBody>
                    <a:bodyPr/>
                    <a:lstStyle/>
                    <a:p>
                      <a:pPr algn="ctr"/>
                      <a:r>
                        <a:rPr lang="en-US" sz="1800" dirty="0" smtClean="0">
                          <a:solidFill>
                            <a:schemeClr val="tx1"/>
                          </a:solidFill>
                        </a:rPr>
                        <a:t>6.3</a:t>
                      </a:r>
                      <a:endParaRPr lang="en-US" sz="1800" dirty="0">
                        <a:solidFill>
                          <a:schemeClr val="tx1"/>
                        </a:solidFill>
                      </a:endParaRPr>
                    </a:p>
                  </a:txBody>
                  <a:tcPr/>
                </a:tc>
                <a:tc>
                  <a:txBody>
                    <a:bodyPr/>
                    <a:lstStyle/>
                    <a:p>
                      <a:pPr algn="ctr"/>
                      <a:r>
                        <a:rPr lang="en-US" sz="1800" dirty="0" smtClean="0">
                          <a:solidFill>
                            <a:schemeClr val="tx1"/>
                          </a:solidFill>
                        </a:rPr>
                        <a:t>7</a:t>
                      </a:r>
                      <a:endParaRPr lang="en-US" sz="1800" dirty="0">
                        <a:solidFill>
                          <a:schemeClr val="tx1"/>
                        </a:solidFill>
                      </a:endParaRPr>
                    </a:p>
                  </a:txBody>
                  <a:tcPr/>
                </a:tc>
                <a:tc>
                  <a:txBody>
                    <a:bodyPr/>
                    <a:lstStyle/>
                    <a:p>
                      <a:pPr algn="ctr"/>
                      <a:r>
                        <a:rPr lang="en-US" sz="1800" dirty="0" smtClean="0">
                          <a:solidFill>
                            <a:schemeClr val="tx1"/>
                          </a:solidFill>
                        </a:rPr>
                        <a:t>10.5</a:t>
                      </a:r>
                      <a:endParaRPr lang="en-US" sz="1800" dirty="0">
                        <a:solidFill>
                          <a:schemeClr val="tx1"/>
                        </a:solidFill>
                      </a:endParaRPr>
                    </a:p>
                  </a:txBody>
                  <a:tcP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err="1" smtClean="0">
                          <a:solidFill>
                            <a:srgbClr val="FF0000"/>
                          </a:solidFill>
                        </a:rPr>
                        <a:t>ε</a:t>
                      </a:r>
                      <a:r>
                        <a:rPr lang="en-US" sz="1800" baseline="-25000" dirty="0" err="1" smtClean="0">
                          <a:solidFill>
                            <a:srgbClr val="FF0000"/>
                          </a:solidFill>
                        </a:rPr>
                        <a:t>L</a:t>
                      </a:r>
                      <a:endParaRPr lang="en-US" sz="1800" dirty="0" smtClean="0">
                        <a:solidFill>
                          <a:srgbClr val="FF0000"/>
                        </a:solidFill>
                      </a:endParaRPr>
                    </a:p>
                  </a:txBody>
                  <a:tcPr/>
                </a:tc>
                <a:tc>
                  <a:txBody>
                    <a:bodyPr/>
                    <a:lstStyle/>
                    <a:p>
                      <a:pPr algn="ctr"/>
                      <a:r>
                        <a:rPr lang="en-US" sz="1800" dirty="0" smtClean="0">
                          <a:solidFill>
                            <a:srgbClr val="FF0000"/>
                          </a:solidFill>
                        </a:rPr>
                        <a:t>MeV m</a:t>
                      </a:r>
                      <a:endParaRPr lang="en-US" sz="1800" dirty="0">
                        <a:solidFill>
                          <a:srgbClr val="FF0000"/>
                        </a:solidFill>
                      </a:endParaRPr>
                    </a:p>
                  </a:txBody>
                  <a:tcPr/>
                </a:tc>
                <a:tc>
                  <a:txBody>
                    <a:bodyPr/>
                    <a:lstStyle/>
                    <a:p>
                      <a:pPr algn="ctr"/>
                      <a:r>
                        <a:rPr lang="en-US" sz="1800" dirty="0" smtClean="0">
                          <a:solidFill>
                            <a:srgbClr val="FF0000"/>
                          </a:solidFill>
                        </a:rPr>
                        <a:t>7.4</a:t>
                      </a:r>
                      <a:endParaRPr lang="en-US" sz="1800" dirty="0">
                        <a:solidFill>
                          <a:srgbClr val="FF0000"/>
                        </a:solidFill>
                      </a:endParaRPr>
                    </a:p>
                  </a:txBody>
                  <a:tcPr/>
                </a:tc>
                <a:tc>
                  <a:txBody>
                    <a:bodyPr/>
                    <a:lstStyle/>
                    <a:p>
                      <a:pPr algn="ctr"/>
                      <a:r>
                        <a:rPr lang="en-US" sz="1800" dirty="0" smtClean="0">
                          <a:solidFill>
                            <a:srgbClr val="FF0000"/>
                          </a:solidFill>
                        </a:rPr>
                        <a:t>7.4</a:t>
                      </a:r>
                      <a:endParaRPr lang="en-US" sz="1800" dirty="0">
                        <a:solidFill>
                          <a:srgbClr val="FF0000"/>
                        </a:solidFill>
                      </a:endParaRPr>
                    </a:p>
                  </a:txBody>
                  <a:tcPr/>
                </a:tc>
                <a:tc>
                  <a:txBody>
                    <a:bodyPr/>
                    <a:lstStyle/>
                    <a:p>
                      <a:pPr algn="ctr"/>
                      <a:r>
                        <a:rPr lang="en-US" sz="1800" dirty="0" smtClean="0">
                          <a:solidFill>
                            <a:srgbClr val="FF0000"/>
                          </a:solidFill>
                        </a:rPr>
                        <a:t>7.4</a:t>
                      </a:r>
                      <a:endParaRPr lang="en-US" sz="1800" dirty="0">
                        <a:solidFill>
                          <a:srgbClr val="FF0000"/>
                        </a:solidFill>
                      </a:endParaRPr>
                    </a:p>
                  </a:txBody>
                  <a:tcPr/>
                </a:tc>
              </a:tr>
              <a:tr h="370840">
                <a:tc>
                  <a:txBody>
                    <a:bodyPr/>
                    <a:lstStyle/>
                    <a:p>
                      <a:pPr algn="ctr"/>
                      <a:r>
                        <a:rPr lang="en-US" sz="1800" dirty="0" err="1" smtClean="0">
                          <a:solidFill>
                            <a:srgbClr val="FF0000"/>
                          </a:solidFill>
                        </a:rPr>
                        <a:t>σ</a:t>
                      </a:r>
                      <a:r>
                        <a:rPr lang="en-US" sz="1800" baseline="-25000" dirty="0" err="1" smtClean="0">
                          <a:solidFill>
                            <a:srgbClr val="FF0000"/>
                          </a:solidFill>
                        </a:rPr>
                        <a:t>E</a:t>
                      </a:r>
                      <a:r>
                        <a:rPr lang="en-US" sz="1800" baseline="0" dirty="0" smtClean="0">
                          <a:solidFill>
                            <a:srgbClr val="FF0000"/>
                          </a:solidFill>
                        </a:rPr>
                        <a:t> / E</a:t>
                      </a:r>
                      <a:endParaRPr lang="en-US" sz="1800" dirty="0">
                        <a:solidFill>
                          <a:srgbClr val="FF0000"/>
                        </a:solidFill>
                      </a:endParaRPr>
                    </a:p>
                  </a:txBody>
                  <a:tcPr/>
                </a:tc>
                <a:tc>
                  <a:txBody>
                    <a:bodyPr/>
                    <a:lstStyle/>
                    <a:p>
                      <a:pPr algn="ctr"/>
                      <a:r>
                        <a:rPr lang="en-US" sz="1800" dirty="0" smtClean="0">
                          <a:solidFill>
                            <a:srgbClr val="FF0000"/>
                          </a:solidFill>
                        </a:rPr>
                        <a:t>%</a:t>
                      </a:r>
                      <a:endParaRPr lang="en-US" sz="1800" dirty="0">
                        <a:solidFill>
                          <a:srgbClr val="FF0000"/>
                        </a:solidFill>
                      </a:endParaRPr>
                    </a:p>
                  </a:txBody>
                  <a:tcPr/>
                </a:tc>
                <a:tc>
                  <a:txBody>
                    <a:bodyPr/>
                    <a:lstStyle/>
                    <a:p>
                      <a:pPr algn="ctr"/>
                      <a:r>
                        <a:rPr lang="en-US" sz="1800" dirty="0" smtClean="0">
                          <a:solidFill>
                            <a:srgbClr val="FF0000"/>
                          </a:solidFill>
                        </a:rPr>
                        <a:t>0.1</a:t>
                      </a:r>
                      <a:endParaRPr lang="en-US" sz="1800" dirty="0">
                        <a:solidFill>
                          <a:srgbClr val="FF0000"/>
                        </a:solidFill>
                      </a:endParaRPr>
                    </a:p>
                  </a:txBody>
                  <a:tcPr/>
                </a:tc>
                <a:tc>
                  <a:txBody>
                    <a:bodyPr/>
                    <a:lstStyle/>
                    <a:p>
                      <a:pPr algn="ctr"/>
                      <a:r>
                        <a:rPr lang="en-US" sz="1800" dirty="0" smtClean="0">
                          <a:solidFill>
                            <a:srgbClr val="FF0000"/>
                          </a:solidFill>
                        </a:rPr>
                        <a:t>0.1</a:t>
                      </a:r>
                      <a:endParaRPr lang="en-US" sz="1800" dirty="0">
                        <a:solidFill>
                          <a:srgbClr val="FF0000"/>
                        </a:solidFill>
                      </a:endParaRPr>
                    </a:p>
                  </a:txBody>
                  <a:tcPr/>
                </a:tc>
                <a:tc>
                  <a:txBody>
                    <a:bodyPr/>
                    <a:lstStyle/>
                    <a:p>
                      <a:pPr algn="ctr"/>
                      <a:r>
                        <a:rPr lang="en-US" sz="1800" dirty="0" smtClean="0">
                          <a:solidFill>
                            <a:srgbClr val="FF0000"/>
                          </a:solidFill>
                        </a:rPr>
                        <a:t>0.1</a:t>
                      </a:r>
                      <a:endParaRPr lang="en-US" sz="1800" dirty="0">
                        <a:solidFill>
                          <a:srgbClr val="FF0000"/>
                        </a:solidFill>
                      </a:endParaRPr>
                    </a:p>
                  </a:txBody>
                  <a:tcPr/>
                </a:tc>
              </a:tr>
              <a:tr h="370840">
                <a:tc>
                  <a:txBody>
                    <a:bodyPr/>
                    <a:lstStyle/>
                    <a:p>
                      <a:pPr algn="ctr"/>
                      <a:r>
                        <a:rPr lang="en-US" sz="1800" dirty="0" err="1" smtClean="0">
                          <a:solidFill>
                            <a:srgbClr val="FF0000"/>
                          </a:solidFill>
                        </a:rPr>
                        <a:t>σ</a:t>
                      </a:r>
                      <a:r>
                        <a:rPr lang="en-US" sz="1800" baseline="-25000" dirty="0" err="1" smtClean="0">
                          <a:solidFill>
                            <a:srgbClr val="FF0000"/>
                          </a:solidFill>
                        </a:rPr>
                        <a:t>z</a:t>
                      </a:r>
                      <a:endParaRPr lang="en-US" sz="1800" dirty="0">
                        <a:solidFill>
                          <a:srgbClr val="FF0000"/>
                        </a:solidFill>
                      </a:endParaRPr>
                    </a:p>
                  </a:txBody>
                  <a:tcPr/>
                </a:tc>
                <a:tc>
                  <a:txBody>
                    <a:bodyPr/>
                    <a:lstStyle/>
                    <a:p>
                      <a:pPr algn="ctr"/>
                      <a:r>
                        <a:rPr lang="en-US" sz="1800" dirty="0" smtClean="0">
                          <a:solidFill>
                            <a:srgbClr val="FF0000"/>
                          </a:solidFill>
                        </a:rPr>
                        <a:t>mm</a:t>
                      </a:r>
                      <a:endParaRPr lang="en-US" sz="1800" dirty="0">
                        <a:solidFill>
                          <a:srgbClr val="FF0000"/>
                        </a:solidFill>
                      </a:endParaRPr>
                    </a:p>
                  </a:txBody>
                  <a:tcPr/>
                </a:tc>
                <a:tc>
                  <a:txBody>
                    <a:bodyPr/>
                    <a:lstStyle/>
                    <a:p>
                      <a:pPr algn="ctr"/>
                      <a:r>
                        <a:rPr lang="en-US" sz="1800" dirty="0" smtClean="0">
                          <a:solidFill>
                            <a:srgbClr val="FF0000"/>
                          </a:solidFill>
                        </a:rPr>
                        <a:t>10</a:t>
                      </a:r>
                      <a:endParaRPr lang="en-US" sz="1800" dirty="0">
                        <a:solidFill>
                          <a:srgbClr val="FF0000"/>
                        </a:solidFill>
                      </a:endParaRPr>
                    </a:p>
                  </a:txBody>
                  <a:tcPr/>
                </a:tc>
                <a:tc>
                  <a:txBody>
                    <a:bodyPr/>
                    <a:lstStyle/>
                    <a:p>
                      <a:pPr algn="ctr"/>
                      <a:r>
                        <a:rPr lang="en-US" sz="1800" dirty="0" smtClean="0">
                          <a:solidFill>
                            <a:srgbClr val="FF0000"/>
                          </a:solidFill>
                        </a:rPr>
                        <a:t>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r>
              <a:tr h="370840">
                <a:tc>
                  <a:txBody>
                    <a:bodyPr/>
                    <a:lstStyle/>
                    <a:p>
                      <a:pPr algn="ctr"/>
                      <a:r>
                        <a:rPr lang="en-US" sz="1800" dirty="0" smtClean="0">
                          <a:solidFill>
                            <a:srgbClr val="FF0000"/>
                          </a:solidFill>
                        </a:rPr>
                        <a:t>β</a:t>
                      </a:r>
                      <a:endParaRPr lang="en-US" sz="1800" dirty="0">
                        <a:solidFill>
                          <a:srgbClr val="FF0000"/>
                        </a:solidFill>
                      </a:endParaRPr>
                    </a:p>
                  </a:txBody>
                  <a:tcPr/>
                </a:tc>
                <a:tc>
                  <a:txBody>
                    <a:bodyPr/>
                    <a:lstStyle/>
                    <a:p>
                      <a:pPr algn="ctr"/>
                      <a:r>
                        <a:rPr lang="en-US" sz="1800" dirty="0" smtClean="0">
                          <a:solidFill>
                            <a:srgbClr val="FF0000"/>
                          </a:solidFill>
                        </a:rPr>
                        <a:t>mm</a:t>
                      </a:r>
                      <a:endParaRPr lang="en-US" sz="1800" dirty="0">
                        <a:solidFill>
                          <a:srgbClr val="FF0000"/>
                        </a:solidFill>
                      </a:endParaRPr>
                    </a:p>
                  </a:txBody>
                  <a:tcPr/>
                </a:tc>
                <a:tc>
                  <a:txBody>
                    <a:bodyPr/>
                    <a:lstStyle/>
                    <a:p>
                      <a:pPr algn="ctr"/>
                      <a:r>
                        <a:rPr lang="en-US" sz="1800" dirty="0" smtClean="0">
                          <a:solidFill>
                            <a:srgbClr val="FF0000"/>
                          </a:solidFill>
                        </a:rPr>
                        <a:t>10</a:t>
                      </a:r>
                      <a:endParaRPr lang="en-US" sz="1800" dirty="0">
                        <a:solidFill>
                          <a:srgbClr val="FF0000"/>
                        </a:solidFill>
                      </a:endParaRPr>
                    </a:p>
                  </a:txBody>
                  <a:tcPr/>
                </a:tc>
                <a:tc>
                  <a:txBody>
                    <a:bodyPr/>
                    <a:lstStyle/>
                    <a:p>
                      <a:pPr algn="ctr"/>
                      <a:r>
                        <a:rPr lang="en-US" sz="1800" dirty="0" smtClean="0">
                          <a:solidFill>
                            <a:srgbClr val="FF0000"/>
                          </a:solidFill>
                        </a:rPr>
                        <a:t>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r>
              <a:tr h="370840">
                <a:tc>
                  <a:txBody>
                    <a:bodyPr/>
                    <a:lstStyle/>
                    <a:p>
                      <a:pPr algn="ctr"/>
                      <a:r>
                        <a:rPr lang="en-US" sz="1800" dirty="0" err="1" smtClean="0">
                          <a:solidFill>
                            <a:srgbClr val="FF0000"/>
                          </a:solidFill>
                        </a:rPr>
                        <a:t>ε</a:t>
                      </a:r>
                      <a:endParaRPr lang="en-US" sz="1800" dirty="0">
                        <a:solidFill>
                          <a:srgbClr val="FF0000"/>
                        </a:solidFill>
                      </a:endParaRPr>
                    </a:p>
                  </a:txBody>
                  <a:tcPr/>
                </a:tc>
                <a:tc>
                  <a:txBody>
                    <a:bodyPr/>
                    <a:lstStyle/>
                    <a:p>
                      <a:pPr algn="ctr"/>
                      <a:r>
                        <a:rPr lang="en-US" sz="1800" dirty="0" err="1" smtClean="0">
                          <a:solidFill>
                            <a:srgbClr val="FF0000"/>
                          </a:solidFill>
                        </a:rPr>
                        <a:t>μm</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c>
                  <a:txBody>
                    <a:bodyPr/>
                    <a:lstStyle/>
                    <a:p>
                      <a:pPr algn="ctr"/>
                      <a:r>
                        <a:rPr lang="en-US" sz="1800" dirty="0" smtClean="0">
                          <a:solidFill>
                            <a:srgbClr val="FF0000"/>
                          </a:solidFill>
                        </a:rPr>
                        <a:t>25</a:t>
                      </a:r>
                      <a:endParaRPr lang="en-US" sz="1800" dirty="0">
                        <a:solidFill>
                          <a:srgbClr val="FF0000"/>
                        </a:solidFill>
                      </a:endParaRPr>
                    </a:p>
                  </a:txBody>
                  <a:tcPr/>
                </a:tc>
              </a:tr>
              <a:tr h="370840">
                <a:tc>
                  <a:txBody>
                    <a:bodyPr/>
                    <a:lstStyle/>
                    <a:p>
                      <a:pPr algn="ctr"/>
                      <a:r>
                        <a:rPr lang="en-US" sz="1800" baseline="0" dirty="0" err="1" smtClean="0">
                          <a:solidFill>
                            <a:srgbClr val="FF0000"/>
                          </a:solidFill>
                        </a:rPr>
                        <a:t>σ</a:t>
                      </a:r>
                      <a:r>
                        <a:rPr lang="en-US" sz="1800" baseline="-25000" dirty="0" err="1" smtClean="0">
                          <a:solidFill>
                            <a:srgbClr val="FF0000"/>
                          </a:solidFill>
                        </a:rPr>
                        <a:t>x,y</a:t>
                      </a:r>
                      <a:endParaRPr lang="en-US" sz="1800" dirty="0">
                        <a:solidFill>
                          <a:srgbClr val="FF0000"/>
                        </a:solidFill>
                      </a:endParaRPr>
                    </a:p>
                  </a:txBody>
                  <a:tcPr/>
                </a:tc>
                <a:tc>
                  <a:txBody>
                    <a:bodyPr/>
                    <a:lstStyle/>
                    <a:p>
                      <a:pPr algn="ctr"/>
                      <a:r>
                        <a:rPr lang="en-US" sz="1800" dirty="0" err="1" smtClean="0">
                          <a:solidFill>
                            <a:srgbClr val="FF0000"/>
                          </a:solidFill>
                        </a:rPr>
                        <a:t>μm</a:t>
                      </a:r>
                      <a:endParaRPr lang="en-US" sz="1800" dirty="0">
                        <a:solidFill>
                          <a:srgbClr val="FF0000"/>
                        </a:solidFill>
                      </a:endParaRPr>
                    </a:p>
                  </a:txBody>
                  <a:tcPr/>
                </a:tc>
                <a:tc>
                  <a:txBody>
                    <a:bodyPr/>
                    <a:lstStyle/>
                    <a:p>
                      <a:pPr algn="ctr"/>
                      <a:r>
                        <a:rPr lang="en-US" sz="1800" dirty="0" smtClean="0">
                          <a:solidFill>
                            <a:srgbClr val="FF0000"/>
                          </a:solidFill>
                        </a:rPr>
                        <a:t>5.9</a:t>
                      </a:r>
                      <a:endParaRPr lang="en-US" sz="1800" dirty="0">
                        <a:solidFill>
                          <a:srgbClr val="FF0000"/>
                        </a:solidFill>
                      </a:endParaRPr>
                    </a:p>
                  </a:txBody>
                  <a:tcPr/>
                </a:tc>
                <a:tc>
                  <a:txBody>
                    <a:bodyPr/>
                    <a:lstStyle/>
                    <a:p>
                      <a:pPr algn="ctr"/>
                      <a:r>
                        <a:rPr lang="en-US" sz="1800" dirty="0" smtClean="0">
                          <a:solidFill>
                            <a:srgbClr val="FF0000"/>
                          </a:solidFill>
                        </a:rPr>
                        <a:t>3.0</a:t>
                      </a:r>
                      <a:endParaRPr lang="en-US" sz="1800" dirty="0">
                        <a:solidFill>
                          <a:srgbClr val="FF0000"/>
                        </a:solidFill>
                      </a:endParaRPr>
                    </a:p>
                  </a:txBody>
                  <a:tcPr/>
                </a:tc>
                <a:tc>
                  <a:txBody>
                    <a:bodyPr/>
                    <a:lstStyle/>
                    <a:p>
                      <a:pPr algn="ctr"/>
                      <a:r>
                        <a:rPr lang="en-US" sz="1800" dirty="0" smtClean="0">
                          <a:solidFill>
                            <a:srgbClr val="FF0000"/>
                          </a:solidFill>
                        </a:rPr>
                        <a:t>1.5</a:t>
                      </a:r>
                      <a:endParaRPr lang="en-US" sz="1800" dirty="0">
                        <a:solidFill>
                          <a:srgbClr val="FF0000"/>
                        </a:solidFill>
                      </a:endParaRPr>
                    </a:p>
                  </a:txBody>
                  <a:tcPr/>
                </a:tc>
              </a:tr>
            </a:tbl>
          </a:graphicData>
        </a:graphic>
      </p:graphicFrame>
      <p:sp>
        <p:nvSpPr>
          <p:cNvPr id="8" name="TextBox 7"/>
          <p:cNvSpPr txBox="1"/>
          <p:nvPr/>
        </p:nvSpPr>
        <p:spPr>
          <a:xfrm>
            <a:off x="6473357" y="505687"/>
            <a:ext cx="2316075" cy="523220"/>
          </a:xfrm>
          <a:prstGeom prst="rect">
            <a:avLst/>
          </a:prstGeom>
          <a:solidFill>
            <a:schemeClr val="bg1">
              <a:lumMod val="85000"/>
            </a:schemeClr>
          </a:solidFill>
        </p:spPr>
        <p:txBody>
          <a:bodyPr wrap="square" rtlCol="0">
            <a:spAutoFit/>
          </a:bodyPr>
          <a:lstStyle/>
          <a:p>
            <a:r>
              <a:rPr lang="en-US" sz="1400" dirty="0" smtClean="0"/>
              <a:t>From the MAP collaboration: Proton source</a:t>
            </a:r>
            <a:endParaRPr lang="en-US" sz="1400" dirty="0"/>
          </a:p>
        </p:txBody>
      </p:sp>
    </p:spTree>
    <p:extLst>
      <p:ext uri="{BB962C8B-B14F-4D97-AF65-F5344CB8AC3E}">
        <p14:creationId xmlns:p14="http://schemas.microsoft.com/office/powerpoint/2010/main" val="34107283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6544"/>
          </a:xfrm>
        </p:spPr>
        <p:txBody>
          <a:bodyPr>
            <a:noAutofit/>
          </a:bodyPr>
          <a:lstStyle/>
          <a:p>
            <a:r>
              <a:rPr lang="en-US" sz="3600" dirty="0" err="1" smtClean="0"/>
              <a:t>Muon</a:t>
            </a:r>
            <a:r>
              <a:rPr lang="en-US" sz="3600" dirty="0" smtClean="0"/>
              <a:t> Collider Luminosity Scaling</a:t>
            </a:r>
            <a:endParaRPr lang="en-US" sz="3600" dirty="0"/>
          </a:p>
        </p:txBody>
      </p:sp>
      <p:sp>
        <p:nvSpPr>
          <p:cNvPr id="17" name="Date Placeholder 16"/>
          <p:cNvSpPr>
            <a:spLocks noGrp="1"/>
          </p:cNvSpPr>
          <p:nvPr>
            <p:ph type="dt" sz="half" idx="10"/>
          </p:nvPr>
        </p:nvSpPr>
        <p:spPr/>
        <p:txBody>
          <a:bodyPr/>
          <a:lstStyle/>
          <a:p>
            <a:r>
              <a:rPr lang="fr-CH" smtClean="0"/>
              <a:t>D. Schulte</a:t>
            </a:r>
            <a:endParaRPr lang="en-US"/>
          </a:p>
        </p:txBody>
      </p:sp>
      <p:sp>
        <p:nvSpPr>
          <p:cNvPr id="18" name="Slide Number Placeholder 17"/>
          <p:cNvSpPr>
            <a:spLocks noGrp="1"/>
          </p:cNvSpPr>
          <p:nvPr>
            <p:ph type="sldNum" sz="quarter" idx="12"/>
          </p:nvPr>
        </p:nvSpPr>
        <p:spPr/>
        <p:txBody>
          <a:bodyPr/>
          <a:lstStyle/>
          <a:p>
            <a:fld id="{3478A56A-6164-B14D-A8F7-980D09C4DD92}" type="slidenum">
              <a:rPr lang="en-US" smtClean="0"/>
              <a:pPr/>
              <a:t>8</a:t>
            </a:fld>
            <a:endParaRPr lang="en-US"/>
          </a:p>
        </p:txBody>
      </p:sp>
      <p:sp>
        <p:nvSpPr>
          <p:cNvPr id="20" name="Footer Placeholder 19"/>
          <p:cNvSpPr>
            <a:spLocks noGrp="1"/>
          </p:cNvSpPr>
          <p:nvPr>
            <p:ph type="ftr" sz="quarter" idx="11"/>
          </p:nvPr>
        </p:nvSpPr>
        <p:spPr/>
        <p:txBody>
          <a:bodyPr/>
          <a:lstStyle/>
          <a:p>
            <a:r>
              <a:rPr lang="en-US" smtClean="0"/>
              <a:t>Muon Collider Strategy, CERN, Oct. 2019</a:t>
            </a:r>
            <a:endParaRPr lang="en-US"/>
          </a:p>
        </p:txBody>
      </p:sp>
      <p:sp>
        <p:nvSpPr>
          <p:cNvPr id="13" name="TextBox 12"/>
          <p:cNvSpPr txBox="1"/>
          <p:nvPr/>
        </p:nvSpPr>
        <p:spPr>
          <a:xfrm>
            <a:off x="266095" y="711387"/>
            <a:ext cx="6842626" cy="1200329"/>
          </a:xfrm>
          <a:prstGeom prst="rect">
            <a:avLst/>
          </a:prstGeom>
          <a:noFill/>
        </p:spPr>
        <p:txBody>
          <a:bodyPr wrap="none" rtlCol="0">
            <a:spAutoFit/>
          </a:bodyPr>
          <a:lstStyle/>
          <a:p>
            <a:r>
              <a:rPr lang="en-US" dirty="0" smtClean="0"/>
              <a:t>Key assumptions:</a:t>
            </a:r>
          </a:p>
          <a:p>
            <a:r>
              <a:rPr lang="en-US" dirty="0" err="1" smtClean="0"/>
              <a:t>Emittances</a:t>
            </a:r>
            <a:r>
              <a:rPr lang="en-US" dirty="0" smtClean="0"/>
              <a:t> are preserved from source to collision</a:t>
            </a:r>
          </a:p>
          <a:p>
            <a:r>
              <a:rPr lang="en-US" dirty="0" smtClean="0"/>
              <a:t>Higher energy allows shorter bunches and hence smaller </a:t>
            </a:r>
            <a:r>
              <a:rPr lang="en-US" dirty="0" err="1" smtClean="0"/>
              <a:t>betafunctions</a:t>
            </a:r>
            <a:endParaRPr lang="en-US" dirty="0" smtClean="0"/>
          </a:p>
          <a:p>
            <a:r>
              <a:rPr lang="en-US" dirty="0" smtClean="0"/>
              <a:t>No limits from optics, beam-beam etc.</a:t>
            </a:r>
            <a:endParaRPr lang="en-US" dirty="0"/>
          </a:p>
        </p:txBody>
      </p:sp>
      <p:sp>
        <p:nvSpPr>
          <p:cNvPr id="40" name="TextBox 39"/>
          <p:cNvSpPr txBox="1"/>
          <p:nvPr/>
        </p:nvSpPr>
        <p:spPr>
          <a:xfrm>
            <a:off x="1858618" y="5008212"/>
            <a:ext cx="5211683" cy="1200329"/>
          </a:xfrm>
          <a:prstGeom prst="rect">
            <a:avLst/>
          </a:prstGeom>
          <a:solidFill>
            <a:schemeClr val="accent6">
              <a:lumMod val="20000"/>
              <a:lumOff val="80000"/>
            </a:schemeClr>
          </a:solidFill>
        </p:spPr>
        <p:txBody>
          <a:bodyPr wrap="none" rtlCol="0">
            <a:spAutoFit/>
          </a:bodyPr>
          <a:lstStyle/>
          <a:p>
            <a:r>
              <a:rPr lang="en-US" dirty="0" smtClean="0"/>
              <a:t>For mostly unchanged technologies:</a:t>
            </a:r>
          </a:p>
          <a:p>
            <a:r>
              <a:rPr lang="en-US" dirty="0" smtClean="0"/>
              <a:t>Luminosity per power naturally increases with energy</a:t>
            </a:r>
          </a:p>
          <a:p>
            <a:r>
              <a:rPr lang="en-US" dirty="0" smtClean="0"/>
              <a:t>(Provided we can focus the beam accordingly, …)</a:t>
            </a:r>
          </a:p>
          <a:p>
            <a:r>
              <a:rPr lang="en-US" dirty="0" smtClean="0">
                <a:solidFill>
                  <a:srgbClr val="FF0000"/>
                </a:solidFill>
              </a:rPr>
              <a:t>Better scaling than other options to high energies</a:t>
            </a:r>
            <a:endParaRPr lang="en-US" dirty="0">
              <a:solidFill>
                <a:srgbClr val="FF0000"/>
              </a:solidFill>
            </a:endParaRPr>
          </a:p>
        </p:txBody>
      </p:sp>
      <p:pic>
        <p:nvPicPr>
          <p:cNvPr id="19" name="Picture 18" descr="p1.tiff"/>
          <p:cNvPicPr>
            <a:picLocks noChangeAspect="1"/>
          </p:cNvPicPr>
          <p:nvPr/>
        </p:nvPicPr>
        <p:blipFill>
          <a:blip r:embed="rId2"/>
          <a:stretch>
            <a:fillRect/>
          </a:stretch>
        </p:blipFill>
        <p:spPr>
          <a:xfrm>
            <a:off x="1117776" y="2179781"/>
            <a:ext cx="5921436" cy="1431734"/>
          </a:xfrm>
          <a:prstGeom prst="rect">
            <a:avLst/>
          </a:prstGeom>
        </p:spPr>
      </p:pic>
      <p:sp>
        <p:nvSpPr>
          <p:cNvPr id="21" name="TextBox 20"/>
          <p:cNvSpPr txBox="1"/>
          <p:nvPr/>
        </p:nvSpPr>
        <p:spPr>
          <a:xfrm>
            <a:off x="1118576" y="4494491"/>
            <a:ext cx="2461995" cy="369332"/>
          </a:xfrm>
          <a:prstGeom prst="rect">
            <a:avLst/>
          </a:prstGeom>
          <a:noFill/>
          <a:ln>
            <a:noFill/>
          </a:ln>
        </p:spPr>
        <p:txBody>
          <a:bodyPr wrap="none" rtlCol="0">
            <a:spAutoFit/>
          </a:bodyPr>
          <a:lstStyle/>
          <a:p>
            <a:r>
              <a:rPr lang="en-US" dirty="0" smtClean="0">
                <a:solidFill>
                  <a:srgbClr val="E278FF"/>
                </a:solidFill>
              </a:rPr>
              <a:t>High field in collider ring</a:t>
            </a:r>
            <a:endParaRPr lang="en-US" dirty="0">
              <a:solidFill>
                <a:srgbClr val="E278FF"/>
              </a:solidFill>
            </a:endParaRPr>
          </a:p>
        </p:txBody>
      </p:sp>
      <p:sp>
        <p:nvSpPr>
          <p:cNvPr id="22" name="TextBox 21"/>
          <p:cNvSpPr txBox="1"/>
          <p:nvPr/>
        </p:nvSpPr>
        <p:spPr>
          <a:xfrm>
            <a:off x="4471394" y="4118077"/>
            <a:ext cx="1351226" cy="369332"/>
          </a:xfrm>
          <a:prstGeom prst="rect">
            <a:avLst/>
          </a:prstGeom>
          <a:noFill/>
          <a:ln>
            <a:noFill/>
          </a:ln>
        </p:spPr>
        <p:txBody>
          <a:bodyPr wrap="none" rtlCol="0">
            <a:spAutoFit/>
          </a:bodyPr>
          <a:lstStyle/>
          <a:p>
            <a:r>
              <a:rPr lang="en-US" dirty="0" smtClean="0">
                <a:solidFill>
                  <a:srgbClr val="FF0000"/>
                </a:solidFill>
              </a:rPr>
              <a:t>Dense beam</a:t>
            </a:r>
            <a:endParaRPr lang="en-US" dirty="0">
              <a:solidFill>
                <a:srgbClr val="FF0000"/>
              </a:solidFill>
            </a:endParaRPr>
          </a:p>
        </p:txBody>
      </p:sp>
      <p:cxnSp>
        <p:nvCxnSpPr>
          <p:cNvPr id="25" name="Straight Arrow Connector 24"/>
          <p:cNvCxnSpPr/>
          <p:nvPr/>
        </p:nvCxnSpPr>
        <p:spPr>
          <a:xfrm flipV="1">
            <a:off x="2590800" y="3255706"/>
            <a:ext cx="533400" cy="1167066"/>
          </a:xfrm>
          <a:prstGeom prst="straightConnector1">
            <a:avLst/>
          </a:prstGeom>
          <a:ln>
            <a:solidFill>
              <a:srgbClr val="E278FF"/>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2" idx="0"/>
          </p:cNvCxnSpPr>
          <p:nvPr/>
        </p:nvCxnSpPr>
        <p:spPr>
          <a:xfrm flipH="1" flipV="1">
            <a:off x="4918533" y="3611515"/>
            <a:ext cx="228474" cy="5065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41771" y="4053440"/>
            <a:ext cx="1305015" cy="369332"/>
          </a:xfrm>
          <a:prstGeom prst="rect">
            <a:avLst/>
          </a:prstGeom>
          <a:noFill/>
        </p:spPr>
        <p:txBody>
          <a:bodyPr wrap="none" rtlCol="0">
            <a:spAutoFit/>
          </a:bodyPr>
          <a:lstStyle/>
          <a:p>
            <a:r>
              <a:rPr lang="en-US" dirty="0" smtClean="0"/>
              <a:t>High energy</a:t>
            </a:r>
            <a:endParaRPr lang="en-US" dirty="0"/>
          </a:p>
        </p:txBody>
      </p:sp>
      <p:cxnSp>
        <p:nvCxnSpPr>
          <p:cNvPr id="30" name="Straight Arrow Connector 29"/>
          <p:cNvCxnSpPr/>
          <p:nvPr/>
        </p:nvCxnSpPr>
        <p:spPr>
          <a:xfrm flipV="1">
            <a:off x="1117776" y="3255705"/>
            <a:ext cx="1332548" cy="79325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947263" y="3755827"/>
            <a:ext cx="1847268" cy="369332"/>
          </a:xfrm>
          <a:prstGeom prst="rect">
            <a:avLst/>
          </a:prstGeom>
          <a:noFill/>
        </p:spPr>
        <p:txBody>
          <a:bodyPr wrap="none" rtlCol="0">
            <a:spAutoFit/>
          </a:bodyPr>
          <a:lstStyle/>
          <a:p>
            <a:r>
              <a:rPr lang="en-US" dirty="0" smtClean="0">
                <a:solidFill>
                  <a:srgbClr val="0000FF"/>
                </a:solidFill>
              </a:rPr>
              <a:t>High beam power</a:t>
            </a:r>
            <a:endParaRPr lang="en-US" dirty="0">
              <a:solidFill>
                <a:srgbClr val="0000FF"/>
              </a:solidFill>
            </a:endParaRPr>
          </a:p>
        </p:txBody>
      </p:sp>
      <p:cxnSp>
        <p:nvCxnSpPr>
          <p:cNvPr id="36" name="Straight Arrow Connector 35"/>
          <p:cNvCxnSpPr>
            <a:stCxn id="33" idx="1"/>
          </p:cNvCxnSpPr>
          <p:nvPr/>
        </p:nvCxnSpPr>
        <p:spPr>
          <a:xfrm flipH="1" flipV="1">
            <a:off x="6144381" y="3404209"/>
            <a:ext cx="802882" cy="536284"/>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933234" y="3864294"/>
            <a:ext cx="1395075" cy="646331"/>
          </a:xfrm>
          <a:prstGeom prst="rect">
            <a:avLst/>
          </a:prstGeom>
          <a:noFill/>
          <a:ln>
            <a:noFill/>
          </a:ln>
        </p:spPr>
        <p:txBody>
          <a:bodyPr wrap="square" rtlCol="0">
            <a:spAutoFit/>
          </a:bodyPr>
          <a:lstStyle/>
          <a:p>
            <a:r>
              <a:rPr lang="en-US" dirty="0" smtClean="0">
                <a:solidFill>
                  <a:srgbClr val="69131B"/>
                </a:solidFill>
              </a:rPr>
              <a:t>Large energy acceptance</a:t>
            </a:r>
            <a:endParaRPr lang="en-US" dirty="0">
              <a:solidFill>
                <a:srgbClr val="69131B"/>
              </a:solidFill>
            </a:endParaRPr>
          </a:p>
        </p:txBody>
      </p:sp>
      <p:cxnSp>
        <p:nvCxnSpPr>
          <p:cNvPr id="38" name="Straight Arrow Connector 37"/>
          <p:cNvCxnSpPr>
            <a:stCxn id="37" idx="0"/>
          </p:cNvCxnSpPr>
          <p:nvPr/>
        </p:nvCxnSpPr>
        <p:spPr>
          <a:xfrm flipV="1">
            <a:off x="3630772" y="3255706"/>
            <a:ext cx="289633" cy="608588"/>
          </a:xfrm>
          <a:prstGeom prst="straightConnector1">
            <a:avLst/>
          </a:prstGeom>
          <a:ln>
            <a:solidFill>
              <a:srgbClr val="69131B"/>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184246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93748"/>
          </a:xfrm>
        </p:spPr>
        <p:txBody>
          <a:bodyPr>
            <a:noAutofit/>
          </a:bodyPr>
          <a:lstStyle/>
          <a:p>
            <a:r>
              <a:rPr lang="en-US" sz="3600" dirty="0" smtClean="0"/>
              <a:t>The LEMMA Scheme (2018)</a:t>
            </a:r>
            <a:endParaRPr lang="en-US" sz="3600" dirty="0"/>
          </a:p>
        </p:txBody>
      </p:sp>
      <p:sp>
        <p:nvSpPr>
          <p:cNvPr id="3" name="Content Placeholder 2"/>
          <p:cNvSpPr>
            <a:spLocks noGrp="1"/>
          </p:cNvSpPr>
          <p:nvPr>
            <p:ph idx="1"/>
          </p:nvPr>
        </p:nvSpPr>
        <p:spPr>
          <a:xfrm>
            <a:off x="37794" y="3314544"/>
            <a:ext cx="3599644" cy="1081659"/>
          </a:xfrm>
        </p:spPr>
        <p:txBody>
          <a:bodyPr>
            <a:normAutofit/>
          </a:bodyPr>
          <a:lstStyle/>
          <a:p>
            <a:pPr>
              <a:lnSpc>
                <a:spcPct val="80000"/>
              </a:lnSpc>
              <a:buNone/>
            </a:pPr>
            <a:r>
              <a:rPr lang="en-US" sz="1800" dirty="0" smtClean="0"/>
              <a:t>Key concept:</a:t>
            </a:r>
          </a:p>
          <a:p>
            <a:pPr>
              <a:lnSpc>
                <a:spcPct val="80000"/>
              </a:lnSpc>
              <a:buNone/>
            </a:pPr>
            <a:r>
              <a:rPr lang="en-US" sz="1800" dirty="0" smtClean="0"/>
              <a:t>Produce </a:t>
            </a:r>
            <a:r>
              <a:rPr lang="en-US" sz="1800" dirty="0" err="1" smtClean="0"/>
              <a:t>muon</a:t>
            </a:r>
            <a:r>
              <a:rPr lang="en-US" sz="1800" dirty="0" smtClean="0"/>
              <a:t> beam with low </a:t>
            </a:r>
            <a:r>
              <a:rPr lang="en-US" sz="1800" dirty="0" err="1" smtClean="0"/>
              <a:t>emittance</a:t>
            </a:r>
            <a:r>
              <a:rPr lang="en-US" sz="1800" dirty="0" smtClean="0"/>
              <a:t> using a positron beam</a:t>
            </a:r>
          </a:p>
          <a:p>
            <a:pPr>
              <a:lnSpc>
                <a:spcPct val="80000"/>
              </a:lnSpc>
              <a:buNone/>
            </a:pPr>
            <a:r>
              <a:rPr lang="en-US" sz="1800" dirty="0" smtClean="0"/>
              <a:t>No cooling required</a:t>
            </a:r>
          </a:p>
        </p:txBody>
      </p:sp>
      <p:pic>
        <p:nvPicPr>
          <p:cNvPr id="4" name="Picture 3" descr="p4.tiff"/>
          <p:cNvPicPr>
            <a:picLocks noChangeAspect="1"/>
          </p:cNvPicPr>
          <p:nvPr/>
        </p:nvPicPr>
        <p:blipFill>
          <a:blip r:embed="rId2">
            <a:extLst>
              <a:ext uri="{28A0092B-C50C-407E-A947-70E740481C1C}">
                <a14:useLocalDpi xmlns:a14="http://schemas.microsoft.com/office/drawing/2010/main" val="0"/>
              </a:ext>
            </a:extLst>
          </a:blip>
          <a:srcRect t="50107"/>
          <a:stretch>
            <a:fillRect/>
          </a:stretch>
        </p:blipFill>
        <p:spPr>
          <a:xfrm>
            <a:off x="0" y="907116"/>
            <a:ext cx="9144000" cy="2259717"/>
          </a:xfrm>
          <a:prstGeom prst="rect">
            <a:avLst/>
          </a:prstGeom>
        </p:spPr>
      </p:pic>
      <p:sp>
        <p:nvSpPr>
          <p:cNvPr id="5" name="Date Placeholder 4"/>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9</a:t>
            </a:fld>
            <a:endParaRPr lang="en-US"/>
          </a:p>
        </p:txBody>
      </p:sp>
      <p:sp>
        <p:nvSpPr>
          <p:cNvPr id="7" name="Footer Placeholder 6"/>
          <p:cNvSpPr>
            <a:spLocks noGrp="1"/>
          </p:cNvSpPr>
          <p:nvPr>
            <p:ph type="ftr" sz="quarter" idx="11"/>
          </p:nvPr>
        </p:nvSpPr>
        <p:spPr/>
        <p:txBody>
          <a:bodyPr/>
          <a:lstStyle/>
          <a:p>
            <a:r>
              <a:rPr lang="en-US" smtClean="0"/>
              <a:t>Muon Collider Strategy, CERN, Oct. 2019</a:t>
            </a:r>
            <a:endParaRPr lang="en-US"/>
          </a:p>
        </p:txBody>
      </p:sp>
      <p:sp>
        <p:nvSpPr>
          <p:cNvPr id="10" name="TextBox 9"/>
          <p:cNvSpPr txBox="1"/>
          <p:nvPr/>
        </p:nvSpPr>
        <p:spPr>
          <a:xfrm>
            <a:off x="152401" y="4602023"/>
            <a:ext cx="3760500" cy="1754327"/>
          </a:xfrm>
          <a:prstGeom prst="rect">
            <a:avLst/>
          </a:prstGeom>
          <a:noFill/>
        </p:spPr>
        <p:txBody>
          <a:bodyPr wrap="square" rtlCol="0">
            <a:spAutoFit/>
          </a:bodyPr>
          <a:lstStyle/>
          <a:p>
            <a:r>
              <a:rPr lang="en-US" dirty="0" err="1" smtClean="0"/>
              <a:t>Muon</a:t>
            </a:r>
            <a:r>
              <a:rPr lang="en-US" dirty="0" smtClean="0"/>
              <a:t> current 10</a:t>
            </a:r>
            <a:r>
              <a:rPr lang="en-US" baseline="30000" dirty="0" smtClean="0"/>
              <a:t>11</a:t>
            </a:r>
            <a:r>
              <a:rPr lang="en-US" dirty="0" smtClean="0"/>
              <a:t> s</a:t>
            </a:r>
            <a:r>
              <a:rPr lang="en-US" baseline="30000" dirty="0" smtClean="0"/>
              <a:t>-1</a:t>
            </a:r>
            <a:r>
              <a:rPr lang="en-US" dirty="0" smtClean="0"/>
              <a:t> is 300 times lower compared to 3 x 10</a:t>
            </a:r>
            <a:r>
              <a:rPr lang="en-US" baseline="30000" dirty="0" smtClean="0"/>
              <a:t>13 </a:t>
            </a:r>
            <a:r>
              <a:rPr lang="en-US" dirty="0" smtClean="0"/>
              <a:t>s</a:t>
            </a:r>
            <a:r>
              <a:rPr lang="en-US" baseline="30000" dirty="0" smtClean="0"/>
              <a:t>-1</a:t>
            </a:r>
            <a:r>
              <a:rPr lang="en-US" dirty="0" smtClean="0"/>
              <a:t> for proton driver</a:t>
            </a:r>
          </a:p>
          <a:p>
            <a:endParaRPr lang="en-US" dirty="0"/>
          </a:p>
          <a:p>
            <a:r>
              <a:rPr lang="en-US" dirty="0" err="1" smtClean="0"/>
              <a:t>Emittance</a:t>
            </a:r>
            <a:r>
              <a:rPr lang="en-US" dirty="0" smtClean="0"/>
              <a:t> O(10</a:t>
            </a:r>
            <a:r>
              <a:rPr lang="en-US" baseline="30000" dirty="0" smtClean="0"/>
              <a:t>-3</a:t>
            </a:r>
            <a:r>
              <a:rPr lang="en-US" dirty="0" smtClean="0"/>
              <a:t>) smaller than in proton scheme, 40 ns vs. 25 </a:t>
            </a:r>
            <a:r>
              <a:rPr lang="en-US" dirty="0" err="1" smtClean="0"/>
              <a:t>μm</a:t>
            </a:r>
            <a:endParaRPr lang="en-US" dirty="0"/>
          </a:p>
        </p:txBody>
      </p:sp>
      <p:cxnSp>
        <p:nvCxnSpPr>
          <p:cNvPr id="17" name="Straight Connector 16"/>
          <p:cNvCxnSpPr/>
          <p:nvPr/>
        </p:nvCxnSpPr>
        <p:spPr>
          <a:xfrm flipH="1">
            <a:off x="4097981" y="2351100"/>
            <a:ext cx="407798" cy="2312618"/>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542208" y="2334638"/>
            <a:ext cx="410934" cy="2312618"/>
          </a:xfrm>
          <a:prstGeom prst="line">
            <a:avLst/>
          </a:prstGeom>
        </p:spPr>
        <p:style>
          <a:lnRef idx="2">
            <a:schemeClr val="accent1"/>
          </a:lnRef>
          <a:fillRef idx="0">
            <a:schemeClr val="accent1"/>
          </a:fillRef>
          <a:effectRef idx="1">
            <a:schemeClr val="accent1"/>
          </a:effectRef>
          <a:fontRef idx="minor">
            <a:schemeClr val="tx1"/>
          </a:fontRef>
        </p:style>
      </p:cxnSp>
      <p:pic>
        <p:nvPicPr>
          <p:cNvPr id="23" name="Picture 22" descr="p4.tiff"/>
          <p:cNvPicPr>
            <a:picLocks noChangeAspect="1"/>
          </p:cNvPicPr>
          <p:nvPr/>
        </p:nvPicPr>
        <p:blipFill rotWithShape="1">
          <a:blip r:embed="rId2">
            <a:extLst>
              <a:ext uri="{28A0092B-C50C-407E-A947-70E740481C1C}">
                <a14:useLocalDpi xmlns:a14="http://schemas.microsoft.com/office/drawing/2010/main" val="0"/>
              </a:ext>
            </a:extLst>
          </a:blip>
          <a:srcRect l="48352" t="50107" r="38637"/>
          <a:stretch/>
        </p:blipFill>
        <p:spPr>
          <a:xfrm>
            <a:off x="4082416" y="3142639"/>
            <a:ext cx="1870726" cy="3553180"/>
          </a:xfrm>
          <a:prstGeom prst="rect">
            <a:avLst/>
          </a:prstGeom>
        </p:spPr>
      </p:pic>
      <p:cxnSp>
        <p:nvCxnSpPr>
          <p:cNvPr id="24" name="Straight Arrow Connector 23"/>
          <p:cNvCxnSpPr/>
          <p:nvPr/>
        </p:nvCxnSpPr>
        <p:spPr>
          <a:xfrm>
            <a:off x="3637438" y="3940902"/>
            <a:ext cx="641459" cy="1639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086440" y="3514787"/>
            <a:ext cx="2945305" cy="2585323"/>
          </a:xfrm>
          <a:prstGeom prst="rect">
            <a:avLst/>
          </a:prstGeom>
          <a:solidFill>
            <a:srgbClr val="FCD5B5"/>
          </a:solidFill>
        </p:spPr>
        <p:txBody>
          <a:bodyPr wrap="square" rtlCol="0">
            <a:spAutoFit/>
          </a:bodyPr>
          <a:lstStyle/>
          <a:p>
            <a:r>
              <a:rPr lang="en-US" dirty="0" smtClean="0"/>
              <a:t>In design of 2018 two important issues were found</a:t>
            </a:r>
          </a:p>
          <a:p>
            <a:pPr marL="285750" indent="-285750">
              <a:buFont typeface="Arial"/>
              <a:buChar char="•"/>
            </a:pPr>
            <a:r>
              <a:rPr lang="en-US" dirty="0" err="1" smtClean="0"/>
              <a:t>Muon</a:t>
            </a:r>
            <a:r>
              <a:rPr lang="en-US" dirty="0" smtClean="0"/>
              <a:t> multiple scattering</a:t>
            </a:r>
          </a:p>
          <a:p>
            <a:pPr marL="285750" indent="-285750">
              <a:buFont typeface="Arial"/>
              <a:buChar char="•"/>
            </a:pPr>
            <a:r>
              <a:rPr lang="en-US" dirty="0" smtClean="0"/>
              <a:t>Issue with phase space</a:t>
            </a:r>
          </a:p>
          <a:p>
            <a:pPr marL="285750" indent="-285750">
              <a:buFont typeface="Arial"/>
              <a:buChar char="•"/>
            </a:pPr>
            <a:endParaRPr lang="en-US" dirty="0" smtClean="0"/>
          </a:p>
          <a:p>
            <a:pPr marL="285750" indent="-285750">
              <a:buFont typeface="Arial"/>
              <a:buChar char="•"/>
            </a:pPr>
            <a:endParaRPr lang="en-US" dirty="0"/>
          </a:p>
          <a:p>
            <a:r>
              <a:rPr lang="en-US" dirty="0" smtClean="0"/>
              <a:t>Attempt to consolidate is ongoing</a:t>
            </a:r>
          </a:p>
          <a:p>
            <a:pPr marL="285750" indent="-285750">
              <a:buFont typeface="Symbol" charset="0"/>
              <a:buChar char=""/>
            </a:pPr>
            <a:r>
              <a:rPr lang="en-US" dirty="0" smtClean="0">
                <a:solidFill>
                  <a:srgbClr val="FF0000"/>
                </a:solidFill>
              </a:rPr>
              <a:t>Updates this workshop</a:t>
            </a:r>
          </a:p>
        </p:txBody>
      </p:sp>
    </p:spTree>
    <p:extLst>
      <p:ext uri="{BB962C8B-B14F-4D97-AF65-F5344CB8AC3E}">
        <p14:creationId xmlns:p14="http://schemas.microsoft.com/office/powerpoint/2010/main" val="4786873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68686</TotalTime>
  <Words>5218</Words>
  <Application>Microsoft Macintosh PowerPoint</Application>
  <PresentationFormat>On-screen Show (4:3)</PresentationFormat>
  <Paragraphs>1061</Paragraphs>
  <Slides>56</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59" baseType="lpstr">
      <vt:lpstr>Office Theme</vt:lpstr>
      <vt:lpstr>Equation</vt:lpstr>
      <vt:lpstr>Microsoft Equation</vt:lpstr>
      <vt:lpstr>Muon Collider Conceptual Design and Future Plans</vt:lpstr>
      <vt:lpstr>Motivation</vt:lpstr>
      <vt:lpstr>Proposed Lepton Colliders (Granada)</vt:lpstr>
      <vt:lpstr>Proton-driven Muon Collider Concept (US)</vt:lpstr>
      <vt:lpstr>Target Parameter Examples</vt:lpstr>
      <vt:lpstr>Luminosity Comparison</vt:lpstr>
      <vt:lpstr>Key Parameters</vt:lpstr>
      <vt:lpstr>Muon Collider Luminosity Scaling</vt:lpstr>
      <vt:lpstr>The LEMMA Scheme (2018)</vt:lpstr>
      <vt:lpstr>Note: Stacking</vt:lpstr>
      <vt:lpstr>Other Options</vt:lpstr>
      <vt:lpstr>Review Conclusion</vt:lpstr>
      <vt:lpstr>Recommendations (2018)</vt:lpstr>
      <vt:lpstr>Proposed Tentative Timeline (2019)</vt:lpstr>
      <vt:lpstr>Proposed Tentative Timeline (2019)</vt:lpstr>
      <vt:lpstr>Tentative Considerations on Baseline</vt:lpstr>
      <vt:lpstr>Baseline Work</vt:lpstr>
      <vt:lpstr>One Potential Ingredient: ARIES2</vt:lpstr>
      <vt:lpstr>Potential Key R&amp;D Items</vt:lpstr>
      <vt:lpstr>Potential Key R&amp;D Items, cont.</vt:lpstr>
      <vt:lpstr>Potential Key R&amp;D Items, cont.</vt:lpstr>
      <vt:lpstr>US View on Key Issues</vt:lpstr>
      <vt:lpstr>Key Accelerator Technologies</vt:lpstr>
      <vt:lpstr>Beam Acceleration</vt:lpstr>
      <vt:lpstr>Potential Approaches</vt:lpstr>
      <vt:lpstr>Collider Ring</vt:lpstr>
      <vt:lpstr>How Could 14 TeV Look Like?</vt:lpstr>
      <vt:lpstr>Neutrino Radiation Hazard </vt:lpstr>
      <vt:lpstr>Muon Collider Luminosity Scaling</vt:lpstr>
      <vt:lpstr>Radiation at 14 TeV</vt:lpstr>
      <vt:lpstr>Muon Collider Luminosity Scaling</vt:lpstr>
      <vt:lpstr>Some Tools to Reduce Radiation</vt:lpstr>
      <vt:lpstr>Collision in LHC / FCC Tunnel</vt:lpstr>
      <vt:lpstr>Acceleration in LHC / FCC Tunnel</vt:lpstr>
      <vt:lpstr>Conclusion</vt:lpstr>
      <vt:lpstr>Reserve</vt:lpstr>
      <vt:lpstr>Linear Collider Scaling with Energy</vt:lpstr>
      <vt:lpstr>Findings of Muon Collider Working Group</vt:lpstr>
      <vt:lpstr>Source</vt:lpstr>
      <vt:lpstr>Transverse Cooling Concept</vt:lpstr>
      <vt:lpstr>Cooling: The Emittance Path</vt:lpstr>
      <vt:lpstr>Cooling and MICE</vt:lpstr>
      <vt:lpstr>MICE Results</vt:lpstr>
      <vt:lpstr>Other Tests</vt:lpstr>
      <vt:lpstr>The LEMMA Scheme</vt:lpstr>
      <vt:lpstr>Beam induced background studies on detector at √s=1.5 TeV</vt:lpstr>
      <vt:lpstr>Muon Collider Working Group</vt:lpstr>
      <vt:lpstr>Test Facility Example</vt:lpstr>
      <vt:lpstr>Linear Collider Scaling with Energy</vt:lpstr>
      <vt:lpstr>Note: Total Power Consumption</vt:lpstr>
      <vt:lpstr>LHC Tunnel</vt:lpstr>
      <vt:lpstr>LHC Tunnel</vt:lpstr>
      <vt:lpstr>Muon Collider Luminosity Scaling</vt:lpstr>
      <vt:lpstr>Muon Collider Luminosity Scaling</vt:lpstr>
      <vt:lpstr>Muon Collider Luminosity Scaling</vt:lpstr>
      <vt:lpstr>Muon Collider Luminosity Scaling</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Schulte</dc:creator>
  <cp:lastModifiedBy>Daniel Schulte</cp:lastModifiedBy>
  <cp:revision>254</cp:revision>
  <cp:lastPrinted>2019-11-12T07:31:04Z</cp:lastPrinted>
  <dcterms:created xsi:type="dcterms:W3CDTF">2019-06-07T07:36:38Z</dcterms:created>
  <dcterms:modified xsi:type="dcterms:W3CDTF">2019-11-12T07:39:24Z</dcterms:modified>
</cp:coreProperties>
</file>