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348" r:id="rId2"/>
    <p:sldId id="352" r:id="rId3"/>
    <p:sldId id="363" r:id="rId4"/>
    <p:sldId id="373" r:id="rId5"/>
    <p:sldId id="349" r:id="rId6"/>
    <p:sldId id="350" r:id="rId7"/>
    <p:sldId id="353" r:id="rId8"/>
    <p:sldId id="351" r:id="rId9"/>
    <p:sldId id="354" r:id="rId10"/>
    <p:sldId id="356" r:id="rId11"/>
    <p:sldId id="355" r:id="rId12"/>
    <p:sldId id="364" r:id="rId13"/>
    <p:sldId id="357" r:id="rId14"/>
    <p:sldId id="358" r:id="rId15"/>
    <p:sldId id="359" r:id="rId16"/>
    <p:sldId id="360" r:id="rId17"/>
    <p:sldId id="361" r:id="rId18"/>
    <p:sldId id="374" r:id="rId19"/>
    <p:sldId id="362" r:id="rId20"/>
    <p:sldId id="365" r:id="rId21"/>
    <p:sldId id="366" r:id="rId22"/>
    <p:sldId id="367" r:id="rId23"/>
    <p:sldId id="368" r:id="rId24"/>
    <p:sldId id="369" r:id="rId25"/>
    <p:sldId id="371" r:id="rId26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Tahoma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99"/>
    <a:srgbClr val="009966"/>
    <a:srgbClr val="00EEB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2" autoAdjust="0"/>
    <p:restoredTop sz="98171" autoAdjust="0"/>
  </p:normalViewPr>
  <p:slideViewPr>
    <p:cSldViewPr>
      <p:cViewPr varScale="1">
        <p:scale>
          <a:sx n="116" d="100"/>
          <a:sy n="116" d="100"/>
        </p:scale>
        <p:origin x="-17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402" y="-78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915D92-38FC-4C94-B072-014909750CC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5242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4D63B3D-A46E-4586-B89A-58C85E0BCDD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4628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D63B3D-A46E-4586-B89A-58C85E0BCDD5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861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404664"/>
            <a:ext cx="377031" cy="6453337"/>
          </a:xfrm>
          <a:prstGeom prst="rect">
            <a:avLst/>
          </a:prstGeom>
          <a:solidFill>
            <a:srgbClr val="00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none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POLAR 2 – </a:t>
            </a:r>
            <a:r>
              <a:rPr lang="fr-FR" sz="1400" b="1" dirty="0" err="1" smtClean="0">
                <a:solidFill>
                  <a:schemeClr val="bg1"/>
                </a:solidFill>
              </a:rPr>
              <a:t>Integration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2843808" y="6623774"/>
            <a:ext cx="3888432" cy="249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CH" sz="1020" i="1" baseline="0" dirty="0" smtClean="0">
                <a:latin typeface="Tahoma" pitchFamily="34" charset="0"/>
              </a:rPr>
              <a:t>POLAR2 collaboration meeting, </a:t>
            </a:r>
            <a:r>
              <a:rPr lang="fr-CH" sz="1020" i="1" baseline="0" dirty="0" err="1" smtClean="0">
                <a:latin typeface="Tahoma" pitchFamily="34" charset="0"/>
              </a:rPr>
              <a:t>UniGe</a:t>
            </a:r>
            <a:r>
              <a:rPr lang="fr-CH" sz="1020" i="1" baseline="0" dirty="0" smtClean="0">
                <a:latin typeface="Tahoma" pitchFamily="34" charset="0"/>
              </a:rPr>
              <a:t>, </a:t>
            </a:r>
            <a:r>
              <a:rPr lang="fr-CH" sz="1020" i="1" baseline="0" dirty="0" err="1" smtClean="0">
                <a:latin typeface="Tahoma" pitchFamily="34" charset="0"/>
              </a:rPr>
              <a:t>November</a:t>
            </a:r>
            <a:r>
              <a:rPr lang="fr-CH" sz="1020" i="1" baseline="0" dirty="0" smtClean="0">
                <a:latin typeface="Tahoma" pitchFamily="34" charset="0"/>
              </a:rPr>
              <a:t> 2019</a:t>
            </a:r>
            <a:endParaRPr lang="fr-FR" sz="1020" i="1" baseline="0" dirty="0">
              <a:latin typeface="Tahoma" pitchFamily="34" charset="0"/>
            </a:endParaRP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 smtClean="0"/>
              <a:t>Cliquez pour modifier le style du titre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644900"/>
            <a:ext cx="6400800" cy="838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77031" y="6747868"/>
            <a:ext cx="1818705" cy="137516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dirty="0" smtClean="0"/>
              <a:t>01/25/2019</a:t>
            </a:r>
            <a:endParaRPr lang="fr-FR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53660"/>
            <a:ext cx="2133600" cy="30434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521FF4-53DF-4860-AC37-02F982B6168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9" name="Picture 3" descr="sciences_dpnc5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85" y="46480"/>
            <a:ext cx="1187624" cy="716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0811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366B0-EE3C-42B3-B870-898458EAF8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08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0EBC1-D6BD-43E0-B06D-F23EC976E7C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244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088" y="274638"/>
            <a:ext cx="7273925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21622-30FA-4047-BCE3-911E5E2C798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191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F0927-F69D-47DF-97F0-29156C0C555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612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FF5FB-B301-472C-93FE-82834A7C291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74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BBED0-DA5C-415E-A114-600113E3144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933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26056-D5B6-4029-9244-099B71FBE30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185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AE0AB-C144-443C-BD2C-1CA70B5EAE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74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E4BA8-E441-47E0-BB4A-EA73E06668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91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10293-E5FB-4CE2-A519-5AEFCB95C20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55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556FD-5831-4BA9-9BB4-F61084629EA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098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274638"/>
            <a:ext cx="72739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37288"/>
            <a:ext cx="20161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01/25/2019</a:t>
            </a: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706533D-94C5-457B-B28C-B79750272C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0" y="1484313"/>
            <a:ext cx="9144000" cy="0"/>
          </a:xfrm>
          <a:prstGeom prst="line">
            <a:avLst/>
          </a:prstGeom>
          <a:noFill/>
          <a:ln w="28575">
            <a:solidFill>
              <a:srgbClr val="0099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179388" y="1096963"/>
            <a:ext cx="395287" cy="5761037"/>
          </a:xfrm>
          <a:prstGeom prst="rect">
            <a:avLst/>
          </a:prstGeom>
          <a:solidFill>
            <a:srgbClr val="00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>
              <a:solidFill>
                <a:schemeClr val="hlink"/>
              </a:solidFill>
            </a:endParaRPr>
          </a:p>
        </p:txBody>
      </p:sp>
      <p:pic>
        <p:nvPicPr>
          <p:cNvPr id="1033" name="Picture 14" descr="sceau20t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7800"/>
            <a:ext cx="6365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7.wdp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jpe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microsoft.com/office/2007/relationships/hdphoto" Target="../media/hdphoto6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827584" y="1052736"/>
            <a:ext cx="7992888" cy="2952328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Mechanics</a:t>
            </a:r>
            <a:b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on Integration</a:t>
            </a:r>
            <a:br>
              <a:rPr lang="en-GB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800" i="1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951" y="2924944"/>
            <a:ext cx="3421683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444208" y="54868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Module design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6883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err="1" smtClean="0"/>
              <a:t>SiPM</a:t>
            </a:r>
            <a:r>
              <a:rPr lang="en-GB" sz="1600" b="1" dirty="0" smtClean="0"/>
              <a:t> Module design (into the CFRP socket, 1mm thick, T300 </a:t>
            </a:r>
            <a:r>
              <a:rPr lang="en-GB" sz="1600" b="1" dirty="0" err="1" smtClean="0"/>
              <a:t>fiber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75173"/>
            <a:ext cx="7655684" cy="467410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5" y="4365104"/>
            <a:ext cx="3702161" cy="2260320"/>
          </a:xfrm>
          <a:prstGeom prst="rect">
            <a:avLst/>
          </a:prstGeom>
        </p:spPr>
      </p:pic>
      <p:sp>
        <p:nvSpPr>
          <p:cNvPr id="7" name="ZoneTexte 11"/>
          <p:cNvSpPr txBox="1"/>
          <p:nvPr/>
        </p:nvSpPr>
        <p:spPr>
          <a:xfrm>
            <a:off x="2261653" y="5949280"/>
            <a:ext cx="35958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Module estimated weight: </a:t>
            </a:r>
            <a:r>
              <a:rPr lang="en-GB" sz="1400" b="1" dirty="0" smtClean="0"/>
              <a:t>500 gr</a:t>
            </a:r>
            <a:r>
              <a:rPr lang="en-GB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Leading to </a:t>
            </a:r>
            <a:r>
              <a:rPr lang="en-GB" sz="1400" b="1" dirty="0" smtClean="0"/>
              <a:t>50 Kg </a:t>
            </a:r>
            <a:r>
              <a:rPr lang="en-GB" sz="1400" dirty="0" smtClean="0"/>
              <a:t>overall (100 modules)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796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444208" y="54868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Module design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4204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err="1" smtClean="0"/>
              <a:t>SiPM</a:t>
            </a:r>
            <a:r>
              <a:rPr lang="en-GB" sz="1600" b="1" dirty="0" smtClean="0"/>
              <a:t> Module design (2 centring grids)</a:t>
            </a:r>
            <a:endParaRPr lang="en-GB" sz="16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04" y="1294021"/>
            <a:ext cx="4265047" cy="342805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061" y="3133452"/>
            <a:ext cx="4633939" cy="37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116632"/>
            <a:ext cx="676265" cy="71158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843808" y="3140967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</a:p>
          <a:p>
            <a:endParaRPr lang="en-GB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149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66463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fitting inside the envelope (see next!)</a:t>
            </a:r>
            <a:endParaRPr lang="en-GB" sz="1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5" y="1340769"/>
            <a:ext cx="8634695" cy="5185076"/>
          </a:xfrm>
          <a:prstGeom prst="rect">
            <a:avLst/>
          </a:prstGeom>
        </p:spPr>
      </p:pic>
      <p:sp>
        <p:nvSpPr>
          <p:cNvPr id="7" name="Flèche vers le bas 6"/>
          <p:cNvSpPr/>
          <p:nvPr/>
        </p:nvSpPr>
        <p:spPr>
          <a:xfrm>
            <a:off x="4930308" y="2763092"/>
            <a:ext cx="252204" cy="690376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cteur droit avec flèche 7"/>
          <p:cNvCxnSpPr>
            <a:stCxn id="9" idx="3"/>
          </p:cNvCxnSpPr>
          <p:nvPr/>
        </p:nvCxnSpPr>
        <p:spPr>
          <a:xfrm>
            <a:off x="2566948" y="1985429"/>
            <a:ext cx="780916" cy="50746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910764" y="1723819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/>
              <a:t>Aluminum</a:t>
            </a:r>
            <a:r>
              <a:rPr lang="en-GB" sz="1400" dirty="0" smtClean="0"/>
              <a:t> frame (CNC machined)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3317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6120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(main constraint... </a:t>
            </a:r>
            <a:r>
              <a:rPr lang="en-GB" sz="1600" b="1" u="sng" dirty="0" smtClean="0"/>
              <a:t>access door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480720" cy="52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 flipV="1">
            <a:off x="2987824" y="5949280"/>
            <a:ext cx="205182" cy="28803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196206" y="6165304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360 mm radius</a:t>
            </a:r>
            <a:endParaRPr lang="en-GB" sz="1400" b="1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2196206" y="3573016"/>
            <a:ext cx="2303786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4572000" y="1556792"/>
            <a:ext cx="8384" cy="2016224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110168" y="3390465"/>
            <a:ext cx="803425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350mm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170287" y="2566681"/>
            <a:ext cx="803425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315mm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4499992" y="3591806"/>
            <a:ext cx="144016" cy="12522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8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6540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(</a:t>
            </a:r>
            <a:r>
              <a:rPr lang="en-GB" sz="1600" b="1" u="sng" dirty="0" smtClean="0"/>
              <a:t>key issue</a:t>
            </a:r>
            <a:r>
              <a:rPr lang="en-GB" sz="1600" b="1" dirty="0" smtClean="0"/>
              <a:t>: Module design &amp; Frame)</a:t>
            </a:r>
            <a:endParaRPr lang="en-GB" sz="1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6" y="1407227"/>
            <a:ext cx="8626489" cy="518014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504" y="1988840"/>
            <a:ext cx="4739976" cy="324036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8" name="Connecteur droit avec flèche 7"/>
          <p:cNvCxnSpPr/>
          <p:nvPr/>
        </p:nvCxnSpPr>
        <p:spPr>
          <a:xfrm>
            <a:off x="7308305" y="2948853"/>
            <a:ext cx="216023" cy="33613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724128" y="2425633"/>
            <a:ext cx="1584176" cy="5232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Wall thickness for M3 screws</a:t>
            </a:r>
            <a:endParaRPr lang="en-GB" sz="1400" dirty="0"/>
          </a:p>
        </p:txBody>
      </p:sp>
      <p:sp>
        <p:nvSpPr>
          <p:cNvPr id="12" name="Ellipse 11"/>
          <p:cNvSpPr/>
          <p:nvPr/>
        </p:nvSpPr>
        <p:spPr>
          <a:xfrm>
            <a:off x="7451989" y="3284984"/>
            <a:ext cx="648404" cy="57606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èche vers le bas 15"/>
          <p:cNvSpPr/>
          <p:nvPr/>
        </p:nvSpPr>
        <p:spPr>
          <a:xfrm rot="20783987">
            <a:off x="2196968" y="4090313"/>
            <a:ext cx="212773" cy="839813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93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8736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(access to FEE connector and heat exchange…not shown)</a:t>
            </a:r>
            <a:endParaRPr lang="en-GB" sz="16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7884368" cy="473451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572000" y="5517232"/>
            <a:ext cx="4443845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Mix of CNC machining and electro erosion by wire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AW7075T7351 aluminium type (stabilized)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1mm Bottom shoulders for module fixation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9144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763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</a:t>
            </a:r>
            <a:r>
              <a:rPr lang="en-GB" sz="1600" b="1" dirty="0" smtClean="0"/>
              <a:t>(aluminium Frame, </a:t>
            </a:r>
            <a:r>
              <a:rPr lang="en-GB" sz="1600" b="1" u="sng" dirty="0" smtClean="0"/>
              <a:t>POLAR2 primary structure!)</a:t>
            </a:r>
            <a:endParaRPr lang="en-GB" sz="1600" b="1" u="sng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70" y="1276998"/>
            <a:ext cx="8207106" cy="539236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627784" y="2591207"/>
            <a:ext cx="4810932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Main mechanical interface (Electronics, Space frame..)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Rigidity provided by overall thickness (</a:t>
            </a:r>
            <a:r>
              <a:rPr lang="en-GB" sz="1400" b="1" dirty="0" smtClean="0"/>
              <a:t>74mm</a:t>
            </a:r>
            <a:r>
              <a:rPr lang="en-GB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Max envelope: </a:t>
            </a:r>
            <a:r>
              <a:rPr lang="en-GB" sz="1400" b="1" dirty="0" smtClean="0"/>
              <a:t>650mmx590mmx74mm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Estimated weight: </a:t>
            </a:r>
            <a:r>
              <a:rPr lang="en-GB" sz="1400" b="1" dirty="0" smtClean="0"/>
              <a:t>14 Kg only</a:t>
            </a:r>
            <a:endParaRPr lang="en-GB" sz="1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85" b="89994" l="18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545314"/>
            <a:ext cx="3744415" cy="30128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2884" y="4553081"/>
            <a:ext cx="15007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POLAR1 Frame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2282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4863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</a:t>
            </a:r>
            <a:r>
              <a:rPr lang="en-GB" sz="1600" b="1" dirty="0" smtClean="0"/>
              <a:t>(</a:t>
            </a:r>
            <a:r>
              <a:rPr lang="en-GB" sz="1600" b="1" u="sng" dirty="0" smtClean="0"/>
              <a:t>preliminary FEA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598" y="983409"/>
            <a:ext cx="2668734" cy="1753453"/>
          </a:xfrm>
          <a:prstGeom prst="rect">
            <a:avLst/>
          </a:prstGeom>
        </p:spPr>
      </p:pic>
      <p:sp>
        <p:nvSpPr>
          <p:cNvPr id="8" name="ZoneTexte 6"/>
          <p:cNvSpPr txBox="1"/>
          <p:nvPr/>
        </p:nvSpPr>
        <p:spPr>
          <a:xfrm>
            <a:off x="2209781" y="5291667"/>
            <a:ext cx="6044988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u="sng" dirty="0" smtClean="0"/>
              <a:t>Conservative approach</a:t>
            </a:r>
            <a:r>
              <a:rPr lang="en-GB" sz="1400" dirty="0" smtClean="0"/>
              <a:t>: 10 G normal to grid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Simply supported on 4 points (at M16 corners)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SiPM</a:t>
            </a:r>
            <a:r>
              <a:rPr lang="en-GB" sz="1400" dirty="0" smtClean="0"/>
              <a:t> modules non structural weight (50Kg)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Top cover not considered here…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u="sng" dirty="0" smtClean="0">
                <a:solidFill>
                  <a:srgbClr val="0000FF"/>
                </a:solidFill>
              </a:rPr>
              <a:t>Looks quite OK</a:t>
            </a:r>
            <a:r>
              <a:rPr lang="en-GB" sz="1400" dirty="0" smtClean="0">
                <a:solidFill>
                  <a:srgbClr val="0000FF"/>
                </a:solidFill>
              </a:rPr>
              <a:t>: 60 microns deformation / 50 </a:t>
            </a:r>
            <a:r>
              <a:rPr lang="en-GB" sz="1400" dirty="0" err="1" smtClean="0">
                <a:solidFill>
                  <a:srgbClr val="0000FF"/>
                </a:solidFill>
              </a:rPr>
              <a:t>Mpa</a:t>
            </a:r>
            <a:r>
              <a:rPr lang="en-GB" sz="1400" dirty="0" smtClean="0">
                <a:solidFill>
                  <a:srgbClr val="0000FF"/>
                </a:solidFill>
              </a:rPr>
              <a:t> </a:t>
            </a:r>
            <a:r>
              <a:rPr lang="en-GB" sz="1400" dirty="0" err="1" smtClean="0">
                <a:solidFill>
                  <a:srgbClr val="0000FF"/>
                </a:solidFill>
              </a:rPr>
              <a:t>VonMisses</a:t>
            </a:r>
            <a:r>
              <a:rPr lang="en-GB" sz="1400" dirty="0" smtClean="0">
                <a:solidFill>
                  <a:srgbClr val="0000FF"/>
                </a:solidFill>
              </a:rPr>
              <a:t> stresses</a:t>
            </a:r>
            <a:endParaRPr lang="en-GB" sz="1400" dirty="0">
              <a:solidFill>
                <a:srgbClr val="00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29" y="3140968"/>
            <a:ext cx="303482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498770" y="3031788"/>
            <a:ext cx="1441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Simplified FE model</a:t>
            </a:r>
            <a:endParaRPr lang="en-US" sz="11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06" y="1628800"/>
            <a:ext cx="5243792" cy="365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980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6482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(Top Cover &amp; Back end Electronics)</a:t>
            </a:r>
            <a:endParaRPr lang="en-GB" sz="16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343" y="1294021"/>
            <a:ext cx="7488832" cy="5393540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>
            <a:off x="1661262" y="2676337"/>
            <a:ext cx="390458" cy="10459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74687" y="2307006"/>
            <a:ext cx="16050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CFRP top cover</a:t>
            </a:r>
          </a:p>
          <a:p>
            <a:pPr algn="ctr"/>
            <a:r>
              <a:rPr lang="en-GB" sz="1400" dirty="0" smtClean="0"/>
              <a:t>(to be redesigned!)</a:t>
            </a:r>
            <a:endParaRPr lang="en-GB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547936" y="5301208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Back end electronics box</a:t>
            </a:r>
          </a:p>
          <a:p>
            <a:pPr algn="ctr"/>
            <a:r>
              <a:rPr lang="en-GB" sz="1400" dirty="0" smtClean="0"/>
              <a:t>+ services</a:t>
            </a:r>
            <a:endParaRPr lang="en-GB" sz="1400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2077941" y="5157192"/>
            <a:ext cx="909883" cy="46105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279327" y="5694977"/>
            <a:ext cx="2719508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Design of top cover ongoing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Electronics box is purely conceptual…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5805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116632"/>
            <a:ext cx="676265" cy="71158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139952" y="476672"/>
            <a:ext cx="1242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GB" sz="2400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63688" y="2780928"/>
            <a:ext cx="67234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1" dirty="0" err="1" smtClean="0">
                <a:solidFill>
                  <a:srgbClr val="0070C0"/>
                </a:solidFill>
              </a:rPr>
              <a:t>SiPM</a:t>
            </a:r>
            <a:r>
              <a:rPr lang="en-GB" sz="2000" b="1" dirty="0" smtClean="0">
                <a:solidFill>
                  <a:srgbClr val="0070C0"/>
                </a:solidFill>
              </a:rPr>
              <a:t> &amp; Module design (to set the constraints)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srgbClr val="0070C0"/>
                </a:solidFill>
              </a:rPr>
              <a:t>POLAR2 Frame assembly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srgbClr val="0070C0"/>
                </a:solidFill>
              </a:rPr>
              <a:t>POLAR2 Envelope &amp; Interface definitions</a:t>
            </a:r>
          </a:p>
        </p:txBody>
      </p:sp>
    </p:spTree>
    <p:extLst>
      <p:ext uri="{BB962C8B-B14F-4D97-AF65-F5344CB8AC3E}">
        <p14:creationId xmlns:p14="http://schemas.microsoft.com/office/powerpoint/2010/main" val="181999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6482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(Top Cover &amp; Back end Electronics)</a:t>
            </a:r>
            <a:endParaRPr lang="en-GB" sz="1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319237"/>
            <a:ext cx="7344816" cy="528981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95536" y="3717032"/>
            <a:ext cx="1812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Fixation by </a:t>
            </a:r>
          </a:p>
          <a:p>
            <a:pPr algn="ctr"/>
            <a:r>
              <a:rPr lang="en-GB" sz="1400" dirty="0" smtClean="0"/>
              <a:t>M4 side screws</a:t>
            </a:r>
          </a:p>
          <a:p>
            <a:pPr algn="ctr"/>
            <a:r>
              <a:rPr lang="en-GB" sz="1400" dirty="0" smtClean="0"/>
              <a:t>+</a:t>
            </a:r>
          </a:p>
          <a:p>
            <a:pPr algn="ctr"/>
            <a:r>
              <a:rPr lang="en-GB" sz="1400" dirty="0" smtClean="0"/>
              <a:t> 4x </a:t>
            </a:r>
            <a:r>
              <a:rPr lang="en-GB" sz="1400" dirty="0"/>
              <a:t>M16 screws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1978959" y="4077072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1546158" y="4797152"/>
            <a:ext cx="865602" cy="64807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4067944" y="4765340"/>
            <a:ext cx="0" cy="71169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3161825" y="5477036"/>
            <a:ext cx="1812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Bottom patch panel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5035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8107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(Top Cover &amp; Back end Electronics… exploded view)</a:t>
            </a:r>
            <a:endParaRPr lang="en-GB" sz="16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6819883" cy="504056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312761" y="4034180"/>
            <a:ext cx="149670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M16 fixations on rigid corners  </a:t>
            </a:r>
            <a:endParaRPr lang="en-GB" sz="1400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6845325" y="4531449"/>
            <a:ext cx="467436" cy="36004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 rot="20885575">
            <a:off x="6084168" y="4689140"/>
            <a:ext cx="881790" cy="118813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7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084168" y="548680"/>
            <a:ext cx="302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Frame Assembly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6482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An “100 modules” design (Top Cover &amp; Back end Electronics)</a:t>
            </a:r>
            <a:endParaRPr lang="en-GB" sz="1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017" y="1340725"/>
            <a:ext cx="4290983" cy="451510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94021"/>
            <a:ext cx="3748643" cy="4608512"/>
          </a:xfrm>
          <a:prstGeom prst="rect">
            <a:avLst/>
          </a:prstGeom>
        </p:spPr>
      </p:pic>
      <p:sp>
        <p:nvSpPr>
          <p:cNvPr id="7" name="Flèche vers le bas 6"/>
          <p:cNvSpPr/>
          <p:nvPr/>
        </p:nvSpPr>
        <p:spPr>
          <a:xfrm>
            <a:off x="2123728" y="3166229"/>
            <a:ext cx="432048" cy="43204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2339752" y="5922796"/>
            <a:ext cx="568617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Fixation to Space Frame by 4x M16 bolts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Space Frame designed to support POLAR2 and grabbing system </a:t>
            </a:r>
          </a:p>
        </p:txBody>
      </p:sp>
    </p:spTree>
    <p:extLst>
      <p:ext uri="{BB962C8B-B14F-4D97-AF65-F5344CB8AC3E}">
        <p14:creationId xmlns:p14="http://schemas.microsoft.com/office/powerpoint/2010/main" val="1729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116632"/>
            <a:ext cx="676265" cy="71158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907704" y="2852936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Envelope </a:t>
            </a:r>
          </a:p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</a:p>
          <a:p>
            <a:pPr algn="ctr"/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Interface definitions</a:t>
            </a:r>
          </a:p>
          <a:p>
            <a:pPr algn="ctr"/>
            <a:endParaRPr lang="en-GB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858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796136" y="548680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Envelope definition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4623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POLAR2 design (drawing and dimensions)</a:t>
            </a:r>
            <a:endParaRPr lang="en-GB" sz="16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59" y="1294021"/>
            <a:ext cx="8726125" cy="55457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9435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796136" y="548680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POLAR2 Interface definition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06506" y="955467"/>
            <a:ext cx="6072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smtClean="0"/>
              <a:t>POLAR2 design (Interfaces to the Chinese Space Station)</a:t>
            </a:r>
            <a:endParaRPr lang="en-GB" sz="1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371" y="1497466"/>
            <a:ext cx="5788629" cy="308366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09" y="1412776"/>
            <a:ext cx="3731236" cy="458711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256472" y="5085184"/>
            <a:ext cx="4275968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 I/F to the space frame (and to CSS)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Services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I/F to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CSS (power, signal..)</a:t>
            </a:r>
            <a:endParaRPr lang="en-GB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I/F with Thermal Heat Exchanger (on CSS?)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expected thermal environment?</a:t>
            </a:r>
            <a:endParaRPr lang="en-GB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Flèche vers le bas 6"/>
          <p:cNvSpPr/>
          <p:nvPr/>
        </p:nvSpPr>
        <p:spPr>
          <a:xfrm>
            <a:off x="2123728" y="3186619"/>
            <a:ext cx="252204" cy="504056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116632"/>
            <a:ext cx="676265" cy="71158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987824" y="1844824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Module design </a:t>
            </a:r>
          </a:p>
          <a:p>
            <a:endParaRPr lang="en-GB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131" b="100000" l="340" r="98896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36474"/>
            <a:ext cx="5086176" cy="381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5796136" y="4210627"/>
            <a:ext cx="978408" cy="484632"/>
          </a:xfrm>
          <a:prstGeom prst="rightArrow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40682" y="4252893"/>
            <a:ext cx="2125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Towards POLAR2</a:t>
            </a:r>
            <a:endParaRPr lang="en-US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5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444208" y="54868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Module design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06507" y="1033130"/>
            <a:ext cx="4854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err="1" smtClean="0"/>
              <a:t>SiPM</a:t>
            </a:r>
            <a:r>
              <a:rPr lang="en-GB" sz="1600" b="1" dirty="0" smtClean="0"/>
              <a:t> Module design inherited from POLAR1 </a:t>
            </a:r>
            <a:endParaRPr lang="en-GB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656" b="89522" l="5533" r="97234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41388"/>
            <a:ext cx="4091359" cy="248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528392"/>
            <a:ext cx="3995937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562758" y="4957611"/>
            <a:ext cx="1414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Photomultiplier </a:t>
            </a:r>
          </a:p>
          <a:p>
            <a:r>
              <a:rPr lang="en-US" sz="1200" dirty="0" smtClean="0"/>
              <a:t>(64 channels)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51.5mmx51.5mm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8837" y="4581128"/>
            <a:ext cx="1457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SiPM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(64 channels)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49.8mm x 49.8mm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1109336">
            <a:off x="1011869" y="2968353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POLAR1</a:t>
            </a:r>
            <a:endParaRPr lang="en-US" sz="1200" b="1" i="1" dirty="0"/>
          </a:p>
        </p:txBody>
      </p:sp>
      <p:sp>
        <p:nvSpPr>
          <p:cNvPr id="24" name="TextBox 23"/>
          <p:cNvSpPr txBox="1"/>
          <p:nvPr/>
        </p:nvSpPr>
        <p:spPr>
          <a:xfrm rot="20987428">
            <a:off x="2789951" y="3459048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POLAR2</a:t>
            </a:r>
            <a:endParaRPr lang="en-US" sz="12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6112143" y="6191726"/>
            <a:ext cx="11961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 smtClean="0"/>
              <a:t>SiPM</a:t>
            </a:r>
            <a:r>
              <a:rPr lang="en-US" sz="1100" i="1" dirty="0" smtClean="0"/>
              <a:t> back side </a:t>
            </a:r>
            <a:endParaRPr lang="en-US" sz="1100" i="1" dirty="0">
              <a:solidFill>
                <a:srgbClr val="0000FF"/>
              </a:solidFill>
            </a:endParaRPr>
          </a:p>
        </p:txBody>
      </p:sp>
      <p:pic>
        <p:nvPicPr>
          <p:cNvPr id="28" name="Picture 18" descr="POL_Ass11"/>
          <p:cNvPicPr>
            <a:picLocks noChangeAspect="1" noChangeArrowheads="1"/>
          </p:cNvPicPr>
          <p:nvPr/>
        </p:nvPicPr>
        <p:blipFill>
          <a:blip r:embed="rId7" cstate="print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5"/>
            <a:ext cx="4097771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8"/>
          <p:cNvPicPr>
            <a:picLocks noChangeAspect="1" noChangeArrowheads="1"/>
          </p:cNvPicPr>
          <p:nvPr/>
        </p:nvPicPr>
        <p:blipFill>
          <a:blip r:embed="rId8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925" y="1267416"/>
            <a:ext cx="3096344" cy="230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758866" y="1158860"/>
            <a:ext cx="10534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POLAR1_FEE</a:t>
            </a:r>
            <a:endParaRPr lang="en-US" sz="1050" i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94068" y="2941388"/>
            <a:ext cx="10534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POLAR1_FEE</a:t>
            </a:r>
            <a:endParaRPr lang="en-US" sz="1050" i="1" dirty="0">
              <a:solidFill>
                <a:srgbClr val="0000FF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750696" y="2723475"/>
            <a:ext cx="0" cy="25892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31"/>
          <p:cNvSpPr txBox="1"/>
          <p:nvPr/>
        </p:nvSpPr>
        <p:spPr>
          <a:xfrm>
            <a:off x="757322" y="5894804"/>
            <a:ext cx="395200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POLAR2 work based on POLAR1 design (Module + Frame)…with optimization</a:t>
            </a:r>
            <a:endParaRPr lang="en-GB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411760" y="2653358"/>
            <a:ext cx="418396" cy="41498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37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444208" y="54868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Module design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273" y="976894"/>
            <a:ext cx="3080138" cy="382025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4116075" cy="4947152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V="1">
            <a:off x="683568" y="6328659"/>
            <a:ext cx="2808312" cy="7200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3851920" y="3933056"/>
            <a:ext cx="864096" cy="223224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427984" y="3933056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3563888" y="616089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3419872" y="6165304"/>
            <a:ext cx="144016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>
            <a:off x="611560" y="6184643"/>
            <a:ext cx="72008" cy="4633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06507" y="1033130"/>
            <a:ext cx="3651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err="1" smtClean="0"/>
              <a:t>SiPM</a:t>
            </a:r>
            <a:r>
              <a:rPr lang="en-GB" sz="1600" b="1" dirty="0" smtClean="0"/>
              <a:t> Module design </a:t>
            </a:r>
            <a:r>
              <a:rPr lang="en-GB" sz="1600" b="1" dirty="0" smtClean="0"/>
              <a:t>(FEE + flex)</a:t>
            </a:r>
            <a:endParaRPr lang="en-GB" sz="16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1043608" y="3068960"/>
            <a:ext cx="859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SiPM</a:t>
            </a:r>
            <a:r>
              <a:rPr lang="en-GB" sz="1200" dirty="0" smtClean="0"/>
              <a:t> part</a:t>
            </a:r>
            <a:endParaRPr lang="en-GB" sz="1200" dirty="0"/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619672" y="3345959"/>
            <a:ext cx="72008" cy="65910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335082" y="2307240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FEE with flex</a:t>
            </a:r>
            <a:endParaRPr lang="en-GB" sz="1200" dirty="0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7095836" y="2523038"/>
            <a:ext cx="715555" cy="26114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6772721" y="2523038"/>
            <a:ext cx="175543" cy="97797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4827545" y="5176268"/>
            <a:ext cx="3776903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FEE size not yet frozen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DPNC is working on it…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Direct soldering </a:t>
            </a:r>
            <a:r>
              <a:rPr lang="en-GB" sz="1400" dirty="0" err="1" smtClean="0"/>
              <a:t>wrt</a:t>
            </a:r>
            <a:r>
              <a:rPr lang="en-GB" sz="1400" dirty="0" smtClean="0"/>
              <a:t> </a:t>
            </a:r>
            <a:r>
              <a:rPr lang="en-GB" sz="1400" dirty="0" err="1" smtClean="0"/>
              <a:t>SiPM</a:t>
            </a:r>
            <a:r>
              <a:rPr lang="en-GB" sz="1400" dirty="0" smtClean="0"/>
              <a:t> grid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Flex to be optimized (length, bending)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Decoupling for thermal design purpose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1691680" y="6262412"/>
            <a:ext cx="8306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49.8mm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 rot="17576750">
            <a:off x="3879277" y="4895291"/>
            <a:ext cx="8306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49.8mm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1561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444208" y="54868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Module design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737767" y="1916832"/>
            <a:ext cx="17171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Aluminium </a:t>
            </a:r>
          </a:p>
          <a:p>
            <a:pPr algn="ctr"/>
            <a:r>
              <a:rPr lang="en-GB" sz="1400" dirty="0" smtClean="0"/>
              <a:t>+ TPG</a:t>
            </a:r>
          </a:p>
          <a:p>
            <a:pPr algn="ctr"/>
            <a:r>
              <a:rPr lang="en-GB" sz="1400" dirty="0" smtClean="0"/>
              <a:t>(glued to the </a:t>
            </a:r>
            <a:r>
              <a:rPr lang="en-GB" sz="1400" dirty="0" err="1" smtClean="0"/>
              <a:t>SiPM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4644008" y="4331539"/>
            <a:ext cx="1183468" cy="50405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323" y="3346608"/>
            <a:ext cx="4857587" cy="317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181" b="95855" l="2098" r="95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0076">
            <a:off x="283921" y="3562180"/>
            <a:ext cx="4463193" cy="200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ZoneTexte 30"/>
          <p:cNvSpPr txBox="1"/>
          <p:nvPr/>
        </p:nvSpPr>
        <p:spPr>
          <a:xfrm>
            <a:off x="506507" y="1033130"/>
            <a:ext cx="6853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err="1" smtClean="0"/>
              <a:t>SiPM</a:t>
            </a:r>
            <a:r>
              <a:rPr lang="en-GB" sz="1600" b="1" dirty="0" smtClean="0"/>
              <a:t> Module design (Cooling system with Peltier… under study!)</a:t>
            </a:r>
            <a:endParaRPr lang="en-GB" sz="1600" b="1" dirty="0"/>
          </a:p>
        </p:txBody>
      </p:sp>
      <p:sp>
        <p:nvSpPr>
          <p:cNvPr id="29" name="Flèche droite 28"/>
          <p:cNvSpPr/>
          <p:nvPr/>
        </p:nvSpPr>
        <p:spPr>
          <a:xfrm>
            <a:off x="4283968" y="4687240"/>
            <a:ext cx="1593334" cy="29671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5686965" cy="193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ZoneTexte 29"/>
          <p:cNvSpPr txBox="1"/>
          <p:nvPr/>
        </p:nvSpPr>
        <p:spPr>
          <a:xfrm>
            <a:off x="793061" y="5733256"/>
            <a:ext cx="28296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1rst prototype is under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Peltier to be evaluated</a:t>
            </a:r>
            <a:endParaRPr lang="en-GB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6031057" y="5013176"/>
            <a:ext cx="1565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bg1"/>
                </a:solidFill>
              </a:rPr>
              <a:t>Peltier device</a:t>
            </a:r>
            <a:endParaRPr lang="en-GB" sz="1400" i="1" dirty="0">
              <a:solidFill>
                <a:schemeClr val="bg1"/>
              </a:solidFill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 flipH="1">
            <a:off x="5827476" y="2286164"/>
            <a:ext cx="1120788" cy="29732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99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444208" y="54868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Module design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124744"/>
            <a:ext cx="4211959" cy="41643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04" y="1515709"/>
            <a:ext cx="3800572" cy="3757650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>
            <a:off x="5436096" y="2739846"/>
            <a:ext cx="1152128" cy="16376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305777" y="2392469"/>
            <a:ext cx="1252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Copper bar or</a:t>
            </a:r>
          </a:p>
          <a:p>
            <a:pPr algn="ctr"/>
            <a:r>
              <a:rPr lang="en-GB" sz="1400" dirty="0" smtClean="0"/>
              <a:t> heat pipe</a:t>
            </a:r>
            <a:endParaRPr lang="en-GB" sz="1400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H="1">
            <a:off x="3756408" y="1547095"/>
            <a:ext cx="288030" cy="17540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044438" y="1254099"/>
            <a:ext cx="1297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FEE thermal </a:t>
            </a:r>
          </a:p>
          <a:p>
            <a:r>
              <a:rPr lang="en-GB" sz="1400" dirty="0" smtClean="0"/>
              <a:t>(PGS or TPG)</a:t>
            </a:r>
            <a:endParaRPr lang="en-GB" sz="1400" dirty="0"/>
          </a:p>
        </p:txBody>
      </p:sp>
      <p:sp>
        <p:nvSpPr>
          <p:cNvPr id="21" name="ZoneTexte 20"/>
          <p:cNvSpPr txBox="1"/>
          <p:nvPr/>
        </p:nvSpPr>
        <p:spPr>
          <a:xfrm>
            <a:off x="506506" y="955467"/>
            <a:ext cx="3347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err="1" smtClean="0"/>
              <a:t>SiPM</a:t>
            </a:r>
            <a:r>
              <a:rPr lang="en-GB" sz="1600" b="1" dirty="0" smtClean="0"/>
              <a:t> Module design (Spacer)</a:t>
            </a:r>
            <a:endParaRPr lang="en-GB" sz="16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2760612" y="5517232"/>
            <a:ext cx="434285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u="sng" dirty="0" smtClean="0"/>
              <a:t>Key issue</a:t>
            </a:r>
            <a:r>
              <a:rPr lang="en-GB" sz="1400" dirty="0" smtClean="0"/>
              <a:t>: bring the Peltier power to the outside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Force cooling power to the </a:t>
            </a:r>
            <a:r>
              <a:rPr lang="en-GB" sz="1400" dirty="0" err="1" smtClean="0"/>
              <a:t>SiPM</a:t>
            </a:r>
            <a:r>
              <a:rPr lang="en-GB" sz="1400" dirty="0" smtClean="0"/>
              <a:t> area (front side)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Minimize the thermal resistance on the back side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9467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444208" y="54868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Module design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624006"/>
            <a:ext cx="5112569" cy="410924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06506" y="955467"/>
            <a:ext cx="5787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err="1" smtClean="0"/>
              <a:t>SiPM</a:t>
            </a:r>
            <a:r>
              <a:rPr lang="en-GB" sz="1600" b="1" dirty="0" smtClean="0"/>
              <a:t> Module design (End Cap, adaptation to POLAR1)</a:t>
            </a:r>
            <a:endParaRPr lang="en-GB" sz="16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578" y="3212976"/>
            <a:ext cx="4572000" cy="155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442605" y="5363923"/>
            <a:ext cx="4233851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End cap will apply pressure force to the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Therm</a:t>
            </a:r>
            <a:r>
              <a:rPr lang="en-GB" sz="1400" dirty="0" smtClean="0"/>
              <a:t> a Gap (TAG) seal as for POLAR1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TAG Thickness will be limited</a:t>
            </a:r>
            <a:endParaRPr lang="en-GB" sz="1400" dirty="0"/>
          </a:p>
        </p:txBody>
      </p:sp>
      <p:sp>
        <p:nvSpPr>
          <p:cNvPr id="6" name="Flèche vers le bas 5"/>
          <p:cNvSpPr/>
          <p:nvPr/>
        </p:nvSpPr>
        <p:spPr>
          <a:xfrm>
            <a:off x="6671435" y="3356992"/>
            <a:ext cx="420845" cy="720080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5759594" y="3049215"/>
            <a:ext cx="2244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Only </a:t>
            </a:r>
            <a:r>
              <a:rPr lang="en-GB" sz="1400" u="sng" dirty="0" smtClean="0"/>
              <a:t>few Kg </a:t>
            </a:r>
            <a:r>
              <a:rPr lang="en-GB" sz="1400" dirty="0" smtClean="0"/>
              <a:t>force needed</a:t>
            </a:r>
          </a:p>
        </p:txBody>
      </p:sp>
    </p:spTree>
    <p:extLst>
      <p:ext uri="{BB962C8B-B14F-4D97-AF65-F5344CB8AC3E}">
        <p14:creationId xmlns:p14="http://schemas.microsoft.com/office/powerpoint/2010/main" val="388199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444208" y="54868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Module design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915454"/>
            <a:ext cx="4608512" cy="494254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06506" y="955467"/>
            <a:ext cx="6883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 err="1" smtClean="0"/>
              <a:t>SiPM</a:t>
            </a:r>
            <a:r>
              <a:rPr lang="en-GB" sz="1600" b="1" dirty="0" smtClean="0"/>
              <a:t> Module design (into the CFRP socket, 1mm thick, T300 </a:t>
            </a:r>
            <a:r>
              <a:rPr lang="en-GB" sz="1600" b="1" dirty="0" err="1" smtClean="0"/>
              <a:t>fiber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3340115" y="2471410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FEE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112499" y="5301208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Centring grid</a:t>
            </a:r>
            <a:endParaRPr lang="en-GB" sz="1600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915454"/>
            <a:ext cx="4343187" cy="2493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4868338" y="5121328"/>
            <a:ext cx="418255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64 bars aligned </a:t>
            </a:r>
            <a:r>
              <a:rPr lang="en-GB" sz="1400" dirty="0" err="1" smtClean="0"/>
              <a:t>wrt</a:t>
            </a:r>
            <a:r>
              <a:rPr lang="en-GB" sz="1400" dirty="0" smtClean="0"/>
              <a:t> </a:t>
            </a:r>
            <a:r>
              <a:rPr lang="en-GB" sz="1400" dirty="0" err="1" smtClean="0"/>
              <a:t>siPM</a:t>
            </a:r>
            <a:r>
              <a:rPr lang="en-GB" sz="1400" dirty="0" smtClean="0"/>
              <a:t> (thanks to the grid)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Grid opened on 1 side to ease the flex bending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8763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17561</TotalTime>
  <Words>776</Words>
  <Application>Microsoft Office PowerPoint</Application>
  <PresentationFormat>On-screen Show (4:3)</PresentationFormat>
  <Paragraphs>157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</vt:lpstr>
      <vt:lpstr> POLAR2 Mechanics Overview on Integration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Universite de Geneve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ABC-N ReadOut</dc:title>
  <dc:creator>lamarra</dc:creator>
  <cp:lastModifiedBy>Franck Cadoux</cp:lastModifiedBy>
  <cp:revision>652</cp:revision>
  <cp:lastPrinted>2019-03-08T10:34:55Z</cp:lastPrinted>
  <dcterms:created xsi:type="dcterms:W3CDTF">2008-01-17T09:59:33Z</dcterms:created>
  <dcterms:modified xsi:type="dcterms:W3CDTF">2019-11-18T12:18:51Z</dcterms:modified>
</cp:coreProperties>
</file>