
<file path=[Content_Types].xml><?xml version="1.0" encoding="utf-8"?>
<Types xmlns="http://schemas.openxmlformats.org/package/2006/content-types">
  <Default Extension="xml" ContentType="application/xml"/>
  <Default Extension="mp4" ContentType="video/mp4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3"/>
  </p:notesMasterIdLst>
  <p:sldIdLst>
    <p:sldId id="256" r:id="rId2"/>
    <p:sldId id="267" r:id="rId3"/>
    <p:sldId id="269" r:id="rId4"/>
    <p:sldId id="772" r:id="rId5"/>
    <p:sldId id="896" r:id="rId6"/>
    <p:sldId id="895" r:id="rId7"/>
    <p:sldId id="897" r:id="rId8"/>
    <p:sldId id="898" r:id="rId9"/>
    <p:sldId id="578" r:id="rId10"/>
    <p:sldId id="579" r:id="rId11"/>
    <p:sldId id="880" r:id="rId12"/>
    <p:sldId id="776" r:id="rId13"/>
    <p:sldId id="893" r:id="rId14"/>
    <p:sldId id="778" r:id="rId15"/>
    <p:sldId id="779" r:id="rId16"/>
    <p:sldId id="780" r:id="rId17"/>
    <p:sldId id="771" r:id="rId18"/>
    <p:sldId id="781" r:id="rId19"/>
    <p:sldId id="863" r:id="rId20"/>
    <p:sldId id="882" r:id="rId21"/>
    <p:sldId id="881" r:id="rId22"/>
    <p:sldId id="747" r:id="rId23"/>
    <p:sldId id="799" r:id="rId24"/>
    <p:sldId id="866" r:id="rId25"/>
    <p:sldId id="867" r:id="rId26"/>
    <p:sldId id="800" r:id="rId27"/>
    <p:sldId id="875" r:id="rId28"/>
    <p:sldId id="902" r:id="rId29"/>
    <p:sldId id="802" r:id="rId30"/>
    <p:sldId id="803" r:id="rId31"/>
    <p:sldId id="754" r:id="rId32"/>
    <p:sldId id="810" r:id="rId33"/>
    <p:sldId id="811" r:id="rId34"/>
    <p:sldId id="903" r:id="rId35"/>
    <p:sldId id="876" r:id="rId36"/>
    <p:sldId id="760" r:id="rId37"/>
    <p:sldId id="820" r:id="rId38"/>
    <p:sldId id="821" r:id="rId39"/>
    <p:sldId id="822" r:id="rId40"/>
    <p:sldId id="818" r:id="rId41"/>
    <p:sldId id="914" r:id="rId42"/>
    <p:sldId id="819" r:id="rId43"/>
    <p:sldId id="888" r:id="rId44"/>
    <p:sldId id="889" r:id="rId45"/>
    <p:sldId id="816" r:id="rId46"/>
    <p:sldId id="912" r:id="rId47"/>
    <p:sldId id="842" r:id="rId48"/>
    <p:sldId id="843" r:id="rId49"/>
    <p:sldId id="844" r:id="rId50"/>
    <p:sldId id="845" r:id="rId51"/>
    <p:sldId id="846" r:id="rId52"/>
    <p:sldId id="847" r:id="rId53"/>
    <p:sldId id="848" r:id="rId54"/>
    <p:sldId id="849" r:id="rId55"/>
    <p:sldId id="850" r:id="rId56"/>
    <p:sldId id="851" r:id="rId57"/>
    <p:sldId id="852" r:id="rId58"/>
    <p:sldId id="855" r:id="rId59"/>
    <p:sldId id="883" r:id="rId60"/>
    <p:sldId id="884" r:id="rId61"/>
    <p:sldId id="885" r:id="rId62"/>
    <p:sldId id="886" r:id="rId63"/>
    <p:sldId id="913" r:id="rId64"/>
    <p:sldId id="887" r:id="rId65"/>
    <p:sldId id="853" r:id="rId66"/>
    <p:sldId id="899" r:id="rId67"/>
    <p:sldId id="900" r:id="rId68"/>
    <p:sldId id="901" r:id="rId69"/>
    <p:sldId id="868" r:id="rId70"/>
    <p:sldId id="869" r:id="rId71"/>
    <p:sldId id="870" r:id="rId72"/>
    <p:sldId id="871" r:id="rId73"/>
    <p:sldId id="872" r:id="rId74"/>
    <p:sldId id="873" r:id="rId75"/>
    <p:sldId id="874" r:id="rId76"/>
    <p:sldId id="817" r:id="rId77"/>
    <p:sldId id="909" r:id="rId78"/>
    <p:sldId id="905" r:id="rId79"/>
    <p:sldId id="906" r:id="rId80"/>
    <p:sldId id="907" r:id="rId81"/>
    <p:sldId id="908" r:id="rId8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0B9"/>
    <a:srgbClr val="0B387C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46"/>
    <p:restoredTop sz="94580"/>
  </p:normalViewPr>
  <p:slideViewPr>
    <p:cSldViewPr snapToGrid="0" snapToObjects="1">
      <p:cViewPr>
        <p:scale>
          <a:sx n="98" d="100"/>
          <a:sy n="98" d="100"/>
        </p:scale>
        <p:origin x="568" y="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35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notesMaster" Target="notesMasters/notesMaster1.xml"/><Relationship Id="rId84" Type="http://schemas.openxmlformats.org/officeDocument/2006/relationships/presProps" Target="presProps.xml"/><Relationship Id="rId85" Type="http://schemas.openxmlformats.org/officeDocument/2006/relationships/viewProps" Target="viewProps.xml"/><Relationship Id="rId86" Type="http://schemas.openxmlformats.org/officeDocument/2006/relationships/theme" Target="theme/theme1.xml"/><Relationship Id="rId8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864B3-CD32-6F47-B661-3E5A0DF00C0F}" type="datetimeFigureOut">
              <a:rPr lang="it-IT" smtClean="0"/>
              <a:t>21/11/19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7A403D-E7F6-2249-87F0-617E7ACB9B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645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3750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2043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51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654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52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3575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9077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5085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55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4740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56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1459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00086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44536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66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8500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81286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76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0090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63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85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324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150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4272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191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A403D-E7F6-2249-87F0-617E7ACB9B12}" type="slidenum">
              <a:rPr lang="it-IT" smtClean="0"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4331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22</a:t>
            </a:r>
            <a:r>
              <a:rPr lang="en-US" baseline="30000" dirty="0" err="1" smtClean="0"/>
              <a:t>nd</a:t>
            </a:r>
            <a:r>
              <a:rPr lang="en-GB" dirty="0" smtClean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25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2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5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7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8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9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0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17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8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Relationship Id="rId3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8"/>
    </mc:Choice>
    <mc:Fallback xmlns="">
      <p:transition spd="slow" advTm="143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2068" y="717314"/>
            <a:ext cx="8667932" cy="5404086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000" dirty="0"/>
              <a:t>The motivation of these convergence studies is to find the lower </a:t>
            </a:r>
            <a:r>
              <a:rPr lang="en-GB" sz="2000" dirty="0">
                <a:solidFill>
                  <a:srgbClr val="FF0000"/>
                </a:solidFill>
              </a:rPr>
              <a:t>acceptable values </a:t>
            </a:r>
            <a:r>
              <a:rPr lang="en-GB" sz="2000" dirty="0"/>
              <a:t>for the </a:t>
            </a:r>
            <a:r>
              <a:rPr lang="en-GB" sz="2000" dirty="0">
                <a:solidFill>
                  <a:srgbClr val="FF0000"/>
                </a:solidFill>
              </a:rPr>
              <a:t>numerical parameters</a:t>
            </a:r>
            <a:r>
              <a:rPr lang="en-GB" sz="2000" dirty="0" smtClean="0"/>
              <a:t>: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endParaRPr lang="en-GB" sz="1400" dirty="0" smtClean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r>
              <a:rPr lang="en-US" sz="2000" dirty="0" smtClean="0"/>
              <a:t>number of slices of the bunch</a:t>
            </a:r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r>
              <a:rPr lang="en-US" sz="2000" dirty="0" smtClean="0"/>
              <a:t>number </a:t>
            </a:r>
            <a:r>
              <a:rPr lang="en-US" sz="2000" dirty="0"/>
              <a:t>of </a:t>
            </a:r>
            <a:r>
              <a:rPr lang="en-US" sz="2000" dirty="0" err="1" smtClean="0"/>
              <a:t>MacroParticles</a:t>
            </a:r>
            <a:r>
              <a:rPr lang="en-US" sz="2000" dirty="0" smtClean="0"/>
              <a:t> </a:t>
            </a:r>
            <a:r>
              <a:rPr lang="en-US" sz="2000" dirty="0"/>
              <a:t>(MPs) / </a:t>
            </a:r>
            <a:r>
              <a:rPr lang="en-US" sz="2000" dirty="0" smtClean="0"/>
              <a:t>slice</a:t>
            </a:r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r>
              <a:rPr lang="en-US" sz="2000" dirty="0" smtClean="0"/>
              <a:t>number </a:t>
            </a:r>
            <a:r>
              <a:rPr lang="en-US" sz="2000" dirty="0"/>
              <a:t>of </a:t>
            </a:r>
            <a:r>
              <a:rPr lang="en-US" sz="2000" dirty="0" smtClean="0"/>
              <a:t>kicks </a:t>
            </a:r>
            <a:r>
              <a:rPr lang="en-US" sz="2000" dirty="0"/>
              <a:t>(or segments</a:t>
            </a:r>
            <a:r>
              <a:rPr lang="en-US" sz="2000" dirty="0" smtClean="0"/>
              <a:t>) for each 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cloud element</a:t>
            </a:r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r>
              <a:rPr lang="en-US" sz="2000" dirty="0" smtClean="0"/>
              <a:t>number of electron MPs for each kick</a:t>
            </a:r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r>
              <a:rPr lang="en-US" sz="2000" dirty="0"/>
              <a:t>transverse </a:t>
            </a:r>
            <a:r>
              <a:rPr lang="en-US" sz="2000" dirty="0" smtClean="0"/>
              <a:t>grids (Multigrid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/>
              <a:t>[1</a:t>
            </a:r>
            <a:r>
              <a:rPr lang="en-US" sz="2000" b="1" dirty="0" smtClean="0"/>
              <a:t>]</a:t>
            </a:r>
            <a:r>
              <a:rPr lang="en-US" sz="2000" dirty="0" smtClean="0"/>
              <a:t>)</a:t>
            </a:r>
            <a:endParaRPr lang="en-US" sz="20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endParaRPr lang="en-US" sz="2000" dirty="0" smtClean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endParaRPr lang="en-US" sz="2000" dirty="0" smtClean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endParaRPr lang="en-US" sz="20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endParaRPr lang="en-US" sz="20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/>
              <a:defRPr/>
            </a:pPr>
            <a:endParaRPr lang="en-US" sz="2000" dirty="0" smtClean="0"/>
          </a:p>
          <a:p>
            <a:pPr marL="754380" lvl="1" indent="-342900" algn="just">
              <a:spcBef>
                <a:spcPts val="0"/>
              </a:spcBef>
              <a:buClrTx/>
              <a:buSzTx/>
              <a:defRPr/>
            </a:pPr>
            <a:endParaRPr lang="en-US" sz="24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Oval 2"/>
          <p:cNvSpPr/>
          <p:nvPr/>
        </p:nvSpPr>
        <p:spPr>
          <a:xfrm>
            <a:off x="1674255" y="3476939"/>
            <a:ext cx="2302572" cy="432661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104282"/>
              </a:solidFill>
              <a:latin typeface="Calibri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059945" y="443832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 length</a:t>
            </a:r>
            <a:endParaRPr lang="en-GB" dirty="0"/>
          </a:p>
        </p:txBody>
      </p:sp>
      <p:cxnSp>
        <p:nvCxnSpPr>
          <p:cNvPr id="14" name="Connettore 1 13"/>
          <p:cNvCxnSpPr/>
          <p:nvPr/>
        </p:nvCxnSpPr>
        <p:spPr>
          <a:xfrm>
            <a:off x="1668314" y="3346314"/>
            <a:ext cx="0" cy="90000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Parentesi graffa chiusa 14"/>
          <p:cNvSpPr/>
          <p:nvPr/>
        </p:nvSpPr>
        <p:spPr>
          <a:xfrm rot="5400000">
            <a:off x="2692570" y="3187625"/>
            <a:ext cx="265939" cy="2302573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7" name="Connettore 1 16"/>
          <p:cNvCxnSpPr/>
          <p:nvPr/>
        </p:nvCxnSpPr>
        <p:spPr>
          <a:xfrm>
            <a:off x="3976826" y="3309412"/>
            <a:ext cx="0" cy="90000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 flipH="1">
            <a:off x="1644564" y="3693269"/>
            <a:ext cx="2340000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0" name="Group 21"/>
          <p:cNvGrpSpPr/>
          <p:nvPr/>
        </p:nvGrpSpPr>
        <p:grpSpPr>
          <a:xfrm>
            <a:off x="6093408" y="3552714"/>
            <a:ext cx="371979" cy="276999"/>
            <a:chOff x="3580866" y="4117196"/>
            <a:chExt cx="371979" cy="276999"/>
          </a:xfrm>
        </p:grpSpPr>
        <p:sp>
          <p:nvSpPr>
            <p:cNvPr id="81" name="Can 62"/>
            <p:cNvSpPr/>
            <p:nvPr/>
          </p:nvSpPr>
          <p:spPr>
            <a:xfrm rot="5400000">
              <a:off x="3678055" y="4132336"/>
              <a:ext cx="230927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82" name="TextBox 63"/>
            <p:cNvSpPr txBox="1"/>
            <p:nvPr/>
          </p:nvSpPr>
          <p:spPr>
            <a:xfrm>
              <a:off x="3580866" y="4117196"/>
              <a:ext cx="371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10</a:t>
              </a:r>
            </a:p>
          </p:txBody>
        </p:sp>
      </p:grpSp>
      <p:grpSp>
        <p:nvGrpSpPr>
          <p:cNvPr id="83" name="Group 35"/>
          <p:cNvGrpSpPr/>
          <p:nvPr/>
        </p:nvGrpSpPr>
        <p:grpSpPr>
          <a:xfrm>
            <a:off x="6373055" y="3538768"/>
            <a:ext cx="279420" cy="295478"/>
            <a:chOff x="3860513" y="4103250"/>
            <a:chExt cx="279420" cy="295478"/>
          </a:xfrm>
        </p:grpSpPr>
        <p:sp>
          <p:nvSpPr>
            <p:cNvPr id="84" name="Can 60"/>
            <p:cNvSpPr/>
            <p:nvPr/>
          </p:nvSpPr>
          <p:spPr>
            <a:xfrm rot="5400000">
              <a:off x="3873541" y="4132336"/>
              <a:ext cx="295478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85" name="TextBox 61"/>
            <p:cNvSpPr txBox="1"/>
            <p:nvPr/>
          </p:nvSpPr>
          <p:spPr>
            <a:xfrm>
              <a:off x="3860513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9</a:t>
              </a:r>
            </a:p>
          </p:txBody>
        </p:sp>
      </p:grpSp>
      <p:grpSp>
        <p:nvGrpSpPr>
          <p:cNvPr id="86" name="Group 36"/>
          <p:cNvGrpSpPr/>
          <p:nvPr/>
        </p:nvGrpSpPr>
        <p:grpSpPr>
          <a:xfrm>
            <a:off x="6603068" y="3519136"/>
            <a:ext cx="277168" cy="334742"/>
            <a:chOff x="4090526" y="4083618"/>
            <a:chExt cx="277168" cy="334742"/>
          </a:xfrm>
        </p:grpSpPr>
        <p:sp>
          <p:nvSpPr>
            <p:cNvPr id="87" name="Can 58"/>
            <p:cNvSpPr/>
            <p:nvPr/>
          </p:nvSpPr>
          <p:spPr>
            <a:xfrm rot="5400000">
              <a:off x="4081670" y="4132336"/>
              <a:ext cx="334742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88" name="TextBox 59"/>
            <p:cNvSpPr txBox="1"/>
            <p:nvPr/>
          </p:nvSpPr>
          <p:spPr>
            <a:xfrm>
              <a:off x="4090526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8</a:t>
              </a:r>
            </a:p>
          </p:txBody>
        </p:sp>
      </p:grpSp>
      <p:grpSp>
        <p:nvGrpSpPr>
          <p:cNvPr id="89" name="Group 37"/>
          <p:cNvGrpSpPr/>
          <p:nvPr/>
        </p:nvGrpSpPr>
        <p:grpSpPr>
          <a:xfrm>
            <a:off x="6821284" y="3498013"/>
            <a:ext cx="286713" cy="376987"/>
            <a:chOff x="4308742" y="4062495"/>
            <a:chExt cx="286713" cy="376987"/>
          </a:xfrm>
        </p:grpSpPr>
        <p:sp>
          <p:nvSpPr>
            <p:cNvPr id="90" name="Can 56"/>
            <p:cNvSpPr/>
            <p:nvPr/>
          </p:nvSpPr>
          <p:spPr>
            <a:xfrm rot="5400000">
              <a:off x="4288308" y="4132336"/>
              <a:ext cx="376987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91" name="TextBox 57"/>
            <p:cNvSpPr txBox="1"/>
            <p:nvPr/>
          </p:nvSpPr>
          <p:spPr>
            <a:xfrm>
              <a:off x="4308742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7</a:t>
              </a:r>
            </a:p>
          </p:txBody>
        </p:sp>
      </p:grpSp>
      <p:grpSp>
        <p:nvGrpSpPr>
          <p:cNvPr id="92" name="Group 38"/>
          <p:cNvGrpSpPr/>
          <p:nvPr/>
        </p:nvGrpSpPr>
        <p:grpSpPr>
          <a:xfrm>
            <a:off x="7046959" y="3480376"/>
            <a:ext cx="288799" cy="412262"/>
            <a:chOff x="4534417" y="4044858"/>
            <a:chExt cx="288799" cy="412262"/>
          </a:xfrm>
        </p:grpSpPr>
        <p:sp>
          <p:nvSpPr>
            <p:cNvPr id="93" name="Can 54"/>
            <p:cNvSpPr/>
            <p:nvPr/>
          </p:nvSpPr>
          <p:spPr>
            <a:xfrm rot="5400000">
              <a:off x="4498432" y="4132336"/>
              <a:ext cx="412262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94" name="TextBox 55"/>
            <p:cNvSpPr txBox="1"/>
            <p:nvPr/>
          </p:nvSpPr>
          <p:spPr>
            <a:xfrm>
              <a:off x="4534417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95" name="Group 39"/>
          <p:cNvGrpSpPr/>
          <p:nvPr/>
        </p:nvGrpSpPr>
        <p:grpSpPr>
          <a:xfrm>
            <a:off x="7278521" y="3480376"/>
            <a:ext cx="284998" cy="412262"/>
            <a:chOff x="4765979" y="4044858"/>
            <a:chExt cx="284998" cy="412262"/>
          </a:xfrm>
        </p:grpSpPr>
        <p:sp>
          <p:nvSpPr>
            <p:cNvPr id="96" name="Can 52"/>
            <p:cNvSpPr/>
            <p:nvPr/>
          </p:nvSpPr>
          <p:spPr>
            <a:xfrm rot="5400000">
              <a:off x="4726193" y="4132336"/>
              <a:ext cx="412262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97" name="TextBox 53"/>
            <p:cNvSpPr txBox="1"/>
            <p:nvPr/>
          </p:nvSpPr>
          <p:spPr>
            <a:xfrm>
              <a:off x="4765979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98" name="Group 40"/>
          <p:cNvGrpSpPr/>
          <p:nvPr/>
        </p:nvGrpSpPr>
        <p:grpSpPr>
          <a:xfrm>
            <a:off x="7506282" y="3498013"/>
            <a:ext cx="284998" cy="376987"/>
            <a:chOff x="4993740" y="4062495"/>
            <a:chExt cx="284998" cy="376987"/>
          </a:xfrm>
        </p:grpSpPr>
        <p:sp>
          <p:nvSpPr>
            <p:cNvPr id="99" name="Can 50"/>
            <p:cNvSpPr/>
            <p:nvPr/>
          </p:nvSpPr>
          <p:spPr>
            <a:xfrm rot="5400000">
              <a:off x="4971591" y="4132336"/>
              <a:ext cx="376987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00" name="TextBox 51"/>
            <p:cNvSpPr txBox="1"/>
            <p:nvPr/>
          </p:nvSpPr>
          <p:spPr>
            <a:xfrm>
              <a:off x="4993740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01" name="Group 41"/>
          <p:cNvGrpSpPr/>
          <p:nvPr/>
        </p:nvGrpSpPr>
        <p:grpSpPr>
          <a:xfrm>
            <a:off x="7744304" y="3519136"/>
            <a:ext cx="274737" cy="334742"/>
            <a:chOff x="5231762" y="4083618"/>
            <a:chExt cx="274737" cy="334742"/>
          </a:xfrm>
        </p:grpSpPr>
        <p:sp>
          <p:nvSpPr>
            <p:cNvPr id="102" name="Can 48"/>
            <p:cNvSpPr/>
            <p:nvPr/>
          </p:nvSpPr>
          <p:spPr>
            <a:xfrm rot="5400000">
              <a:off x="5220475" y="4132336"/>
              <a:ext cx="334742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03" name="TextBox 49"/>
            <p:cNvSpPr txBox="1"/>
            <p:nvPr/>
          </p:nvSpPr>
          <p:spPr>
            <a:xfrm>
              <a:off x="5231762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104" name="Group 42"/>
          <p:cNvGrpSpPr/>
          <p:nvPr/>
        </p:nvGrpSpPr>
        <p:grpSpPr>
          <a:xfrm>
            <a:off x="7967383" y="3538768"/>
            <a:ext cx="279419" cy="295478"/>
            <a:chOff x="5454841" y="4103250"/>
            <a:chExt cx="279419" cy="295478"/>
          </a:xfrm>
        </p:grpSpPr>
        <p:sp>
          <p:nvSpPr>
            <p:cNvPr id="105" name="Can 46"/>
            <p:cNvSpPr/>
            <p:nvPr/>
          </p:nvSpPr>
          <p:spPr>
            <a:xfrm rot="5400000">
              <a:off x="5467868" y="4132336"/>
              <a:ext cx="295478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06" name="TextBox 47"/>
            <p:cNvSpPr txBox="1"/>
            <p:nvPr/>
          </p:nvSpPr>
          <p:spPr>
            <a:xfrm>
              <a:off x="5454841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07" name="Group 43"/>
          <p:cNvGrpSpPr/>
          <p:nvPr/>
        </p:nvGrpSpPr>
        <p:grpSpPr>
          <a:xfrm>
            <a:off x="8195145" y="3552714"/>
            <a:ext cx="279420" cy="276999"/>
            <a:chOff x="5682603" y="4117196"/>
            <a:chExt cx="279420" cy="276999"/>
          </a:xfrm>
        </p:grpSpPr>
        <p:sp>
          <p:nvSpPr>
            <p:cNvPr id="108" name="Can 44"/>
            <p:cNvSpPr/>
            <p:nvPr/>
          </p:nvSpPr>
          <p:spPr>
            <a:xfrm rot="5400000">
              <a:off x="5727906" y="4132336"/>
              <a:ext cx="230927" cy="237306"/>
            </a:xfrm>
            <a:prstGeom prst="can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09" name="TextBox 45"/>
            <p:cNvSpPr txBox="1"/>
            <p:nvPr/>
          </p:nvSpPr>
          <p:spPr>
            <a:xfrm>
              <a:off x="5682603" y="4117196"/>
              <a:ext cx="237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Arial" panose="020B0604020202020204" pitchFamily="34" charset="0"/>
                </a:rPr>
                <a:t>1</a:t>
              </a:r>
            </a:p>
          </p:txBody>
        </p:sp>
      </p:grpSp>
      <p:sp>
        <p:nvSpPr>
          <p:cNvPr id="110" name="Freccia giù 109"/>
          <p:cNvSpPr/>
          <p:nvPr/>
        </p:nvSpPr>
        <p:spPr>
          <a:xfrm rot="16200000">
            <a:off x="4994289" y="3117756"/>
            <a:ext cx="360000" cy="10800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Titolo 1"/>
          <p:cNvSpPr txBox="1">
            <a:spLocks/>
          </p:cNvSpPr>
          <p:nvPr/>
        </p:nvSpPr>
        <p:spPr>
          <a:xfrm>
            <a:off x="222068" y="4892"/>
            <a:ext cx="8921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Convergence Studies</a:t>
            </a:r>
            <a:endParaRPr lang="en-GB" sz="4000" dirty="0"/>
          </a:p>
        </p:txBody>
      </p:sp>
      <p:sp>
        <p:nvSpPr>
          <p:cNvPr id="48" name="Segnaposto piè di pagina 3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4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44" name="Can 54"/>
          <p:cNvSpPr/>
          <p:nvPr/>
        </p:nvSpPr>
        <p:spPr>
          <a:xfrm rot="5400000">
            <a:off x="6619327" y="4019161"/>
            <a:ext cx="1407237" cy="1985498"/>
          </a:xfrm>
          <a:prstGeom prst="ca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45" name="Connettore 1 44"/>
          <p:cNvCxnSpPr/>
          <p:nvPr/>
        </p:nvCxnSpPr>
        <p:spPr>
          <a:xfrm flipH="1">
            <a:off x="6506893" y="3879939"/>
            <a:ext cx="576572" cy="410715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>
            <a:off x="7327038" y="3904514"/>
            <a:ext cx="868107" cy="423409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0" name="Gruppo 49"/>
          <p:cNvGrpSpPr/>
          <p:nvPr/>
        </p:nvGrpSpPr>
        <p:grpSpPr>
          <a:xfrm>
            <a:off x="6418210" y="4412599"/>
            <a:ext cx="521297" cy="352777"/>
            <a:chOff x="3062772" y="4303933"/>
            <a:chExt cx="521297" cy="352777"/>
          </a:xfrm>
        </p:grpSpPr>
        <p:sp>
          <p:nvSpPr>
            <p:cNvPr id="51" name="Ovale 50"/>
            <p:cNvSpPr/>
            <p:nvPr/>
          </p:nvSpPr>
          <p:spPr>
            <a:xfrm>
              <a:off x="3249451" y="4566710"/>
              <a:ext cx="90000" cy="90000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CasellaDiTesto 51"/>
            <p:cNvSpPr txBox="1"/>
            <p:nvPr/>
          </p:nvSpPr>
          <p:spPr>
            <a:xfrm>
              <a:off x="3062772" y="4303933"/>
              <a:ext cx="5212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chemeClr val="accent1">
                      <a:lumMod val="10000"/>
                    </a:schemeClr>
                  </a:solidFill>
                </a:rPr>
                <a:t>MP</a:t>
              </a:r>
              <a:r>
                <a:rPr lang="it-IT" sz="1400" baseline="-25000" dirty="0" smtClean="0">
                  <a:solidFill>
                    <a:schemeClr val="accent1">
                      <a:lumMod val="10000"/>
                    </a:schemeClr>
                  </a:solidFill>
                </a:rPr>
                <a:t>1</a:t>
              </a:r>
              <a:endParaRPr lang="it-IT" sz="1400" baseline="-250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  <p:grpSp>
        <p:nvGrpSpPr>
          <p:cNvPr id="53" name="Gruppo 52"/>
          <p:cNvGrpSpPr/>
          <p:nvPr/>
        </p:nvGrpSpPr>
        <p:grpSpPr>
          <a:xfrm>
            <a:off x="6975473" y="4412702"/>
            <a:ext cx="521297" cy="352777"/>
            <a:chOff x="3062772" y="4303933"/>
            <a:chExt cx="521297" cy="352777"/>
          </a:xfrm>
        </p:grpSpPr>
        <p:sp>
          <p:nvSpPr>
            <p:cNvPr id="54" name="Ovale 53"/>
            <p:cNvSpPr/>
            <p:nvPr/>
          </p:nvSpPr>
          <p:spPr>
            <a:xfrm>
              <a:off x="3249451" y="4566710"/>
              <a:ext cx="90000" cy="90000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CasellaDiTesto 54"/>
            <p:cNvSpPr txBox="1"/>
            <p:nvPr/>
          </p:nvSpPr>
          <p:spPr>
            <a:xfrm>
              <a:off x="3062772" y="4303933"/>
              <a:ext cx="5212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chemeClr val="accent1">
                      <a:lumMod val="10000"/>
                    </a:schemeClr>
                  </a:solidFill>
                </a:rPr>
                <a:t>MP</a:t>
              </a:r>
              <a:r>
                <a:rPr lang="it-IT" sz="1400" baseline="-25000" dirty="0">
                  <a:solidFill>
                    <a:schemeClr val="accent1">
                      <a:lumMod val="10000"/>
                    </a:schemeClr>
                  </a:solidFill>
                </a:rPr>
                <a:t>2</a:t>
              </a:r>
            </a:p>
          </p:txBody>
        </p:sp>
      </p:grpSp>
      <p:grpSp>
        <p:nvGrpSpPr>
          <p:cNvPr id="56" name="Gruppo 55"/>
          <p:cNvGrpSpPr/>
          <p:nvPr/>
        </p:nvGrpSpPr>
        <p:grpSpPr>
          <a:xfrm>
            <a:off x="7532736" y="4397570"/>
            <a:ext cx="521297" cy="352777"/>
            <a:chOff x="3062772" y="4303933"/>
            <a:chExt cx="521297" cy="352777"/>
          </a:xfrm>
        </p:grpSpPr>
        <p:sp>
          <p:nvSpPr>
            <p:cNvPr id="57" name="Ovale 56"/>
            <p:cNvSpPr/>
            <p:nvPr/>
          </p:nvSpPr>
          <p:spPr>
            <a:xfrm>
              <a:off x="3249451" y="4566710"/>
              <a:ext cx="90000" cy="90000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CasellaDiTesto 57"/>
            <p:cNvSpPr txBox="1"/>
            <p:nvPr/>
          </p:nvSpPr>
          <p:spPr>
            <a:xfrm>
              <a:off x="3062772" y="4303933"/>
              <a:ext cx="5212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chemeClr val="accent1">
                      <a:lumMod val="10000"/>
                    </a:schemeClr>
                  </a:solidFill>
                </a:rPr>
                <a:t>MP</a:t>
              </a:r>
              <a:r>
                <a:rPr lang="it-IT" sz="1400" baseline="-25000" dirty="0" smtClean="0">
                  <a:solidFill>
                    <a:schemeClr val="accent1">
                      <a:lumMod val="10000"/>
                    </a:schemeClr>
                  </a:solidFill>
                </a:rPr>
                <a:t>3</a:t>
              </a:r>
              <a:endParaRPr lang="it-IT" sz="1400" baseline="-250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  <p:grpSp>
        <p:nvGrpSpPr>
          <p:cNvPr id="59" name="Gruppo 58"/>
          <p:cNvGrpSpPr/>
          <p:nvPr/>
        </p:nvGrpSpPr>
        <p:grpSpPr>
          <a:xfrm>
            <a:off x="6937961" y="5231283"/>
            <a:ext cx="540533" cy="352777"/>
            <a:chOff x="3062772" y="4303933"/>
            <a:chExt cx="540533" cy="352777"/>
          </a:xfrm>
        </p:grpSpPr>
        <p:sp>
          <p:nvSpPr>
            <p:cNvPr id="60" name="Ovale 59"/>
            <p:cNvSpPr/>
            <p:nvPr/>
          </p:nvSpPr>
          <p:spPr>
            <a:xfrm>
              <a:off x="3249451" y="4566710"/>
              <a:ext cx="90000" cy="90000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3062772" y="4303933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chemeClr val="accent1">
                      <a:lumMod val="10000"/>
                    </a:schemeClr>
                  </a:solidFill>
                </a:rPr>
                <a:t>MP</a:t>
              </a:r>
              <a:r>
                <a:rPr lang="it-IT" sz="1400" baseline="-25000" dirty="0" smtClean="0">
                  <a:solidFill>
                    <a:schemeClr val="accent1">
                      <a:lumMod val="10000"/>
                    </a:schemeClr>
                  </a:solidFill>
                </a:rPr>
                <a:t>N</a:t>
              </a:r>
              <a:endParaRPr lang="it-IT" sz="1400" baseline="-250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  <p:sp>
        <p:nvSpPr>
          <p:cNvPr id="62" name="CasellaDiTesto 61"/>
          <p:cNvSpPr txBox="1"/>
          <p:nvPr/>
        </p:nvSpPr>
        <p:spPr>
          <a:xfrm rot="5400000">
            <a:off x="7012878" y="4718074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3600" b="1" dirty="0" smtClean="0">
                <a:solidFill>
                  <a:schemeClr val="accent1">
                    <a:lumMod val="10000"/>
                  </a:schemeClr>
                </a:solidFill>
              </a:rPr>
              <a:t>…</a:t>
            </a:r>
            <a:endParaRPr lang="it-IT" sz="36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64" name="CasellaDiTesto 63"/>
          <p:cNvSpPr txBox="1"/>
          <p:nvPr/>
        </p:nvSpPr>
        <p:spPr>
          <a:xfrm>
            <a:off x="0" y="57845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[1] E. Belli, “</a:t>
            </a:r>
            <a:r>
              <a:rPr lang="it-IT" dirty="0" err="1" smtClean="0"/>
              <a:t>PyPIC</a:t>
            </a:r>
            <a:r>
              <a:rPr lang="it-IT" dirty="0" smtClean="0"/>
              <a:t>: </a:t>
            </a:r>
            <a:r>
              <a:rPr lang="it-IT" dirty="0"/>
              <a:t>the </a:t>
            </a:r>
            <a:r>
              <a:rPr lang="it-IT" dirty="0" err="1"/>
              <a:t>multigrid</a:t>
            </a:r>
            <a:r>
              <a:rPr lang="it-IT" dirty="0"/>
              <a:t> </a:t>
            </a:r>
            <a:r>
              <a:rPr lang="it-IT" dirty="0" smtClean="0"/>
              <a:t>solver”, EC Meeting #32 </a:t>
            </a:r>
            <a:r>
              <a:rPr lang="mr-IN" dirty="0" smtClean="0"/>
              <a:t>–</a:t>
            </a:r>
            <a:r>
              <a:rPr lang="it-IT" dirty="0" smtClean="0"/>
              <a:t> </a:t>
            </a:r>
            <a:r>
              <a:rPr lang="it-IT" dirty="0" err="1" smtClean="0"/>
              <a:t>September</a:t>
            </a:r>
            <a:r>
              <a:rPr lang="it-IT" dirty="0" smtClean="0"/>
              <a:t> 2, 2016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572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43068" y="851543"/>
            <a:ext cx="8646932" cy="376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GB" sz="3200" dirty="0" smtClean="0">
                <a:solidFill>
                  <a:srgbClr val="FF0000"/>
                </a:solidFill>
              </a:rPr>
              <a:t>Strategy</a:t>
            </a:r>
            <a:endParaRPr lang="en-GB" sz="2200" dirty="0">
              <a:solidFill>
                <a:srgbClr val="0055A0"/>
              </a:solidFill>
            </a:endParaRPr>
          </a:p>
          <a:p>
            <a:pPr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GB" sz="2200" dirty="0" smtClean="0">
                <a:solidFill>
                  <a:srgbClr val="0055A0"/>
                </a:solidFill>
              </a:rPr>
              <a:t>Scan every numerical parameter, using conservative values for the other parameters:</a:t>
            </a:r>
            <a:endParaRPr lang="en-GB" sz="2200" dirty="0">
              <a:solidFill>
                <a:srgbClr val="0055A0"/>
              </a:solidFill>
            </a:endParaRPr>
          </a:p>
          <a:p>
            <a:pPr marL="1371600" lvl="2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endParaRPr lang="en-GB" sz="2200" dirty="0" smtClean="0">
              <a:solidFill>
                <a:srgbClr val="0055A0"/>
              </a:solidFill>
            </a:endParaRPr>
          </a:p>
          <a:p>
            <a:pPr marL="1371600" lvl="2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200" dirty="0" smtClean="0">
                <a:solidFill>
                  <a:srgbClr val="0055A0"/>
                </a:solidFill>
              </a:rPr>
              <a:t>Slices = 750</a:t>
            </a:r>
            <a:endParaRPr lang="en-GB" sz="2200" dirty="0">
              <a:solidFill>
                <a:srgbClr val="0055A0"/>
              </a:solidFill>
            </a:endParaRPr>
          </a:p>
          <a:p>
            <a:pPr marL="1371600" lvl="2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200" dirty="0">
                <a:solidFill>
                  <a:srgbClr val="0055A0"/>
                </a:solidFill>
              </a:rPr>
              <a:t>MPs/slice = 5,000</a:t>
            </a:r>
          </a:p>
          <a:p>
            <a:pPr marL="1371600" lvl="2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200" dirty="0">
                <a:solidFill>
                  <a:srgbClr val="0055A0"/>
                </a:solidFill>
              </a:rPr>
              <a:t>Segments = 8</a:t>
            </a:r>
          </a:p>
          <a:p>
            <a:pPr marL="1371600" lvl="2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200" dirty="0">
                <a:solidFill>
                  <a:srgbClr val="0055A0"/>
                </a:solidFill>
              </a:rPr>
              <a:t>e</a:t>
            </a:r>
            <a:r>
              <a:rPr lang="en-GB" sz="2200" baseline="30000" dirty="0">
                <a:solidFill>
                  <a:srgbClr val="0055A0"/>
                </a:solidFill>
              </a:rPr>
              <a:t>- </a:t>
            </a:r>
            <a:r>
              <a:rPr lang="en-GB" sz="2200" dirty="0">
                <a:solidFill>
                  <a:srgbClr val="0055A0"/>
                </a:solidFill>
              </a:rPr>
              <a:t>MPs = 500,000</a:t>
            </a:r>
          </a:p>
          <a:p>
            <a:pPr marL="1371600" lvl="2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200" dirty="0">
                <a:solidFill>
                  <a:srgbClr val="0055A0"/>
                </a:solidFill>
              </a:rPr>
              <a:t>Transverse Grid: </a:t>
            </a:r>
            <a:r>
              <a:rPr lang="en-GB" sz="2200" dirty="0" smtClean="0">
                <a:solidFill>
                  <a:srgbClr val="0055A0"/>
                </a:solidFill>
              </a:rPr>
              <a:t>T</a:t>
            </a:r>
            <a:r>
              <a:rPr lang="en-GB" sz="2200" baseline="-25000" dirty="0" smtClean="0">
                <a:solidFill>
                  <a:srgbClr val="0055A0"/>
                </a:solidFill>
              </a:rPr>
              <a:t>0</a:t>
            </a: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</a:t>
            </a:r>
            <a:r>
              <a:rPr lang="en-GB" sz="4100" dirty="0" smtClean="0"/>
              <a:t>Studies</a:t>
            </a:r>
            <a:endParaRPr lang="en-GB" sz="4100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5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074"/>
            <a:ext cx="8190000" cy="4680000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CasellaDiTesto 9"/>
          <p:cNvSpPr txBox="1"/>
          <p:nvPr/>
        </p:nvSpPr>
        <p:spPr>
          <a:xfrm>
            <a:off x="243068" y="5191074"/>
            <a:ext cx="88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dirty="0"/>
              <a:t>Old setting 150 slices is not </a:t>
            </a:r>
            <a:r>
              <a:rPr lang="en-GB" dirty="0" smtClean="0"/>
              <a:t>adequate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dirty="0" smtClean="0"/>
              <a:t>500 slices is chosen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GB" dirty="0"/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Slices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454022" y="3289191"/>
            <a:ext cx="457341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Instability detected when transverse emittance increases from 2.5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m to 2.8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m</a:t>
            </a:r>
          </a:p>
          <a:p>
            <a:r>
              <a:rPr lang="en-US" dirty="0"/>
              <a:t>(presence of coherent motion verified)</a:t>
            </a:r>
          </a:p>
        </p:txBody>
      </p:sp>
      <p:cxnSp>
        <p:nvCxnSpPr>
          <p:cNvPr id="17" name="Connettore 2 16"/>
          <p:cNvCxnSpPr>
            <a:stCxn id="16" idx="1"/>
          </p:cNvCxnSpPr>
          <p:nvPr/>
        </p:nvCxnSpPr>
        <p:spPr>
          <a:xfrm flipH="1" flipV="1">
            <a:off x="627797" y="2972767"/>
            <a:ext cx="826225" cy="778089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4441590" y="1440348"/>
            <a:ext cx="1658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instability observed over 20k turns</a:t>
            </a:r>
          </a:p>
        </p:txBody>
      </p:sp>
      <p:sp>
        <p:nvSpPr>
          <p:cNvPr id="22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23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14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6" name="Gruppo 5"/>
          <p:cNvGrpSpPr/>
          <p:nvPr/>
        </p:nvGrpSpPr>
        <p:grpSpPr>
          <a:xfrm>
            <a:off x="1806685" y="1358510"/>
            <a:ext cx="5400000" cy="4050000"/>
            <a:chOff x="3988182" y="2316739"/>
            <a:chExt cx="5400000" cy="4050000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8182" y="2316739"/>
              <a:ext cx="5400000" cy="4050000"/>
            </a:xfrm>
            <a:prstGeom prst="rect">
              <a:avLst/>
            </a:prstGeom>
          </p:spPr>
        </p:pic>
        <p:sp>
          <p:nvSpPr>
            <p:cNvPr id="3" name="Rettangolo 2"/>
            <p:cNvSpPr/>
            <p:nvPr/>
          </p:nvSpPr>
          <p:spPr>
            <a:xfrm>
              <a:off x="5087982" y="2399638"/>
              <a:ext cx="3200400" cy="2651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243068" y="767094"/>
            <a:ext cx="8314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To understand why such a large number of slices is required we look at the electron evolution during the individual pinch</a:t>
            </a:r>
          </a:p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Electron density average </a:t>
            </a:r>
            <a:r>
              <a:rPr lang="en-GB" sz="2000" dirty="0" smtClean="0"/>
              <a:t>(|y| &lt; 0.25𝜎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 and x = 0) </a:t>
            </a:r>
            <a:r>
              <a:rPr lang="en-GB" sz="2000" dirty="0" smtClean="0">
                <a:solidFill>
                  <a:srgbClr val="FF0000"/>
                </a:solidFill>
              </a:rPr>
              <a:t>along the bunch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43068" y="5511445"/>
            <a:ext cx="8900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ingle passage simulation confirms: </a:t>
            </a:r>
            <a:r>
              <a:rPr lang="en-GB" dirty="0" smtClean="0">
                <a:solidFill>
                  <a:srgbClr val="FF0000"/>
                </a:solidFill>
              </a:rPr>
              <a:t>150 slices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/>
              <a:t>are</a:t>
            </a:r>
            <a:r>
              <a:rPr lang="en-GB" dirty="0" smtClean="0">
                <a:solidFill>
                  <a:srgbClr val="FF0000"/>
                </a:solidFill>
              </a:rPr>
              <a:t> not enough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Smaller electron density peak </a:t>
            </a:r>
            <a:r>
              <a:rPr lang="en-GB" dirty="0" smtClean="0"/>
              <a:t>(around 20%) during the pinch ➔ </a:t>
            </a:r>
            <a:r>
              <a:rPr lang="en-GB" dirty="0" smtClean="0">
                <a:solidFill>
                  <a:srgbClr val="FF0000"/>
                </a:solidFill>
              </a:rPr>
              <a:t>bunch more stable</a:t>
            </a: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 smtClean="0"/>
              <a:t>Convergence Studies: Pinch</a:t>
            </a:r>
            <a:endParaRPr lang="en-GB" sz="4100" dirty="0"/>
          </a:p>
        </p:txBody>
      </p:sp>
      <p:sp>
        <p:nvSpPr>
          <p:cNvPr id="16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8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813"/>
            <a:ext cx="8190000" cy="468000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243068" y="5201484"/>
            <a:ext cx="8900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No surprise </a:t>
            </a:r>
            <a:r>
              <a:rPr lang="en-US" dirty="0" smtClean="0"/>
              <a:t>found</a:t>
            </a:r>
          </a:p>
          <a:p>
            <a:pPr marL="285750" lvl="0" indent="-285750">
              <a:buFont typeface="Arial" charset="0"/>
              <a:buChar char="•"/>
            </a:pPr>
            <a:r>
              <a:rPr lang="en-GB" dirty="0" smtClean="0"/>
              <a:t>2,500 MPs/slice </a:t>
            </a:r>
            <a:r>
              <a:rPr lang="en-GB" dirty="0"/>
              <a:t>is chosen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16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</a:t>
            </a:r>
            <a:r>
              <a:rPr lang="en-GB" sz="4100"/>
              <a:t>: MPs/Slice</a:t>
            </a:r>
            <a:endParaRPr lang="en-GB" sz="41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5410577" y="2676349"/>
            <a:ext cx="1658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instability observed over 20k turns</a:t>
            </a:r>
          </a:p>
        </p:txBody>
      </p:sp>
      <p:sp>
        <p:nvSpPr>
          <p:cNvPr id="22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23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46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196"/>
            <a:ext cx="8190000" cy="4680000"/>
          </a:xfrm>
          <a:prstGeom prst="rect">
            <a:avLst/>
          </a:prstGeom>
        </p:spPr>
      </p:pic>
      <p:sp>
        <p:nvSpPr>
          <p:cNvPr id="22" name="Titolo 1"/>
          <p:cNvSpPr txBox="1">
            <a:spLocks/>
          </p:cNvSpPr>
          <p:nvPr/>
        </p:nvSpPr>
        <p:spPr>
          <a:xfrm>
            <a:off x="243068" y="0"/>
            <a:ext cx="9131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</a:t>
            </a:r>
            <a:r>
              <a:rPr lang="en-GB" sz="4100" dirty="0" smtClean="0"/>
              <a:t>Kicks</a:t>
            </a:r>
            <a:endParaRPr lang="en-GB" sz="41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43068" y="5201484"/>
            <a:ext cx="8900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No surprise </a:t>
            </a:r>
            <a:r>
              <a:rPr lang="en-US" dirty="0" smtClean="0"/>
              <a:t>found</a:t>
            </a:r>
          </a:p>
          <a:p>
            <a:pPr marL="285750" lvl="0" indent="-285750">
              <a:buFont typeface="Arial" charset="0"/>
              <a:buChar char="•"/>
            </a:pPr>
            <a:r>
              <a:rPr lang="en-US" dirty="0" smtClean="0"/>
              <a:t>8 k</a:t>
            </a:r>
            <a:r>
              <a:rPr lang="en-GB" dirty="0" err="1" smtClean="0"/>
              <a:t>icks</a:t>
            </a:r>
            <a:r>
              <a:rPr lang="en-GB" dirty="0" smtClean="0"/>
              <a:t> is </a:t>
            </a:r>
            <a:r>
              <a:rPr lang="en-GB" dirty="0"/>
              <a:t>chosen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410577" y="2676349"/>
            <a:ext cx="1658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instability observed over 20k turns</a:t>
            </a:r>
          </a:p>
        </p:txBody>
      </p:sp>
      <p:sp>
        <p:nvSpPr>
          <p:cNvPr id="1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2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6221959" y="1262119"/>
            <a:ext cx="962612" cy="20452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149330" y="1156863"/>
            <a:ext cx="1126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Kicks</a:t>
            </a:r>
            <a:endParaRPr lang="en-US" dirty="0">
              <a:solidFill>
                <a:schemeClr val="bg2">
                  <a:lumMod val="10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95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196"/>
            <a:ext cx="8190000" cy="4680000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CasellaDiTesto 14"/>
          <p:cNvSpPr txBox="1"/>
          <p:nvPr/>
        </p:nvSpPr>
        <p:spPr>
          <a:xfrm>
            <a:off x="243068" y="5199106"/>
            <a:ext cx="8696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charset="0"/>
              <a:buChar char="•"/>
              <a:defRPr/>
            </a:pPr>
            <a:r>
              <a:rPr lang="en-GB" dirty="0" smtClean="0"/>
              <a:t>500,000 e</a:t>
            </a:r>
            <a:r>
              <a:rPr lang="en-GB" baseline="30000" dirty="0" smtClean="0"/>
              <a:t>-</a:t>
            </a:r>
            <a:r>
              <a:rPr lang="en-GB" dirty="0" smtClean="0"/>
              <a:t> MPs is </a:t>
            </a:r>
            <a:r>
              <a:rPr lang="en-GB" dirty="0"/>
              <a:t>chosen</a:t>
            </a:r>
          </a:p>
          <a:p>
            <a:pPr marL="285750" indent="-285750">
              <a:buFont typeface="Wingdings" charset="2"/>
              <a:buChar char="à"/>
            </a:pPr>
            <a:endParaRPr lang="en-US" dirty="0">
              <a:sym typeface="Wingdings"/>
            </a:endParaRPr>
          </a:p>
          <a:p>
            <a:pPr marL="742950" lvl="1" indent="-285750">
              <a:buFont typeface="Wingdings" charset="2"/>
              <a:buChar char="à"/>
            </a:pPr>
            <a:endParaRPr lang="en-US" dirty="0"/>
          </a:p>
        </p:txBody>
      </p:sp>
      <p:sp>
        <p:nvSpPr>
          <p:cNvPr id="23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e</a:t>
            </a:r>
            <a:r>
              <a:rPr lang="en-GB" sz="4100" baseline="30000" dirty="0"/>
              <a:t>-</a:t>
            </a:r>
            <a:r>
              <a:rPr lang="en-GB" sz="4100" dirty="0"/>
              <a:t> MPs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5410577" y="2676349"/>
            <a:ext cx="1658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instability observed over 20k turns</a:t>
            </a:r>
          </a:p>
        </p:txBody>
      </p:sp>
      <p:sp>
        <p:nvSpPr>
          <p:cNvPr id="19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2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59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515138" y="744162"/>
            <a:ext cx="607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0000"/>
                </a:solidFill>
              </a:rPr>
              <a:t>T</a:t>
            </a:r>
            <a:r>
              <a:rPr lang="it-IT" sz="2400" b="1" baseline="-25000" dirty="0" err="1" smtClean="0">
                <a:solidFill>
                  <a:srgbClr val="FF0000"/>
                </a:solidFill>
              </a:rPr>
              <a:t>inj</a:t>
            </a:r>
            <a:endParaRPr lang="it-IT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1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936" y="3633099"/>
            <a:ext cx="4320000" cy="324000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2019016" y="76982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T</a:t>
            </a:r>
            <a:r>
              <a:rPr lang="it-IT" sz="2400" b="1" baseline="-25000" dirty="0" smtClean="0">
                <a:solidFill>
                  <a:srgbClr val="FF0000"/>
                </a:solidFill>
              </a:rPr>
              <a:t>0</a:t>
            </a:r>
            <a:endParaRPr lang="it-IT" sz="2400" b="1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425110"/>
              </p:ext>
            </p:extLst>
          </p:nvPr>
        </p:nvGraphicFramePr>
        <p:xfrm>
          <a:off x="4320183" y="1231485"/>
          <a:ext cx="4761405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6706"/>
                <a:gridCol w="1562100"/>
                <a:gridCol w="17525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Value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Value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Value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0.5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0.5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0.5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10.5 (15𝜎)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10.5 (15𝜎)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10.5 (15𝜎)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noProof="0" dirty="0" smtClean="0">
                          <a:solidFill>
                            <a:srgbClr val="FF0000"/>
                          </a:solidFill>
                        </a:rPr>
                        <a:t>0.139</a:t>
                      </a:r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 (0.2𝜎)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0.0697 (0.1𝜎) 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0.0349 (0.05𝜎)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0.4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0.4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0.4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40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40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40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Transverse Grid</a:t>
            </a:r>
          </a:p>
        </p:txBody>
      </p:sp>
      <p:graphicFrame>
        <p:nvGraphicFramePr>
          <p:cNvPr id="20" name="Tabel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666946"/>
              </p:ext>
            </p:extLst>
          </p:nvPr>
        </p:nvGraphicFramePr>
        <p:xfrm>
          <a:off x="36341" y="1235763"/>
          <a:ext cx="4205464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3796"/>
                <a:gridCol w="151166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Parameter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Value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 (magnification factor)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0.3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Internal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grid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coverage [mm]</a:t>
                      </a:r>
                      <a:endParaRPr lang="en-US" sz="1600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6.95 (10𝜎)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Internal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grid cell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size [mm]</a:t>
                      </a:r>
                      <a:endParaRPr lang="en-US" sz="1600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0.139 (0.2𝜎)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External grid cell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size [mm]</a:t>
                      </a:r>
                      <a:endParaRPr lang="en-US" sz="1600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solidFill>
                            <a:srgbClr val="FF0000"/>
                          </a:solidFill>
                        </a:rPr>
                        <a:t>0.8</a:t>
                      </a:r>
                      <a:endParaRPr lang="en-GB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N_nodes_discard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5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N_min_Dh_main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6303759" y="5053334"/>
            <a:ext cx="1922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Beam chamber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959046" y="4913755"/>
            <a:ext cx="1306285" cy="6792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Internal</a:t>
            </a:r>
            <a:r>
              <a:rPr lang="it-IT" dirty="0" smtClean="0"/>
              <a:t> </a:t>
            </a:r>
            <a:r>
              <a:rPr lang="it-IT" dirty="0" err="1" smtClean="0"/>
              <a:t>grid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3877028" y="4275187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err="1" smtClean="0"/>
              <a:t>External</a:t>
            </a:r>
            <a:r>
              <a:rPr lang="it-IT" dirty="0" smtClean="0"/>
              <a:t> </a:t>
            </a:r>
            <a:r>
              <a:rPr lang="it-IT" dirty="0" err="1" smtClean="0"/>
              <a:t>grid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323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8189999" cy="4680000"/>
          </a:xfrm>
          <a:prstGeom prst="rect">
            <a:avLst/>
          </a:prstGeom>
        </p:spPr>
      </p:pic>
      <p:sp>
        <p:nvSpPr>
          <p:cNvPr id="20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Transverse Grid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243068" y="5119946"/>
            <a:ext cx="8888232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charset="0"/>
              <a:buChar char="•"/>
            </a:pPr>
            <a:r>
              <a:rPr lang="en-GB" dirty="0" smtClean="0"/>
              <a:t>T</a:t>
            </a:r>
            <a:r>
              <a:rPr lang="en-GB" baseline="-25000" dirty="0" smtClean="0"/>
              <a:t>0</a:t>
            </a:r>
            <a:r>
              <a:rPr lang="en-GB" dirty="0" smtClean="0"/>
              <a:t> is chosen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600" dirty="0" smtClean="0"/>
              <a:t>Internal grid coverage: </a:t>
            </a:r>
            <a:r>
              <a:rPr lang="en-GB" sz="1600" dirty="0" smtClean="0"/>
              <a:t>6.95 mm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/>
              <a:t>(10𝜎)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600" dirty="0" smtClean="0"/>
              <a:t>Internal </a:t>
            </a:r>
            <a:r>
              <a:rPr lang="en-US" sz="1600" dirty="0"/>
              <a:t>grid cell </a:t>
            </a:r>
            <a:r>
              <a:rPr lang="en-US" sz="1600" dirty="0" smtClean="0"/>
              <a:t>size: </a:t>
            </a:r>
            <a:r>
              <a:rPr lang="en-GB" sz="1600" dirty="0" smtClean="0"/>
              <a:t>0.139 mm </a:t>
            </a:r>
            <a:r>
              <a:rPr lang="en-GB" sz="1600" dirty="0"/>
              <a:t>(0.2𝜎</a:t>
            </a:r>
            <a:r>
              <a:rPr lang="en-GB" sz="1600" dirty="0" smtClean="0"/>
              <a:t>)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600" dirty="0"/>
              <a:t>External grid cell </a:t>
            </a:r>
            <a:r>
              <a:rPr lang="en-US" sz="1600" dirty="0" smtClean="0"/>
              <a:t>size: </a:t>
            </a:r>
            <a:r>
              <a:rPr lang="en-GB" sz="1600" dirty="0" smtClean="0"/>
              <a:t>0.8 mm</a:t>
            </a:r>
            <a:r>
              <a:rPr lang="en-US" sz="1600" dirty="0" smtClean="0"/>
              <a:t> </a:t>
            </a:r>
            <a:endParaRPr lang="en-US" sz="1600" dirty="0"/>
          </a:p>
          <a:p>
            <a:pPr marL="800100" lvl="1" indent="-342900">
              <a:buFont typeface="Arial" charset="0"/>
              <a:buChar char="•"/>
            </a:pPr>
            <a:endParaRPr lang="en-US" sz="1600" baseline="-25000" dirty="0" smtClean="0"/>
          </a:p>
        </p:txBody>
      </p:sp>
      <p:sp>
        <p:nvSpPr>
          <p:cNvPr id="16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2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5410577" y="2676349"/>
            <a:ext cx="1658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instability observed over 20k turns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7315202" y="2380548"/>
            <a:ext cx="1880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Still running (</a:t>
            </a:r>
            <a:r>
              <a:rPr lang="it-IT" b="1" dirty="0">
                <a:solidFill>
                  <a:srgbClr val="FF0000"/>
                </a:solidFill>
              </a:rPr>
              <a:t>3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4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1"/>
          <a:stretch/>
        </p:blipFill>
        <p:spPr>
          <a:xfrm>
            <a:off x="0" y="531928"/>
            <a:ext cx="5636647" cy="4320000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5675811" y="1345413"/>
            <a:ext cx="267789" cy="2573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</a:t>
            </a:r>
            <a:r>
              <a:rPr lang="en-GB" sz="4100" dirty="0" smtClean="0"/>
              <a:t>16% - 26%</a:t>
            </a:r>
            <a:endParaRPr lang="en-GB" sz="4100" dirty="0"/>
          </a:p>
        </p:txBody>
      </p:sp>
      <p:sp>
        <p:nvSpPr>
          <p:cNvPr id="25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26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23" t="11639" r="2566" b="11044"/>
          <a:stretch/>
        </p:blipFill>
        <p:spPr>
          <a:xfrm>
            <a:off x="6930236" y="741974"/>
            <a:ext cx="2201064" cy="4320000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3769765" y="1157466"/>
            <a:ext cx="1681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instability observed over 20k turns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243068" y="4983513"/>
            <a:ext cx="88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Scans </a:t>
            </a:r>
            <a:r>
              <a:rPr lang="en-GB" dirty="0" smtClean="0"/>
              <a:t>of the </a:t>
            </a:r>
            <a:r>
              <a:rPr lang="en-GB" dirty="0" smtClean="0">
                <a:solidFill>
                  <a:srgbClr val="FF0000"/>
                </a:solidFill>
              </a:rPr>
              <a:t>length of the quadrupoles</a:t>
            </a:r>
            <a:r>
              <a:rPr lang="en-GB" dirty="0" smtClean="0"/>
              <a:t> (equivalent to have stronger electron cloud kicks) for each numerical parameter</a:t>
            </a:r>
          </a:p>
          <a:p>
            <a:pPr marL="342900" indent="-342900">
              <a:buFont typeface="Arial" charset="0"/>
              <a:buChar char="•"/>
            </a:pPr>
            <a:r>
              <a:rPr lang="en-GB" dirty="0" smtClean="0"/>
              <a:t>They confirm the previous conclusions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46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16100"/>
            <a:ext cx="8226854" cy="1569157"/>
          </a:xfrm>
        </p:spPr>
        <p:txBody>
          <a:bodyPr>
            <a:normAutofit/>
          </a:bodyPr>
          <a:lstStyle/>
          <a:p>
            <a:r>
              <a:rPr lang="en-GB" dirty="0"/>
              <a:t>Single </a:t>
            </a:r>
            <a:r>
              <a:rPr lang="en-GB" dirty="0" smtClean="0"/>
              <a:t>Bunch </a:t>
            </a:r>
            <a:r>
              <a:rPr lang="en-GB" dirty="0"/>
              <a:t>I</a:t>
            </a:r>
            <a:r>
              <a:rPr lang="en-GB" dirty="0" smtClean="0"/>
              <a:t>nstabilities </a:t>
            </a:r>
            <a:r>
              <a:rPr lang="en-GB" dirty="0"/>
              <a:t>at </a:t>
            </a:r>
            <a:r>
              <a:rPr lang="en-GB" dirty="0" smtClean="0"/>
              <a:t>Injection </a:t>
            </a:r>
            <a:r>
              <a:rPr lang="en-GB" dirty="0"/>
              <a:t>E</a:t>
            </a:r>
            <a:r>
              <a:rPr lang="en-GB" dirty="0" smtClean="0"/>
              <a:t>nergy</a:t>
            </a:r>
            <a:endParaRPr lang="en-GB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0"/>
          </p:nvPr>
        </p:nvSpPr>
        <p:spPr>
          <a:xfrm>
            <a:off x="457199" y="3759200"/>
            <a:ext cx="7455878" cy="1988381"/>
          </a:xfrm>
        </p:spPr>
        <p:txBody>
          <a:bodyPr>
            <a:noAutofit/>
          </a:bodyPr>
          <a:lstStyle/>
          <a:p>
            <a:r>
              <a:rPr lang="it-IT" sz="1800" dirty="0"/>
              <a:t>L. </a:t>
            </a:r>
            <a:r>
              <a:rPr lang="it-IT" sz="1800" dirty="0" smtClean="0"/>
              <a:t>Sabato, </a:t>
            </a:r>
            <a:r>
              <a:rPr lang="it-IT" sz="1800" dirty="0"/>
              <a:t>G. </a:t>
            </a:r>
            <a:r>
              <a:rPr lang="it-IT" sz="1800" dirty="0" err="1" smtClean="0"/>
              <a:t>Iadarola</a:t>
            </a:r>
            <a:endParaRPr lang="it-IT" sz="1800" dirty="0" smtClean="0"/>
          </a:p>
          <a:p>
            <a:endParaRPr lang="it-IT" sz="1800" dirty="0"/>
          </a:p>
          <a:p>
            <a:r>
              <a:rPr lang="it-IT" sz="1800" dirty="0" err="1" smtClean="0"/>
              <a:t>luca.sabato@cern.ch</a:t>
            </a:r>
            <a:endParaRPr lang="it-IT" sz="1800" dirty="0" smtClean="0"/>
          </a:p>
          <a:p>
            <a:endParaRPr lang="it-IT" sz="1800" dirty="0" smtClean="0"/>
          </a:p>
          <a:p>
            <a:endParaRPr lang="it-IT" sz="1800" dirty="0"/>
          </a:p>
          <a:p>
            <a:r>
              <a:rPr lang="en-US" sz="1800" dirty="0" smtClean="0"/>
              <a:t>Acknowledgements: L. </a:t>
            </a:r>
            <a:r>
              <a:rPr lang="en-US" sz="1800" dirty="0" err="1" smtClean="0"/>
              <a:t>Mether</a:t>
            </a:r>
            <a:r>
              <a:rPr lang="en-US" sz="1800" dirty="0" smtClean="0"/>
              <a:t>, K</a:t>
            </a:r>
            <a:r>
              <a:rPr lang="en-US" sz="1800" dirty="0"/>
              <a:t>. </a:t>
            </a:r>
            <a:r>
              <a:rPr lang="en-US" sz="1800" dirty="0" err="1"/>
              <a:t>Paraschou</a:t>
            </a:r>
            <a:endParaRPr lang="it-IT" sz="180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9" name="Segnaposto testo 5"/>
          <p:cNvSpPr txBox="1">
            <a:spLocks/>
          </p:cNvSpPr>
          <p:nvPr/>
        </p:nvSpPr>
        <p:spPr>
          <a:xfrm>
            <a:off x="457198" y="1183410"/>
            <a:ext cx="8226855" cy="570010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sz="2000" dirty="0" smtClean="0"/>
              <a:t>22</a:t>
            </a:r>
            <a:r>
              <a:rPr lang="en-US" sz="2000" baseline="30000" dirty="0" err="1" smtClean="0"/>
              <a:t>nd</a:t>
            </a:r>
            <a:r>
              <a:rPr lang="en-GB" sz="2000" dirty="0" smtClean="0"/>
              <a:t> November 2019 E-Cloud Meeting 71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2781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43068" y="1053769"/>
            <a:ext cx="869621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378 multi-core simulations</a:t>
            </a:r>
          </a:p>
          <a:p>
            <a:pPr marL="342900" indent="-342900">
              <a:buFont typeface="Arial" charset="0"/>
              <a:buChar char="•"/>
            </a:pPr>
            <a:endParaRPr lang="en-GB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Total computational time: ~</a:t>
            </a:r>
            <a:r>
              <a:rPr lang="is-IS" sz="2000" dirty="0"/>
              <a:t> </a:t>
            </a:r>
            <a:r>
              <a:rPr lang="is-IS" sz="2000" dirty="0" smtClean="0"/>
              <a:t>32672 CPUcores*days</a:t>
            </a:r>
            <a:endParaRPr lang="en-GB" sz="2000" dirty="0">
              <a:solidFill>
                <a:srgbClr val="FF0000"/>
              </a:solidFill>
            </a:endParaRPr>
          </a:p>
          <a:p>
            <a:pPr marL="342900" indent="-342900">
              <a:buFont typeface="Arial" charset="0"/>
              <a:buChar char="•"/>
            </a:pPr>
            <a:endParaRPr lang="en-GB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It took months using the full CNAF cluster</a:t>
            </a:r>
            <a:endParaRPr lang="en-GB" sz="2000" dirty="0"/>
          </a:p>
          <a:p>
            <a:pPr marL="342900" indent="-342900">
              <a:buFont typeface="Arial" charset="0"/>
              <a:buChar char="•"/>
            </a:pPr>
            <a:endParaRPr lang="en-GB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~127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GB stored</a:t>
            </a:r>
          </a:p>
          <a:p>
            <a:pPr marL="342900" lvl="0" indent="-342900">
              <a:buFont typeface="Arial" charset="0"/>
              <a:buChar char="•"/>
            </a:pPr>
            <a:endParaRPr lang="en-GB" dirty="0" smtClean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</a:t>
            </a:r>
            <a:r>
              <a:rPr lang="en-GB" sz="4100" dirty="0" smtClean="0"/>
              <a:t>Summary</a:t>
            </a:r>
            <a:endParaRPr lang="en-GB" sz="4100" dirty="0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54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15770"/>
              </p:ext>
            </p:extLst>
          </p:nvPr>
        </p:nvGraphicFramePr>
        <p:xfrm>
          <a:off x="1559991" y="1490330"/>
          <a:ext cx="6518365" cy="292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64822"/>
                <a:gridCol w="385354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b="1" noProof="0" dirty="0" smtClean="0">
                          <a:solidFill>
                            <a:schemeClr val="bg1"/>
                          </a:solidFill>
                        </a:rPr>
                        <a:t>Numerical Parameter</a:t>
                      </a:r>
                      <a:endParaRPr lang="en-GB" sz="18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Chosen Value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Slices/bucket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500</a:t>
                      </a:r>
                      <a:endParaRPr lang="en-GB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MPs/Slice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2,500</a:t>
                      </a:r>
                      <a:endParaRPr lang="en-GB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Segments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8</a:t>
                      </a:r>
                      <a:endParaRPr lang="en-GB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e</a:t>
                      </a:r>
                      <a:r>
                        <a:rPr lang="en-GB" baseline="30000" noProof="0" dirty="0" smtClean="0"/>
                        <a:t>-</a:t>
                      </a:r>
                      <a:r>
                        <a:rPr lang="en-GB" noProof="0" dirty="0" smtClean="0"/>
                        <a:t> 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5e5</a:t>
                      </a:r>
                      <a:endParaRPr lang="en-GB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Transverse Grid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noProof="0" dirty="0" smtClean="0"/>
                        <a:t>T</a:t>
                      </a:r>
                      <a:r>
                        <a:rPr lang="en-GB" sz="1600" baseline="-25000" noProof="0" dirty="0" smtClean="0"/>
                        <a:t>0</a:t>
                      </a:r>
                      <a:r>
                        <a:rPr lang="en-GB" sz="1600" baseline="0" noProof="0" dirty="0" smtClean="0"/>
                        <a:t> </a:t>
                      </a:r>
                    </a:p>
                    <a:p>
                      <a:pPr marL="0" lvl="0" indent="0">
                        <a:buFont typeface="Wingdings" charset="2"/>
                        <a:buNone/>
                      </a:pPr>
                      <a:r>
                        <a:rPr lang="en-US" sz="1600" dirty="0" smtClean="0"/>
                        <a:t>Internal grid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coverage: </a:t>
                      </a:r>
                      <a:r>
                        <a:rPr lang="en-GB" sz="1600" dirty="0" smtClean="0"/>
                        <a:t>6.95 mm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600" dirty="0" smtClean="0"/>
                        <a:t>(10𝜎)</a:t>
                      </a:r>
                    </a:p>
                    <a:p>
                      <a:pPr marL="0" lvl="0" indent="0">
                        <a:buFont typeface="Wingdings" charset="2"/>
                        <a:buNone/>
                      </a:pPr>
                      <a:r>
                        <a:rPr lang="en-US" sz="1600" dirty="0" smtClean="0"/>
                        <a:t>Internal grid cell size: </a:t>
                      </a:r>
                      <a:r>
                        <a:rPr lang="en-GB" sz="1600" dirty="0" smtClean="0"/>
                        <a:t>0.139 mm (0.2𝜎)</a:t>
                      </a:r>
                    </a:p>
                    <a:p>
                      <a:pPr marL="0" lvl="0" indent="0">
                        <a:buFont typeface="Wingdings" charset="2"/>
                        <a:buNone/>
                      </a:pPr>
                      <a:r>
                        <a:rPr lang="en-US" sz="1600" dirty="0" smtClean="0"/>
                        <a:t>External grid cell size: </a:t>
                      </a:r>
                      <a:r>
                        <a:rPr lang="en-GB" sz="1600" dirty="0" smtClean="0"/>
                        <a:t>0.8 mm</a:t>
                      </a:r>
                      <a:r>
                        <a:rPr lang="en-US" sz="1600" dirty="0" smtClean="0"/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olo 1"/>
          <p:cNvSpPr txBox="1">
            <a:spLocks/>
          </p:cNvSpPr>
          <p:nvPr/>
        </p:nvSpPr>
        <p:spPr>
          <a:xfrm>
            <a:off x="235130" y="4892"/>
            <a:ext cx="8908869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Convergence Studies: </a:t>
            </a:r>
            <a:r>
              <a:rPr lang="en-GB" sz="3600" dirty="0"/>
              <a:t>C</a:t>
            </a:r>
            <a:r>
              <a:rPr lang="en-GB" sz="3600" dirty="0" smtClean="0"/>
              <a:t>hosen </a:t>
            </a:r>
            <a:r>
              <a:rPr lang="en-GB" sz="3600" dirty="0"/>
              <a:t>P</a:t>
            </a:r>
            <a:r>
              <a:rPr lang="en-GB" sz="3600" dirty="0" smtClean="0"/>
              <a:t>arameters</a:t>
            </a:r>
            <a:endParaRPr lang="en-GB" sz="3600" dirty="0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57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61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6685"/>
            <a:ext cx="8226854" cy="54938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Build-up </a:t>
            </a:r>
            <a:endParaRPr lang="en-GB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Convergence Studies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b="1" dirty="0" smtClean="0"/>
              <a:t>Bunch Length and RF Voltage Amplitude</a:t>
            </a:r>
          </a:p>
          <a:p>
            <a:pPr lvl="0">
              <a:buFont typeface="Wingdings" charset="2"/>
              <a:buChar char="Ø"/>
            </a:pPr>
            <a:endParaRPr lang="en-GB" sz="2400" b="1" dirty="0"/>
          </a:p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Effect of SEY and Bunch </a:t>
            </a: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Charge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</a:p>
          <a:p>
            <a:pPr lvl="1"/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Chromaticity and Damper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Octupoles</a:t>
            </a: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 and Future Developments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693"/>
            <a:ext cx="6480000" cy="432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55687" y="4843845"/>
            <a:ext cx="87662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Increasing</a:t>
            </a:r>
            <a:r>
              <a:rPr lang="en-GB" sz="2000" dirty="0" smtClean="0"/>
              <a:t> </a:t>
            </a:r>
            <a:r>
              <a:rPr lang="en-GB" sz="2000" dirty="0">
                <a:solidFill>
                  <a:srgbClr val="FF0000"/>
                </a:solidFill>
              </a:rPr>
              <a:t>V</a:t>
            </a:r>
            <a:r>
              <a:rPr lang="en-GB" sz="2000" baseline="-25000" dirty="0">
                <a:solidFill>
                  <a:srgbClr val="FF0000"/>
                </a:solidFill>
              </a:rPr>
              <a:t>RF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and </a:t>
            </a:r>
            <a:r>
              <a:rPr lang="en-GB" sz="2000" dirty="0">
                <a:solidFill>
                  <a:srgbClr val="FF0000"/>
                </a:solidFill>
              </a:rPr>
              <a:t>decreasing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the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bunch length</a:t>
            </a:r>
            <a:r>
              <a:rPr lang="en-GB" sz="2000" dirty="0"/>
              <a:t>,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the bunch is </a:t>
            </a:r>
            <a:r>
              <a:rPr lang="en-GB" sz="2000" dirty="0">
                <a:solidFill>
                  <a:srgbClr val="FF0000"/>
                </a:solidFill>
              </a:rPr>
              <a:t>more stable</a:t>
            </a:r>
          </a:p>
          <a:p>
            <a:pPr lvl="1"/>
            <a:r>
              <a:rPr lang="en-GB" sz="2000" dirty="0">
                <a:sym typeface="Wingdings"/>
              </a:rPr>
              <a:t> </a:t>
            </a:r>
            <a:r>
              <a:rPr lang="en-GB" sz="2000" dirty="0"/>
              <a:t>Which is dominant?</a:t>
            </a:r>
            <a:endParaRPr lang="it-IT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155686" y="4892"/>
            <a:ext cx="8988313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Bunch Length and RF Voltage Amplitude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2689764" y="1231910"/>
            <a:ext cx="16819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No instability observed over 20k </a:t>
            </a:r>
            <a:r>
              <a:rPr lang="en-US" sz="1600" dirty="0" smtClean="0">
                <a:solidFill>
                  <a:srgbClr val="FF0000"/>
                </a:solidFill>
              </a:rPr>
              <a:t>turns </a:t>
            </a:r>
            <a:r>
              <a:rPr lang="en-US" sz="16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for: V</a:t>
            </a:r>
            <a:r>
              <a:rPr lang="en-US" sz="1600" baseline="-25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 </a:t>
            </a:r>
            <a:r>
              <a:rPr lang="en-US" sz="16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 5 MV,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 = 1.3</a:t>
            </a:r>
            <a:endParaRPr lang="en-US" sz="1600" baseline="-250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xmlns="" id="{C1ED59BC-BA2C-4443-95DA-69DFFED88D0B}"/>
              </a:ext>
            </a:extLst>
          </p:cNvPr>
          <p:cNvSpPr txBox="1"/>
          <p:nvPr/>
        </p:nvSpPr>
        <p:spPr>
          <a:xfrm>
            <a:off x="819898" y="716719"/>
            <a:ext cx="50109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1.2 x 10</a:t>
            </a:r>
            <a:r>
              <a:rPr lang="en-US" sz="1500" b="1" baseline="30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</a:t>
            </a:r>
            <a:r>
              <a:rPr lang="en-US" sz="15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p/bunch</a:t>
            </a:r>
          </a:p>
        </p:txBody>
      </p:sp>
      <p:sp>
        <p:nvSpPr>
          <p:cNvPr id="1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46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55686" y="945335"/>
            <a:ext cx="876624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Increasing </a:t>
            </a:r>
            <a:r>
              <a:rPr lang="en-GB" sz="2000" dirty="0" smtClean="0"/>
              <a:t>V</a:t>
            </a:r>
            <a:r>
              <a:rPr lang="en-GB" sz="2000" baseline="-25000" dirty="0" smtClean="0"/>
              <a:t>RF</a:t>
            </a:r>
            <a:r>
              <a:rPr lang="en-GB" sz="2000" dirty="0" smtClean="0"/>
              <a:t>, we change </a:t>
            </a:r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Faster synchrotron tune Q</a:t>
            </a:r>
            <a:r>
              <a:rPr lang="en-GB" sz="2000" baseline="-25000" dirty="0" smtClean="0"/>
              <a:t>s</a:t>
            </a:r>
            <a:r>
              <a:rPr lang="en-GB" sz="2000" dirty="0" smtClean="0"/>
              <a:t>				Bunch length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Stabilising mechanism			          	 	EC dynamics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					      Longer bunches </a:t>
            </a:r>
            <a:r>
              <a:rPr lang="en-GB" sz="2000" dirty="0" smtClean="0">
                <a:sym typeface="Wingdings"/>
              </a:rPr>
              <a:t> more e</a:t>
            </a:r>
            <a:r>
              <a:rPr lang="en-GB" sz="2000" baseline="30000" dirty="0" smtClean="0">
                <a:sym typeface="Wingdings"/>
              </a:rPr>
              <a:t>-</a:t>
            </a:r>
            <a:endParaRPr lang="en-GB" sz="2000" dirty="0" smtClean="0">
              <a:sym typeface="Wingdings"/>
            </a:endParaRPr>
          </a:p>
          <a:p>
            <a:r>
              <a:rPr lang="en-GB" sz="2000" dirty="0"/>
              <a:t>					      </a:t>
            </a:r>
            <a:r>
              <a:rPr lang="en-GB" sz="2000" dirty="0" smtClean="0"/>
              <a:t>Shorter bunches </a:t>
            </a:r>
            <a:r>
              <a:rPr lang="en-GB" sz="2000" dirty="0">
                <a:sym typeface="Wingdings"/>
              </a:rPr>
              <a:t> </a:t>
            </a:r>
            <a:r>
              <a:rPr lang="en-GB" sz="2000" dirty="0" smtClean="0">
                <a:sym typeface="Wingdings"/>
              </a:rPr>
              <a:t>less e</a:t>
            </a:r>
            <a:r>
              <a:rPr lang="en-GB" sz="2000" baseline="30000" dirty="0" smtClean="0">
                <a:sym typeface="Wingdings"/>
              </a:rPr>
              <a:t>-</a:t>
            </a:r>
            <a:r>
              <a:rPr lang="en-GB" sz="2000" dirty="0" smtClean="0"/>
              <a:t>	</a:t>
            </a:r>
            <a:endParaRPr lang="it-IT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155686" y="4892"/>
            <a:ext cx="8988313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Bunch Length and RF Voltage Amplitude </a:t>
            </a:r>
          </a:p>
        </p:txBody>
      </p:sp>
      <p:cxnSp>
        <p:nvCxnSpPr>
          <p:cNvPr id="3" name="Connettore 2 2"/>
          <p:cNvCxnSpPr/>
          <p:nvPr/>
        </p:nvCxnSpPr>
        <p:spPr>
          <a:xfrm flipH="1">
            <a:off x="1610436" y="1364776"/>
            <a:ext cx="2702257" cy="79157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4806288" y="1378562"/>
            <a:ext cx="2536208" cy="764136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1528553" y="2575787"/>
            <a:ext cx="1" cy="808858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7342496" y="2570748"/>
            <a:ext cx="1" cy="808858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7342495" y="3888515"/>
            <a:ext cx="1" cy="697133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22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8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155686" y="4892"/>
            <a:ext cx="8988313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Bunch Length and RF Voltage Amplitude </a:t>
            </a:r>
          </a:p>
        </p:txBody>
      </p:sp>
      <p:cxnSp>
        <p:nvCxnSpPr>
          <p:cNvPr id="3" name="Connettore 2 2"/>
          <p:cNvCxnSpPr/>
          <p:nvPr/>
        </p:nvCxnSpPr>
        <p:spPr>
          <a:xfrm flipH="1">
            <a:off x="1610436" y="1364776"/>
            <a:ext cx="2702257" cy="79157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4806288" y="1378562"/>
            <a:ext cx="2536208" cy="764136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1528553" y="2575787"/>
            <a:ext cx="1" cy="808858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7342496" y="2570748"/>
            <a:ext cx="1" cy="808858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7342495" y="3888515"/>
            <a:ext cx="1" cy="697133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ornice 1"/>
          <p:cNvSpPr/>
          <p:nvPr/>
        </p:nvSpPr>
        <p:spPr>
          <a:xfrm>
            <a:off x="5104264" y="1760561"/>
            <a:ext cx="3817666" cy="3630305"/>
          </a:xfrm>
          <a:prstGeom prst="frame">
            <a:avLst>
              <a:gd name="adj1" fmla="val 189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2606722" y="3888516"/>
            <a:ext cx="2497541" cy="15023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155685" y="5457333"/>
            <a:ext cx="8766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We can block the build-up, without changing the bunch length, in order to see which effect is dominant 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2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155686" y="945335"/>
            <a:ext cx="876624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Increasing </a:t>
            </a:r>
            <a:r>
              <a:rPr lang="en-GB" sz="2000" dirty="0" smtClean="0"/>
              <a:t>V</a:t>
            </a:r>
            <a:r>
              <a:rPr lang="en-GB" sz="2000" baseline="-25000" dirty="0" smtClean="0"/>
              <a:t>RF</a:t>
            </a:r>
            <a:r>
              <a:rPr lang="en-GB" sz="2000" dirty="0" smtClean="0"/>
              <a:t>, we change </a:t>
            </a:r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Faster synchrotron tune Q</a:t>
            </a:r>
            <a:r>
              <a:rPr lang="en-GB" sz="2000" baseline="-25000" dirty="0" smtClean="0"/>
              <a:t>s</a:t>
            </a:r>
            <a:r>
              <a:rPr lang="en-GB" sz="2000" dirty="0" smtClean="0"/>
              <a:t>				Bunch length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Stabilising mechanism			          	 	EC dynamics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					      Longer bunches </a:t>
            </a:r>
            <a:r>
              <a:rPr lang="en-GB" sz="2000" dirty="0" smtClean="0">
                <a:sym typeface="Wingdings"/>
              </a:rPr>
              <a:t> more e</a:t>
            </a:r>
            <a:r>
              <a:rPr lang="en-GB" sz="2000" baseline="30000" dirty="0" smtClean="0">
                <a:sym typeface="Wingdings"/>
              </a:rPr>
              <a:t>-</a:t>
            </a:r>
            <a:endParaRPr lang="en-GB" sz="2000" dirty="0" smtClean="0">
              <a:sym typeface="Wingdings"/>
            </a:endParaRPr>
          </a:p>
          <a:p>
            <a:r>
              <a:rPr lang="en-GB" sz="2000" dirty="0"/>
              <a:t>					      </a:t>
            </a:r>
            <a:r>
              <a:rPr lang="en-GB" sz="2000" dirty="0" smtClean="0"/>
              <a:t>Shorter bunches </a:t>
            </a:r>
            <a:r>
              <a:rPr lang="en-GB" sz="2000" dirty="0">
                <a:sym typeface="Wingdings"/>
              </a:rPr>
              <a:t> </a:t>
            </a:r>
            <a:r>
              <a:rPr lang="en-GB" sz="2000" dirty="0" smtClean="0">
                <a:sym typeface="Wingdings"/>
              </a:rPr>
              <a:t>less e</a:t>
            </a:r>
            <a:r>
              <a:rPr lang="en-GB" sz="2000" baseline="30000" dirty="0" smtClean="0">
                <a:sym typeface="Wingdings"/>
              </a:rPr>
              <a:t>-</a:t>
            </a:r>
            <a:r>
              <a:rPr lang="en-GB" sz="2000" dirty="0" smtClean="0"/>
              <a:t>	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3171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74"/>
            <a:ext cx="6480000" cy="432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95228" y="4992705"/>
            <a:ext cx="87662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slope as a function of the RF remains when fixing the bunch length: </a:t>
            </a:r>
            <a:r>
              <a:rPr lang="en-GB" sz="2000" dirty="0" smtClean="0">
                <a:sym typeface="Wingdings"/>
              </a:rPr>
              <a:t> </a:t>
            </a:r>
            <a:r>
              <a:rPr lang="en-GB" sz="2000" dirty="0">
                <a:sym typeface="Wingdings"/>
              </a:rPr>
              <a:t>t</a:t>
            </a:r>
            <a:r>
              <a:rPr lang="en-GB" sz="2000" dirty="0" smtClean="0"/>
              <a:t>he </a:t>
            </a:r>
            <a:r>
              <a:rPr lang="en-GB" sz="2000" dirty="0" smtClean="0">
                <a:solidFill>
                  <a:srgbClr val="FF0000"/>
                </a:solidFill>
              </a:rPr>
              <a:t>dominant</a:t>
            </a:r>
            <a:r>
              <a:rPr lang="en-GB" sz="2000" dirty="0" smtClean="0"/>
              <a:t> </a:t>
            </a:r>
            <a:r>
              <a:rPr lang="en-GB" sz="2000" dirty="0" smtClean="0"/>
              <a:t>stabilizing factor </a:t>
            </a:r>
            <a:r>
              <a:rPr lang="en-GB" sz="2000" dirty="0" smtClean="0"/>
              <a:t>is </a:t>
            </a:r>
            <a:r>
              <a:rPr lang="en-GB" sz="2000" dirty="0"/>
              <a:t>the change of </a:t>
            </a:r>
            <a:r>
              <a:rPr lang="en-GB" sz="2000" dirty="0" smtClean="0">
                <a:solidFill>
                  <a:srgbClr val="FF0000"/>
                </a:solidFill>
              </a:rPr>
              <a:t>Q</a:t>
            </a:r>
            <a:r>
              <a:rPr lang="en-GB" sz="2000" baseline="-25000" dirty="0" smtClean="0">
                <a:solidFill>
                  <a:srgbClr val="FF0000"/>
                </a:solidFill>
              </a:rPr>
              <a:t>s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850982" y="2444607"/>
            <a:ext cx="3626264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Fixed bunch length (same electron pinch)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Changing V</a:t>
            </a:r>
            <a:r>
              <a:rPr lang="en-US" baseline="-25000" dirty="0"/>
              <a:t>RF </a:t>
            </a:r>
            <a:r>
              <a:rPr lang="en-US" dirty="0"/>
              <a:t>(</a:t>
            </a:r>
            <a:r>
              <a:rPr lang="en-US" dirty="0">
                <a:sym typeface="Wingdings"/>
              </a:rPr>
              <a:t>matched bunch, changing </a:t>
            </a:r>
            <a:r>
              <a:rPr lang="en-US" dirty="0"/>
              <a:t>Q</a:t>
            </a:r>
            <a:r>
              <a:rPr lang="en-US" baseline="-25000" dirty="0"/>
              <a:t>s</a:t>
            </a:r>
            <a:r>
              <a:rPr lang="en-US" dirty="0"/>
              <a:t>, long. emittance)</a:t>
            </a:r>
          </a:p>
        </p:txBody>
      </p:sp>
      <p:cxnSp>
        <p:nvCxnSpPr>
          <p:cNvPr id="13" name="Connettore 2 12"/>
          <p:cNvCxnSpPr>
            <a:stCxn id="12" idx="1"/>
          </p:cNvCxnSpPr>
          <p:nvPr/>
        </p:nvCxnSpPr>
        <p:spPr>
          <a:xfrm flipH="1" flipV="1">
            <a:off x="3240000" y="2467961"/>
            <a:ext cx="610982" cy="57681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Titolo 1"/>
          <p:cNvSpPr txBox="1">
            <a:spLocks/>
          </p:cNvSpPr>
          <p:nvPr/>
        </p:nvSpPr>
        <p:spPr>
          <a:xfrm>
            <a:off x="155686" y="4892"/>
            <a:ext cx="8988313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Bunch Length and RF Voltage Amplitude </a:t>
            </a:r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xmlns="" id="{C1ED59BC-BA2C-4443-95DA-69DFFED88D0B}"/>
              </a:ext>
            </a:extLst>
          </p:cNvPr>
          <p:cNvSpPr txBox="1"/>
          <p:nvPr/>
        </p:nvSpPr>
        <p:spPr>
          <a:xfrm>
            <a:off x="819898" y="716719"/>
            <a:ext cx="50109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1.2 x 10</a:t>
            </a:r>
            <a:r>
              <a:rPr lang="en-US" sz="1500" b="1" baseline="30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</a:t>
            </a:r>
            <a:r>
              <a:rPr lang="en-US" sz="15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5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p/bunch, SEY = 1.3</a:t>
            </a:r>
            <a:endParaRPr lang="en-US" sz="15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77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61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6685"/>
            <a:ext cx="8226854" cy="54938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Build-up </a:t>
            </a:r>
            <a:endParaRPr lang="en-GB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Convergence Studies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Bunch Length and RF Voltage Amplitude</a:t>
            </a:r>
          </a:p>
          <a:p>
            <a:pPr lvl="0">
              <a:buFont typeface="Wingdings" charset="2"/>
              <a:buChar char="Ø"/>
            </a:pPr>
            <a:endParaRPr lang="en-GB" sz="2400" b="1" dirty="0"/>
          </a:p>
          <a:p>
            <a:pPr>
              <a:buFont typeface="Wingdings" charset="2"/>
              <a:buChar char="Ø"/>
            </a:pPr>
            <a:r>
              <a:rPr lang="en-GB" sz="2400" b="1" dirty="0"/>
              <a:t>Effect of SEY and Bunch </a:t>
            </a:r>
            <a:r>
              <a:rPr lang="en-GB" sz="2400" b="1" dirty="0" smtClean="0"/>
              <a:t>Charge </a:t>
            </a:r>
          </a:p>
          <a:p>
            <a:pPr lvl="1"/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Chromaticity and Damper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Octupoles</a:t>
            </a: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 and Future Developments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61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524693"/>
            <a:ext cx="6480000" cy="432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90412" y="5032323"/>
            <a:ext cx="87662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Increasing</a:t>
            </a:r>
            <a:r>
              <a:rPr lang="en-GB" sz="2000" dirty="0"/>
              <a:t> the </a:t>
            </a:r>
            <a:r>
              <a:rPr lang="en-GB" sz="2000" dirty="0">
                <a:solidFill>
                  <a:srgbClr val="FF0000"/>
                </a:solidFill>
              </a:rPr>
              <a:t>SEY</a:t>
            </a:r>
            <a:r>
              <a:rPr lang="en-GB" sz="2000" dirty="0"/>
              <a:t>, the bunch is </a:t>
            </a:r>
            <a:r>
              <a:rPr lang="en-GB" sz="2000" dirty="0">
                <a:solidFill>
                  <a:srgbClr val="FF0000"/>
                </a:solidFill>
              </a:rPr>
              <a:t>more unstable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b="1" dirty="0">
                <a:solidFill>
                  <a:srgbClr val="FF0000"/>
                </a:solidFill>
              </a:rPr>
              <a:t>No instability for 2.3e</a:t>
            </a:r>
            <a:r>
              <a:rPr lang="en-GB" sz="2000" b="1" baseline="30000" dirty="0">
                <a:solidFill>
                  <a:srgbClr val="FF0000"/>
                </a:solidFill>
              </a:rPr>
              <a:t>11</a:t>
            </a:r>
            <a:r>
              <a:rPr lang="en-GB" sz="2000" b="1" dirty="0">
                <a:solidFill>
                  <a:srgbClr val="FF0000"/>
                </a:solidFill>
              </a:rPr>
              <a:t> ppb </a:t>
            </a:r>
            <a:r>
              <a:rPr lang="en-GB" sz="2000" dirty="0"/>
              <a:t>in this entire range of </a:t>
            </a:r>
            <a:r>
              <a:rPr lang="en-GB" sz="2000" dirty="0" smtClean="0"/>
              <a:t>parameters</a:t>
            </a:r>
            <a:endParaRPr lang="en-GB" sz="2000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190412" y="4892"/>
            <a:ext cx="8953588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Effect of SEY and Bunch Charge </a:t>
            </a:r>
          </a:p>
        </p:txBody>
      </p:sp>
      <p:sp>
        <p:nvSpPr>
          <p:cNvPr id="11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18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524693"/>
            <a:ext cx="6480000" cy="432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90412" y="5032323"/>
            <a:ext cx="87662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Increasing</a:t>
            </a:r>
            <a:r>
              <a:rPr lang="en-GB" sz="2000" dirty="0"/>
              <a:t> the </a:t>
            </a:r>
            <a:r>
              <a:rPr lang="en-GB" sz="2000" dirty="0">
                <a:solidFill>
                  <a:srgbClr val="FF0000"/>
                </a:solidFill>
              </a:rPr>
              <a:t>SEY</a:t>
            </a:r>
            <a:r>
              <a:rPr lang="en-GB" sz="2000" dirty="0"/>
              <a:t>, the bunch is </a:t>
            </a:r>
            <a:r>
              <a:rPr lang="en-GB" sz="2000" dirty="0">
                <a:solidFill>
                  <a:srgbClr val="FF0000"/>
                </a:solidFill>
              </a:rPr>
              <a:t>more unstable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b="1" dirty="0">
                <a:solidFill>
                  <a:srgbClr val="FF0000"/>
                </a:solidFill>
              </a:rPr>
              <a:t>No instability for 2.3e</a:t>
            </a:r>
            <a:r>
              <a:rPr lang="en-GB" sz="2000" b="1" baseline="30000" dirty="0">
                <a:solidFill>
                  <a:srgbClr val="FF0000"/>
                </a:solidFill>
              </a:rPr>
              <a:t>11</a:t>
            </a:r>
            <a:r>
              <a:rPr lang="en-GB" sz="2000" b="1" dirty="0">
                <a:solidFill>
                  <a:srgbClr val="FF0000"/>
                </a:solidFill>
              </a:rPr>
              <a:t> ppb </a:t>
            </a:r>
            <a:r>
              <a:rPr lang="en-GB" sz="2000" dirty="0"/>
              <a:t>in this entire range of parameters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190412" y="4892"/>
            <a:ext cx="8953588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Effect of SEY and Bunch Charge</a:t>
            </a:r>
          </a:p>
        </p:txBody>
      </p:sp>
      <p:sp>
        <p:nvSpPr>
          <p:cNvPr id="14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38405F7F-CC14-FF4D-A62A-12C81CDBA143}"/>
              </a:ext>
            </a:extLst>
          </p:cNvPr>
          <p:cNvSpPr/>
          <p:nvPr/>
        </p:nvSpPr>
        <p:spPr>
          <a:xfrm>
            <a:off x="2169269" y="3712191"/>
            <a:ext cx="369651" cy="52906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97B7C30-04BF-264A-A98D-9F1E2B9715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433" y="247244"/>
            <a:ext cx="5613400" cy="63246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066062E8-7F04-174D-881F-1343A09725A7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2354095" y="233465"/>
            <a:ext cx="418288" cy="3478726"/>
          </a:xfrm>
          <a:prstGeom prst="lin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5296EC3A-2AA4-DA49-9E01-76CB518BECA6}"/>
              </a:ext>
            </a:extLst>
          </p:cNvPr>
          <p:cNvCxnSpPr>
            <a:cxnSpLocks/>
            <a:stCxn id="3" idx="4"/>
          </p:cNvCxnSpPr>
          <p:nvPr/>
        </p:nvCxnSpPr>
        <p:spPr>
          <a:xfrm>
            <a:off x="2354095" y="4241260"/>
            <a:ext cx="428016" cy="2344366"/>
          </a:xfrm>
          <a:prstGeom prst="lin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2322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61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55874"/>
            <a:ext cx="8226854" cy="5422858"/>
          </a:xfrm>
        </p:spPr>
        <p:txBody>
          <a:bodyPr>
            <a:normAutofit lnSpcReduction="10000"/>
          </a:bodyPr>
          <a:lstStyle/>
          <a:p>
            <a:pPr lvl="0">
              <a:buFont typeface="Wingdings" charset="2"/>
              <a:buChar char="Ø"/>
            </a:pPr>
            <a:r>
              <a:rPr lang="en-GB" sz="2400" dirty="0" smtClean="0"/>
              <a:t>Introduction</a:t>
            </a:r>
          </a:p>
          <a:p>
            <a:pPr lvl="0">
              <a:buFont typeface="Wingdings" charset="2"/>
              <a:buChar char="Ø"/>
            </a:pPr>
            <a:endParaRPr lang="en-GB" sz="2400" dirty="0"/>
          </a:p>
          <a:p>
            <a:pPr lvl="0">
              <a:buFont typeface="Wingdings" charset="2"/>
              <a:buChar char="Ø"/>
            </a:pPr>
            <a:r>
              <a:rPr lang="en-GB" sz="2400" dirty="0" smtClean="0"/>
              <a:t>Convergence Studies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 smtClean="0"/>
              <a:t>Bunch Length and RF Voltage Amplitude 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/>
              <a:t>Effect of SEY and Bunch Charge 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 smtClean="0"/>
              <a:t>Chromaticity and Damper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 err="1" smtClean="0"/>
              <a:t>Octupoles</a:t>
            </a:r>
            <a:endParaRPr lang="en-GB" sz="2400" dirty="0" smtClean="0"/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>
              <a:buFont typeface="Wingdings" charset="2"/>
              <a:buChar char="Ø"/>
            </a:pPr>
            <a:r>
              <a:rPr lang="en-GB" sz="2400" dirty="0" smtClean="0"/>
              <a:t>Conclusions and Future Developments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16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92"/>
          <a:stretch/>
        </p:blipFill>
        <p:spPr>
          <a:xfrm>
            <a:off x="2096381" y="1134647"/>
            <a:ext cx="4951235" cy="432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188878" y="750627"/>
            <a:ext cx="8955122" cy="545612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GB" sz="2800" kern="1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Why </a:t>
            </a:r>
            <a:r>
              <a:rPr lang="en-GB" sz="2800" kern="1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no Instability at High Intensity?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88878" y="5397559"/>
            <a:ext cx="87662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electron </a:t>
            </a:r>
            <a:r>
              <a:rPr lang="en-US" sz="2000" dirty="0">
                <a:solidFill>
                  <a:srgbClr val="FF0000"/>
                </a:solidFill>
              </a:rPr>
              <a:t>density </a:t>
            </a:r>
            <a:r>
              <a:rPr lang="en-US" sz="2000" dirty="0" smtClean="0">
                <a:solidFill>
                  <a:srgbClr val="FF0000"/>
                </a:solidFill>
              </a:rPr>
              <a:t>average, </a:t>
            </a:r>
            <a:r>
              <a:rPr lang="en-US" sz="2000" dirty="0" smtClean="0"/>
              <a:t>close to the bunch, </a:t>
            </a:r>
            <a:r>
              <a:rPr lang="en-US" sz="2000" dirty="0" smtClean="0">
                <a:solidFill>
                  <a:srgbClr val="FF0000"/>
                </a:solidFill>
              </a:rPr>
              <a:t>during</a:t>
            </a:r>
            <a:r>
              <a:rPr lang="en-US" sz="2000" dirty="0" smtClean="0"/>
              <a:t> the </a:t>
            </a:r>
            <a:r>
              <a:rPr lang="en-US" sz="2000" dirty="0" smtClean="0">
                <a:solidFill>
                  <a:srgbClr val="FF0000"/>
                </a:solidFill>
              </a:rPr>
              <a:t>pinch</a:t>
            </a:r>
            <a:r>
              <a:rPr lang="en-US" sz="2000" dirty="0" smtClean="0"/>
              <a:t> is </a:t>
            </a:r>
            <a:r>
              <a:rPr lang="en-US" sz="2000" dirty="0"/>
              <a:t>significantly </a:t>
            </a:r>
            <a:r>
              <a:rPr lang="en-US" sz="2000" dirty="0">
                <a:solidFill>
                  <a:srgbClr val="FF0000"/>
                </a:solidFill>
              </a:rPr>
              <a:t>smaller</a:t>
            </a:r>
            <a:r>
              <a:rPr lang="en-US" sz="2000" dirty="0"/>
              <a:t> for </a:t>
            </a:r>
            <a:r>
              <a:rPr lang="en-US" sz="2000" dirty="0">
                <a:solidFill>
                  <a:srgbClr val="FF0000"/>
                </a:solidFill>
              </a:rPr>
              <a:t>high </a:t>
            </a:r>
            <a:r>
              <a:rPr lang="en-US" sz="2000" dirty="0" smtClean="0">
                <a:solidFill>
                  <a:srgbClr val="FF0000"/>
                </a:solidFill>
              </a:rPr>
              <a:t>intensity</a:t>
            </a:r>
            <a:endParaRPr lang="en-US" sz="2000" dirty="0"/>
          </a:p>
        </p:txBody>
      </p:sp>
      <p:sp>
        <p:nvSpPr>
          <p:cNvPr id="14" name="Titolo 1"/>
          <p:cNvSpPr txBox="1">
            <a:spLocks/>
          </p:cNvSpPr>
          <p:nvPr/>
        </p:nvSpPr>
        <p:spPr>
          <a:xfrm>
            <a:off x="190412" y="4892"/>
            <a:ext cx="8953588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Effect of SEY and Bunch Charge</a:t>
            </a:r>
          </a:p>
        </p:txBody>
      </p:sp>
      <p:sp>
        <p:nvSpPr>
          <p:cNvPr id="15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6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3" name="TextBox 22">
            <a:extLst>
              <a:ext uri="{FF2B5EF4-FFF2-40B4-BE49-F238E27FC236}">
                <a16:creationId xmlns="" xmlns:a16="http://schemas.microsoft.com/office/drawing/2014/main" id="{F7593EBA-AF33-AE4E-8669-F27284830AB2}"/>
              </a:ext>
            </a:extLst>
          </p:cNvPr>
          <p:cNvSpPr txBox="1"/>
          <p:nvPr/>
        </p:nvSpPr>
        <p:spPr>
          <a:xfrm rot="339253">
            <a:off x="4470773" y="2784163"/>
            <a:ext cx="2328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4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1.2 x 10</a:t>
            </a:r>
            <a:r>
              <a:rPr lang="en-US" sz="1400" baseline="30000" dirty="0">
                <a:solidFill>
                  <a:srgbClr val="FF4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</a:t>
            </a:r>
            <a:r>
              <a:rPr lang="en-US" sz="1400" dirty="0">
                <a:solidFill>
                  <a:srgbClr val="FF4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p/b,</a:t>
            </a:r>
            <a:r>
              <a:rPr lang="en-US" sz="1400" baseline="30000" dirty="0">
                <a:solidFill>
                  <a:srgbClr val="FF4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solidFill>
                  <a:srgbClr val="FF4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SEY=1.3</a:t>
            </a:r>
            <a:endParaRPr lang="en-US" sz="1400" baseline="30000" dirty="0">
              <a:solidFill>
                <a:srgbClr val="FF4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23">
            <a:extLst>
              <a:ext uri="{FF2B5EF4-FFF2-40B4-BE49-F238E27FC236}">
                <a16:creationId xmlns="" xmlns:a16="http://schemas.microsoft.com/office/drawing/2014/main" id="{191AB63D-3C87-3544-A460-57ECA323C130}"/>
              </a:ext>
            </a:extLst>
          </p:cNvPr>
          <p:cNvSpPr txBox="1"/>
          <p:nvPr/>
        </p:nvSpPr>
        <p:spPr>
          <a:xfrm rot="339253">
            <a:off x="4470773" y="2202385"/>
            <a:ext cx="2328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01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1.2 x 10</a:t>
            </a:r>
            <a:r>
              <a:rPr lang="en-US" sz="1400" baseline="30000" dirty="0">
                <a:solidFill>
                  <a:srgbClr val="FF01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</a:t>
            </a:r>
            <a:r>
              <a:rPr lang="en-US" sz="1400" dirty="0">
                <a:solidFill>
                  <a:srgbClr val="FF01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p/b,</a:t>
            </a:r>
            <a:r>
              <a:rPr lang="en-US" sz="1400" baseline="30000" dirty="0">
                <a:solidFill>
                  <a:srgbClr val="FF01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solidFill>
                  <a:srgbClr val="FF01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SEY=1.4</a:t>
            </a:r>
            <a:endParaRPr lang="en-US" sz="1400" baseline="30000" dirty="0">
              <a:solidFill>
                <a:srgbClr val="FF01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24">
            <a:extLst>
              <a:ext uri="{FF2B5EF4-FFF2-40B4-BE49-F238E27FC236}">
                <a16:creationId xmlns="" xmlns:a16="http://schemas.microsoft.com/office/drawing/2014/main" id="{AF53C77D-3BD8-6243-B99A-FEC840201AEE}"/>
              </a:ext>
            </a:extLst>
          </p:cNvPr>
          <p:cNvSpPr txBox="1"/>
          <p:nvPr/>
        </p:nvSpPr>
        <p:spPr>
          <a:xfrm rot="339253">
            <a:off x="4470773" y="1735173"/>
            <a:ext cx="2328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8B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1.2 x 10</a:t>
            </a:r>
            <a:r>
              <a:rPr lang="en-US" sz="1400" baseline="30000" dirty="0">
                <a:solidFill>
                  <a:srgbClr val="8B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</a:t>
            </a:r>
            <a:r>
              <a:rPr lang="en-US" sz="1400" dirty="0">
                <a:solidFill>
                  <a:srgbClr val="8B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p/b,</a:t>
            </a:r>
            <a:r>
              <a:rPr lang="en-US" sz="1400" baseline="30000" dirty="0">
                <a:solidFill>
                  <a:srgbClr val="8B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solidFill>
                  <a:srgbClr val="8B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SEY=1.5</a:t>
            </a:r>
            <a:endParaRPr lang="en-US" sz="1400" baseline="30000" dirty="0">
              <a:solidFill>
                <a:srgbClr val="8B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="" xmlns:a16="http://schemas.microsoft.com/office/drawing/2014/main" id="{846B132F-D79E-C142-96D2-316DD38FBA1F}"/>
              </a:ext>
            </a:extLst>
          </p:cNvPr>
          <p:cNvSpPr txBox="1"/>
          <p:nvPr/>
        </p:nvSpPr>
        <p:spPr>
          <a:xfrm rot="621233">
            <a:off x="4458057" y="4303261"/>
            <a:ext cx="2328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87CEF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2.3 x 10</a:t>
            </a:r>
            <a:r>
              <a:rPr lang="en-US" sz="1400" baseline="30000" dirty="0">
                <a:solidFill>
                  <a:srgbClr val="87CEF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</a:t>
            </a:r>
            <a:r>
              <a:rPr lang="en-US" sz="1400" dirty="0">
                <a:solidFill>
                  <a:srgbClr val="87CEF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p/b,</a:t>
            </a:r>
            <a:r>
              <a:rPr lang="en-US" sz="1400" baseline="30000" dirty="0">
                <a:solidFill>
                  <a:srgbClr val="87CEF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solidFill>
                  <a:srgbClr val="87CEF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SEY=1.3</a:t>
            </a:r>
            <a:endParaRPr lang="en-US" sz="1400" baseline="30000" dirty="0">
              <a:solidFill>
                <a:srgbClr val="87CEF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26">
            <a:extLst>
              <a:ext uri="{FF2B5EF4-FFF2-40B4-BE49-F238E27FC236}">
                <a16:creationId xmlns="" xmlns:a16="http://schemas.microsoft.com/office/drawing/2014/main" id="{C5C1E3B4-D66E-0A4A-8D22-147F3EE7487C}"/>
              </a:ext>
            </a:extLst>
          </p:cNvPr>
          <p:cNvSpPr txBox="1"/>
          <p:nvPr/>
        </p:nvSpPr>
        <p:spPr>
          <a:xfrm rot="505255">
            <a:off x="4470143" y="3858009"/>
            <a:ext cx="2328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14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2.3 x 10</a:t>
            </a:r>
            <a:r>
              <a:rPr lang="en-US" sz="1400" baseline="30000" dirty="0">
                <a:solidFill>
                  <a:srgbClr val="14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</a:t>
            </a:r>
            <a:r>
              <a:rPr lang="en-US" sz="1400" dirty="0">
                <a:solidFill>
                  <a:srgbClr val="14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p/b,</a:t>
            </a:r>
            <a:r>
              <a:rPr lang="en-US" sz="1400" baseline="30000" dirty="0">
                <a:solidFill>
                  <a:srgbClr val="14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solidFill>
                  <a:srgbClr val="14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SEY=1.4</a:t>
            </a:r>
            <a:endParaRPr lang="en-US" sz="1400" baseline="30000" dirty="0">
              <a:solidFill>
                <a:srgbClr val="14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7">
            <a:extLst>
              <a:ext uri="{FF2B5EF4-FFF2-40B4-BE49-F238E27FC236}">
                <a16:creationId xmlns="" xmlns:a16="http://schemas.microsoft.com/office/drawing/2014/main" id="{26083341-D912-814C-B127-40AAA6B00E5A}"/>
              </a:ext>
            </a:extLst>
          </p:cNvPr>
          <p:cNvSpPr txBox="1"/>
          <p:nvPr/>
        </p:nvSpPr>
        <p:spPr>
          <a:xfrm rot="437411">
            <a:off x="4470111" y="3493184"/>
            <a:ext cx="2328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600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2.3 </a:t>
            </a:r>
            <a:r>
              <a:rPr lang="en-US" sz="1400" dirty="0">
                <a:solidFill>
                  <a:srgbClr val="0600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10</a:t>
            </a:r>
            <a:r>
              <a:rPr lang="en-US" sz="1400" baseline="30000" dirty="0">
                <a:solidFill>
                  <a:srgbClr val="0600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</a:t>
            </a:r>
            <a:r>
              <a:rPr lang="en-US" sz="1400" dirty="0">
                <a:solidFill>
                  <a:srgbClr val="0600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p/b,</a:t>
            </a:r>
            <a:r>
              <a:rPr lang="en-US" sz="1400" baseline="30000" dirty="0">
                <a:solidFill>
                  <a:srgbClr val="0600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solidFill>
                  <a:srgbClr val="06008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SEY=1.5</a:t>
            </a:r>
            <a:endParaRPr lang="en-US" sz="1400" baseline="30000" dirty="0">
              <a:solidFill>
                <a:srgbClr val="0600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975565" y="1585885"/>
            <a:ext cx="143691" cy="1729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7014751" y="989013"/>
            <a:ext cx="108858" cy="440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861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61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6685"/>
            <a:ext cx="8226854" cy="54938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Build-up 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Convergence Studies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Bunch Length and RF Voltage Amplitude 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Effect of SEY and Bunch Charge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b="1" dirty="0" smtClean="0"/>
              <a:t>Chromaticity and Damper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Octupoles</a:t>
            </a: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 and Future Developments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53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693"/>
            <a:ext cx="6480000" cy="432000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155687" y="4847128"/>
            <a:ext cx="87662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/>
              <a:t>Scanned around these points</a:t>
            </a:r>
          </a:p>
        </p:txBody>
      </p:sp>
      <p:sp>
        <p:nvSpPr>
          <p:cNvPr id="14" name="Anello 13"/>
          <p:cNvSpPr/>
          <p:nvPr/>
        </p:nvSpPr>
        <p:spPr>
          <a:xfrm>
            <a:off x="1707930" y="2746820"/>
            <a:ext cx="468000" cy="468000"/>
          </a:xfrm>
          <a:prstGeom prst="donut">
            <a:avLst>
              <a:gd name="adj" fmla="val 1240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0" name="Anello 9"/>
          <p:cNvSpPr/>
          <p:nvPr/>
        </p:nvSpPr>
        <p:spPr>
          <a:xfrm>
            <a:off x="1707930" y="3327756"/>
            <a:ext cx="468000" cy="468000"/>
          </a:xfrm>
          <a:prstGeom prst="donut">
            <a:avLst>
              <a:gd name="adj" fmla="val 1240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6" name="Titolo 1"/>
          <p:cNvSpPr txBox="1">
            <a:spLocks/>
          </p:cNvSpPr>
          <p:nvPr/>
        </p:nvSpPr>
        <p:spPr>
          <a:xfrm>
            <a:off x="266700" y="0"/>
            <a:ext cx="8877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Chromaticity and Damper</a:t>
            </a:r>
          </a:p>
        </p:txBody>
      </p:sp>
      <p:sp>
        <p:nvSpPr>
          <p:cNvPr id="1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8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50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630"/>
            <a:ext cx="6210000" cy="41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904411" y="1019715"/>
            <a:ext cx="3239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V</a:t>
            </a:r>
            <a:r>
              <a:rPr lang="en-GB" sz="2000" baseline="-25000" dirty="0">
                <a:solidFill>
                  <a:srgbClr val="0055A0"/>
                </a:solidFill>
              </a:rPr>
              <a:t>RF</a:t>
            </a:r>
            <a:r>
              <a:rPr lang="en-GB" sz="2000" dirty="0">
                <a:solidFill>
                  <a:srgbClr val="0055A0"/>
                </a:solidFill>
              </a:rPr>
              <a:t> = 4 MV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SEY = 1.3 </a:t>
            </a:r>
            <a:r>
              <a:rPr lang="mr-IN" sz="2000" dirty="0">
                <a:solidFill>
                  <a:srgbClr val="0055A0"/>
                </a:solidFill>
              </a:rPr>
              <a:t>–</a:t>
            </a:r>
            <a:r>
              <a:rPr lang="en-GB" sz="2000" dirty="0">
                <a:solidFill>
                  <a:srgbClr val="0055A0"/>
                </a:solidFill>
              </a:rPr>
              <a:t> 1.4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Feedback damping time is 10 turns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2580064" y="2403033"/>
            <a:ext cx="2993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No instability observed over 20k turns for Q’ &gt; 12.5!</a:t>
            </a: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266700" y="0"/>
            <a:ext cx="8877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Chromaticity and Damper</a:t>
            </a:r>
          </a:p>
        </p:txBody>
      </p:sp>
      <p:sp>
        <p:nvSpPr>
          <p:cNvPr id="16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xmlns="" id="{2CD9BC94-36F2-5E4E-B3B6-45E58DB41A34}"/>
              </a:ext>
            </a:extLst>
          </p:cNvPr>
          <p:cNvSpPr/>
          <p:nvPr/>
        </p:nvSpPr>
        <p:spPr>
          <a:xfrm>
            <a:off x="266699" y="4653144"/>
            <a:ext cx="86682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case of LHC intensity (which an instability could be observed) 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effectiveness of different mitigation measures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has been investigated: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§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instability is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strongly mitigated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by increasing 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chromaticity</a:t>
            </a:r>
            <a:r>
              <a:rPr lang="en-US" sz="17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settings</a:t>
            </a:r>
            <a:endParaRPr lang="en-US" sz="1700" dirty="0">
              <a:solidFill>
                <a:schemeClr val="tx2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2751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630"/>
            <a:ext cx="6210000" cy="41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904411" y="1019715"/>
            <a:ext cx="3239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V</a:t>
            </a:r>
            <a:r>
              <a:rPr lang="en-GB" sz="2000" baseline="-25000" dirty="0">
                <a:solidFill>
                  <a:srgbClr val="0055A0"/>
                </a:solidFill>
              </a:rPr>
              <a:t>RF</a:t>
            </a:r>
            <a:r>
              <a:rPr lang="en-GB" sz="2000" dirty="0">
                <a:solidFill>
                  <a:srgbClr val="0055A0"/>
                </a:solidFill>
              </a:rPr>
              <a:t> = 4 MV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SEY = 1.3 </a:t>
            </a:r>
            <a:r>
              <a:rPr lang="mr-IN" sz="2000" dirty="0">
                <a:solidFill>
                  <a:srgbClr val="0055A0"/>
                </a:solidFill>
              </a:rPr>
              <a:t>–</a:t>
            </a:r>
            <a:r>
              <a:rPr lang="en-GB" sz="2000" dirty="0">
                <a:solidFill>
                  <a:srgbClr val="0055A0"/>
                </a:solidFill>
              </a:rPr>
              <a:t> 1.4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Feedback damping time is 10 turns</a:t>
            </a: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266700" y="0"/>
            <a:ext cx="8877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Chromaticity and Damper</a:t>
            </a:r>
          </a:p>
        </p:txBody>
      </p:sp>
      <p:sp>
        <p:nvSpPr>
          <p:cNvPr id="16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580064" y="2403033"/>
            <a:ext cx="2993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No instability observed over 20k turns for Q’ &gt; 12.5!</a:t>
            </a:r>
          </a:p>
        </p:txBody>
      </p:sp>
      <p:sp>
        <p:nvSpPr>
          <p:cNvPr id="13" name="Rectangle 27">
            <a:extLst>
              <a:ext uri="{FF2B5EF4-FFF2-40B4-BE49-F238E27FC236}">
                <a16:creationId xmlns:a16="http://schemas.microsoft.com/office/drawing/2014/main" xmlns="" id="{2CD9BC94-36F2-5E4E-B3B6-45E58DB41A34}"/>
              </a:ext>
            </a:extLst>
          </p:cNvPr>
          <p:cNvSpPr/>
          <p:nvPr/>
        </p:nvSpPr>
        <p:spPr>
          <a:xfrm>
            <a:off x="266699" y="4653144"/>
            <a:ext cx="8668295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case of LHC intensity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(in which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an instability could be observed) 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effectiveness of different mitigation measures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has been investigated: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§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instability is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strongly mitigated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by increasing 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chromaticity</a:t>
            </a:r>
            <a:r>
              <a:rPr lang="en-US" sz="17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settings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§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transverse feedback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is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mostly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ineffective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 pitchFamily="2" charset="2"/>
              </a:rPr>
              <a:t> cannot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damp </a:t>
            </a:r>
            <a:r>
              <a:rPr lang="en-US" sz="1700" b="1" dirty="0">
                <a:solidFill>
                  <a:srgbClr val="FF0000"/>
                </a:solidFill>
                <a:sym typeface="Wingdings" pitchFamily="2" charset="2"/>
              </a:rPr>
              <a:t>intra-bunch motion</a:t>
            </a:r>
            <a:endParaRPr lang="en-US" sz="1700" b="1" dirty="0">
              <a:solidFill>
                <a:srgbClr val="FF000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8449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7" name="SEY1.4Qp2.5_ADT_ON">
            <a:hlinkClick r:id="" action="ppaction://media"/>
            <a:extLst>
              <a:ext uri="{FF2B5EF4-FFF2-40B4-BE49-F238E27FC236}">
                <a16:creationId xmlns:a16="http://schemas.microsoft.com/office/drawing/2014/main" xmlns="" id="{E2AA23E5-1817-4F4C-B765-BAB3B78E15F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4956" b="6079"/>
          <a:stretch/>
        </p:blipFill>
        <p:spPr>
          <a:xfrm>
            <a:off x="1976185" y="1232262"/>
            <a:ext cx="5040000" cy="3735337"/>
          </a:xfrm>
          <a:prstGeom prst="rect">
            <a:avLst/>
          </a:prstGeom>
        </p:spPr>
      </p:pic>
      <p:sp>
        <p:nvSpPr>
          <p:cNvPr id="20" name="TextBox 14">
            <a:extLst>
              <a:ext uri="{FF2B5EF4-FFF2-40B4-BE49-F238E27FC236}">
                <a16:creationId xmlns:a16="http://schemas.microsoft.com/office/drawing/2014/main" xmlns="" id="{F89E6CD9-7CFA-C844-BCA0-4D020C3EDF6D}"/>
              </a:ext>
            </a:extLst>
          </p:cNvPr>
          <p:cNvSpPr txBox="1"/>
          <p:nvPr/>
        </p:nvSpPr>
        <p:spPr>
          <a:xfrm rot="16200000">
            <a:off x="1074012" y="2946042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Pickup </a:t>
            </a:r>
            <a:r>
              <a:rPr lang="en-US" sz="1400" dirty="0">
                <a:solidFill>
                  <a:schemeClr val="accent1">
                    <a:lumMod val="10000"/>
                  </a:schemeClr>
                </a:solidFill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US" sz="1400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-signal</a:t>
            </a:r>
          </a:p>
        </p:txBody>
      </p:sp>
      <p:sp>
        <p:nvSpPr>
          <p:cNvPr id="21" name="TextBox 22">
            <a:extLst>
              <a:ext uri="{FF2B5EF4-FFF2-40B4-BE49-F238E27FC236}">
                <a16:creationId xmlns:a16="http://schemas.microsoft.com/office/drawing/2014/main" xmlns="" id="{3FBE6EF2-E9B6-4D4B-B611-57725ADD2D75}"/>
              </a:ext>
            </a:extLst>
          </p:cNvPr>
          <p:cNvSpPr txBox="1"/>
          <p:nvPr/>
        </p:nvSpPr>
        <p:spPr>
          <a:xfrm>
            <a:off x="2080403" y="783687"/>
            <a:ext cx="4674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Example: V</a:t>
            </a:r>
            <a:r>
              <a:rPr lang="en-US" sz="1400" b="1" baseline="-25000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 </a:t>
            </a:r>
            <a:r>
              <a:rPr lang="en-US" sz="1400" b="1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</a:t>
            </a: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4MV, </a:t>
            </a:r>
            <a:r>
              <a:rPr lang="en-US" sz="1400" b="1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SEY = 1.4, </a:t>
            </a:r>
            <a:r>
              <a:rPr lang="mr-IN" sz="1400" b="1" dirty="0" err="1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</a:t>
            </a:r>
            <a:r>
              <a:rPr lang="mr-IN" sz="1400" b="1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 </a:t>
            </a:r>
            <a:r>
              <a:rPr lang="it-IT" sz="1400" b="1" dirty="0" smtClean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2.5</a:t>
            </a:r>
            <a:r>
              <a:rPr lang="mr-IN" sz="1400" b="1" dirty="0" smtClean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</a:t>
            </a:r>
            <a:r>
              <a:rPr lang="it-IT" sz="1400" b="1" dirty="0" smtClean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US" sz="1400" b="1" dirty="0">
              <a:solidFill>
                <a:schemeClr val="accent1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1400" b="1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Feedback ON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xmlns="" id="{ED643238-FCFF-4E49-A2FD-0BD4E36605E4}"/>
              </a:ext>
            </a:extLst>
          </p:cNvPr>
          <p:cNvSpPr txBox="1"/>
          <p:nvPr/>
        </p:nvSpPr>
        <p:spPr>
          <a:xfrm>
            <a:off x="2767315" y="4945551"/>
            <a:ext cx="330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[m]</a:t>
            </a: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266700" y="0"/>
            <a:ext cx="8877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Chromaticity and Damper</a:t>
            </a:r>
          </a:p>
        </p:txBody>
      </p:sp>
      <p:sp>
        <p:nvSpPr>
          <p:cNvPr id="11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4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xmlns="" id="{2CD9BC94-36F2-5E4E-B3B6-45E58DB41A34}"/>
              </a:ext>
            </a:extLst>
          </p:cNvPr>
          <p:cNvSpPr/>
          <p:nvPr/>
        </p:nvSpPr>
        <p:spPr>
          <a:xfrm>
            <a:off x="266701" y="5401020"/>
            <a:ext cx="8655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sym typeface="Wingdings"/>
              </a:rPr>
              <a:t>Strong 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intra-bunch motion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dirty="0" smtClean="0">
                <a:sym typeface="Wingdings"/>
              </a:rPr>
              <a:t>transverse </a:t>
            </a:r>
            <a:r>
              <a:rPr lang="en-US" dirty="0">
                <a:sym typeface="Wingdings"/>
              </a:rPr>
              <a:t>feedback is mostly ineffective </a:t>
            </a:r>
          </a:p>
        </p:txBody>
      </p:sp>
    </p:spTree>
    <p:extLst>
      <p:ext uri="{BB962C8B-B14F-4D97-AF65-F5344CB8AC3E}">
        <p14:creationId xmlns:p14="http://schemas.microsoft.com/office/powerpoint/2010/main" val="177319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61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6685"/>
            <a:ext cx="8226854" cy="54938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Build-up </a:t>
            </a: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Convergence Studies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Bunch Length and RF Voltage Amplitude 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Effect of SEY and Bunch Charge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Chromaticity and Damper</a:t>
            </a:r>
          </a:p>
          <a:p>
            <a:pPr lvl="0">
              <a:buFont typeface="Wingdings" charset="2"/>
              <a:buChar char="Ø"/>
            </a:pPr>
            <a:endParaRPr lang="en-US" sz="2400" dirty="0" smtClean="0"/>
          </a:p>
          <a:p>
            <a:pPr lvl="0">
              <a:buFont typeface="Wingdings" charset="2"/>
              <a:buChar char="Ø"/>
            </a:pPr>
            <a:r>
              <a:rPr lang="en-US" sz="2400" b="1" dirty="0" err="1" smtClean="0"/>
              <a:t>Octupoles</a:t>
            </a:r>
            <a:endParaRPr lang="en-US" sz="2400" b="1" dirty="0" smtClean="0"/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 and Future Developments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16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693"/>
            <a:ext cx="6480000" cy="432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244193" y="0"/>
            <a:ext cx="9131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 err="1" smtClean="0"/>
              <a:t>Octupoles</a:t>
            </a:r>
            <a:endParaRPr lang="en-GB" sz="4100" dirty="0"/>
          </a:p>
        </p:txBody>
      </p:sp>
      <p:sp>
        <p:nvSpPr>
          <p:cNvPr id="14" name="Anello 13"/>
          <p:cNvSpPr/>
          <p:nvPr/>
        </p:nvSpPr>
        <p:spPr>
          <a:xfrm>
            <a:off x="1720993" y="3343827"/>
            <a:ext cx="468000" cy="468000"/>
          </a:xfrm>
          <a:prstGeom prst="donut">
            <a:avLst>
              <a:gd name="adj" fmla="val 1240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327512" y="3488661"/>
            <a:ext cx="2249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Explored starting from </a:t>
            </a:r>
            <a:r>
              <a:rPr lang="en-US">
                <a:solidFill>
                  <a:schemeClr val="accent1">
                    <a:lumMod val="10000"/>
                  </a:schemeClr>
                </a:solidFill>
              </a:rPr>
              <a:t>this point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9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47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1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853"/>
            <a:ext cx="6075000" cy="405000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5960962" y="915211"/>
            <a:ext cx="318303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V</a:t>
            </a:r>
            <a:r>
              <a:rPr lang="en-GB" sz="2000" baseline="-25000" dirty="0">
                <a:solidFill>
                  <a:srgbClr val="0055A0"/>
                </a:solidFill>
              </a:rPr>
              <a:t>RF</a:t>
            </a:r>
            <a:r>
              <a:rPr lang="en-GB" sz="2000" dirty="0">
                <a:solidFill>
                  <a:srgbClr val="0055A0"/>
                </a:solidFill>
              </a:rPr>
              <a:t> = 4 MV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SEY = 1.4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Damper = 10 turns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214132" y="4969201"/>
            <a:ext cx="8715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case of LHC intensity the </a:t>
            </a:r>
            <a:r>
              <a:rPr lang="en-US" sz="1700" b="1" dirty="0" err="1">
                <a:solidFill>
                  <a:srgbClr val="FF0000"/>
                </a:solidFill>
                <a:sym typeface="Wingdings"/>
              </a:rPr>
              <a:t>octupole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 current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has also been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scanned (between -78 A and 78 A)</a:t>
            </a:r>
            <a:endParaRPr lang="en-US" sz="1700" dirty="0">
              <a:solidFill>
                <a:schemeClr val="tx2"/>
              </a:solidFill>
              <a:sym typeface="Wingdings"/>
            </a:endParaRPr>
          </a:p>
          <a:p>
            <a:pPr marL="469900" lvl="1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700" dirty="0" smtClean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less effective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compared to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chromaticity</a:t>
            </a:r>
            <a:endParaRPr lang="en-US" sz="1700" b="1" dirty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244193" y="0"/>
            <a:ext cx="9131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 err="1" smtClean="0"/>
              <a:t>Octupoles</a:t>
            </a:r>
            <a:endParaRPr lang="en-GB" sz="4100" dirty="0"/>
          </a:p>
        </p:txBody>
      </p:sp>
      <p:sp>
        <p:nvSpPr>
          <p:cNvPr id="14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6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87828" y="4400620"/>
            <a:ext cx="809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chemeClr val="bg2">
                    <a:lumMod val="10000"/>
                  </a:schemeClr>
                </a:solidFill>
              </a:rPr>
              <a:t>I = 78 A</a:t>
            </a:r>
            <a:endParaRPr lang="it-IT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3919485" y="4400620"/>
            <a:ext cx="868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smtClean="0">
                <a:solidFill>
                  <a:schemeClr val="bg2">
                    <a:lumMod val="10000"/>
                  </a:schemeClr>
                </a:solidFill>
              </a:rPr>
              <a:t>I = -78 </a:t>
            </a:r>
            <a:r>
              <a:rPr lang="it-IT" sz="1400" b="1" dirty="0" smtClean="0">
                <a:solidFill>
                  <a:schemeClr val="bg2">
                    <a:lumMod val="10000"/>
                  </a:schemeClr>
                </a:solidFill>
              </a:rPr>
              <a:t>A</a:t>
            </a:r>
            <a:endParaRPr lang="it-IT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3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61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6685"/>
            <a:ext cx="8226854" cy="54938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Build-up </a:t>
            </a:r>
          </a:p>
          <a:p>
            <a:pPr lvl="0">
              <a:buFont typeface="Wingdings" charset="2"/>
              <a:buChar char="Ø"/>
            </a:pP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Convergence Studies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Bunch Length and RF Voltage Amplitude 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Effect of SEY and Bunch Charge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Chromaticity and Damper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Octupoles</a:t>
            </a: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>
              <a:buFont typeface="Wingdings" charset="2"/>
              <a:buChar char="Ø"/>
            </a:pPr>
            <a:r>
              <a:rPr lang="en-GB" sz="2400" b="1" dirty="0" smtClean="0"/>
              <a:t>Conclusions and Future Developments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04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61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6685"/>
            <a:ext cx="8226854" cy="5493800"/>
          </a:xfrm>
        </p:spPr>
        <p:txBody>
          <a:bodyPr>
            <a:normAutofit lnSpcReduction="10000"/>
          </a:bodyPr>
          <a:lstStyle/>
          <a:p>
            <a:pPr lvl="0">
              <a:buFont typeface="Wingdings" charset="2"/>
              <a:buChar char="Ø"/>
            </a:pPr>
            <a:r>
              <a:rPr lang="en-GB" sz="2400" b="1" dirty="0" smtClean="0"/>
              <a:t>Introduction</a:t>
            </a:r>
          </a:p>
          <a:p>
            <a:pPr lvl="0">
              <a:buFont typeface="Wingdings" charset="2"/>
              <a:buChar char="Ø"/>
            </a:pPr>
            <a:endParaRPr lang="en-GB" sz="2400" dirty="0"/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Convergence Studies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Bunch Length and RF Voltage Amplitude 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Effect of SEY and Bunch Charge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Chromaticity and Damper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Octupoles</a:t>
            </a: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 and Future Developments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9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7079" y="17592"/>
            <a:ext cx="8623005" cy="940443"/>
          </a:xfrm>
        </p:spPr>
        <p:txBody>
          <a:bodyPr>
            <a:noAutofit/>
          </a:bodyPr>
          <a:lstStyle/>
          <a:p>
            <a:r>
              <a:rPr lang="en-GB" sz="4000" dirty="0" smtClean="0"/>
              <a:t>Conclusions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7079" y="800100"/>
            <a:ext cx="8623005" cy="5367020"/>
          </a:xfrm>
        </p:spPr>
        <p:txBody>
          <a:bodyPr>
            <a:normAutofit/>
          </a:bodyPr>
          <a:lstStyle/>
          <a:p>
            <a:pPr marL="493776" lvl="1" algn="just">
              <a:buSzPct val="80000"/>
              <a:buFont typeface="Wingdings" charset="2"/>
              <a:buChar char="Ø"/>
            </a:pPr>
            <a:r>
              <a:rPr lang="en-GB" sz="2000" dirty="0" smtClean="0"/>
              <a:t>Extensive convergence studies at injection are carried out</a:t>
            </a:r>
          </a:p>
          <a:p>
            <a:pPr marL="493776" lvl="1" algn="just">
              <a:buSzPct val="80000"/>
              <a:buFont typeface="Wingdings" charset="2"/>
              <a:buChar char="Ø"/>
            </a:pPr>
            <a:endParaRPr lang="en-GB" sz="2000" dirty="0" smtClean="0"/>
          </a:p>
          <a:p>
            <a:pPr marL="493776" lvl="1" algn="just">
              <a:buSzPct val="80000"/>
              <a:buFont typeface="Wingdings" charset="2"/>
              <a:buChar char="Ø"/>
            </a:pPr>
            <a:r>
              <a:rPr lang="en-GB" sz="2000" dirty="0" smtClean="0"/>
              <a:t>Decreasing V</a:t>
            </a:r>
            <a:r>
              <a:rPr lang="en-GB" sz="2000" baseline="-25000" dirty="0" smtClean="0"/>
              <a:t>RF</a:t>
            </a:r>
            <a:r>
              <a:rPr lang="en-GB" sz="2000" dirty="0" smtClean="0"/>
              <a:t> the </a:t>
            </a:r>
            <a:r>
              <a:rPr lang="en-GB" sz="2000" dirty="0"/>
              <a:t>bunch is more </a:t>
            </a:r>
            <a:r>
              <a:rPr lang="en-GB" sz="2000" dirty="0" smtClean="0"/>
              <a:t>unstable</a:t>
            </a:r>
            <a:endParaRPr lang="en-GB" sz="2000" dirty="0"/>
          </a:p>
          <a:p>
            <a:pPr marL="681228" lvl="2" algn="just">
              <a:buSzPct val="80000"/>
            </a:pPr>
            <a:r>
              <a:rPr lang="en-GB" sz="1800" dirty="0" smtClean="0"/>
              <a:t>dominant factor is the de-stabilising effect due to the change </a:t>
            </a:r>
            <a:r>
              <a:rPr lang="en-GB" sz="1800" dirty="0"/>
              <a:t>of </a:t>
            </a:r>
            <a:r>
              <a:rPr lang="en-GB" sz="1800" dirty="0" smtClean="0"/>
              <a:t>the synchrotron tune</a:t>
            </a:r>
          </a:p>
          <a:p>
            <a:pPr marL="493776" lvl="1" algn="just">
              <a:buSzPct val="80000"/>
              <a:buFont typeface="Wingdings" charset="2"/>
              <a:buChar char="Ø"/>
            </a:pPr>
            <a:endParaRPr lang="en-GB" sz="1000" dirty="0"/>
          </a:p>
          <a:p>
            <a:pPr marL="493776" lvl="1" algn="just">
              <a:buSzPct val="80000"/>
              <a:buFont typeface="Wingdings" charset="2"/>
              <a:buChar char="Ø"/>
            </a:pPr>
            <a:r>
              <a:rPr lang="en-GB" sz="2000" dirty="0"/>
              <a:t>No instability for 2.3e11 ppb in </a:t>
            </a:r>
            <a:r>
              <a:rPr lang="en-GB" sz="2000" dirty="0" smtClean="0"/>
              <a:t>the </a:t>
            </a:r>
            <a:r>
              <a:rPr lang="en-GB" sz="2000" dirty="0"/>
              <a:t>entire range of parameters</a:t>
            </a:r>
          </a:p>
          <a:p>
            <a:pPr marL="681228" lvl="2" algn="just">
              <a:buSzPct val="80000"/>
            </a:pPr>
            <a:r>
              <a:rPr lang="en-GB" sz="1800" dirty="0" smtClean="0"/>
              <a:t>electron </a:t>
            </a:r>
            <a:r>
              <a:rPr lang="en-GB" sz="1800" dirty="0"/>
              <a:t>density </a:t>
            </a:r>
            <a:r>
              <a:rPr lang="en-GB" sz="1800" dirty="0" smtClean="0"/>
              <a:t>average is smaller </a:t>
            </a:r>
            <a:r>
              <a:rPr lang="en-GB" sz="1800" dirty="0"/>
              <a:t>for high </a:t>
            </a:r>
            <a:r>
              <a:rPr lang="en-GB" sz="1800" dirty="0" smtClean="0"/>
              <a:t>intensity</a:t>
            </a:r>
          </a:p>
          <a:p>
            <a:pPr marL="681228" lvl="2" algn="just">
              <a:buSzPct val="80000"/>
            </a:pPr>
            <a:endParaRPr lang="en-GB" sz="1800" dirty="0" smtClean="0"/>
          </a:p>
          <a:p>
            <a:pPr marL="493776" lvl="1" algn="just">
              <a:buSzPct val="80000"/>
              <a:buFont typeface="Wingdings" charset="2"/>
              <a:buChar char="Ø"/>
            </a:pPr>
            <a:r>
              <a:rPr lang="en-GB" sz="2000" dirty="0" smtClean="0"/>
              <a:t>Damper does not affect significantly the blow-up time (unable to suppress intra-bunch motion)</a:t>
            </a:r>
          </a:p>
          <a:p>
            <a:pPr marL="493776" lvl="1" algn="just">
              <a:buSzPct val="80000"/>
              <a:buFont typeface="Wingdings" charset="2"/>
              <a:buChar char="Ø"/>
            </a:pPr>
            <a:endParaRPr lang="en-GB" sz="2000" dirty="0" smtClean="0"/>
          </a:p>
          <a:p>
            <a:pPr marL="493776" lvl="1" algn="just">
              <a:buSzPct val="80000"/>
              <a:buFont typeface="Wingdings" charset="2"/>
              <a:buChar char="Ø"/>
            </a:pPr>
            <a:r>
              <a:rPr lang="en-GB" sz="2000" dirty="0" smtClean="0"/>
              <a:t>Positive chromaticity strongly mitigates the instability</a:t>
            </a:r>
          </a:p>
          <a:p>
            <a:pPr marL="493776" lvl="1" algn="just">
              <a:buSzPct val="80000"/>
              <a:buFont typeface="Wingdings" charset="2"/>
              <a:buChar char="Ø"/>
            </a:pPr>
            <a:endParaRPr lang="en-GB" sz="2000" dirty="0" smtClean="0"/>
          </a:p>
          <a:p>
            <a:pPr marL="493776" lvl="1" algn="just">
              <a:buSzPct val="80000"/>
              <a:buFont typeface="Wingdings" charset="2"/>
              <a:buChar char="Ø"/>
            </a:pPr>
            <a:r>
              <a:rPr lang="en-GB" sz="2000" dirty="0" err="1" smtClean="0"/>
              <a:t>Octupoles</a:t>
            </a:r>
            <a:r>
              <a:rPr lang="en-GB" sz="2000" dirty="0" smtClean="0"/>
              <a:t> are less effective compared to chromaticity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185376" y="634619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48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4231" y="2323549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Thanks for your attention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450" y="6347327"/>
            <a:ext cx="4737100" cy="368300"/>
          </a:xfrm>
          <a:prstGeom prst="rect">
            <a:avLst/>
          </a:prstGeom>
        </p:spPr>
      </p:pic>
      <p:sp>
        <p:nvSpPr>
          <p:cNvPr id="8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341378" y="6350502"/>
            <a:ext cx="16131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2</a:t>
            </a:r>
            <a:r>
              <a:rPr lang="it-IT" baseline="30000" dirty="0" smtClean="0"/>
              <a:t>nd</a:t>
            </a:r>
            <a:r>
              <a:rPr lang="it-IT" dirty="0" smtClean="0"/>
              <a:t> </a:t>
            </a:r>
            <a:r>
              <a:rPr lang="it-IT" dirty="0" err="1" smtClean="0"/>
              <a:t>November</a:t>
            </a:r>
            <a:r>
              <a:rPr lang="it-IT" dirty="0" smtClean="0"/>
              <a:t>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35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78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7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71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F606E6-16CE-B044-B5B3-9F9F8C717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E5BC4C0-FC7D-F643-AC80-E6889CB4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4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="" xmlns:a16="http://schemas.microsoft.com/office/drawing/2014/main" id="{F4CF3E46-B915-FE4E-B198-C0B5E991C2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75" t="6661" r="49722" b="47663"/>
          <a:stretch/>
        </p:blipFill>
        <p:spPr>
          <a:xfrm>
            <a:off x="54592" y="2524558"/>
            <a:ext cx="3960000" cy="2437513"/>
          </a:xfrm>
          <a:prstGeom prst="rect">
            <a:avLst/>
          </a:prstGeom>
        </p:spPr>
      </p:pic>
      <p:pic>
        <p:nvPicPr>
          <p:cNvPr id="6" name="Immagine 24" descr="1-1.png">
            <a:extLst>
              <a:ext uri="{FF2B5EF4-FFF2-40B4-BE49-F238E27FC236}">
                <a16:creationId xmlns="" xmlns:a16="http://schemas.microsoft.com/office/drawing/2014/main" id="{940E269F-673B-9749-B41C-BFDD454311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227" y="2402734"/>
            <a:ext cx="3960000" cy="2618254"/>
          </a:xfrm>
          <a:prstGeom prst="rect">
            <a:avLst/>
          </a:prstGeom>
        </p:spPr>
      </p:pic>
      <p:grpSp>
        <p:nvGrpSpPr>
          <p:cNvPr id="7" name="Group 20">
            <a:extLst>
              <a:ext uri="{FF2B5EF4-FFF2-40B4-BE49-F238E27FC236}">
                <a16:creationId xmlns="" xmlns:a16="http://schemas.microsoft.com/office/drawing/2014/main" id="{E42EB915-7318-634C-A025-3276D7FB795B}"/>
              </a:ext>
            </a:extLst>
          </p:cNvPr>
          <p:cNvGrpSpPr/>
          <p:nvPr/>
        </p:nvGrpSpPr>
        <p:grpSpPr>
          <a:xfrm>
            <a:off x="4264505" y="3023692"/>
            <a:ext cx="608457" cy="1175652"/>
            <a:chOff x="4183364" y="3955244"/>
            <a:chExt cx="674609" cy="1303470"/>
          </a:xfrm>
        </p:grpSpPr>
        <p:sp>
          <p:nvSpPr>
            <p:cNvPr id="8" name="Right Arrow 21">
              <a:extLst>
                <a:ext uri="{FF2B5EF4-FFF2-40B4-BE49-F238E27FC236}">
                  <a16:creationId xmlns="" xmlns:a16="http://schemas.microsoft.com/office/drawing/2014/main" id="{54A8C296-1FD4-4A43-8B66-E6415E372B99}"/>
                </a:ext>
              </a:extLst>
            </p:cNvPr>
            <p:cNvSpPr/>
            <p:nvPr/>
          </p:nvSpPr>
          <p:spPr>
            <a:xfrm>
              <a:off x="4183364" y="3955244"/>
              <a:ext cx="674609" cy="50560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22">
              <a:extLst>
                <a:ext uri="{FF2B5EF4-FFF2-40B4-BE49-F238E27FC236}">
                  <a16:creationId xmlns="" xmlns:a16="http://schemas.microsoft.com/office/drawing/2014/main" id="{2F6A3010-433B-2943-857C-D248ADD2AEB9}"/>
                </a:ext>
              </a:extLst>
            </p:cNvPr>
            <p:cNvSpPr/>
            <p:nvPr/>
          </p:nvSpPr>
          <p:spPr>
            <a:xfrm flipH="1">
              <a:off x="4183364" y="4753105"/>
              <a:ext cx="674609" cy="50560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23">
            <a:extLst>
              <a:ext uri="{FF2B5EF4-FFF2-40B4-BE49-F238E27FC236}">
                <a16:creationId xmlns="" xmlns:a16="http://schemas.microsoft.com/office/drawing/2014/main" id="{9B0CD2B7-CEF4-A949-B02C-03A659794C10}"/>
              </a:ext>
            </a:extLst>
          </p:cNvPr>
          <p:cNvSpPr txBox="1"/>
          <p:nvPr/>
        </p:nvSpPr>
        <p:spPr>
          <a:xfrm>
            <a:off x="5676704" y="2584812"/>
            <a:ext cx="1602249" cy="277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dynamics</a:t>
            </a:r>
          </a:p>
        </p:txBody>
      </p:sp>
      <p:sp>
        <p:nvSpPr>
          <p:cNvPr id="11" name="TextBox 24">
            <a:extLst>
              <a:ext uri="{FF2B5EF4-FFF2-40B4-BE49-F238E27FC236}">
                <a16:creationId xmlns="" xmlns:a16="http://schemas.microsoft.com/office/drawing/2014/main" id="{E92A09B7-7423-474A-9156-536A8A2DDFEE}"/>
              </a:ext>
            </a:extLst>
          </p:cNvPr>
          <p:cNvSpPr txBox="1"/>
          <p:nvPr/>
        </p:nvSpPr>
        <p:spPr>
          <a:xfrm>
            <a:off x="840098" y="2699053"/>
            <a:ext cx="1259592" cy="4719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Proton bunch 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oscillations</a:t>
            </a:r>
          </a:p>
        </p:txBody>
      </p:sp>
      <p:sp>
        <p:nvSpPr>
          <p:cNvPr id="12" name="TextBox 25">
            <a:extLst>
              <a:ext uri="{FF2B5EF4-FFF2-40B4-BE49-F238E27FC236}">
                <a16:creationId xmlns="" xmlns:a16="http://schemas.microsoft.com/office/drawing/2014/main" id="{6C77E432-4944-AE42-A03F-CECEBF006B87}"/>
              </a:ext>
            </a:extLst>
          </p:cNvPr>
          <p:cNvSpPr txBox="1"/>
          <p:nvPr/>
        </p:nvSpPr>
        <p:spPr>
          <a:xfrm>
            <a:off x="3382944" y="4278240"/>
            <a:ext cx="561265" cy="277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</a:p>
        </p:txBody>
      </p:sp>
      <p:sp>
        <p:nvSpPr>
          <p:cNvPr id="13" name="TextBox 26">
            <a:extLst>
              <a:ext uri="{FF2B5EF4-FFF2-40B4-BE49-F238E27FC236}">
                <a16:creationId xmlns="" xmlns:a16="http://schemas.microsoft.com/office/drawing/2014/main" id="{7840293F-EAC8-2B48-B8DD-F30E08A834E1}"/>
              </a:ext>
            </a:extLst>
          </p:cNvPr>
          <p:cNvSpPr txBox="1"/>
          <p:nvPr/>
        </p:nvSpPr>
        <p:spPr>
          <a:xfrm>
            <a:off x="826450" y="4264592"/>
            <a:ext cx="432125" cy="277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Tail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="" xmlns:a16="http://schemas.microsoft.com/office/drawing/2014/main" id="{4E6C7320-C935-CC49-8522-636EE80986DF}"/>
              </a:ext>
            </a:extLst>
          </p:cNvPr>
          <p:cNvSpPr/>
          <p:nvPr/>
        </p:nvSpPr>
        <p:spPr>
          <a:xfrm>
            <a:off x="222068" y="768086"/>
            <a:ext cx="869333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electron motion </a:t>
            </a:r>
            <a:r>
              <a:rPr lang="en-US" sz="2000" dirty="0">
                <a:sym typeface="Wingdings"/>
              </a:rPr>
              <a:t>is fast enough to act as a 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coupling mechanism </a:t>
            </a:r>
            <a:r>
              <a:rPr lang="en-US" sz="2000" dirty="0">
                <a:solidFill>
                  <a:schemeClr val="tx2"/>
                </a:solidFill>
                <a:sym typeface="Wingdings"/>
              </a:rPr>
              <a:t>between the 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head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2000" dirty="0">
                <a:solidFill>
                  <a:schemeClr val="tx2"/>
                </a:solidFill>
                <a:sym typeface="Wingdings"/>
              </a:rPr>
              <a:t>and the </a:t>
            </a:r>
            <a:r>
              <a:rPr lang="en-US" sz="2000" b="1" dirty="0">
                <a:solidFill>
                  <a:srgbClr val="FF0000"/>
                </a:solidFill>
                <a:sym typeface="Wingdings"/>
              </a:rPr>
              <a:t>tail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2000" dirty="0">
                <a:solidFill>
                  <a:schemeClr val="tx2"/>
                </a:solidFill>
                <a:sym typeface="Wingdings"/>
              </a:rPr>
              <a:t>of the bunch (dominated by electrons at the beam location</a:t>
            </a:r>
            <a:r>
              <a:rPr lang="en-US" sz="2000" dirty="0" smtClean="0">
                <a:solidFill>
                  <a:schemeClr val="tx2"/>
                </a:solidFill>
                <a:sym typeface="Wingdings"/>
              </a:rPr>
              <a:t>)</a:t>
            </a:r>
            <a:endParaRPr lang="en-US" sz="2000" dirty="0">
              <a:solidFill>
                <a:schemeClr val="tx2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2000" b="1" dirty="0">
                <a:solidFill>
                  <a:srgbClr val="FF0000"/>
                </a:solidFill>
                <a:sym typeface="Wingdings"/>
              </a:rPr>
              <a:t>Stronger at injection energy </a:t>
            </a:r>
            <a:r>
              <a:rPr lang="en-US" sz="2000" dirty="0">
                <a:solidFill>
                  <a:schemeClr val="tx2"/>
                </a:solidFill>
                <a:sym typeface="Wingdings"/>
              </a:rPr>
              <a:t>due to lower beam rigidity</a:t>
            </a:r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222068" y="4892"/>
            <a:ext cx="86933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 smtClean="0"/>
              <a:t>Introduction: Motivation			</a:t>
            </a:r>
            <a:endParaRPr lang="en-GB" sz="4100" dirty="0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1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36414"/>
            <a:ext cx="8226854" cy="4667421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/>
              <a:t>:</a:t>
            </a:r>
          </a:p>
          <a:p>
            <a:pPr marL="754380" lvl="1" indent="-342900" algn="just">
              <a:spcBef>
                <a:spcPts val="0"/>
              </a:spcBef>
              <a:buClrTx/>
              <a:buSzTx/>
              <a:defRPr/>
            </a:pPr>
            <a:endParaRPr lang="en-US" sz="24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</a:t>
            </a:r>
            <a:r>
              <a:rPr lang="en-US" sz="2400" dirty="0" smtClean="0"/>
              <a:t>ransverse grids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1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457200" y="1136414"/>
            <a:ext cx="8226854" cy="4667421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/>
              <a:t>:</a:t>
            </a:r>
          </a:p>
          <a:p>
            <a:pPr marL="754380" lvl="1" indent="-342900" algn="just">
              <a:spcBef>
                <a:spcPts val="0"/>
              </a:spcBef>
              <a:buClrTx/>
              <a:buSzTx/>
              <a:defRPr/>
            </a:pPr>
            <a:endParaRPr lang="en-US" sz="24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>
                <a:solidFill>
                  <a:srgbClr val="FF0000"/>
                </a:solidFill>
              </a:rPr>
              <a:t>Single grid </a:t>
            </a:r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dirty="0" err="1"/>
              <a:t>PyPICmode</a:t>
            </a:r>
            <a:r>
              <a:rPr lang="en-US" sz="1800" dirty="0"/>
              <a:t> = ‘</a:t>
            </a:r>
            <a:r>
              <a:rPr lang="en-US" sz="1800" dirty="0" err="1"/>
              <a:t>FiniteDifference_ShortleyWeller</a:t>
            </a:r>
            <a:r>
              <a:rPr lang="en-US" sz="1800" dirty="0"/>
              <a:t>’</a:t>
            </a:r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dirty="0" err="1"/>
              <a:t>Dh_sc_ext</a:t>
            </a:r>
            <a:endParaRPr lang="en-US" sz="1800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01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0" y="57845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[1] E. Belli, “</a:t>
            </a:r>
            <a:r>
              <a:rPr lang="it-IT" dirty="0" err="1" smtClean="0"/>
              <a:t>PyPIC</a:t>
            </a:r>
            <a:r>
              <a:rPr lang="it-IT" dirty="0" smtClean="0"/>
              <a:t>: </a:t>
            </a:r>
            <a:r>
              <a:rPr lang="it-IT" dirty="0"/>
              <a:t>the </a:t>
            </a:r>
            <a:r>
              <a:rPr lang="it-IT" dirty="0" err="1"/>
              <a:t>multigrid</a:t>
            </a:r>
            <a:r>
              <a:rPr lang="it-IT" dirty="0"/>
              <a:t> </a:t>
            </a:r>
            <a:r>
              <a:rPr lang="it-IT" dirty="0" smtClean="0"/>
              <a:t>solver”, EC Meeting #32 </a:t>
            </a:r>
            <a:r>
              <a:rPr lang="mr-IN" dirty="0" smtClean="0"/>
              <a:t>–</a:t>
            </a:r>
            <a:r>
              <a:rPr lang="it-IT" dirty="0" smtClean="0"/>
              <a:t> </a:t>
            </a:r>
            <a:r>
              <a:rPr lang="it-IT" dirty="0" err="1" smtClean="0"/>
              <a:t>September</a:t>
            </a:r>
            <a:r>
              <a:rPr lang="it-IT" dirty="0" smtClean="0"/>
              <a:t> 2, 2016 </a:t>
            </a:r>
            <a:endParaRPr lang="it-IT" dirty="0"/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457200" y="1136414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Font typeface="Arial"/>
              <a:buNone/>
              <a:defRPr/>
            </a:pPr>
            <a:r>
              <a:rPr lang="en-GB" sz="2800" dirty="0" smtClean="0"/>
              <a:t>The motivation of these convergence studies is to find the lower </a:t>
            </a:r>
            <a:r>
              <a:rPr lang="en-GB" sz="2800" dirty="0" smtClean="0">
                <a:solidFill>
                  <a:srgbClr val="FF0000"/>
                </a:solidFill>
              </a:rPr>
              <a:t>acceptable values </a:t>
            </a:r>
            <a:r>
              <a:rPr lang="en-GB" sz="2800" dirty="0" smtClean="0"/>
              <a:t>for the </a:t>
            </a:r>
            <a:r>
              <a:rPr lang="en-GB" sz="2800" dirty="0" smtClean="0">
                <a:solidFill>
                  <a:srgbClr val="FF0000"/>
                </a:solidFill>
              </a:rPr>
              <a:t>numerical parameters</a:t>
            </a:r>
            <a:r>
              <a:rPr lang="en-GB" sz="2800" dirty="0" smtClean="0"/>
              <a:t>:</a:t>
            </a:r>
          </a:p>
          <a:p>
            <a:pPr marL="754380" lvl="1" indent="-342900" algn="just">
              <a:spcBef>
                <a:spcPts val="0"/>
              </a:spcBef>
              <a:buClrTx/>
              <a:buSzTx/>
              <a:defRPr/>
            </a:pPr>
            <a:endParaRPr lang="en-US" sz="2400" dirty="0" smtClean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>
                <a:solidFill>
                  <a:srgbClr val="FF0000"/>
                </a:solidFill>
              </a:rPr>
              <a:t>Multigrid </a:t>
            </a:r>
            <a:r>
              <a:rPr lang="en-US" sz="2200" b="1" dirty="0"/>
              <a:t>[1]</a:t>
            </a:r>
            <a:r>
              <a:rPr lang="en-US" sz="2200" dirty="0"/>
              <a:t>: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  <p:sp>
        <p:nvSpPr>
          <p:cNvPr id="9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5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6" name="Group 8">
            <a:extLst>
              <a:ext uri="{FF2B5EF4-FFF2-40B4-BE49-F238E27FC236}">
                <a16:creationId xmlns:a16="http://schemas.microsoft.com/office/drawing/2014/main" xmlns="" id="{B407A8EE-2848-B449-9CDE-1F4EBFC9DFB9}"/>
              </a:ext>
            </a:extLst>
          </p:cNvPr>
          <p:cNvGrpSpPr/>
          <p:nvPr/>
        </p:nvGrpSpPr>
        <p:grpSpPr>
          <a:xfrm>
            <a:off x="2085512" y="2790294"/>
            <a:ext cx="4700016" cy="3250184"/>
            <a:chOff x="4000118" y="2592832"/>
            <a:chExt cx="4700016" cy="3250184"/>
          </a:xfrm>
        </p:grpSpPr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xmlns="" id="{1FD33DFC-4099-884D-9C68-E880C48A0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97" r="2676"/>
            <a:stretch/>
          </p:blipFill>
          <p:spPr>
            <a:xfrm>
              <a:off x="4000118" y="2594513"/>
              <a:ext cx="4700016" cy="3248503"/>
            </a:xfrm>
            <a:prstGeom prst="rect">
              <a:avLst/>
            </a:prstGeom>
          </p:spPr>
        </p:pic>
        <p:sp>
          <p:nvSpPr>
            <p:cNvPr id="8" name="TextBox 1">
              <a:extLst>
                <a:ext uri="{FF2B5EF4-FFF2-40B4-BE49-F238E27FC236}">
                  <a16:creationId xmlns:a16="http://schemas.microsoft.com/office/drawing/2014/main" xmlns="" id="{B0EC3F98-278F-BD45-A1C8-26CCB35E7E93}"/>
                </a:ext>
              </a:extLst>
            </p:cNvPr>
            <p:cNvSpPr txBox="1"/>
            <p:nvPr/>
          </p:nvSpPr>
          <p:spPr>
            <a:xfrm>
              <a:off x="4434841" y="2592832"/>
              <a:ext cx="41605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LHC measurements</a:t>
              </a:r>
            </a:p>
          </p:txBody>
        </p:sp>
      </p:grpSp>
      <p:cxnSp>
        <p:nvCxnSpPr>
          <p:cNvPr id="9" name="Straight Connector 11">
            <a:extLst>
              <a:ext uri="{FF2B5EF4-FFF2-40B4-BE49-F238E27FC236}">
                <a16:creationId xmlns:a16="http://schemas.microsoft.com/office/drawing/2014/main" xmlns="" id="{6FCFBC44-0760-BA45-8335-D5254C11828A}"/>
              </a:ext>
            </a:extLst>
          </p:cNvPr>
          <p:cNvCxnSpPr>
            <a:cxnSpLocks/>
          </p:cNvCxnSpPr>
          <p:nvPr/>
        </p:nvCxnSpPr>
        <p:spPr>
          <a:xfrm>
            <a:off x="2520235" y="3964790"/>
            <a:ext cx="4160520" cy="112471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xmlns="" id="{A0A0DC7F-16C3-AD47-B8B7-67364F0FAF81}"/>
              </a:ext>
            </a:extLst>
          </p:cNvPr>
          <p:cNvCxnSpPr>
            <a:cxnSpLocks/>
          </p:cNvCxnSpPr>
          <p:nvPr/>
        </p:nvCxnSpPr>
        <p:spPr>
          <a:xfrm>
            <a:off x="3265470" y="5535175"/>
            <a:ext cx="377828" cy="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2">
            <a:extLst>
              <a:ext uri="{FF2B5EF4-FFF2-40B4-BE49-F238E27FC236}">
                <a16:creationId xmlns:a16="http://schemas.microsoft.com/office/drawing/2014/main" xmlns="" id="{04F421FC-2D0D-FC43-A706-A80F6BEBB6FF}"/>
              </a:ext>
            </a:extLst>
          </p:cNvPr>
          <p:cNvSpPr/>
          <p:nvPr/>
        </p:nvSpPr>
        <p:spPr>
          <a:xfrm>
            <a:off x="222068" y="684080"/>
            <a:ext cx="8667233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lvl="0" indent="-285750">
              <a:spcBef>
                <a:spcPts val="600"/>
              </a:spcBef>
              <a:buClr>
                <a:srgbClr val="44546A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ym typeface="Wingdings"/>
              </a:rPr>
              <a:t>The possibility of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lowering the RF voltage at injection </a:t>
            </a:r>
            <a:r>
              <a:rPr lang="en-US" dirty="0">
                <a:sym typeface="Wingdings"/>
              </a:rPr>
              <a:t>is being considered to cope with RF power limitations</a:t>
            </a:r>
          </a:p>
          <a:p>
            <a:pPr marL="755650" lvl="1" indent="-285750">
              <a:spcBef>
                <a:spcPts val="600"/>
              </a:spcBef>
              <a:buClr>
                <a:srgbClr val="44546A"/>
              </a:buClr>
              <a:buFont typeface="Wingdings" pitchFamily="2" charset="2"/>
              <a:buChar char="à"/>
              <a:defRPr/>
            </a:pPr>
            <a:r>
              <a:rPr lang="en-US" sz="1700" dirty="0">
                <a:sym typeface="Wingdings"/>
              </a:rPr>
              <a:t>An</a:t>
            </a:r>
            <a:r>
              <a:rPr lang="en-US" sz="1700" dirty="0">
                <a:solidFill>
                  <a:srgbClr val="44546A"/>
                </a:solidFill>
                <a:sym typeface="Wingdings"/>
              </a:rPr>
              <a:t>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extensive simulation study </a:t>
            </a:r>
            <a:r>
              <a:rPr lang="en-US" sz="1700" dirty="0">
                <a:sym typeface="Wingdings"/>
              </a:rPr>
              <a:t>has been conducted to address the impact on e-cloud driven </a:t>
            </a:r>
            <a:r>
              <a:rPr lang="en-US" sz="1700" dirty="0" smtClean="0">
                <a:sym typeface="Wingdings"/>
              </a:rPr>
              <a:t>instabilities</a:t>
            </a:r>
          </a:p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  <a:sym typeface="Wingdings"/>
              </a:rPr>
              <a:t>In 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the simulations the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bunch length has been adapted to the RF voltage 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following the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dependence measured at the LHC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In all simulations the longitudinal distribution is matched to the bucket </a:t>
            </a:r>
          </a:p>
        </p:txBody>
      </p:sp>
      <p:sp>
        <p:nvSpPr>
          <p:cNvPr id="11" name="TextBox 18">
            <a:extLst>
              <a:ext uri="{FF2B5EF4-FFF2-40B4-BE49-F238E27FC236}">
                <a16:creationId xmlns:a16="http://schemas.microsoft.com/office/drawing/2014/main" xmlns="" id="{8B8075A4-0F73-F442-8CC3-4FD8ACEADD39}"/>
              </a:ext>
            </a:extLst>
          </p:cNvPr>
          <p:cNvSpPr txBox="1"/>
          <p:nvPr/>
        </p:nvSpPr>
        <p:spPr>
          <a:xfrm>
            <a:off x="3603599" y="5381286"/>
            <a:ext cx="962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Simulated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xmlns="" id="{3766431E-730A-9E48-BD43-4791A9B01F0F}"/>
              </a:ext>
            </a:extLst>
          </p:cNvPr>
          <p:cNvSpPr txBox="1"/>
          <p:nvPr/>
        </p:nvSpPr>
        <p:spPr>
          <a:xfrm>
            <a:off x="6680754" y="5165843"/>
            <a:ext cx="2463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H. Timko, presentation at LMC meeting, 5 Sep 2018</a:t>
            </a:r>
          </a:p>
        </p:txBody>
      </p:sp>
      <p:sp>
        <p:nvSpPr>
          <p:cNvPr id="14" name="Titolo 1"/>
          <p:cNvSpPr txBox="1">
            <a:spLocks/>
          </p:cNvSpPr>
          <p:nvPr/>
        </p:nvSpPr>
        <p:spPr>
          <a:xfrm>
            <a:off x="222068" y="4892"/>
            <a:ext cx="86933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 smtClean="0"/>
              <a:t>Introduction			</a:t>
            </a:r>
            <a:endParaRPr lang="en-GB" sz="4100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08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0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69149"/>
            <a:ext cx="8226854" cy="4667421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 smtClean="0"/>
              <a:t>:</a:t>
            </a:r>
            <a:endParaRPr lang="en-US" sz="16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 smtClean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Multigrid</a:t>
            </a:r>
            <a:r>
              <a:rPr lang="en-US" sz="2200" dirty="0" smtClean="0"/>
              <a:t>: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" t="4629" r="-217" b="6830"/>
          <a:stretch/>
        </p:blipFill>
        <p:spPr>
          <a:xfrm>
            <a:off x="13513" y="3033133"/>
            <a:ext cx="7464786" cy="3824867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7478299" y="5002114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Courtesy</a:t>
            </a:r>
            <a:r>
              <a:rPr lang="it-IT" dirty="0" smtClean="0"/>
              <a:t> of</a:t>
            </a:r>
          </a:p>
          <a:p>
            <a:r>
              <a:rPr lang="it-IT" dirty="0" smtClean="0"/>
              <a:t>E. Belli</a:t>
            </a:r>
            <a:endParaRPr lang="it-IT" dirty="0"/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1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69149"/>
            <a:ext cx="8226854" cy="5230929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 smtClean="0"/>
              <a:t>:</a:t>
            </a:r>
            <a:endParaRPr lang="en-US" sz="16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Multigrid</a:t>
            </a:r>
            <a:r>
              <a:rPr lang="en-US" sz="2200" dirty="0" smtClean="0"/>
              <a:t>:</a:t>
            </a:r>
            <a:endParaRPr lang="en-US" sz="22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dirty="0" err="1"/>
              <a:t>PyPICmode</a:t>
            </a:r>
            <a:r>
              <a:rPr lang="en-US" sz="1800" dirty="0"/>
              <a:t> = </a:t>
            </a:r>
            <a:r>
              <a:rPr lang="en-US" sz="1800" dirty="0" smtClean="0"/>
              <a:t>‘</a:t>
            </a:r>
            <a:r>
              <a:rPr lang="en-US" sz="1800" dirty="0" err="1" smtClean="0"/>
              <a:t>ShortleyWeller_WithTelescopicGrids</a:t>
            </a:r>
            <a:r>
              <a:rPr lang="en-US" sz="1800" dirty="0" smtClean="0"/>
              <a:t>’</a:t>
            </a:r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dirty="0" err="1" smtClean="0"/>
              <a:t>f_telescope</a:t>
            </a:r>
            <a:endParaRPr lang="en-US" sz="18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dirty="0" err="1" smtClean="0"/>
              <a:t>target_grid</a:t>
            </a:r>
            <a:endParaRPr lang="en-US" sz="1800" dirty="0" smtClean="0"/>
          </a:p>
          <a:p>
            <a:pPr marL="1556766" lvl="4" indent="-285750" algn="just">
              <a:spcBef>
                <a:spcPts val="0"/>
              </a:spcBef>
              <a:buClrTx/>
              <a:buSzTx/>
              <a:buFont typeface="Wingdings" charset="2"/>
              <a:buChar char="§"/>
              <a:defRPr/>
            </a:pPr>
            <a:r>
              <a:rPr lang="en-US" sz="1600" dirty="0" err="1"/>
              <a:t>target_size_internal_grid_sigma</a:t>
            </a:r>
            <a:endParaRPr lang="en-US" sz="1600" dirty="0"/>
          </a:p>
          <a:p>
            <a:pPr marL="1556766" lvl="4" indent="-285750" algn="just">
              <a:spcBef>
                <a:spcPts val="0"/>
              </a:spcBef>
              <a:buClrTx/>
              <a:buSzTx/>
              <a:buFont typeface="Wingdings" charset="2"/>
              <a:buChar char="§"/>
              <a:defRPr/>
            </a:pPr>
            <a:r>
              <a:rPr lang="en-US" sz="1600" dirty="0" err="1" smtClean="0"/>
              <a:t>target_Dh_internal_grid_sigma</a:t>
            </a:r>
            <a:endParaRPr lang="en-US" sz="1600" dirty="0" smtClean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dirty="0" err="1"/>
              <a:t>N_nodes_discard</a:t>
            </a:r>
            <a:endParaRPr lang="en-US" sz="18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dirty="0" err="1" smtClean="0"/>
              <a:t>N_min_Dh_main</a:t>
            </a:r>
            <a:endParaRPr lang="en-US" sz="18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dirty="0" err="1" smtClean="0"/>
              <a:t>Dh_sc_ext</a:t>
            </a:r>
            <a:endParaRPr lang="en-US" sz="18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22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69149"/>
            <a:ext cx="8226854" cy="4667421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 smtClean="0"/>
              <a:t>:</a:t>
            </a:r>
            <a:endParaRPr lang="en-US" sz="16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Multigrid</a:t>
            </a:r>
            <a:r>
              <a:rPr lang="en-US" sz="2200" dirty="0" smtClean="0"/>
              <a:t>:</a:t>
            </a:r>
            <a:endParaRPr lang="en-US" sz="22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b="1" dirty="0" err="1" smtClean="0"/>
              <a:t>f_telescope</a:t>
            </a:r>
            <a:r>
              <a:rPr lang="en-US" sz="1800" dirty="0" smtClean="0"/>
              <a:t>: Magnification factor between grids (0 &lt; f &lt; 1)</a:t>
            </a:r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11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" r="52587" b="-1"/>
          <a:stretch/>
        </p:blipFill>
        <p:spPr>
          <a:xfrm>
            <a:off x="10099" y="3322809"/>
            <a:ext cx="3740727" cy="3535191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7779379" y="5515068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Courtesy</a:t>
            </a:r>
            <a:r>
              <a:rPr lang="it-IT" dirty="0" smtClean="0"/>
              <a:t> of</a:t>
            </a:r>
          </a:p>
          <a:p>
            <a:r>
              <a:rPr lang="it-IT" dirty="0" smtClean="0"/>
              <a:t>E. Belli</a:t>
            </a: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91" t="1802" b="70993"/>
          <a:stretch/>
        </p:blipFill>
        <p:spPr>
          <a:xfrm>
            <a:off x="3740726" y="3414370"/>
            <a:ext cx="5040000" cy="1186960"/>
          </a:xfrm>
          <a:prstGeom prst="rect">
            <a:avLst/>
          </a:prstGeom>
        </p:spPr>
      </p:pic>
      <p:sp>
        <p:nvSpPr>
          <p:cNvPr id="10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7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1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" r="51957" b="-1"/>
          <a:stretch/>
        </p:blipFill>
        <p:spPr>
          <a:xfrm>
            <a:off x="-2" y="3813713"/>
            <a:ext cx="3280928" cy="3060000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8" t="55344" r="377" b="-1"/>
          <a:stretch/>
        </p:blipFill>
        <p:spPr>
          <a:xfrm>
            <a:off x="3280926" y="3816074"/>
            <a:ext cx="5040000" cy="1966845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7779379" y="5515068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Courtesy</a:t>
            </a:r>
            <a:r>
              <a:rPr lang="it-IT" dirty="0" smtClean="0"/>
              <a:t> of</a:t>
            </a:r>
          </a:p>
          <a:p>
            <a:r>
              <a:rPr lang="it-IT" dirty="0" smtClean="0"/>
              <a:t>E. Belli</a:t>
            </a:r>
            <a:endParaRPr lang="it-IT" dirty="0"/>
          </a:p>
        </p:txBody>
      </p:sp>
      <p:sp>
        <p:nvSpPr>
          <p:cNvPr id="15" name="Segnaposto contenuto 2"/>
          <p:cNvSpPr>
            <a:spLocks noGrp="1"/>
          </p:cNvSpPr>
          <p:nvPr>
            <p:ph idx="1"/>
          </p:nvPr>
        </p:nvSpPr>
        <p:spPr>
          <a:xfrm>
            <a:off x="457200" y="969149"/>
            <a:ext cx="8226854" cy="4667421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 smtClean="0"/>
              <a:t>:</a:t>
            </a:r>
            <a:endParaRPr lang="en-US" sz="16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Multigrid</a:t>
            </a:r>
            <a:r>
              <a:rPr lang="en-US" sz="2200" dirty="0" smtClean="0"/>
              <a:t>:</a:t>
            </a:r>
            <a:endParaRPr lang="en-US" sz="22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b="1" dirty="0" err="1"/>
              <a:t>target_grid</a:t>
            </a:r>
            <a:r>
              <a:rPr lang="en-US" sz="1800" dirty="0"/>
              <a:t>: dictionary with the internal grid parameters: ‘</a:t>
            </a:r>
            <a:r>
              <a:rPr lang="en-US" sz="1800" dirty="0" err="1"/>
              <a:t>x_min_target</a:t>
            </a:r>
            <a:r>
              <a:rPr lang="en-US" sz="1800" dirty="0"/>
              <a:t>’, ‘</a:t>
            </a:r>
            <a:r>
              <a:rPr lang="en-US" sz="1800" dirty="0" err="1"/>
              <a:t>x_max_target</a:t>
            </a:r>
            <a:r>
              <a:rPr lang="en-US" sz="1800" dirty="0"/>
              <a:t>’, ‘</a:t>
            </a:r>
            <a:r>
              <a:rPr lang="en-US" sz="1800" dirty="0" err="1"/>
              <a:t>y_min_target</a:t>
            </a:r>
            <a:r>
              <a:rPr lang="en-US" sz="1800" dirty="0"/>
              <a:t>’, ‘</a:t>
            </a:r>
            <a:r>
              <a:rPr lang="en-US" sz="1800" dirty="0" err="1"/>
              <a:t>y_max_target</a:t>
            </a:r>
            <a:r>
              <a:rPr lang="en-US" sz="1800" dirty="0"/>
              <a:t>’, ‘</a:t>
            </a:r>
            <a:r>
              <a:rPr lang="en-US" sz="1800" dirty="0" err="1"/>
              <a:t>Dh_target</a:t>
            </a:r>
            <a:r>
              <a:rPr lang="en-US" sz="1800" dirty="0"/>
              <a:t>’</a:t>
            </a:r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 smtClean="0"/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10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06517"/>
            <a:ext cx="7645400" cy="1193800"/>
          </a:xfrm>
          <a:prstGeom prst="rect">
            <a:avLst/>
          </a:prstGeom>
        </p:spPr>
      </p:pic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457200" y="969149"/>
            <a:ext cx="8226854" cy="4667421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 smtClean="0"/>
              <a:t>:</a:t>
            </a:r>
            <a:endParaRPr lang="en-US" sz="16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>
                <a:solidFill>
                  <a:srgbClr val="FF0000"/>
                </a:solidFill>
              </a:rPr>
              <a:t>Multigrid</a:t>
            </a:r>
            <a:r>
              <a:rPr lang="en-US" sz="2200" dirty="0"/>
              <a:t>:</a:t>
            </a:r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dirty="0" err="1"/>
              <a:t>target_grid</a:t>
            </a:r>
            <a:r>
              <a:rPr lang="en-US" sz="1800" dirty="0"/>
              <a:t>: dictionary with the </a:t>
            </a:r>
            <a:r>
              <a:rPr lang="en-US" sz="1800" dirty="0">
                <a:solidFill>
                  <a:srgbClr val="FF0000"/>
                </a:solidFill>
              </a:rPr>
              <a:t>internal grid parameters</a:t>
            </a:r>
          </a:p>
          <a:p>
            <a:pPr marL="1005840" lvl="3" indent="0" algn="just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114300" indent="0" algn="just">
              <a:spcBef>
                <a:spcPts val="0"/>
              </a:spcBef>
              <a:buClrTx/>
              <a:buSzTx/>
              <a:buNone/>
              <a:defRPr/>
            </a:pPr>
            <a:r>
              <a:rPr lang="en-US" sz="1800" dirty="0">
                <a:solidFill>
                  <a:srgbClr val="FF0000"/>
                </a:solidFill>
              </a:rPr>
              <a:t>Can be given also in terms of transverse sigma of the beam:</a:t>
            </a:r>
          </a:p>
          <a:p>
            <a:pPr marL="1556766" lvl="4" indent="-285750" algn="just">
              <a:spcBef>
                <a:spcPts val="0"/>
              </a:spcBef>
              <a:buClrTx/>
              <a:buSzTx/>
              <a:buFont typeface="Wingdings" charset="2"/>
              <a:buChar char="§"/>
              <a:defRPr/>
            </a:pPr>
            <a:r>
              <a:rPr lang="en-US" sz="1600" b="1" dirty="0" err="1"/>
              <a:t>target_size_internal_grid_sigma</a:t>
            </a:r>
            <a:endParaRPr lang="en-US" sz="1600" b="1" dirty="0"/>
          </a:p>
          <a:p>
            <a:pPr marL="1556766" lvl="4" indent="-285750" algn="just">
              <a:spcBef>
                <a:spcPts val="0"/>
              </a:spcBef>
              <a:buClrTx/>
              <a:buSzTx/>
              <a:buFont typeface="Wingdings" charset="2"/>
              <a:buChar char="§"/>
              <a:defRPr/>
            </a:pPr>
            <a:r>
              <a:rPr lang="en-US" sz="1600" b="1" dirty="0" err="1"/>
              <a:t>target_Dh_internal_grid_sigma</a:t>
            </a:r>
            <a:endParaRPr lang="en-US" sz="1600" b="1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 smtClean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  <p:sp>
        <p:nvSpPr>
          <p:cNvPr id="9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25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69149"/>
            <a:ext cx="8226854" cy="4667421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 smtClean="0"/>
              <a:t>:</a:t>
            </a:r>
            <a:endParaRPr lang="en-US" sz="16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Multigrid</a:t>
            </a:r>
            <a:r>
              <a:rPr lang="en-US" sz="2200" dirty="0" smtClean="0"/>
              <a:t>:</a:t>
            </a:r>
            <a:endParaRPr lang="en-US" sz="22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b="1" dirty="0" err="1" smtClean="0"/>
              <a:t>N_nodes_discard</a:t>
            </a:r>
            <a:r>
              <a:rPr lang="en-US" sz="1800" dirty="0" smtClean="0"/>
              <a:t>: </a:t>
            </a:r>
            <a:r>
              <a:rPr lang="it-IT" sz="1800" dirty="0" err="1" smtClean="0"/>
              <a:t>number</a:t>
            </a:r>
            <a:r>
              <a:rPr lang="it-IT" sz="1800" dirty="0" smtClean="0"/>
              <a:t> of </a:t>
            </a:r>
            <a:r>
              <a:rPr lang="it-IT" sz="1800" dirty="0" err="1" smtClean="0"/>
              <a:t>nodes</a:t>
            </a:r>
            <a:r>
              <a:rPr lang="it-IT" sz="1800" dirty="0" smtClean="0"/>
              <a:t> </a:t>
            </a:r>
            <a:r>
              <a:rPr lang="it-IT" sz="1800" dirty="0" err="1" smtClean="0"/>
              <a:t>at</a:t>
            </a:r>
            <a:r>
              <a:rPr lang="it-IT" sz="1800" dirty="0" smtClean="0"/>
              <a:t> the </a:t>
            </a:r>
            <a:r>
              <a:rPr lang="it-IT" sz="1800" dirty="0" err="1" smtClean="0"/>
              <a:t>edge</a:t>
            </a:r>
            <a:r>
              <a:rPr lang="it-IT" sz="1800" dirty="0" smtClean="0"/>
              <a:t> of the </a:t>
            </a:r>
            <a:r>
              <a:rPr lang="it-IT" sz="1800" dirty="0" err="1" smtClean="0"/>
              <a:t>internal</a:t>
            </a:r>
            <a:r>
              <a:rPr lang="it-IT" sz="1800" dirty="0" smtClean="0"/>
              <a:t> </a:t>
            </a:r>
            <a:r>
              <a:rPr lang="it-IT" sz="1800" dirty="0" err="1" smtClean="0"/>
              <a:t>grids</a:t>
            </a:r>
            <a:r>
              <a:rPr lang="it-IT" sz="1800" dirty="0" smtClean="0"/>
              <a:t> </a:t>
            </a:r>
            <a:r>
              <a:rPr lang="it-IT" sz="1800" dirty="0" err="1" smtClean="0"/>
              <a:t>which</a:t>
            </a:r>
            <a:r>
              <a:rPr lang="it-IT" sz="1800" dirty="0" smtClean="0"/>
              <a:t> are </a:t>
            </a:r>
            <a:r>
              <a:rPr lang="it-IT" sz="1800" dirty="0" err="1" smtClean="0"/>
              <a:t>discarded</a:t>
            </a:r>
            <a:r>
              <a:rPr lang="it-IT" sz="1800" dirty="0" smtClean="0"/>
              <a:t> in the </a:t>
            </a:r>
            <a:r>
              <a:rPr lang="it-IT" sz="1800" dirty="0" err="1" smtClean="0"/>
              <a:t>field</a:t>
            </a:r>
            <a:r>
              <a:rPr lang="it-IT" sz="1800" dirty="0" smtClean="0"/>
              <a:t> </a:t>
            </a:r>
            <a:r>
              <a:rPr lang="it-IT" sz="1800" dirty="0" err="1" smtClean="0"/>
              <a:t>interpolation</a:t>
            </a:r>
            <a:endParaRPr lang="en-US" sz="1800" dirty="0" smtClean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 smtClean="0"/>
          </a:p>
        </p:txBody>
      </p:sp>
      <p:sp>
        <p:nvSpPr>
          <p:cNvPr id="10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7779379" y="5515068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Courtesy</a:t>
            </a:r>
            <a:r>
              <a:rPr lang="it-IT" dirty="0" smtClean="0"/>
              <a:t> of</a:t>
            </a:r>
          </a:p>
          <a:p>
            <a:r>
              <a:rPr lang="it-IT" dirty="0" smtClean="0"/>
              <a:t>E. Belli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" t="1907" r="344" b="1288"/>
          <a:stretch/>
        </p:blipFill>
        <p:spPr>
          <a:xfrm>
            <a:off x="13063" y="3582000"/>
            <a:ext cx="7346392" cy="3276000"/>
          </a:xfrm>
          <a:prstGeom prst="rect">
            <a:avLst/>
          </a:prstGeom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49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69149"/>
            <a:ext cx="8226854" cy="4667421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 smtClean="0"/>
              <a:t>:</a:t>
            </a:r>
            <a:endParaRPr lang="en-US" sz="16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Multigrid</a:t>
            </a:r>
            <a:r>
              <a:rPr lang="en-US" sz="2200" dirty="0" smtClean="0"/>
              <a:t>:</a:t>
            </a:r>
            <a:endParaRPr lang="en-US" sz="22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b="1" dirty="0" err="1" smtClean="0"/>
              <a:t>N_min_Dh_main</a:t>
            </a:r>
            <a:r>
              <a:rPr lang="en-US" sz="1800" dirty="0" smtClean="0"/>
              <a:t>: minimum </a:t>
            </a:r>
            <a:r>
              <a:rPr lang="en-US" sz="1800" dirty="0" smtClean="0"/>
              <a:t>size of </a:t>
            </a:r>
            <a:r>
              <a:rPr lang="en-US" sz="1800" dirty="0" smtClean="0"/>
              <a:t>the first internal </a:t>
            </a:r>
            <a:r>
              <a:rPr lang="en-US" sz="1800" dirty="0" smtClean="0"/>
              <a:t>grid</a:t>
            </a:r>
            <a:r>
              <a:rPr lang="en-US" sz="1800" dirty="0"/>
              <a:t>, </a:t>
            </a:r>
            <a:r>
              <a:rPr lang="en-US" sz="1800" dirty="0" smtClean="0"/>
              <a:t>in </a:t>
            </a:r>
            <a:r>
              <a:rPr lang="en-US" sz="1800" dirty="0"/>
              <a:t>number of </a:t>
            </a:r>
            <a:r>
              <a:rPr lang="en-US" sz="1800" dirty="0" smtClean="0"/>
              <a:t>points</a:t>
            </a:r>
            <a:r>
              <a:rPr lang="en-US" sz="1800" dirty="0"/>
              <a:t> </a:t>
            </a:r>
            <a:r>
              <a:rPr lang="en-US" sz="1800" dirty="0" smtClean="0"/>
              <a:t>of the step </a:t>
            </a:r>
            <a:r>
              <a:rPr lang="en-US" sz="1800" smtClean="0"/>
              <a:t>of the main </a:t>
            </a:r>
            <a:r>
              <a:rPr lang="en-US" sz="1800" dirty="0" smtClean="0"/>
              <a:t>grid</a:t>
            </a:r>
            <a:endParaRPr lang="en-US" sz="18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11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475" y="3809151"/>
            <a:ext cx="5194300" cy="118110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" r="51957" b="-1"/>
          <a:stretch/>
        </p:blipFill>
        <p:spPr>
          <a:xfrm>
            <a:off x="6682" y="3798000"/>
            <a:ext cx="3280928" cy="3060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7779379" y="5515068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of</a:t>
            </a:r>
          </a:p>
          <a:p>
            <a:r>
              <a:rPr lang="en-GB" dirty="0" smtClean="0"/>
              <a:t>E. Belli</a:t>
            </a:r>
            <a:endParaRPr lang="en-GB" dirty="0"/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39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69149"/>
            <a:ext cx="8226854" cy="4667421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en-GB" sz="2800" dirty="0"/>
              <a:t>The motivation of these convergence studies is to find the lower </a:t>
            </a:r>
            <a:r>
              <a:rPr lang="en-GB" sz="2800" dirty="0">
                <a:solidFill>
                  <a:srgbClr val="FF0000"/>
                </a:solidFill>
              </a:rPr>
              <a:t>acceptable values </a:t>
            </a:r>
            <a:r>
              <a:rPr lang="en-GB" sz="2800" dirty="0"/>
              <a:t>for the </a:t>
            </a:r>
            <a:r>
              <a:rPr lang="en-GB" sz="2800" dirty="0">
                <a:solidFill>
                  <a:srgbClr val="FF0000"/>
                </a:solidFill>
              </a:rPr>
              <a:t>numerical parameters</a:t>
            </a:r>
            <a:r>
              <a:rPr lang="en-GB" sz="2800" dirty="0" smtClean="0"/>
              <a:t>:</a:t>
            </a:r>
            <a:endParaRPr lang="en-US" sz="16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5"/>
              <a:defRPr/>
            </a:pPr>
            <a:r>
              <a:rPr lang="en-US" sz="2400" dirty="0"/>
              <a:t>transverse grids</a:t>
            </a:r>
          </a:p>
          <a:p>
            <a:pPr marL="1056132" lvl="2" algn="just">
              <a:spcBef>
                <a:spcPts val="0"/>
              </a:spcBef>
              <a:buClrTx/>
              <a:buSzTx/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Multigrid</a:t>
            </a:r>
            <a:r>
              <a:rPr lang="en-US" sz="2200" dirty="0" smtClean="0"/>
              <a:t>:</a:t>
            </a:r>
            <a:endParaRPr lang="en-US" sz="22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r>
              <a:rPr lang="en-US" sz="1800" b="1" dirty="0" err="1" smtClean="0"/>
              <a:t>Dh_sc_ext</a:t>
            </a:r>
            <a:r>
              <a:rPr lang="en-US" sz="1800" dirty="0" smtClean="0"/>
              <a:t>: step of the external grid</a:t>
            </a:r>
            <a:endParaRPr lang="en-US" sz="1800" dirty="0"/>
          </a:p>
          <a:p>
            <a:pPr marL="1291590" lvl="3" indent="-285750" algn="just">
              <a:spcBef>
                <a:spcPts val="0"/>
              </a:spcBef>
              <a:buClrTx/>
              <a:buSzTx/>
              <a:buFont typeface=".AppleSystemUIFont" charset="-120"/>
              <a:buChar char="-"/>
              <a:defRPr/>
            </a:pPr>
            <a:endParaRPr lang="en-US" sz="18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0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0" y="964964"/>
            <a:ext cx="9144000" cy="5219936"/>
          </a:xfrm>
        </p:spPr>
        <p:txBody>
          <a:bodyPr>
            <a:normAutofit/>
          </a:bodyPr>
          <a:lstStyle/>
          <a:p>
            <a:pPr marL="914400" lvl="1">
              <a:lnSpc>
                <a:spcPct val="150000"/>
              </a:lnSpc>
              <a:buFont typeface="Arial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Scan: 4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𝜎</a:t>
            </a:r>
            <a:r>
              <a:rPr lang="it-IT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(1.37 </a:t>
            </a:r>
            <a:r>
              <a:rPr lang="mr-IN" sz="24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1.02 ns) / RF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voltage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(3 - 8 MV)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1533172"/>
            <a:ext cx="5760000" cy="3840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0" y="57845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[1] H. </a:t>
            </a:r>
            <a:r>
              <a:rPr lang="it-IT" b="1" dirty="0" err="1"/>
              <a:t>Timko</a:t>
            </a:r>
            <a:r>
              <a:rPr lang="it-IT" b="1" dirty="0"/>
              <a:t>, “</a:t>
            </a:r>
            <a:r>
              <a:rPr lang="it-IT" dirty="0" err="1"/>
              <a:t>Injection</a:t>
            </a:r>
            <a:r>
              <a:rPr lang="it-IT" dirty="0"/>
              <a:t> Voltage </a:t>
            </a:r>
            <a:r>
              <a:rPr lang="it-IT" dirty="0" err="1"/>
              <a:t>Reduction</a:t>
            </a:r>
            <a:r>
              <a:rPr lang="it-IT" dirty="0"/>
              <a:t> In the LHC” </a:t>
            </a:r>
            <a:r>
              <a:rPr lang="mr-IN" dirty="0"/>
              <a:t>–</a:t>
            </a:r>
            <a:r>
              <a:rPr lang="it-IT" dirty="0"/>
              <a:t> </a:t>
            </a:r>
            <a:r>
              <a:rPr lang="it-IT" dirty="0" err="1"/>
              <a:t>September</a:t>
            </a:r>
            <a:r>
              <a:rPr lang="it-IT" dirty="0"/>
              <a:t> 5, 2018 </a:t>
            </a: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22068" y="4892"/>
            <a:ext cx="8334927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Numerical Parameters</a:t>
            </a:r>
            <a:endParaRPr lang="en-GB" dirty="0"/>
          </a:p>
        </p:txBody>
      </p:sp>
      <p:sp>
        <p:nvSpPr>
          <p:cNvPr id="12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3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6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109" y="853898"/>
            <a:ext cx="5400000" cy="3600000"/>
          </a:xfrm>
          <a:prstGeom prst="rect">
            <a:avLst/>
          </a:prstGeom>
        </p:spPr>
      </p:pic>
      <p:sp>
        <p:nvSpPr>
          <p:cNvPr id="6" name="Segnaposto testo 2"/>
          <p:cNvSpPr txBox="1">
            <a:spLocks/>
          </p:cNvSpPr>
          <p:nvPr/>
        </p:nvSpPr>
        <p:spPr>
          <a:xfrm>
            <a:off x="2594015" y="667449"/>
            <a:ext cx="4040188" cy="8382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it-IT" dirty="0" err="1" smtClean="0">
                <a:solidFill>
                  <a:srgbClr val="FF0000"/>
                </a:solidFill>
              </a:rPr>
              <a:t>Computational</a:t>
            </a:r>
            <a:r>
              <a:rPr lang="it-IT" dirty="0" smtClean="0">
                <a:solidFill>
                  <a:srgbClr val="FF0000"/>
                </a:solidFill>
              </a:rPr>
              <a:t> Time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22068" y="4424766"/>
            <a:ext cx="89219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The simulations are: </a:t>
            </a:r>
            <a:r>
              <a:rPr lang="it-IT" dirty="0"/>
              <a:t>108.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The finished simulations are: </a:t>
            </a:r>
            <a:r>
              <a:rPr lang="it-IT" dirty="0"/>
              <a:t>108. </a:t>
            </a:r>
            <a:r>
              <a:rPr lang="en-GB" dirty="0"/>
              <a:t>The killed simulations are: 0.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Total computational time: 858 days (8 cores).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28.5 GB </a:t>
            </a:r>
            <a:r>
              <a:rPr lang="it-IT" dirty="0" err="1"/>
              <a:t>stored</a:t>
            </a:r>
            <a:r>
              <a:rPr lang="it-IT" dirty="0"/>
              <a:t>.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lvl="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Anello 7"/>
          <p:cNvSpPr/>
          <p:nvPr/>
        </p:nvSpPr>
        <p:spPr>
          <a:xfrm>
            <a:off x="3925844" y="2856316"/>
            <a:ext cx="540000" cy="540000"/>
          </a:xfrm>
          <a:prstGeom prst="donut">
            <a:avLst>
              <a:gd name="adj" fmla="val 11794"/>
            </a:avLst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Slices</a:t>
            </a:r>
          </a:p>
        </p:txBody>
      </p:sp>
      <p:sp>
        <p:nvSpPr>
          <p:cNvPr id="10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1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27">
            <a:extLst>
              <a:ext uri="{FF2B5EF4-FFF2-40B4-BE49-F238E27FC236}">
                <a16:creationId xmlns="" xmlns:a16="http://schemas.microsoft.com/office/drawing/2014/main" id="{D87BA023-5F4E-BA43-9944-1DBEA21714A7}"/>
              </a:ext>
            </a:extLst>
          </p:cNvPr>
          <p:cNvSpPr/>
          <p:nvPr/>
        </p:nvSpPr>
        <p:spPr>
          <a:xfrm>
            <a:off x="222068" y="727954"/>
            <a:ext cx="8693332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  <a:sym typeface="Wingdings"/>
              </a:rPr>
              <a:t>Electrons in the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arc quadrupoles 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are expected to be the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strongest  contributor 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(quadrupolar field concentrates a large electron density at the beam location)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2"/>
                </a:solidFill>
                <a:sym typeface="Wingdings"/>
              </a:rPr>
              <a:t>Instabilities driven by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e-cloud in the quadrupoles </a:t>
            </a:r>
            <a:r>
              <a:rPr lang="en-US" dirty="0">
                <a:solidFill>
                  <a:schemeClr val="tx2"/>
                </a:solidFill>
                <a:sym typeface="Wingdings"/>
              </a:rPr>
              <a:t>will be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considered in the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following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endParaRPr lang="en-US" b="1" dirty="0" smtClean="0">
              <a:solidFill>
                <a:srgbClr val="C00000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endParaRPr lang="en-US" sz="1700" b="1" dirty="0" smtClean="0">
              <a:solidFill>
                <a:srgbClr val="C00000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endParaRPr lang="en-US" sz="1700" b="1" dirty="0">
              <a:solidFill>
                <a:srgbClr val="C00000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endParaRPr lang="en-US" sz="1700" b="1" dirty="0" smtClean="0">
              <a:solidFill>
                <a:srgbClr val="C00000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endParaRPr lang="en-US" sz="1700" b="1" dirty="0">
              <a:solidFill>
                <a:srgbClr val="C00000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endParaRPr lang="en-US" sz="1700" b="1" dirty="0" smtClean="0">
              <a:solidFill>
                <a:srgbClr val="C00000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endParaRPr lang="en-US" sz="1700" b="1" dirty="0">
              <a:solidFill>
                <a:srgbClr val="C00000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endParaRPr lang="en-US" sz="1700" b="1" dirty="0" smtClean="0">
              <a:solidFill>
                <a:srgbClr val="C00000"/>
              </a:solidFill>
              <a:sym typeface="Wingdings"/>
            </a:endParaRP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/>
            </a:pPr>
            <a:endParaRPr lang="en-US" sz="1200" b="1" dirty="0" smtClean="0">
              <a:solidFill>
                <a:srgbClr val="C00000"/>
              </a:solidFill>
              <a:sym typeface="Wingdings"/>
            </a:endParaRPr>
          </a:p>
        </p:txBody>
      </p:sp>
      <p:pic>
        <p:nvPicPr>
          <p:cNvPr id="6" name="Immagine 8" descr="EC_distribution_inj.png">
            <a:extLst>
              <a:ext uri="{FF2B5EF4-FFF2-40B4-BE49-F238E27FC236}">
                <a16:creationId xmlns="" xmlns:a16="http://schemas.microsoft.com/office/drawing/2014/main" id="{D5A6A338-7157-AE4E-952E-982913A170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16" y="2249156"/>
            <a:ext cx="4320000" cy="3129422"/>
          </a:xfrm>
          <a:prstGeom prst="rect">
            <a:avLst/>
          </a:prstGeom>
        </p:spPr>
      </p:pic>
      <p:pic>
        <p:nvPicPr>
          <p:cNvPr id="7" name="Picture 29">
            <a:extLst>
              <a:ext uri="{FF2B5EF4-FFF2-40B4-BE49-F238E27FC236}">
                <a16:creationId xmlns="" xmlns:a16="http://schemas.microsoft.com/office/drawing/2014/main" id="{373F0911-20F3-F449-B252-45EC1FAE05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362" y="2249156"/>
            <a:ext cx="4320000" cy="3129422"/>
          </a:xfrm>
          <a:prstGeom prst="rect">
            <a:avLst/>
          </a:prstGeom>
        </p:spPr>
      </p:pic>
      <p:sp>
        <p:nvSpPr>
          <p:cNvPr id="8" name="Titolo 1"/>
          <p:cNvSpPr txBox="1">
            <a:spLocks/>
          </p:cNvSpPr>
          <p:nvPr/>
        </p:nvSpPr>
        <p:spPr>
          <a:xfrm>
            <a:off x="222068" y="4892"/>
            <a:ext cx="86933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 smtClean="0"/>
              <a:t>Introduction			</a:t>
            </a:r>
            <a:endParaRPr lang="en-GB" sz="4100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300" y="863061"/>
            <a:ext cx="5400000" cy="3600000"/>
          </a:xfrm>
          <a:prstGeom prst="rect">
            <a:avLst/>
          </a:prstGeom>
        </p:spPr>
      </p:pic>
      <p:sp>
        <p:nvSpPr>
          <p:cNvPr id="6" name="Segnaposto testo 2"/>
          <p:cNvSpPr txBox="1">
            <a:spLocks/>
          </p:cNvSpPr>
          <p:nvPr/>
        </p:nvSpPr>
        <p:spPr>
          <a:xfrm>
            <a:off x="2594015" y="667449"/>
            <a:ext cx="4040188" cy="8382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it-IT" dirty="0" err="1" smtClean="0">
                <a:solidFill>
                  <a:srgbClr val="FF0000"/>
                </a:solidFill>
              </a:rPr>
              <a:t>Computational</a:t>
            </a:r>
            <a:r>
              <a:rPr lang="it-IT" dirty="0" smtClean="0">
                <a:solidFill>
                  <a:srgbClr val="FF0000"/>
                </a:solidFill>
              </a:rPr>
              <a:t> Time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22068" y="4445132"/>
            <a:ext cx="88756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The simulations are: </a:t>
            </a:r>
            <a:r>
              <a:rPr lang="it-IT" dirty="0"/>
              <a:t>72.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The finished simulations are: </a:t>
            </a:r>
            <a:r>
              <a:rPr lang="it-IT" dirty="0"/>
              <a:t>72. </a:t>
            </a:r>
            <a:r>
              <a:rPr lang="en-GB" dirty="0"/>
              <a:t>The killed simulations are: 0.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Total computational time: 818 days (8 cores).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24.6 GB </a:t>
            </a:r>
            <a:r>
              <a:rPr lang="it-IT" dirty="0" err="1"/>
              <a:t>stored</a:t>
            </a:r>
            <a:r>
              <a:rPr lang="it-IT" dirty="0"/>
              <a:t>.</a:t>
            </a:r>
            <a:endParaRPr lang="en-GB" dirty="0"/>
          </a:p>
          <a:p>
            <a:pPr marL="342900" lvl="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Anello 7"/>
          <p:cNvSpPr/>
          <p:nvPr/>
        </p:nvSpPr>
        <p:spPr>
          <a:xfrm>
            <a:off x="3125744" y="2351118"/>
            <a:ext cx="540000" cy="540000"/>
          </a:xfrm>
          <a:prstGeom prst="donut">
            <a:avLst>
              <a:gd name="adj" fmla="val 11794"/>
            </a:avLst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</a:t>
            </a:r>
            <a:r>
              <a:rPr lang="en-GB" sz="4100"/>
              <a:t>: MPs/Slice</a:t>
            </a:r>
            <a:endParaRPr lang="en-GB" sz="4100" dirty="0"/>
          </a:p>
        </p:txBody>
      </p:sp>
      <p:sp>
        <p:nvSpPr>
          <p:cNvPr id="10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34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350" y="893083"/>
            <a:ext cx="5400000" cy="3600000"/>
          </a:xfrm>
          <a:prstGeom prst="rect">
            <a:avLst/>
          </a:prstGeom>
        </p:spPr>
      </p:pic>
      <p:sp>
        <p:nvSpPr>
          <p:cNvPr id="6" name="Segnaposto testo 2"/>
          <p:cNvSpPr txBox="1">
            <a:spLocks/>
          </p:cNvSpPr>
          <p:nvPr/>
        </p:nvSpPr>
        <p:spPr>
          <a:xfrm>
            <a:off x="2594015" y="667449"/>
            <a:ext cx="4040188" cy="8382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it-IT" dirty="0" err="1" smtClean="0">
                <a:solidFill>
                  <a:srgbClr val="FF0000"/>
                </a:solidFill>
              </a:rPr>
              <a:t>Computational</a:t>
            </a:r>
            <a:r>
              <a:rPr lang="it-IT" dirty="0" smtClean="0">
                <a:solidFill>
                  <a:srgbClr val="FF0000"/>
                </a:solidFill>
              </a:rPr>
              <a:t> Time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Anello 6"/>
          <p:cNvSpPr/>
          <p:nvPr/>
        </p:nvSpPr>
        <p:spPr>
          <a:xfrm>
            <a:off x="4100235" y="1366170"/>
            <a:ext cx="540000" cy="540000"/>
          </a:xfrm>
          <a:prstGeom prst="donut">
            <a:avLst>
              <a:gd name="adj" fmla="val 11794"/>
            </a:avLst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22068" y="4471258"/>
            <a:ext cx="8875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simulations are: </a:t>
            </a:r>
            <a:r>
              <a:rPr lang="it-IT" dirty="0" smtClean="0"/>
              <a:t>72.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finished simulations are: </a:t>
            </a:r>
            <a:r>
              <a:rPr lang="it-IT" dirty="0" smtClean="0"/>
              <a:t>72. </a:t>
            </a:r>
            <a:r>
              <a:rPr lang="en-GB" dirty="0" smtClean="0"/>
              <a:t>The </a:t>
            </a:r>
            <a:r>
              <a:rPr lang="en-GB" dirty="0"/>
              <a:t>killed simulations are: </a:t>
            </a:r>
            <a:r>
              <a:rPr lang="en-GB" dirty="0" smtClean="0"/>
              <a:t>0.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Total computational time: 748 days (number of cores depends on segments).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25.7 GB </a:t>
            </a:r>
            <a:r>
              <a:rPr lang="it-IT" dirty="0" err="1" smtClean="0"/>
              <a:t>stored</a:t>
            </a:r>
            <a:r>
              <a:rPr lang="it-IT" dirty="0" smtClean="0"/>
              <a:t>.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43068" y="0"/>
            <a:ext cx="9131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Segments</a:t>
            </a:r>
          </a:p>
        </p:txBody>
      </p:sp>
      <p:sp>
        <p:nvSpPr>
          <p:cNvPr id="10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4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031" y="853898"/>
            <a:ext cx="5400000" cy="3600000"/>
          </a:xfrm>
          <a:prstGeom prst="rect">
            <a:avLst/>
          </a:prstGeom>
        </p:spPr>
      </p:pic>
      <p:sp>
        <p:nvSpPr>
          <p:cNvPr id="6" name="Segnaposto testo 2"/>
          <p:cNvSpPr txBox="1">
            <a:spLocks/>
          </p:cNvSpPr>
          <p:nvPr/>
        </p:nvSpPr>
        <p:spPr>
          <a:xfrm>
            <a:off x="2594015" y="667449"/>
            <a:ext cx="4040188" cy="8382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it-IT" dirty="0" err="1" smtClean="0">
                <a:solidFill>
                  <a:srgbClr val="FF0000"/>
                </a:solidFill>
              </a:rPr>
              <a:t>Computational</a:t>
            </a:r>
            <a:r>
              <a:rPr lang="it-IT" dirty="0" smtClean="0">
                <a:solidFill>
                  <a:srgbClr val="FF0000"/>
                </a:solidFill>
              </a:rPr>
              <a:t> Time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00362" y="4438213"/>
            <a:ext cx="8997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The simulations are: </a:t>
            </a:r>
            <a:r>
              <a:rPr lang="it-IT" dirty="0"/>
              <a:t>54.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The finished simulations are: </a:t>
            </a:r>
            <a:r>
              <a:rPr lang="it-IT" dirty="0"/>
              <a:t>54. </a:t>
            </a:r>
            <a:r>
              <a:rPr lang="en-GB" dirty="0"/>
              <a:t>The killed simulations are: 0.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Total computational time: 645 days (8 cores).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19.7 GB </a:t>
            </a:r>
            <a:r>
              <a:rPr lang="it-IT" dirty="0" err="1"/>
              <a:t>stored</a:t>
            </a:r>
            <a:r>
              <a:rPr lang="it-IT" dirty="0" smtClean="0"/>
              <a:t>.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Anello 7"/>
          <p:cNvSpPr/>
          <p:nvPr/>
        </p:nvSpPr>
        <p:spPr>
          <a:xfrm>
            <a:off x="3748690" y="2136007"/>
            <a:ext cx="540000" cy="540000"/>
          </a:xfrm>
          <a:prstGeom prst="donut">
            <a:avLst>
              <a:gd name="adj" fmla="val 11794"/>
            </a:avLst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e</a:t>
            </a:r>
            <a:r>
              <a:rPr lang="en-GB" sz="4100" baseline="30000" dirty="0"/>
              <a:t>-</a:t>
            </a:r>
            <a:r>
              <a:rPr lang="en-GB" sz="4100" dirty="0"/>
              <a:t> MPs</a:t>
            </a:r>
          </a:p>
        </p:txBody>
      </p:sp>
      <p:sp>
        <p:nvSpPr>
          <p:cNvPr id="10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4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019016" y="76982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T</a:t>
            </a:r>
            <a:r>
              <a:rPr lang="it-IT" sz="2400" b="1" baseline="-25000" dirty="0" smtClean="0">
                <a:solidFill>
                  <a:srgbClr val="FF0000"/>
                </a:solidFill>
              </a:rPr>
              <a:t>0</a:t>
            </a:r>
            <a:endParaRPr lang="it-IT" sz="2400" b="1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14" name="Tabella 13"/>
          <p:cNvGraphicFramePr>
            <a:graphicFrameLocks noGrp="1"/>
          </p:cNvGraphicFramePr>
          <p:nvPr>
            <p:extLst/>
          </p:nvPr>
        </p:nvGraphicFramePr>
        <p:xfrm>
          <a:off x="240630" y="1222700"/>
          <a:ext cx="4042803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02570"/>
                <a:gridCol w="154023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Parameter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Value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 (magnification factor)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0.3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</a:t>
                      </a:r>
                      <a:r>
                        <a:rPr lang="en-US" sz="1600" baseline="-25000" dirty="0" smtClean="0"/>
                        <a:t>N</a:t>
                      </a:r>
                      <a:r>
                        <a:rPr lang="en-US" sz="1600" baseline="0" dirty="0" smtClean="0"/>
                        <a:t> [mm]</a:t>
                      </a:r>
                      <a:endParaRPr lang="en-US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6.95 (10𝜎)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Δh</a:t>
                      </a:r>
                      <a:r>
                        <a:rPr lang="en-US" sz="1600" baseline="-25000" dirty="0" err="1" smtClean="0"/>
                        <a:t>N</a:t>
                      </a:r>
                      <a:r>
                        <a:rPr lang="en-US" sz="1600" baseline="0" dirty="0" smtClean="0"/>
                        <a:t> [mm]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0.139 (0.2𝜎)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Δh</a:t>
                      </a:r>
                      <a:r>
                        <a:rPr lang="en-US" sz="1600" baseline="-25000" dirty="0" smtClean="0"/>
                        <a:t>0</a:t>
                      </a:r>
                      <a:r>
                        <a:rPr lang="en-US" sz="1600" dirty="0" smtClean="0"/>
                        <a:t>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0.8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N_nodes_discard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5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N_min_Dh_main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Transverse Grid</a:t>
            </a:r>
          </a:p>
        </p:txBody>
      </p:sp>
      <p:sp>
        <p:nvSpPr>
          <p:cNvPr id="1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grpSp>
        <p:nvGrpSpPr>
          <p:cNvPr id="8" name="Gruppo 7"/>
          <p:cNvGrpSpPr/>
          <p:nvPr/>
        </p:nvGrpSpPr>
        <p:grpSpPr>
          <a:xfrm>
            <a:off x="4470400" y="985720"/>
            <a:ext cx="4320000" cy="4320000"/>
            <a:chOff x="4457700" y="782520"/>
            <a:chExt cx="4332700" cy="4349865"/>
          </a:xfrm>
        </p:grpSpPr>
        <p:cxnSp>
          <p:nvCxnSpPr>
            <p:cNvPr id="4" name="Connettore 1 3"/>
            <p:cNvCxnSpPr/>
            <p:nvPr/>
          </p:nvCxnSpPr>
          <p:spPr>
            <a:xfrm flipV="1">
              <a:off x="4457700" y="816300"/>
              <a:ext cx="4320000" cy="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>
              <a:off x="4470400" y="812385"/>
              <a:ext cx="0" cy="432000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flipV="1">
              <a:off x="4470400" y="5107679"/>
              <a:ext cx="4320000" cy="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1"/>
            <p:cNvCxnSpPr/>
            <p:nvPr/>
          </p:nvCxnSpPr>
          <p:spPr>
            <a:xfrm>
              <a:off x="8777700" y="782520"/>
              <a:ext cx="0" cy="432000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po 26"/>
          <p:cNvGrpSpPr/>
          <p:nvPr/>
        </p:nvGrpSpPr>
        <p:grpSpPr>
          <a:xfrm>
            <a:off x="6104316" y="2647347"/>
            <a:ext cx="1080000" cy="1080000"/>
            <a:chOff x="5537700" y="1852605"/>
            <a:chExt cx="2160000" cy="2172700"/>
          </a:xfrm>
        </p:grpSpPr>
        <p:cxnSp>
          <p:nvCxnSpPr>
            <p:cNvPr id="23" name="Connettore 1 22"/>
            <p:cNvCxnSpPr/>
            <p:nvPr/>
          </p:nvCxnSpPr>
          <p:spPr>
            <a:xfrm>
              <a:off x="7685000" y="1852605"/>
              <a:ext cx="0" cy="216000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/>
          </p:nvCxnSpPr>
          <p:spPr>
            <a:xfrm flipH="1">
              <a:off x="5537700" y="1865305"/>
              <a:ext cx="2160000" cy="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/>
          </p:nvCxnSpPr>
          <p:spPr>
            <a:xfrm>
              <a:off x="5564100" y="1865305"/>
              <a:ext cx="0" cy="216000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 flipH="1">
              <a:off x="5537700" y="3998310"/>
              <a:ext cx="2160000" cy="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o 27"/>
          <p:cNvGrpSpPr/>
          <p:nvPr/>
        </p:nvGrpSpPr>
        <p:grpSpPr>
          <a:xfrm>
            <a:off x="5027490" y="1557878"/>
            <a:ext cx="3240000" cy="3240000"/>
            <a:chOff x="5537700" y="1852605"/>
            <a:chExt cx="2160000" cy="2172700"/>
          </a:xfrm>
        </p:grpSpPr>
        <p:cxnSp>
          <p:nvCxnSpPr>
            <p:cNvPr id="29" name="Connettore 1 28"/>
            <p:cNvCxnSpPr/>
            <p:nvPr/>
          </p:nvCxnSpPr>
          <p:spPr>
            <a:xfrm>
              <a:off x="7693467" y="1852605"/>
              <a:ext cx="0" cy="216000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/>
            <p:nvPr/>
          </p:nvCxnSpPr>
          <p:spPr>
            <a:xfrm flipH="1">
              <a:off x="5537700" y="1865305"/>
              <a:ext cx="2160000" cy="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30"/>
            <p:cNvCxnSpPr/>
            <p:nvPr/>
          </p:nvCxnSpPr>
          <p:spPr>
            <a:xfrm>
              <a:off x="5547167" y="1865305"/>
              <a:ext cx="0" cy="216000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 flipH="1">
              <a:off x="5537700" y="3998310"/>
              <a:ext cx="2160000" cy="0"/>
            </a:xfrm>
            <a:prstGeom prst="line">
              <a:avLst/>
            </a:prstGeom>
            <a:ln w="317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CasellaDiTesto 32"/>
          <p:cNvSpPr txBox="1"/>
          <p:nvPr/>
        </p:nvSpPr>
        <p:spPr>
          <a:xfrm rot="5400000">
            <a:off x="6448472" y="388011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4000" b="1" dirty="0" smtClean="0">
                <a:solidFill>
                  <a:schemeClr val="accent1">
                    <a:lumMod val="10000"/>
                  </a:schemeClr>
                </a:solidFill>
              </a:rPr>
              <a:t>…</a:t>
            </a:r>
            <a:endParaRPr lang="it-IT" sz="4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8339637" y="5305720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smtClean="0">
                <a:solidFill>
                  <a:schemeClr val="accent1">
                    <a:lumMod val="10000"/>
                  </a:schemeClr>
                </a:solidFill>
              </a:rPr>
              <a:t>2*S</a:t>
            </a:r>
            <a:r>
              <a:rPr lang="it-IT" sz="2000" baseline="-25000" smtClean="0">
                <a:solidFill>
                  <a:schemeClr val="accent1">
                    <a:lumMod val="10000"/>
                  </a:schemeClr>
                </a:solidFill>
              </a:rPr>
              <a:t>0</a:t>
            </a:r>
            <a:endParaRPr lang="it-IT" sz="2000" baseline="-25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7812673" y="4761083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accent1">
                    <a:lumMod val="10000"/>
                  </a:schemeClr>
                </a:solidFill>
              </a:rPr>
              <a:t>2*S</a:t>
            </a:r>
            <a:r>
              <a:rPr lang="it-IT" sz="2000" baseline="-25000" dirty="0" smtClean="0">
                <a:solidFill>
                  <a:schemeClr val="accent1">
                    <a:lumMod val="10000"/>
                  </a:schemeClr>
                </a:solidFill>
              </a:rPr>
              <a:t>1</a:t>
            </a:r>
            <a:endParaRPr lang="it-IT" sz="2000" baseline="-25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6760368" y="3720847"/>
            <a:ext cx="721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accent1">
                    <a:lumMod val="10000"/>
                  </a:schemeClr>
                </a:solidFill>
              </a:rPr>
              <a:t>2*S</a:t>
            </a:r>
            <a:r>
              <a:rPr lang="it-IT" sz="2000" baseline="-25000" dirty="0" smtClean="0">
                <a:solidFill>
                  <a:schemeClr val="accent1">
                    <a:lumMod val="10000"/>
                  </a:schemeClr>
                </a:solidFill>
              </a:rPr>
              <a:t>N</a:t>
            </a:r>
            <a:endParaRPr lang="it-IT" sz="2000" baseline="-25000" dirty="0">
              <a:solidFill>
                <a:schemeClr val="accent1">
                  <a:lumMod val="10000"/>
                </a:schemeClr>
              </a:solidFill>
            </a:endParaRPr>
          </a:p>
        </p:txBody>
      </p:sp>
      <p:grpSp>
        <p:nvGrpSpPr>
          <p:cNvPr id="47" name="Gruppo 46"/>
          <p:cNvGrpSpPr/>
          <p:nvPr/>
        </p:nvGrpSpPr>
        <p:grpSpPr>
          <a:xfrm>
            <a:off x="6123006" y="3626839"/>
            <a:ext cx="360000" cy="146300"/>
            <a:chOff x="5625061" y="3483747"/>
            <a:chExt cx="360000" cy="146300"/>
          </a:xfrm>
        </p:grpSpPr>
        <p:cxnSp>
          <p:nvCxnSpPr>
            <p:cNvPr id="43" name="Connettore 1 42"/>
            <p:cNvCxnSpPr/>
            <p:nvPr/>
          </p:nvCxnSpPr>
          <p:spPr>
            <a:xfrm>
              <a:off x="5625061" y="3562247"/>
              <a:ext cx="3600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/>
          </p:nvCxnSpPr>
          <p:spPr>
            <a:xfrm>
              <a:off x="5625062" y="3486047"/>
              <a:ext cx="0" cy="144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/>
          </p:nvCxnSpPr>
          <p:spPr>
            <a:xfrm>
              <a:off x="5984023" y="3483747"/>
              <a:ext cx="0" cy="144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CasellaDiTesto 47"/>
          <p:cNvSpPr txBox="1"/>
          <p:nvPr/>
        </p:nvSpPr>
        <p:spPr>
          <a:xfrm>
            <a:off x="6050250" y="3290294"/>
            <a:ext cx="622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Δh</a:t>
            </a:r>
            <a:r>
              <a:rPr lang="it-IT" sz="2000" baseline="-25000" dirty="0" err="1" smtClean="0"/>
              <a:t>N</a:t>
            </a:r>
            <a:endParaRPr lang="it-IT" sz="2000" baseline="-25000" dirty="0"/>
          </a:p>
        </p:txBody>
      </p:sp>
      <p:grpSp>
        <p:nvGrpSpPr>
          <p:cNvPr id="49" name="Gruppo 48"/>
          <p:cNvGrpSpPr/>
          <p:nvPr/>
        </p:nvGrpSpPr>
        <p:grpSpPr>
          <a:xfrm>
            <a:off x="4485406" y="5202299"/>
            <a:ext cx="720000" cy="146300"/>
            <a:chOff x="5625061" y="3483747"/>
            <a:chExt cx="360000" cy="146300"/>
          </a:xfrm>
        </p:grpSpPr>
        <p:cxnSp>
          <p:nvCxnSpPr>
            <p:cNvPr id="50" name="Connettore 1 49"/>
            <p:cNvCxnSpPr/>
            <p:nvPr/>
          </p:nvCxnSpPr>
          <p:spPr>
            <a:xfrm>
              <a:off x="5625061" y="3562247"/>
              <a:ext cx="3600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/>
            <p:nvPr/>
          </p:nvCxnSpPr>
          <p:spPr>
            <a:xfrm>
              <a:off x="5625062" y="3486047"/>
              <a:ext cx="0" cy="144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/>
          </p:nvCxnSpPr>
          <p:spPr>
            <a:xfrm>
              <a:off x="5984023" y="3483747"/>
              <a:ext cx="0" cy="144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CasellaDiTesto 52"/>
          <p:cNvSpPr txBox="1"/>
          <p:nvPr/>
        </p:nvSpPr>
        <p:spPr>
          <a:xfrm>
            <a:off x="4534263" y="4860567"/>
            <a:ext cx="593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Δh</a:t>
            </a:r>
            <a:r>
              <a:rPr lang="it-IT" sz="2000" baseline="-25000" dirty="0" smtClean="0"/>
              <a:t>0</a:t>
            </a:r>
            <a:endParaRPr lang="it-IT" sz="2000" baseline="-25000" dirty="0"/>
          </a:p>
        </p:txBody>
      </p:sp>
      <p:grpSp>
        <p:nvGrpSpPr>
          <p:cNvPr id="42" name="Gruppo 41"/>
          <p:cNvGrpSpPr/>
          <p:nvPr/>
        </p:nvGrpSpPr>
        <p:grpSpPr>
          <a:xfrm>
            <a:off x="5044549" y="4680914"/>
            <a:ext cx="540000" cy="146300"/>
            <a:chOff x="5625061" y="3483747"/>
            <a:chExt cx="360000" cy="146300"/>
          </a:xfrm>
        </p:grpSpPr>
        <p:cxnSp>
          <p:nvCxnSpPr>
            <p:cNvPr id="45" name="Connettore 1 44"/>
            <p:cNvCxnSpPr/>
            <p:nvPr/>
          </p:nvCxnSpPr>
          <p:spPr>
            <a:xfrm>
              <a:off x="5625061" y="3562247"/>
              <a:ext cx="3600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5625062" y="3486047"/>
              <a:ext cx="0" cy="144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/>
            <p:nvPr/>
          </p:nvCxnSpPr>
          <p:spPr>
            <a:xfrm>
              <a:off x="5984023" y="3483747"/>
              <a:ext cx="0" cy="1440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CasellaDiTesto 57"/>
          <p:cNvSpPr txBox="1"/>
          <p:nvPr/>
        </p:nvSpPr>
        <p:spPr>
          <a:xfrm>
            <a:off x="5017833" y="4367901"/>
            <a:ext cx="593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Δh</a:t>
            </a:r>
            <a:r>
              <a:rPr lang="it-IT" sz="2000" baseline="-25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7650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031" y="1043940"/>
            <a:ext cx="5040000" cy="3360000"/>
          </a:xfrm>
          <a:prstGeom prst="rect">
            <a:avLst/>
          </a:prstGeom>
        </p:spPr>
      </p:pic>
      <p:sp>
        <p:nvSpPr>
          <p:cNvPr id="6" name="Segnaposto testo 2"/>
          <p:cNvSpPr txBox="1">
            <a:spLocks/>
          </p:cNvSpPr>
          <p:nvPr/>
        </p:nvSpPr>
        <p:spPr>
          <a:xfrm>
            <a:off x="2594015" y="667449"/>
            <a:ext cx="4040188" cy="8382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it-IT" dirty="0" err="1" smtClean="0">
                <a:solidFill>
                  <a:srgbClr val="FF0000"/>
                </a:solidFill>
              </a:rPr>
              <a:t>Computational</a:t>
            </a:r>
            <a:r>
              <a:rPr lang="it-IT" dirty="0" smtClean="0">
                <a:solidFill>
                  <a:srgbClr val="FF0000"/>
                </a:solidFill>
              </a:rPr>
              <a:t> Time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8" name="Anello 7"/>
          <p:cNvSpPr/>
          <p:nvPr/>
        </p:nvSpPr>
        <p:spPr>
          <a:xfrm>
            <a:off x="2604727" y="2693855"/>
            <a:ext cx="540000" cy="540000"/>
          </a:xfrm>
          <a:prstGeom prst="donut">
            <a:avLst>
              <a:gd name="adj" fmla="val 11794"/>
            </a:avLst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Transverse Grid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00362" y="4223061"/>
            <a:ext cx="8997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simulations are: </a:t>
            </a:r>
            <a:r>
              <a:rPr lang="it-IT" dirty="0" smtClean="0"/>
              <a:t>72.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finished simulations are: </a:t>
            </a:r>
            <a:r>
              <a:rPr lang="it-IT" dirty="0" smtClean="0"/>
              <a:t>69. </a:t>
            </a:r>
            <a:r>
              <a:rPr lang="en-GB" dirty="0" smtClean="0"/>
              <a:t>The killed simulations are: 0.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Total computational time: 1035 days (8 cores).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25.4 GB </a:t>
            </a:r>
            <a:r>
              <a:rPr lang="it-IT" dirty="0" err="1" smtClean="0"/>
              <a:t>stored</a:t>
            </a:r>
            <a:r>
              <a:rPr lang="it-IT" dirty="0" smtClean="0"/>
              <a:t>.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slowest simulation needs </a:t>
            </a:r>
            <a:r>
              <a:rPr lang="it-IT" dirty="0"/>
              <a:t>3</a:t>
            </a:r>
            <a:r>
              <a:rPr lang="it-IT" dirty="0" smtClean="0"/>
              <a:t>5 </a:t>
            </a:r>
            <a:r>
              <a:rPr lang="en-GB" dirty="0" smtClean="0"/>
              <a:t>days </a:t>
            </a:r>
            <a:r>
              <a:rPr lang="en-GB" dirty="0"/>
              <a:t>to reach </a:t>
            </a:r>
            <a:r>
              <a:rPr lang="en-GB" dirty="0" smtClean="0"/>
              <a:t>20,000 </a:t>
            </a:r>
            <a:r>
              <a:rPr lang="en-GB" dirty="0"/>
              <a:t>turns.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fastest simulation needs </a:t>
            </a:r>
            <a:r>
              <a:rPr lang="it-IT" dirty="0" smtClean="0"/>
              <a:t>26 </a:t>
            </a:r>
            <a:r>
              <a:rPr lang="en-GB" dirty="0" smtClean="0"/>
              <a:t>days </a:t>
            </a:r>
            <a:r>
              <a:rPr lang="en-GB" dirty="0"/>
              <a:t>to reach </a:t>
            </a:r>
            <a:r>
              <a:rPr lang="en-GB" dirty="0" smtClean="0"/>
              <a:t>20,000 </a:t>
            </a:r>
            <a:r>
              <a:rPr lang="en-GB" dirty="0"/>
              <a:t>turns</a:t>
            </a:r>
            <a:r>
              <a:rPr lang="en-GB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(last download </a:t>
            </a:r>
            <a:r>
              <a:rPr lang="en-GB" dirty="0" smtClean="0"/>
              <a:t>19/11/2019</a:t>
            </a:r>
            <a:r>
              <a:rPr lang="en-GB" dirty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</p:txBody>
      </p:sp>
      <p:sp>
        <p:nvSpPr>
          <p:cNvPr id="13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4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8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14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65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17" name="Rettangolo 16"/>
          <p:cNvSpPr/>
          <p:nvPr/>
        </p:nvSpPr>
        <p:spPr>
          <a:xfrm>
            <a:off x="5675811" y="1345413"/>
            <a:ext cx="267789" cy="2573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</a:t>
            </a:r>
            <a:r>
              <a:rPr lang="en-GB" sz="4100" dirty="0" smtClean="0"/>
              <a:t>16% - 26%</a:t>
            </a:r>
            <a:endParaRPr lang="en-GB" sz="4100" dirty="0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78"/>
          <a:stretch/>
        </p:blipFill>
        <p:spPr>
          <a:xfrm>
            <a:off x="4390212" y="1028053"/>
            <a:ext cx="4738154" cy="2700000"/>
          </a:xfrm>
          <a:prstGeom prst="rect">
            <a:avLst/>
          </a:prstGeom>
        </p:spPr>
      </p:pic>
      <p:sp>
        <p:nvSpPr>
          <p:cNvPr id="25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92"/>
          <a:stretch/>
        </p:blipFill>
        <p:spPr>
          <a:xfrm>
            <a:off x="0" y="1066153"/>
            <a:ext cx="4734067" cy="2700000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"/>
          <a:stretch/>
        </p:blipFill>
        <p:spPr>
          <a:xfrm>
            <a:off x="4391166" y="4036460"/>
            <a:ext cx="4725538" cy="2700000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0" y="83228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		</a:t>
            </a:r>
            <a:r>
              <a:rPr lang="it-IT" sz="2000" b="1" dirty="0" err="1" smtClean="0">
                <a:solidFill>
                  <a:srgbClr val="FF0000"/>
                </a:solidFill>
              </a:rPr>
              <a:t>Slices</a:t>
            </a:r>
            <a:r>
              <a:rPr lang="it-IT" sz="2000" b="1" dirty="0" smtClean="0">
                <a:solidFill>
                  <a:srgbClr val="FF0000"/>
                </a:solidFill>
              </a:rPr>
              <a:t>				</a:t>
            </a:r>
            <a:r>
              <a:rPr lang="it-IT" sz="2000" b="1" dirty="0" err="1" smtClean="0">
                <a:solidFill>
                  <a:srgbClr val="FF0000"/>
                </a:solidFill>
              </a:rPr>
              <a:t>MPs</a:t>
            </a:r>
            <a:r>
              <a:rPr lang="it-IT" sz="2000" b="1" dirty="0" smtClean="0">
                <a:solidFill>
                  <a:srgbClr val="FF0000"/>
                </a:solidFill>
              </a:rPr>
              <a:t>/</a:t>
            </a:r>
            <a:r>
              <a:rPr lang="it-IT" sz="2000" b="1" dirty="0" err="1" smtClean="0">
                <a:solidFill>
                  <a:srgbClr val="FF0000"/>
                </a:solidFill>
              </a:rPr>
              <a:t>Slice</a:t>
            </a:r>
            <a:endParaRPr lang="it-IT" sz="2000" b="1" dirty="0">
              <a:solidFill>
                <a:srgbClr val="FF0000"/>
              </a:solidFill>
            </a:endParaRPr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" r="250"/>
          <a:stretch/>
        </p:blipFill>
        <p:spPr>
          <a:xfrm>
            <a:off x="2159" y="4036460"/>
            <a:ext cx="4717177" cy="2700000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-15634" y="383137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		</a:t>
            </a:r>
            <a:r>
              <a:rPr lang="it-IT" sz="2000" b="1" dirty="0" err="1" smtClean="0">
                <a:solidFill>
                  <a:srgbClr val="FF0000"/>
                </a:solidFill>
              </a:rPr>
              <a:t>Segments</a:t>
            </a:r>
            <a:r>
              <a:rPr lang="it-IT" sz="2000" b="1" dirty="0" smtClean="0">
                <a:solidFill>
                  <a:srgbClr val="FF0000"/>
                </a:solidFill>
              </a:rPr>
              <a:t>			e</a:t>
            </a:r>
            <a:r>
              <a:rPr lang="it-IT" sz="2000" b="1" baseline="30000" dirty="0" smtClean="0">
                <a:solidFill>
                  <a:srgbClr val="FF0000"/>
                </a:solidFill>
              </a:rPr>
              <a:t>-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MPs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13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28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4"/>
          <a:stretch/>
        </p:blipFill>
        <p:spPr>
          <a:xfrm>
            <a:off x="0" y="1082377"/>
            <a:ext cx="4486702" cy="2700000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5675811" y="1345413"/>
            <a:ext cx="267789" cy="2573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243068" y="0"/>
            <a:ext cx="8900932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Convergence Studies: </a:t>
            </a:r>
            <a:r>
              <a:rPr lang="en-GB" sz="4100" dirty="0" smtClean="0"/>
              <a:t>16% - 26%</a:t>
            </a:r>
            <a:endParaRPr lang="en-GB" sz="4100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0" y="83228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	</a:t>
            </a:r>
            <a:r>
              <a:rPr lang="it-IT" sz="2000" b="1" dirty="0" err="1" smtClean="0">
                <a:solidFill>
                  <a:srgbClr val="FF0000"/>
                </a:solidFill>
              </a:rPr>
              <a:t>Transverse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Grids</a:t>
            </a:r>
            <a:r>
              <a:rPr lang="it-IT" sz="2000" b="1" dirty="0" smtClean="0">
                <a:solidFill>
                  <a:srgbClr val="FF0000"/>
                </a:solidFill>
              </a:rPr>
              <a:t>				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18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9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14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08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88877" y="783401"/>
            <a:ext cx="895512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It can be related to the number </a:t>
            </a:r>
            <a:r>
              <a:rPr lang="en-GB" dirty="0"/>
              <a:t>of </a:t>
            </a:r>
            <a:r>
              <a:rPr lang="en-GB" dirty="0" smtClean="0">
                <a:solidFill>
                  <a:srgbClr val="FF0000"/>
                </a:solidFill>
              </a:rPr>
              <a:t>electrons</a:t>
            </a:r>
            <a:r>
              <a:rPr lang="en-GB" dirty="0" smtClean="0"/>
              <a:t> </a:t>
            </a:r>
            <a:r>
              <a:rPr lang="en-GB" dirty="0"/>
              <a:t>around </a:t>
            </a:r>
            <a:r>
              <a:rPr lang="en-GB" dirty="0" smtClean="0"/>
              <a:t>the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chamber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centre </a:t>
            </a:r>
            <a:r>
              <a:rPr lang="en-GB" dirty="0" smtClean="0"/>
              <a:t>(from build-up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/>
              <a:t>simulations)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algn="ctr"/>
            <a:r>
              <a:rPr lang="en-GB" sz="2000" b="1" dirty="0" smtClean="0"/>
              <a:t>Useful Parameter in </a:t>
            </a:r>
            <a:r>
              <a:rPr lang="en-GB" sz="2000" b="1" dirty="0" err="1" smtClean="0"/>
              <a:t>PyECLOUD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 err="1" smtClean="0">
                <a:solidFill>
                  <a:srgbClr val="FF0000"/>
                </a:solidFill>
              </a:rPr>
              <a:t>cen_density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[e</a:t>
            </a:r>
            <a:r>
              <a:rPr lang="en-GB" baseline="30000" dirty="0"/>
              <a:t>-</a:t>
            </a:r>
            <a:r>
              <a:rPr lang="en-GB" dirty="0"/>
              <a:t>/m</a:t>
            </a:r>
            <a:r>
              <a:rPr lang="en-GB" baseline="30000" dirty="0"/>
              <a:t>3</a:t>
            </a:r>
            <a:r>
              <a:rPr lang="en-GB" dirty="0"/>
              <a:t>]: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electron volumetric density in a sphere around the chamber centre with radius </a:t>
            </a:r>
            <a:r>
              <a:rPr lang="en-GB" dirty="0" err="1">
                <a:solidFill>
                  <a:srgbClr val="FF0000"/>
                </a:solidFill>
              </a:rPr>
              <a:t>r_center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(input simulation parameter)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err="1"/>
              <a:t>r_center</a:t>
            </a:r>
            <a:r>
              <a:rPr lang="en-GB" dirty="0"/>
              <a:t> = 1 mm</a:t>
            </a: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4" name="Titolo 1"/>
          <p:cNvSpPr txBox="1">
            <a:spLocks/>
          </p:cNvSpPr>
          <p:nvPr/>
        </p:nvSpPr>
        <p:spPr>
          <a:xfrm>
            <a:off x="188878" y="16922"/>
            <a:ext cx="8955122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l" rtl="0">
              <a:spcBef>
                <a:spcPct val="0"/>
              </a:spcBef>
            </a:pPr>
            <a:r>
              <a:rPr lang="en-GB" sz="400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no Instability at High Intensity?</a:t>
            </a:r>
            <a:endParaRPr lang="en-GB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9" name="Connettore 2 28"/>
          <p:cNvCxnSpPr/>
          <p:nvPr/>
        </p:nvCxnSpPr>
        <p:spPr>
          <a:xfrm flipH="1" flipV="1">
            <a:off x="4515406" y="3223036"/>
            <a:ext cx="0" cy="288000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2715593" y="4594640"/>
            <a:ext cx="3240000" cy="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Anello 30"/>
          <p:cNvSpPr/>
          <p:nvPr/>
        </p:nvSpPr>
        <p:spPr>
          <a:xfrm>
            <a:off x="3629051" y="3716578"/>
            <a:ext cx="1800000" cy="1800000"/>
          </a:xfrm>
          <a:prstGeom prst="donut">
            <a:avLst>
              <a:gd name="adj" fmla="val 4132"/>
            </a:avLst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5889288" y="4479320"/>
            <a:ext cx="1310000" cy="374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2">
                    <a:lumMod val="10000"/>
                  </a:schemeClr>
                </a:solidFill>
              </a:rPr>
              <a:t>x</a:t>
            </a:r>
            <a:endParaRPr lang="it-IT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4492957" y="2990641"/>
            <a:ext cx="12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2">
                    <a:lumMod val="10000"/>
                  </a:schemeClr>
                </a:solidFill>
              </a:rPr>
              <a:t>y</a:t>
            </a:r>
            <a:endParaRPr lang="it-IT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4" name="Connettore 1 33"/>
          <p:cNvCxnSpPr/>
          <p:nvPr/>
        </p:nvCxnSpPr>
        <p:spPr>
          <a:xfrm flipV="1">
            <a:off x="4529051" y="4399918"/>
            <a:ext cx="854963" cy="194723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 rot="20632729">
            <a:off x="4445937" y="4207030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chemeClr val="bg2">
                    <a:lumMod val="10000"/>
                  </a:schemeClr>
                </a:solidFill>
              </a:rPr>
              <a:t>r_center</a:t>
            </a:r>
            <a:endParaRPr lang="it-IT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6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42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0" y="964964"/>
                <a:ext cx="9144000" cy="5219936"/>
              </a:xfrm>
            </p:spPr>
            <p:txBody>
              <a:bodyPr>
                <a:normAutofit/>
              </a:bodyPr>
              <a:lstStyle/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  <m:t>𝑛𝑥</m:t>
                        </m:r>
                      </m:sub>
                    </m:sSub>
                    <m:r>
                      <a:rPr lang="en-GB" sz="2400" i="1">
                        <a:latin typeface="Cambria Math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  <m:t>𝑛𝑦</m:t>
                        </m:r>
                      </m:sub>
                    </m:sSub>
                    <m:r>
                      <a:rPr lang="en-GB" sz="2400" i="1">
                        <a:latin typeface="Cambria Math" charset="0"/>
                        <a:cs typeface="Arial" panose="020B0604020202020204" pitchFamily="34" charset="0"/>
                      </a:rPr>
                      <m:t>=2.5 </m:t>
                    </m:r>
                    <m:r>
                      <a:rPr lang="en-GB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𝜇</m:t>
                    </m:r>
                    <m:r>
                      <a:rPr lang="en-GB" sz="2400" i="1">
                        <a:latin typeface="Cambria Math" charset="0"/>
                        <a:cs typeface="Arial" panose="020B0604020202020204" pitchFamily="34" charset="0"/>
                      </a:rPr>
                      <m:t>𝑚</m:t>
                    </m:r>
                  </m:oMath>
                </a14:m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it-IT" sz="24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  <m:r>
                      <a:rPr lang="it-IT" sz="2400" b="0" i="1" smtClean="0">
                        <a:latin typeface="Cambria Math" charset="0"/>
                        <a:cs typeface="Arial" panose="020B0604020202020204" pitchFamily="34" charset="0"/>
                      </a:rPr>
                      <m:t>=92.7</m:t>
                    </m:r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it-IT" sz="24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  <m:r>
                      <a:rPr lang="it-IT" sz="2400" i="1">
                        <a:latin typeface="Cambria Math" charset="0"/>
                        <a:cs typeface="Arial" panose="020B0604020202020204" pitchFamily="34" charset="0"/>
                      </a:rPr>
                      <m:t>=9</m:t>
                    </m:r>
                    <m:r>
                      <a:rPr lang="it-IT" sz="2400" b="0" i="1" smtClean="0">
                        <a:latin typeface="Cambria Math" charset="0"/>
                        <a:cs typeface="Arial" panose="020B0604020202020204" pitchFamily="34" charset="0"/>
                      </a:rPr>
                      <m:t>3</m:t>
                    </m:r>
                    <m:r>
                      <a:rPr lang="it-IT" sz="2400" i="1">
                        <a:latin typeface="Cambria Math" charset="0"/>
                        <a:cs typeface="Arial" panose="020B0604020202020204" pitchFamily="34" charset="0"/>
                      </a:rPr>
                      <m:t>.</m:t>
                    </m:r>
                    <m:r>
                      <a:rPr lang="it-IT" sz="2400" b="0" i="1" smtClean="0">
                        <a:latin typeface="Cambria Math" charset="0"/>
                        <a:cs typeface="Arial" panose="020B0604020202020204" pitchFamily="34" charset="0"/>
                      </a:rPr>
                      <m:t>2</m:t>
                    </m:r>
                  </m:oMath>
                </a14:m>
                <a:r>
                  <a:rPr lang="it-IT" sz="24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m</a:t>
                </a:r>
                <a:endParaRPr lang="it-IT" sz="24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Energy: </a:t>
                </a:r>
                <a:r>
                  <a:rPr lang="it-I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450 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Magnetic Field (Arc Quadrupoles): 12.1 T/m</a:t>
                </a: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Electron density: from build-up simulation</a:t>
                </a: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>
                    <a:ea typeface="Cambria Math" charset="0"/>
                    <a:cs typeface="Cambria Math" charset="0"/>
                  </a:rPr>
                  <a:t>SEY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:</m:t>
                    </m:r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1.30 - 1.40</a:t>
                </a: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Bunch Intensity: 1.2e11 - 2.3e11 protons per </a:t>
                </a:r>
                <a:r>
                  <a:rPr lang="en-GB" sz="2400" dirty="0" smtClean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bunch</a:t>
                </a: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Scan: </a:t>
                </a:r>
                <a:r>
                  <a:rPr lang="it-I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𝜎</a:t>
                </a:r>
                <a:r>
                  <a:rPr lang="it-IT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it-I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(0.341 - 0.254 ns) / RF </a:t>
                </a:r>
                <a:r>
                  <a:rPr lang="it-IT" sz="2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voltage</a:t>
                </a:r>
                <a:r>
                  <a:rPr lang="it-I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(3 - 8 MV)</a:t>
                </a: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1">
                  <a:lnSpc>
                    <a:spcPct val="150000"/>
                  </a:lnSpc>
                  <a:buFont typeface="Arial" charset="0"/>
                  <a:buChar char="•"/>
                </a:pP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64964"/>
                <a:ext cx="9144000" cy="5219936"/>
              </a:xfrm>
              <a:blipFill rotWithShape="0">
                <a:blip r:embed="rId3"/>
                <a:stretch>
                  <a:fillRect t="-618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olo 1"/>
          <p:cNvSpPr txBox="1">
            <a:spLocks/>
          </p:cNvSpPr>
          <p:nvPr/>
        </p:nvSpPr>
        <p:spPr>
          <a:xfrm>
            <a:off x="222068" y="4892"/>
            <a:ext cx="8921932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Introduction: Simulation Parameters</a:t>
            </a:r>
            <a:endParaRPr lang="en-GB" dirty="0"/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31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5402530" y="609806"/>
            <a:ext cx="9144000" cy="940443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GB" sz="3400" dirty="0" smtClean="0">
                <a:solidFill>
                  <a:srgbClr val="0055A0"/>
                </a:solidFill>
              </a:rPr>
              <a:t>Build-up: Full Plot </a:t>
            </a:r>
            <a:endParaRPr lang="en-GB" sz="3400" dirty="0"/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" y="754380"/>
            <a:ext cx="5400000" cy="5400000"/>
          </a:xfrm>
          <a:prstGeom prst="rect">
            <a:avLst/>
          </a:prstGeom>
        </p:spPr>
      </p:pic>
      <p:sp>
        <p:nvSpPr>
          <p:cNvPr id="7" name="Titolo 1"/>
          <p:cNvSpPr txBox="1">
            <a:spLocks/>
          </p:cNvSpPr>
          <p:nvPr/>
        </p:nvSpPr>
        <p:spPr>
          <a:xfrm>
            <a:off x="188878" y="16922"/>
            <a:ext cx="8955122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l" rtl="0">
              <a:spcBef>
                <a:spcPct val="0"/>
              </a:spcBef>
            </a:pPr>
            <a:r>
              <a:rPr lang="en-GB" sz="400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no Instability at High Intensity?</a:t>
            </a:r>
            <a:endParaRPr lang="en-GB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45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" y="754380"/>
            <a:ext cx="5400000" cy="540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5069541" y="631381"/>
            <a:ext cx="9144000" cy="940443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GB" sz="3400" smtClean="0">
                <a:solidFill>
                  <a:srgbClr val="0055A0"/>
                </a:solidFill>
              </a:rPr>
              <a:t>Build-up: Full Plot </a:t>
            </a:r>
            <a:endParaRPr lang="en-GB" sz="3400" dirty="0"/>
          </a:p>
        </p:txBody>
      </p:sp>
      <p:sp>
        <p:nvSpPr>
          <p:cNvPr id="2" name="Cornice 1"/>
          <p:cNvSpPr/>
          <p:nvPr/>
        </p:nvSpPr>
        <p:spPr>
          <a:xfrm>
            <a:off x="3745431" y="1303020"/>
            <a:ext cx="361382" cy="4556359"/>
          </a:xfrm>
          <a:prstGeom prst="frame">
            <a:avLst>
              <a:gd name="adj1" fmla="val 1148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944979" y="1598718"/>
            <a:ext cx="4199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The combined build-up status are: </a:t>
            </a:r>
            <a:r>
              <a:rPr lang="en-GB" dirty="0" smtClean="0">
                <a:solidFill>
                  <a:srgbClr val="FF0000"/>
                </a:solidFill>
              </a:rPr>
              <a:t>196 </a:t>
            </a:r>
            <a:r>
              <a:rPr lang="mr-IN" dirty="0">
                <a:solidFill>
                  <a:srgbClr val="FF0000"/>
                </a:solidFill>
              </a:rPr>
              <a:t>– </a:t>
            </a:r>
            <a:r>
              <a:rPr lang="en-GB" dirty="0" smtClean="0">
                <a:solidFill>
                  <a:srgbClr val="FF0000"/>
                </a:solidFill>
              </a:rPr>
              <a:t>204 bunches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Build-up in </a:t>
            </a:r>
            <a:r>
              <a:rPr lang="en-GB" dirty="0" smtClean="0">
                <a:solidFill>
                  <a:srgbClr val="FF0000"/>
                </a:solidFill>
              </a:rPr>
              <a:t>saturation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188878" y="16922"/>
            <a:ext cx="8955122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l" rtl="0">
              <a:spcBef>
                <a:spcPct val="0"/>
              </a:spcBef>
            </a:pPr>
            <a:r>
              <a:rPr lang="en-GB" sz="400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no Instability at High Intensity?</a:t>
            </a:r>
            <a:endParaRPr lang="en-GB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1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4606"/>
            <a:ext cx="5400000" cy="5400000"/>
          </a:xfrm>
          <a:prstGeom prst="rect">
            <a:avLst/>
          </a:prstGeom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188878" y="16922"/>
            <a:ext cx="8955122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l" rtl="0">
              <a:spcBef>
                <a:spcPct val="0"/>
              </a:spcBef>
            </a:pPr>
            <a:r>
              <a:rPr lang="en-GB" sz="400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no Instability at High Intensity?</a:t>
            </a:r>
            <a:endParaRPr lang="en-GB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954137" y="817922"/>
            <a:ext cx="4189863" cy="940443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GB" sz="3400" dirty="0" smtClean="0">
                <a:solidFill>
                  <a:srgbClr val="0055A0"/>
                </a:solidFill>
              </a:rPr>
              <a:t>Build-up: Zoom Plot </a:t>
            </a:r>
            <a:endParaRPr lang="en-GB" sz="3400" dirty="0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13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1840"/>
            <a:ext cx="5400000" cy="5400000"/>
          </a:xfrm>
          <a:prstGeom prst="rect">
            <a:avLst/>
          </a:prstGeom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944979" y="856443"/>
            <a:ext cx="9144000" cy="940443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GB" sz="3400" dirty="0" smtClean="0">
                <a:solidFill>
                  <a:srgbClr val="0055A0"/>
                </a:solidFill>
              </a:rPr>
              <a:t>Build-up: Zoom Plot  </a:t>
            </a:r>
            <a:endParaRPr lang="en-GB" sz="3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944979" y="1743098"/>
            <a:ext cx="41990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Mask</a:t>
            </a:r>
            <a:r>
              <a:rPr lang="en-GB" dirty="0" smtClean="0"/>
              <a:t>: points only when the number of the proton bunch is larger than </a:t>
            </a:r>
            <a:r>
              <a:rPr lang="en-GB" dirty="0" smtClean="0">
                <a:solidFill>
                  <a:srgbClr val="FF0000"/>
                </a:solidFill>
              </a:rPr>
              <a:t>10% of the maximum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Connettore 1 10"/>
          <p:cNvCxnSpPr/>
          <p:nvPr/>
        </p:nvCxnSpPr>
        <p:spPr>
          <a:xfrm flipV="1">
            <a:off x="505327" y="3026414"/>
            <a:ext cx="4584031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Titolo 1"/>
          <p:cNvSpPr txBox="1">
            <a:spLocks/>
          </p:cNvSpPr>
          <p:nvPr/>
        </p:nvSpPr>
        <p:spPr>
          <a:xfrm>
            <a:off x="188878" y="16922"/>
            <a:ext cx="8955122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l" rtl="0">
              <a:spcBef>
                <a:spcPct val="0"/>
              </a:spcBef>
            </a:pPr>
            <a:r>
              <a:rPr lang="en-GB" sz="400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no Instability at High Intensity?</a:t>
            </a:r>
            <a:endParaRPr lang="en-GB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3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1840"/>
            <a:ext cx="5400000" cy="5400000"/>
          </a:xfrm>
          <a:prstGeom prst="rect">
            <a:avLst/>
          </a:prstGeom>
        </p:spPr>
      </p:pic>
      <p:cxnSp>
        <p:nvCxnSpPr>
          <p:cNvPr id="15" name="Connettore 1 14"/>
          <p:cNvCxnSpPr/>
          <p:nvPr/>
        </p:nvCxnSpPr>
        <p:spPr>
          <a:xfrm flipV="1">
            <a:off x="505327" y="3026414"/>
            <a:ext cx="4584031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74</a:t>
            </a:fld>
            <a:endParaRPr lang="en-US" dirty="0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944979" y="984695"/>
            <a:ext cx="9144000" cy="940443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GB" sz="3400" dirty="0" smtClean="0">
                <a:solidFill>
                  <a:srgbClr val="0055A0"/>
                </a:solidFill>
              </a:rPr>
              <a:t>Build-up: Zoom Plot </a:t>
            </a:r>
            <a:endParaRPr lang="en-GB" sz="34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089358" y="4240018"/>
            <a:ext cx="14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2">
                    <a:lumMod val="10000"/>
                  </a:schemeClr>
                </a:solidFill>
              </a:rPr>
              <a:t>2.5e13 e</a:t>
            </a:r>
            <a:r>
              <a:rPr lang="it-IT" baseline="30000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it-IT" dirty="0" smtClean="0">
                <a:solidFill>
                  <a:schemeClr val="bg2">
                    <a:lumMod val="10000"/>
                  </a:schemeClr>
                </a:solidFill>
              </a:rPr>
              <a:t>/m</a:t>
            </a:r>
            <a:r>
              <a:rPr lang="it-IT" baseline="30000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endParaRPr lang="it-IT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944979" y="1743098"/>
            <a:ext cx="419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Average</a:t>
            </a:r>
            <a:r>
              <a:rPr lang="en-GB" dirty="0" smtClean="0"/>
              <a:t> of these values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Connettore 1 17"/>
          <p:cNvCxnSpPr/>
          <p:nvPr/>
        </p:nvCxnSpPr>
        <p:spPr>
          <a:xfrm flipV="1">
            <a:off x="505327" y="4424684"/>
            <a:ext cx="4584031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itolo 1"/>
          <p:cNvSpPr txBox="1">
            <a:spLocks/>
          </p:cNvSpPr>
          <p:nvPr/>
        </p:nvSpPr>
        <p:spPr>
          <a:xfrm>
            <a:off x="188878" y="16922"/>
            <a:ext cx="8955122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l" rtl="0">
              <a:spcBef>
                <a:spcPct val="0"/>
              </a:spcBef>
            </a:pPr>
            <a:r>
              <a:rPr lang="en-GB" sz="400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no Instability at High Intensity?</a:t>
            </a:r>
            <a:endParaRPr lang="en-GB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3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4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47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1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76</a:t>
            </a:fld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2" y="657231"/>
            <a:ext cx="6480000" cy="4320000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5904411" y="1019715"/>
            <a:ext cx="323958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V</a:t>
            </a:r>
            <a:r>
              <a:rPr lang="en-GB" sz="2000" baseline="-25000" dirty="0">
                <a:solidFill>
                  <a:srgbClr val="0055A0"/>
                </a:solidFill>
              </a:rPr>
              <a:t>RF </a:t>
            </a:r>
            <a:r>
              <a:rPr lang="en-GB" sz="2000" dirty="0">
                <a:solidFill>
                  <a:srgbClr val="0055A0"/>
                </a:solidFill>
              </a:rPr>
              <a:t>= 6 MV</a:t>
            </a:r>
            <a:endParaRPr lang="en-GB" sz="2000" baseline="-25000" dirty="0">
              <a:solidFill>
                <a:srgbClr val="0055A0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SEY = 1.4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Damper = 10 turns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endParaRPr lang="en-GB" sz="2000" dirty="0">
              <a:solidFill>
                <a:srgbClr val="0055A0"/>
              </a:solidFill>
            </a:endParaRP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155687" y="0"/>
            <a:ext cx="8988313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Chromaticity</a:t>
            </a:r>
          </a:p>
        </p:txBody>
      </p:sp>
      <p:sp>
        <p:nvSpPr>
          <p:cNvPr id="9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10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77</a:t>
            </a:fld>
            <a:endParaRPr lang="en-US" dirty="0"/>
          </a:p>
        </p:txBody>
      </p:sp>
      <p:sp>
        <p:nvSpPr>
          <p:cNvPr id="7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78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630"/>
            <a:ext cx="6210000" cy="414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904411" y="1019715"/>
            <a:ext cx="3239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V</a:t>
            </a:r>
            <a:r>
              <a:rPr lang="en-GB" sz="2000" baseline="-25000" dirty="0">
                <a:solidFill>
                  <a:srgbClr val="0055A0"/>
                </a:solidFill>
              </a:rPr>
              <a:t>RF</a:t>
            </a:r>
            <a:r>
              <a:rPr lang="en-GB" sz="2000" dirty="0">
                <a:solidFill>
                  <a:srgbClr val="0055A0"/>
                </a:solidFill>
              </a:rPr>
              <a:t> = 4 MV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SEY = 1.3 </a:t>
            </a:r>
            <a:r>
              <a:rPr lang="mr-IN" sz="2000" dirty="0">
                <a:solidFill>
                  <a:srgbClr val="0055A0"/>
                </a:solidFill>
              </a:rPr>
              <a:t>–</a:t>
            </a:r>
            <a:r>
              <a:rPr lang="en-GB" sz="2000" dirty="0">
                <a:solidFill>
                  <a:srgbClr val="0055A0"/>
                </a:solidFill>
              </a:rPr>
              <a:t> 1.4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Feedback damping time is 10 turns</a:t>
            </a: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266700" y="0"/>
            <a:ext cx="8877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Chromaticity and Damper</a:t>
            </a:r>
          </a:p>
        </p:txBody>
      </p:sp>
      <p:sp>
        <p:nvSpPr>
          <p:cNvPr id="16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580064" y="2403033"/>
            <a:ext cx="2993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No instability observed over 20k turns for Q’ &gt; 12.5!</a:t>
            </a:r>
          </a:p>
        </p:txBody>
      </p:sp>
      <p:sp>
        <p:nvSpPr>
          <p:cNvPr id="13" name="Rectangle 27">
            <a:extLst>
              <a:ext uri="{FF2B5EF4-FFF2-40B4-BE49-F238E27FC236}">
                <a16:creationId xmlns:a16="http://schemas.microsoft.com/office/drawing/2014/main" xmlns="" id="{2CD9BC94-36F2-5E4E-B3B6-45E58DB41A34}"/>
              </a:ext>
            </a:extLst>
          </p:cNvPr>
          <p:cNvSpPr/>
          <p:nvPr/>
        </p:nvSpPr>
        <p:spPr>
          <a:xfrm>
            <a:off x="266699" y="4653144"/>
            <a:ext cx="8668295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case of LHC intensity (which an instability could be observed) 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effectiveness of different mitigation measures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has been investigated: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§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instability is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strongly mitigated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by increasing 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chromaticity</a:t>
            </a:r>
            <a:r>
              <a:rPr lang="en-US" sz="17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settings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§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transverse feedback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is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mostly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ineffective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 pitchFamily="2" charset="2"/>
              </a:rPr>
              <a:t>cannot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damp </a:t>
            </a:r>
            <a:r>
              <a:rPr lang="en-US" sz="1700" b="1" dirty="0">
                <a:solidFill>
                  <a:srgbClr val="FF0000"/>
                </a:solidFill>
                <a:sym typeface="Wingdings" pitchFamily="2" charset="2"/>
              </a:rPr>
              <a:t>intra-bunch motion</a:t>
            </a:r>
            <a:endParaRPr lang="en-US" sz="1700" b="1" dirty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14" name="Oval 9">
            <a:extLst>
              <a:ext uri="{FF2B5EF4-FFF2-40B4-BE49-F238E27FC236}">
                <a16:creationId xmlns="" xmlns:a16="http://schemas.microsoft.com/office/drawing/2014/main" id="{56E8D4D6-D249-A44A-96E6-61259E0FB665}"/>
              </a:ext>
            </a:extLst>
          </p:cNvPr>
          <p:cNvSpPr/>
          <p:nvPr/>
        </p:nvSpPr>
        <p:spPr>
          <a:xfrm rot="1656265">
            <a:off x="1413896" y="1520966"/>
            <a:ext cx="619388" cy="16705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F6F3CC5-5147-CC44-884C-A2576E03B56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25" y="541504"/>
            <a:ext cx="3834218" cy="432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0BB4058-A027-0048-972A-E68BF50717E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753" y="541504"/>
            <a:ext cx="3834217" cy="432000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0896BEB-B62C-2040-8953-E1F5596D08AF}"/>
              </a:ext>
            </a:extLst>
          </p:cNvPr>
          <p:cNvSpPr/>
          <p:nvPr/>
        </p:nvSpPr>
        <p:spPr>
          <a:xfrm>
            <a:off x="3626800" y="4366514"/>
            <a:ext cx="603114" cy="2334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23F8DFD-BAB5-3446-84C1-7052E1D0D7D2}"/>
              </a:ext>
            </a:extLst>
          </p:cNvPr>
          <p:cNvSpPr txBox="1"/>
          <p:nvPr/>
        </p:nvSpPr>
        <p:spPr>
          <a:xfrm>
            <a:off x="1588526" y="729651"/>
            <a:ext cx="1967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10000"/>
                  </a:schemeClr>
                </a:solidFill>
              </a:rPr>
              <a:t>SEY = 1.3</a:t>
            </a:r>
            <a:r>
              <a:rPr lang="en-US" b="1" dirty="0">
                <a:solidFill>
                  <a:schemeClr val="accent1">
                    <a:lumMod val="10000"/>
                  </a:schemeClr>
                </a:solidFill>
              </a:rPr>
              <a:t>, Q’ = 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5E2E9E42-9237-394A-A701-2903926E495A}"/>
              </a:ext>
            </a:extLst>
          </p:cNvPr>
          <p:cNvSpPr txBox="1"/>
          <p:nvPr/>
        </p:nvSpPr>
        <p:spPr>
          <a:xfrm>
            <a:off x="5814333" y="729651"/>
            <a:ext cx="215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10000"/>
                  </a:schemeClr>
                </a:solidFill>
              </a:rPr>
              <a:t>SEY = 1.3</a:t>
            </a:r>
            <a:r>
              <a:rPr lang="en-US" b="1" dirty="0">
                <a:solidFill>
                  <a:schemeClr val="accent1">
                    <a:lumMod val="10000"/>
                  </a:schemeClr>
                </a:solidFill>
              </a:rPr>
              <a:t>, Q’ = 2.5</a:t>
            </a:r>
          </a:p>
        </p:txBody>
      </p:sp>
      <p:sp>
        <p:nvSpPr>
          <p:cNvPr id="14" name="Rectangle 27">
            <a:extLst>
              <a:ext uri="{FF2B5EF4-FFF2-40B4-BE49-F238E27FC236}">
                <a16:creationId xmlns:a16="http://schemas.microsoft.com/office/drawing/2014/main" xmlns="" id="{2CD9BC94-36F2-5E4E-B3B6-45E58DB41A34}"/>
              </a:ext>
            </a:extLst>
          </p:cNvPr>
          <p:cNvSpPr/>
          <p:nvPr/>
        </p:nvSpPr>
        <p:spPr>
          <a:xfrm>
            <a:off x="266699" y="4653144"/>
            <a:ext cx="8655231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For the case of LHC intensity (which an instability could be observed) 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effectiveness of different mitigation measures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has been investigated: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§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instability is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strongly mitigated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by increasing 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chromaticity</a:t>
            </a:r>
            <a:r>
              <a:rPr lang="en-US" sz="17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settings</a:t>
            </a:r>
          </a:p>
          <a:p>
            <a:pPr marL="755650" lvl="1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§"/>
              <a:defRPr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transverse feedback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(bunch-by-bunch,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damping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time of 10 turns) is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mostly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ineffective</a:t>
            </a:r>
            <a:r>
              <a:rPr lang="en-US" sz="17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cannot damp </a:t>
            </a:r>
            <a:r>
              <a:rPr lang="en-US" sz="1700" b="1" dirty="0">
                <a:solidFill>
                  <a:srgbClr val="FF0000"/>
                </a:solidFill>
                <a:sym typeface="Wingdings" pitchFamily="2" charset="2"/>
              </a:rPr>
              <a:t>intra-bunch motion</a:t>
            </a:r>
            <a:endParaRPr lang="en-US" sz="1700" b="1" dirty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19" name="Oval 15">
            <a:extLst>
              <a:ext uri="{FF2B5EF4-FFF2-40B4-BE49-F238E27FC236}">
                <a16:creationId xmlns="" xmlns:a16="http://schemas.microsoft.com/office/drawing/2014/main" id="{70896BEB-B62C-2040-8953-E1F5596D08AF}"/>
              </a:ext>
            </a:extLst>
          </p:cNvPr>
          <p:cNvSpPr/>
          <p:nvPr/>
        </p:nvSpPr>
        <p:spPr>
          <a:xfrm>
            <a:off x="7483581" y="4366514"/>
            <a:ext cx="603114" cy="2334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266700" y="0"/>
            <a:ext cx="8877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Chromaticity and Damper</a:t>
            </a:r>
          </a:p>
        </p:txBody>
      </p:sp>
      <p:sp>
        <p:nvSpPr>
          <p:cNvPr id="21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22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2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9075" y="812800"/>
            <a:ext cx="8226854" cy="5359400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Blow-up </a:t>
            </a:r>
            <a:r>
              <a:rPr lang="en-GB" sz="2400" dirty="0">
                <a:solidFill>
                  <a:srgbClr val="FF0000"/>
                </a:solidFill>
              </a:rPr>
              <a:t>time</a:t>
            </a:r>
            <a:r>
              <a:rPr lang="en-GB" sz="2400" dirty="0"/>
              <a:t>: time required for observing an emittance </a:t>
            </a:r>
            <a:r>
              <a:rPr lang="en-GB" sz="2400" dirty="0" smtClean="0"/>
              <a:t>blow-up </a:t>
            </a:r>
            <a:r>
              <a:rPr lang="en-GB" sz="2400" dirty="0"/>
              <a:t>of </a:t>
            </a:r>
            <a:r>
              <a:rPr lang="en-GB" sz="2400" dirty="0" smtClean="0"/>
              <a:t>12% (2.5 </a:t>
            </a:r>
            <a:r>
              <a:rPr lang="en-GB" sz="2400" dirty="0"/>
              <a:t>µ</a:t>
            </a:r>
            <a:r>
              <a:rPr lang="en-GB" sz="2400" dirty="0" smtClean="0"/>
              <a:t>m ➔ 2.8 µm)</a:t>
            </a:r>
          </a:p>
          <a:p>
            <a:endParaRPr lang="en-GB" sz="2400" dirty="0"/>
          </a:p>
          <a:p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No EC kick on the vertical plane</a:t>
            </a:r>
            <a:endParaRPr lang="en-GB" sz="2400" dirty="0"/>
          </a:p>
          <a:p>
            <a:r>
              <a:rPr lang="en-GB" sz="2400" dirty="0" smtClean="0"/>
              <a:t>The maximum number of turns is fixed: 20,000</a:t>
            </a:r>
            <a:endParaRPr lang="en-GB" sz="24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3"/>
              <a:defRPr/>
            </a:pPr>
            <a:endParaRPr lang="en-US" sz="2400" dirty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3"/>
              <a:defRPr/>
            </a:pPr>
            <a:endParaRPr lang="en-US" sz="2400" dirty="0" smtClean="0"/>
          </a:p>
          <a:p>
            <a:pPr marL="868680" lvl="1" algn="just">
              <a:spcBef>
                <a:spcPts val="0"/>
              </a:spcBef>
              <a:buClrTx/>
              <a:buSzTx/>
              <a:buFont typeface="+mj-lt"/>
              <a:buAutoNum type="arabicPeriod" startAt="3"/>
              <a:defRPr/>
            </a:pPr>
            <a:endParaRPr lang="en-US" sz="24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9" t="52261" r="55002" b="24000"/>
          <a:stretch/>
        </p:blipFill>
        <p:spPr>
          <a:xfrm>
            <a:off x="2274958" y="1462603"/>
            <a:ext cx="4615088" cy="3600000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Titolo 1"/>
          <p:cNvSpPr txBox="1">
            <a:spLocks/>
          </p:cNvSpPr>
          <p:nvPr/>
        </p:nvSpPr>
        <p:spPr>
          <a:xfrm>
            <a:off x="222068" y="4892"/>
            <a:ext cx="8921932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 smtClean="0"/>
              <a:t>Introduction: </a:t>
            </a:r>
            <a:r>
              <a:rPr lang="en-GB" sz="3500" dirty="0">
                <a:solidFill>
                  <a:srgbClr val="0055A0"/>
                </a:solidFill>
              </a:rPr>
              <a:t>Instability </a:t>
            </a:r>
            <a:r>
              <a:rPr lang="en-GB" sz="3500" dirty="0" smtClean="0">
                <a:solidFill>
                  <a:srgbClr val="0055A0"/>
                </a:solidFill>
              </a:rPr>
              <a:t>Study Observables</a:t>
            </a:r>
            <a:endParaRPr lang="en-GB" sz="3500" dirty="0"/>
          </a:p>
        </p:txBody>
      </p:sp>
      <p:sp>
        <p:nvSpPr>
          <p:cNvPr id="14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  <p:cxnSp>
        <p:nvCxnSpPr>
          <p:cNvPr id="8" name="Connettore 1 7"/>
          <p:cNvCxnSpPr/>
          <p:nvPr/>
        </p:nvCxnSpPr>
        <p:spPr>
          <a:xfrm flipH="1">
            <a:off x="2993589" y="3327633"/>
            <a:ext cx="3816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6334542" y="3331748"/>
            <a:ext cx="1" cy="166962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5438303" y="4931564"/>
            <a:ext cx="179247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Blow-up time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537782" y="3140641"/>
            <a:ext cx="5405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2.8</a:t>
            </a:r>
            <a:endParaRPr lang="it-IT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5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324"/>
            <a:ext cx="6480000" cy="432000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80</a:t>
            </a:fld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55687" y="4870276"/>
            <a:ext cx="87662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/>
              <a:t>Positive </a:t>
            </a:r>
            <a:r>
              <a:rPr lang="en-GB" sz="2000" b="1" dirty="0"/>
              <a:t>chromaticity strongly mitigates the instability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/>
              <a:t>The </a:t>
            </a:r>
            <a:r>
              <a:rPr lang="en-GB" sz="2000" dirty="0">
                <a:solidFill>
                  <a:srgbClr val="FF0000"/>
                </a:solidFill>
              </a:rPr>
              <a:t>damper</a:t>
            </a:r>
            <a:r>
              <a:rPr lang="en-GB" sz="2000" dirty="0"/>
              <a:t> does </a:t>
            </a:r>
            <a:r>
              <a:rPr lang="en-GB" sz="2000" dirty="0">
                <a:solidFill>
                  <a:srgbClr val="FF0000"/>
                </a:solidFill>
              </a:rPr>
              <a:t>not</a:t>
            </a:r>
            <a:r>
              <a:rPr lang="en-GB" sz="2000" dirty="0"/>
              <a:t> affect significantly the </a:t>
            </a:r>
            <a:r>
              <a:rPr lang="en-GB" sz="2000" dirty="0">
                <a:solidFill>
                  <a:srgbClr val="FF0000"/>
                </a:solidFill>
              </a:rPr>
              <a:t>blow-up time </a:t>
            </a:r>
            <a:r>
              <a:rPr lang="en-GB" sz="2000" dirty="0">
                <a:solidFill>
                  <a:schemeClr val="tx2"/>
                </a:solidFill>
              </a:rPr>
              <a:t>(unable to suppress intra-bunch motion)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904411" y="1019715"/>
            <a:ext cx="3239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V</a:t>
            </a:r>
            <a:r>
              <a:rPr lang="en-GB" sz="2000" baseline="-25000" dirty="0">
                <a:solidFill>
                  <a:srgbClr val="0055A0"/>
                </a:solidFill>
              </a:rPr>
              <a:t>RF</a:t>
            </a:r>
            <a:r>
              <a:rPr lang="en-GB" sz="2000" dirty="0">
                <a:solidFill>
                  <a:srgbClr val="0055A0"/>
                </a:solidFill>
              </a:rPr>
              <a:t> = 4 MV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SEY = 1.3 </a:t>
            </a:r>
            <a:r>
              <a:rPr lang="mr-IN" sz="2000" dirty="0">
                <a:solidFill>
                  <a:srgbClr val="0055A0"/>
                </a:solidFill>
              </a:rPr>
              <a:t>–</a:t>
            </a:r>
            <a:r>
              <a:rPr lang="en-GB" sz="2000" dirty="0">
                <a:solidFill>
                  <a:srgbClr val="0055A0"/>
                </a:solidFill>
              </a:rPr>
              <a:t> 1.4</a:t>
            </a:r>
          </a:p>
          <a:p>
            <a:pPr marL="457200" indent="-457200">
              <a:spcBef>
                <a:spcPct val="20000"/>
              </a:spcBef>
              <a:buClr>
                <a:srgbClr val="0055A0"/>
              </a:buClr>
              <a:buSzPct val="80000"/>
              <a:buFont typeface="Arial" charset="0"/>
              <a:buChar char="•"/>
            </a:pPr>
            <a:r>
              <a:rPr lang="en-GB" sz="2000" dirty="0">
                <a:solidFill>
                  <a:srgbClr val="0055A0"/>
                </a:solidFill>
              </a:rPr>
              <a:t>Feedback damping time is 10 turns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2828261" y="2403033"/>
            <a:ext cx="2993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No instability observed over 20k turns for Q’ &gt; 12.5!</a:t>
            </a: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266700" y="0"/>
            <a:ext cx="8877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Chromaticity and Damper</a:t>
            </a: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56E8D4D6-D249-A44A-96E6-61259E0FB665}"/>
              </a:ext>
            </a:extLst>
          </p:cNvPr>
          <p:cNvSpPr/>
          <p:nvPr/>
        </p:nvSpPr>
        <p:spPr>
          <a:xfrm rot="3290059">
            <a:off x="2152687" y="664384"/>
            <a:ext cx="750104" cy="40583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7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66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DA5003C7-B794-614E-B08E-C1C62D14825B}"/>
              </a:ext>
            </a:extLst>
          </p:cNvPr>
          <p:cNvGrpSpPr/>
          <p:nvPr/>
        </p:nvGrpSpPr>
        <p:grpSpPr>
          <a:xfrm>
            <a:off x="2276273" y="997490"/>
            <a:ext cx="4846003" cy="5040000"/>
            <a:chOff x="2334639" y="1379922"/>
            <a:chExt cx="4846003" cy="4611765"/>
          </a:xfrm>
        </p:grpSpPr>
        <p:pic>
          <p:nvPicPr>
            <p:cNvPr id="7" name="Picture 6">
              <a:extLst>
                <a:ext uri="{FF2B5EF4-FFF2-40B4-BE49-F238E27FC236}">
                  <a16:creationId xmlns="" xmlns:a16="http://schemas.microsoft.com/office/drawing/2014/main" id="{0E921449-909B-4A4B-A43A-A974A2C9EC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145" b="4452"/>
            <a:stretch/>
          </p:blipFill>
          <p:spPr>
            <a:xfrm>
              <a:off x="2387871" y="1379922"/>
              <a:ext cx="4792771" cy="461176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E44C852C-5F26-A14C-B343-8C5DE12054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" t="9298" r="96347" b="62239"/>
            <a:stretch/>
          </p:blipFill>
          <p:spPr>
            <a:xfrm>
              <a:off x="2334639" y="1391055"/>
              <a:ext cx="165370" cy="153697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81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82DE413F-CBF0-7345-8F66-20676F4FE97D}"/>
              </a:ext>
            </a:extLst>
          </p:cNvPr>
          <p:cNvSpPr txBox="1"/>
          <p:nvPr/>
        </p:nvSpPr>
        <p:spPr>
          <a:xfrm>
            <a:off x="2928026" y="721831"/>
            <a:ext cx="372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SEY = 1.4</a:t>
            </a:r>
            <a:r>
              <a:rPr lang="en-US" dirty="0"/>
              <a:t>, Damper ON</a:t>
            </a: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266700" y="0"/>
            <a:ext cx="8877300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Chromaticity and Damper</a:t>
            </a:r>
          </a:p>
        </p:txBody>
      </p:sp>
      <p:sp>
        <p:nvSpPr>
          <p:cNvPr id="11" name="Segnaposto piè di pagina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</p:spPr>
        <p:txBody>
          <a:bodyPr/>
          <a:lstStyle/>
          <a:p>
            <a:r>
              <a:rPr lang="en-GB" smtClean="0"/>
              <a:t>Single bunch instabilities at injection energy</a:t>
            </a:r>
            <a:endParaRPr lang="en-US" dirty="0"/>
          </a:p>
        </p:txBody>
      </p:sp>
      <p:sp>
        <p:nvSpPr>
          <p:cNvPr id="14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</p:spPr>
        <p:txBody>
          <a:bodyPr/>
          <a:lstStyle/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9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61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Outline</a:t>
            </a:r>
            <a:endParaRPr lang="en-GB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6685"/>
            <a:ext cx="8226854" cy="54938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Introduction</a:t>
            </a:r>
          </a:p>
          <a:p>
            <a:pPr lvl="0">
              <a:buFont typeface="Wingdings" charset="2"/>
              <a:buChar char="Ø"/>
            </a:pPr>
            <a:endParaRPr lang="en-GB" sz="2400" b="1" dirty="0" smtClean="0"/>
          </a:p>
          <a:p>
            <a:pPr lvl="0">
              <a:buFont typeface="Wingdings" charset="2"/>
              <a:buChar char="Ø"/>
            </a:pPr>
            <a:r>
              <a:rPr lang="en-GB" sz="2400" b="1" dirty="0" smtClean="0"/>
              <a:t>Convergence </a:t>
            </a:r>
            <a:r>
              <a:rPr lang="en-GB" sz="2400" b="1" dirty="0"/>
              <a:t>Studies</a:t>
            </a:r>
          </a:p>
          <a:p>
            <a:pPr lvl="0">
              <a:buFont typeface="Wingdings" charset="2"/>
              <a:buChar char="Ø"/>
            </a:pPr>
            <a:endParaRPr lang="en-GB" sz="2400" dirty="0" smtClean="0"/>
          </a:p>
          <a:p>
            <a:pPr lvl="0">
              <a:buFont typeface="Wingdings" charset="2"/>
              <a:buChar char="Ø"/>
            </a:pP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Bunch </a:t>
            </a: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Length and RF Voltage Amplitude </a:t>
            </a:r>
          </a:p>
          <a:p>
            <a:pPr lvl="0">
              <a:buFont typeface="Wingdings" charset="2"/>
              <a:buChar char="Ø"/>
            </a:pPr>
            <a:endParaRPr lang="en-GB" sz="24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Effect of SEY and Bunch Charge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</a:p>
          <a:p>
            <a:pPr lvl="0">
              <a:buFont typeface="Wingdings" charset="2"/>
              <a:buChar char="Ø"/>
            </a:pP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Chromaticity and Damper</a:t>
            </a:r>
          </a:p>
          <a:p>
            <a:pPr lvl="0">
              <a:buFont typeface="Wingdings" charset="2"/>
              <a:buChar char="Ø"/>
            </a:pP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GB" sz="24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Octupoles</a:t>
            </a: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0">
              <a:buFont typeface="Wingdings" charset="2"/>
              <a:buChar char="Ø"/>
            </a:pP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GB" sz="2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Conclusions and </a:t>
            </a:r>
            <a:r>
              <a:rPr lang="en-GB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Future Developments</a:t>
            </a:r>
            <a:endParaRPr lang="en-GB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175393" y="6356350"/>
            <a:ext cx="3902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Single bunch instabilities at injection energy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413000" y="6363647"/>
            <a:ext cx="1663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22</a:t>
            </a:r>
            <a:r>
              <a:rPr lang="en-US" baseline="30000" dirty="0" err="1"/>
              <a:t>nd</a:t>
            </a:r>
            <a:r>
              <a:rPr lang="en-GB" dirty="0"/>
              <a:t> </a:t>
            </a: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85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226507</TotalTime>
  <Words>3729</Words>
  <Application>Microsoft Macintosh PowerPoint</Application>
  <PresentationFormat>Presentazione su schermo (4:3)</PresentationFormat>
  <Paragraphs>872</Paragraphs>
  <Slides>81</Slides>
  <Notes>20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81</vt:i4>
      </vt:variant>
    </vt:vector>
  </HeadingPairs>
  <TitlesOfParts>
    <vt:vector size="93" baseType="lpstr">
      <vt:lpstr>.AppleSystemUIFont</vt:lpstr>
      <vt:lpstr>Calibri</vt:lpstr>
      <vt:lpstr>Cambria</vt:lpstr>
      <vt:lpstr>Cambria Math</vt:lpstr>
      <vt:lpstr>Courier New</vt:lpstr>
      <vt:lpstr>Mangal</vt:lpstr>
      <vt:lpstr>Optima</vt:lpstr>
      <vt:lpstr>Symbol</vt:lpstr>
      <vt:lpstr>Verdana</vt:lpstr>
      <vt:lpstr>Wingdings</vt:lpstr>
      <vt:lpstr>Arial</vt:lpstr>
      <vt:lpstr>CERNCorporate4-3</vt:lpstr>
      <vt:lpstr>Presentazione di PowerPoint</vt:lpstr>
      <vt:lpstr>Single Bunch Instabilities at Injection Energy</vt:lpstr>
      <vt:lpstr>Outline</vt:lpstr>
      <vt:lpstr>Outline</vt:lpstr>
      <vt:lpstr>Presentazione di PowerPoint</vt:lpstr>
      <vt:lpstr>Presentazione di PowerPoint</vt:lpstr>
      <vt:lpstr>Presentazione di PowerPoint</vt:lpstr>
      <vt:lpstr>Presentazione di PowerPoint</vt:lpstr>
      <vt:lpstr>Outline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Outline</vt:lpstr>
      <vt:lpstr>Presentazione di PowerPoint</vt:lpstr>
      <vt:lpstr>Presentazione di PowerPoint</vt:lpstr>
      <vt:lpstr>Presentazione di PowerPoint</vt:lpstr>
      <vt:lpstr>Presentazione di PowerPoint</vt:lpstr>
      <vt:lpstr>Outline</vt:lpstr>
      <vt:lpstr>Presentazione di PowerPoint</vt:lpstr>
      <vt:lpstr>Presentazione di PowerPoint</vt:lpstr>
      <vt:lpstr>Why no Instability at High Intensity?</vt:lpstr>
      <vt:lpstr>Outline</vt:lpstr>
      <vt:lpstr>Presentazione di PowerPoint</vt:lpstr>
      <vt:lpstr>Presentazione di PowerPoint</vt:lpstr>
      <vt:lpstr>Presentazione di PowerPoint</vt:lpstr>
      <vt:lpstr>Presentazione di PowerPoint</vt:lpstr>
      <vt:lpstr>Outline</vt:lpstr>
      <vt:lpstr>Presentazione di PowerPoint</vt:lpstr>
      <vt:lpstr>Presentazione di PowerPoint</vt:lpstr>
      <vt:lpstr>Outline</vt:lpstr>
      <vt:lpstr>Conclusions</vt:lpstr>
      <vt:lpstr>Thanks for your attention</vt:lpstr>
      <vt:lpstr>Presentazione di PowerPoint</vt:lpstr>
      <vt:lpstr>Presentazione di PowerPoint</vt:lpstr>
      <vt:lpstr>Presentazione di PowerPoint</vt:lpstr>
      <vt:lpstr>Spares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Build-up: Full Plot </vt:lpstr>
      <vt:lpstr>Build-up: Full Plot </vt:lpstr>
      <vt:lpstr>Build-up: Zoom Plot </vt:lpstr>
      <vt:lpstr>Build-up: Zoom Plot  </vt:lpstr>
      <vt:lpstr>Build-up: Zoom Plot 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Utente di Microsoft Office</cp:lastModifiedBy>
  <cp:revision>1748</cp:revision>
  <dcterms:created xsi:type="dcterms:W3CDTF">2012-11-30T11:04:26Z</dcterms:created>
  <dcterms:modified xsi:type="dcterms:W3CDTF">2019-11-22T09:51:15Z</dcterms:modified>
</cp:coreProperties>
</file>