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340" r:id="rId2"/>
    <p:sldId id="281" r:id="rId3"/>
    <p:sldId id="341" r:id="rId4"/>
    <p:sldId id="282" r:id="rId5"/>
    <p:sldId id="284" r:id="rId6"/>
    <p:sldId id="299" r:id="rId7"/>
    <p:sldId id="300" r:id="rId8"/>
    <p:sldId id="285" r:id="rId9"/>
    <p:sldId id="267" r:id="rId10"/>
    <p:sldId id="269" r:id="rId11"/>
    <p:sldId id="270" r:id="rId12"/>
    <p:sldId id="271" r:id="rId13"/>
    <p:sldId id="295" r:id="rId14"/>
    <p:sldId id="272" r:id="rId15"/>
    <p:sldId id="288" r:id="rId16"/>
    <p:sldId id="289" r:id="rId17"/>
    <p:sldId id="290" r:id="rId18"/>
    <p:sldId id="286" r:id="rId19"/>
    <p:sldId id="298" r:id="rId20"/>
    <p:sldId id="297" r:id="rId21"/>
    <p:sldId id="265" r:id="rId22"/>
    <p:sldId id="292" r:id="rId23"/>
    <p:sldId id="294" r:id="rId24"/>
    <p:sldId id="293" r:id="rId25"/>
    <p:sldId id="29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749"/>
    <p:restoredTop sz="94654"/>
  </p:normalViewPr>
  <p:slideViewPr>
    <p:cSldViewPr snapToGrid="0" snapToObjects="1">
      <p:cViewPr>
        <p:scale>
          <a:sx n="172" d="100"/>
          <a:sy n="172" d="100"/>
        </p:scale>
        <p:origin x="-752" y="-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341EA-6126-1841-914B-49CF2578E300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E4ABD-8369-8548-924B-0367173A1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42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12933-D020-F94D-807B-88E34F851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8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7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4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0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7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6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2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7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0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2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7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7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F68CA-12EB-DD4F-AD2C-96F2CE00E42F}" type="datetimeFigureOut">
              <a:rPr lang="en-US" smtClean="0"/>
              <a:t>11/21/19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8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1.gi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0A86BAF4-7DBA-584B-94A7-D167E26B413B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1CCDB3E-49F0-6F42-BF70-53BDE1067622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AAF5F72A-85D1-F345-A6E8-F5D055306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CEBF938-E6DF-8141-A099-480CC3214344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527D8B-4400-374C-AC62-EAB28D3CA619}"/>
              </a:ext>
            </a:extLst>
          </p:cNvPr>
          <p:cNvGrpSpPr/>
          <p:nvPr/>
        </p:nvGrpSpPr>
        <p:grpSpPr>
          <a:xfrm>
            <a:off x="0" y="2275939"/>
            <a:ext cx="9144000" cy="2306123"/>
            <a:chOff x="0" y="1475570"/>
            <a:chExt cx="9144000" cy="230612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4AD99E3-A2BF-2B4A-954E-5D690C974B3B}"/>
                </a:ext>
              </a:extLst>
            </p:cNvPr>
            <p:cNvGrpSpPr/>
            <p:nvPr/>
          </p:nvGrpSpPr>
          <p:grpSpPr>
            <a:xfrm>
              <a:off x="0" y="1475570"/>
              <a:ext cx="9144000" cy="961589"/>
              <a:chOff x="0" y="1717256"/>
              <a:chExt cx="9144000" cy="961589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5B4091-6B3E-5E46-95BB-6F973A3F8688}"/>
                  </a:ext>
                </a:extLst>
              </p:cNvPr>
              <p:cNvSpPr txBox="1"/>
              <p:nvPr/>
            </p:nvSpPr>
            <p:spPr>
              <a:xfrm>
                <a:off x="1" y="2247958"/>
                <a:ext cx="914399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tx2"/>
                    </a:solidFill>
                  </a:rPr>
                  <a:t>G. </a:t>
                </a:r>
                <a:r>
                  <a:rPr lang="en-US" sz="2200" dirty="0" err="1">
                    <a:solidFill>
                      <a:schemeClr val="tx2"/>
                    </a:solidFill>
                  </a:rPr>
                  <a:t>Iadarola</a:t>
                </a:r>
                <a:r>
                  <a:rPr lang="en-US" sz="2200" dirty="0">
                    <a:solidFill>
                      <a:schemeClr val="tx2"/>
                    </a:solidFill>
                  </a:rPr>
                  <a:t> and L. Sabato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79A98E-D5DB-B54C-AE11-8B1C6C7A77FB}"/>
                  </a:ext>
                </a:extLst>
              </p:cNvPr>
              <p:cNvSpPr txBox="1"/>
              <p:nvPr/>
            </p:nvSpPr>
            <p:spPr>
              <a:xfrm>
                <a:off x="0" y="1717256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tx2"/>
                    </a:solidFill>
                  </a:rPr>
                  <a:t>Indications from spectral analysis</a:t>
                </a:r>
                <a:endParaRPr lang="en-GB" sz="24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B2A5036-9C65-5746-A284-621382D9A94E}"/>
                </a:ext>
              </a:extLst>
            </p:cNvPr>
            <p:cNvSpPr txBox="1"/>
            <p:nvPr/>
          </p:nvSpPr>
          <p:spPr>
            <a:xfrm>
              <a:off x="0" y="3135362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Many thanks to: </a:t>
              </a:r>
            </a:p>
            <a:p>
              <a:pPr algn="ctr"/>
              <a:r>
                <a:rPr lang="en-US" dirty="0">
                  <a:solidFill>
                    <a:schemeClr val="tx2"/>
                  </a:solidFill>
                </a:rPr>
                <a:t>H. </a:t>
              </a:r>
              <a:r>
                <a:rPr lang="en-US" dirty="0" err="1">
                  <a:solidFill>
                    <a:schemeClr val="tx2"/>
                  </a:solidFill>
                </a:rPr>
                <a:t>Bartosik</a:t>
              </a:r>
              <a:r>
                <a:rPr lang="en-US" dirty="0">
                  <a:solidFill>
                    <a:schemeClr val="tx2"/>
                  </a:solidFill>
                </a:rPr>
                <a:t>, E. </a:t>
              </a:r>
              <a:r>
                <a:rPr lang="en-US" dirty="0" err="1">
                  <a:solidFill>
                    <a:schemeClr val="tx2"/>
                  </a:solidFill>
                </a:rPr>
                <a:t>Métral</a:t>
              </a:r>
              <a:r>
                <a:rPr lang="en-US" dirty="0">
                  <a:solidFill>
                    <a:schemeClr val="tx2"/>
                  </a:solidFill>
                </a:rPr>
                <a:t>, L. </a:t>
              </a:r>
              <a:r>
                <a:rPr lang="en-US" dirty="0" err="1">
                  <a:solidFill>
                    <a:schemeClr val="tx2"/>
                  </a:solidFill>
                </a:rPr>
                <a:t>Mether</a:t>
              </a:r>
              <a:r>
                <a:rPr lang="en-US" dirty="0">
                  <a:solidFill>
                    <a:schemeClr val="tx2"/>
                  </a:solidFill>
                </a:rPr>
                <a:t>, N. </a:t>
              </a:r>
              <a:r>
                <a:rPr lang="en-US" dirty="0" err="1">
                  <a:solidFill>
                    <a:schemeClr val="tx2"/>
                  </a:solidFill>
                </a:rPr>
                <a:t>Mounet</a:t>
              </a:r>
              <a:r>
                <a:rPr lang="en-US" dirty="0">
                  <a:solidFill>
                    <a:schemeClr val="tx2"/>
                  </a:solidFill>
                </a:rPr>
                <a:t>, G. </a:t>
              </a:r>
              <a:r>
                <a:rPr lang="en-US" dirty="0" err="1">
                  <a:solidFill>
                    <a:schemeClr val="tx2"/>
                  </a:solidFill>
                </a:rPr>
                <a:t>Rumolo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6212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833AAA-7793-2242-8086-54447ABAB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1138459"/>
            <a:ext cx="7200000" cy="571954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E35DB41-6BB5-2C4A-BB33-6A7CA598B43D}"/>
              </a:ext>
            </a:extLst>
          </p:cNvPr>
          <p:cNvCxnSpPr>
            <a:cxnSpLocks/>
          </p:cNvCxnSpPr>
          <p:nvPr/>
        </p:nvCxnSpPr>
        <p:spPr>
          <a:xfrm flipV="1">
            <a:off x="6172200" y="1545336"/>
            <a:ext cx="0" cy="170992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29">
            <a:extLst>
              <a:ext uri="{FF2B5EF4-FFF2-40B4-BE49-F238E27FC236}">
                <a16:creationId xmlns:a16="http://schemas.microsoft.com/office/drawing/2014/main" id="{72E2490E-D413-3B45-B4F7-F848092D4F5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FD83E12-3296-7049-839B-93A9265CE00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D92A307-0447-E84E-8CC5-75E36A4811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70991E9-119D-0C48-8379-F48BA52D93F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3F33192-E590-7D4C-81DC-56FA6C5B2855}"/>
              </a:ext>
            </a:extLst>
          </p:cNvPr>
          <p:cNvSpPr txBox="1"/>
          <p:nvPr/>
        </p:nvSpPr>
        <p:spPr>
          <a:xfrm>
            <a:off x="1289304" y="512064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These features are </a:t>
            </a:r>
            <a:r>
              <a:rPr lang="en-US" sz="1700" b="1" dirty="0">
                <a:solidFill>
                  <a:srgbClr val="C00000"/>
                </a:solidFill>
              </a:rPr>
              <a:t>observed systematically over the simulation set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tune of the unstable line seems </a:t>
            </a:r>
            <a:r>
              <a:rPr lang="en-US" sz="1700" b="1" dirty="0">
                <a:solidFill>
                  <a:srgbClr val="C00000"/>
                </a:solidFill>
              </a:rPr>
              <a:t>correlated to Q</a:t>
            </a:r>
            <a:r>
              <a:rPr lang="en-US" sz="1700" b="1" baseline="-25000" dirty="0">
                <a:solidFill>
                  <a:srgbClr val="C00000"/>
                </a:solidFill>
              </a:rPr>
              <a:t>s</a:t>
            </a:r>
            <a:r>
              <a:rPr lang="en-US" sz="17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3CF077-6C5F-6F4D-838D-F2A782A6762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538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C200CA-8496-624D-A0F2-B2BA4A2AF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1138459"/>
            <a:ext cx="7200000" cy="571954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3CF358A-A055-4743-87B1-D3FC6799EB21}"/>
              </a:ext>
            </a:extLst>
          </p:cNvPr>
          <p:cNvCxnSpPr>
            <a:cxnSpLocks/>
          </p:cNvCxnSpPr>
          <p:nvPr/>
        </p:nvCxnSpPr>
        <p:spPr>
          <a:xfrm flipV="1">
            <a:off x="6172200" y="1545336"/>
            <a:ext cx="0" cy="170992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o 29">
            <a:extLst>
              <a:ext uri="{FF2B5EF4-FFF2-40B4-BE49-F238E27FC236}">
                <a16:creationId xmlns:a16="http://schemas.microsoft.com/office/drawing/2014/main" id="{D4053479-F4A0-FB47-86F8-D82203924EA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DFC57B3-C3E0-8145-B01B-6290DA50881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701A5EC3-A08E-4B4F-9CD4-B0576B6649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EEEEBB1-53D1-6643-A7EF-EF2811EB1128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25C23B6-F4D8-0745-8758-827E6F0D27D6}"/>
              </a:ext>
            </a:extLst>
          </p:cNvPr>
          <p:cNvSpPr txBox="1"/>
          <p:nvPr/>
        </p:nvSpPr>
        <p:spPr>
          <a:xfrm>
            <a:off x="1289304" y="512064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These features are </a:t>
            </a:r>
            <a:r>
              <a:rPr lang="en-US" sz="1700" b="1" dirty="0">
                <a:solidFill>
                  <a:srgbClr val="C00000"/>
                </a:solidFill>
              </a:rPr>
              <a:t>observed systematically over the simulation set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tune of the unstable line seems </a:t>
            </a:r>
            <a:r>
              <a:rPr lang="en-US" sz="1700" b="1" dirty="0">
                <a:solidFill>
                  <a:srgbClr val="C00000"/>
                </a:solidFill>
              </a:rPr>
              <a:t>correlated to Q</a:t>
            </a:r>
            <a:r>
              <a:rPr lang="en-US" sz="1700" b="1" baseline="-25000" dirty="0">
                <a:solidFill>
                  <a:srgbClr val="C00000"/>
                </a:solidFill>
              </a:rPr>
              <a:t>s</a:t>
            </a:r>
            <a:r>
              <a:rPr lang="en-US" sz="17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CD41E-2346-BB4C-A5C5-0A065BE1FE7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28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EFB30C-3ED6-4E4B-9263-9883CC51D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1138459"/>
            <a:ext cx="7200000" cy="571954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0AD550A-4A86-344A-93DD-23D770C00E36}"/>
              </a:ext>
            </a:extLst>
          </p:cNvPr>
          <p:cNvCxnSpPr>
            <a:cxnSpLocks/>
          </p:cNvCxnSpPr>
          <p:nvPr/>
        </p:nvCxnSpPr>
        <p:spPr>
          <a:xfrm flipV="1">
            <a:off x="6172200" y="1545336"/>
            <a:ext cx="0" cy="170992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o 29">
            <a:extLst>
              <a:ext uri="{FF2B5EF4-FFF2-40B4-BE49-F238E27FC236}">
                <a16:creationId xmlns:a16="http://schemas.microsoft.com/office/drawing/2014/main" id="{7B2D019E-102E-BE4A-8666-A6922B9535E7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379739A-BD88-F84C-91BE-736A0139E0B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5018BEDC-7936-8F4A-87B6-8D26A7AAB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99C63AA-9629-AA4B-8951-E3744A954F97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FAB6566-0632-A741-87DA-C9718644E171}"/>
              </a:ext>
            </a:extLst>
          </p:cNvPr>
          <p:cNvSpPr txBox="1"/>
          <p:nvPr/>
        </p:nvSpPr>
        <p:spPr>
          <a:xfrm>
            <a:off x="1289304" y="512064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These features are </a:t>
            </a:r>
            <a:r>
              <a:rPr lang="en-US" sz="1700" b="1" dirty="0">
                <a:solidFill>
                  <a:srgbClr val="C00000"/>
                </a:solidFill>
              </a:rPr>
              <a:t>observed systematically over the simulation set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tune of the unstable line seems </a:t>
            </a:r>
            <a:r>
              <a:rPr lang="en-US" sz="1700" b="1" dirty="0">
                <a:solidFill>
                  <a:srgbClr val="C00000"/>
                </a:solidFill>
              </a:rPr>
              <a:t>correlated to Q</a:t>
            </a:r>
            <a:r>
              <a:rPr lang="en-US" sz="1700" b="1" baseline="-25000" dirty="0">
                <a:solidFill>
                  <a:srgbClr val="C00000"/>
                </a:solidFill>
              </a:rPr>
              <a:t>s</a:t>
            </a:r>
            <a:r>
              <a:rPr lang="en-US" sz="17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C22EAD-AF2F-2843-B7E1-F3948C46FB5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64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4B9A08E-5C55-544D-BAB7-9D69DD64142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841" y="1035668"/>
            <a:ext cx="5845714" cy="55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93284A-5BB7-A84C-A1C6-46299A4587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430"/>
          <a:stretch/>
        </p:blipFill>
        <p:spPr>
          <a:xfrm>
            <a:off x="-306251" y="3984771"/>
            <a:ext cx="4716000" cy="299674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351B1DF4-E2F1-6C4B-BB23-F77E5574937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64E0F0-86BB-CC46-95B7-11102AF810C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18A8A646-68C6-5642-80E9-63719D1F5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73CC36-86BD-2C40-AD07-1C791FD5F10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064389E-704B-6342-B8AB-1BA3C06D12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Unstable frequency vs tune spread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A710CE-1406-A143-9C9F-3C3A7FFC10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18"/>
          <a:stretch/>
        </p:blipFill>
        <p:spPr>
          <a:xfrm>
            <a:off x="-306250" y="1083998"/>
            <a:ext cx="4715411" cy="3001409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FB1BE39-64A3-0C47-8418-93CDFC5FCA09}"/>
              </a:ext>
            </a:extLst>
          </p:cNvPr>
          <p:cNvSpPr/>
          <p:nvPr/>
        </p:nvSpPr>
        <p:spPr>
          <a:xfrm>
            <a:off x="4470400" y="6434667"/>
            <a:ext cx="4318000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845E4CC-D310-A74A-B366-63F143D6D748}"/>
              </a:ext>
            </a:extLst>
          </p:cNvPr>
          <p:cNvCxnSpPr>
            <a:cxnSpLocks/>
          </p:cNvCxnSpPr>
          <p:nvPr/>
        </p:nvCxnSpPr>
        <p:spPr>
          <a:xfrm>
            <a:off x="5998475" y="1711395"/>
            <a:ext cx="0" cy="42787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BA5E150-2F86-FD47-ABCF-CEBA41B02A08}"/>
              </a:ext>
            </a:extLst>
          </p:cNvPr>
          <p:cNvGrpSpPr/>
          <p:nvPr/>
        </p:nvGrpSpPr>
        <p:grpSpPr>
          <a:xfrm>
            <a:off x="5821977" y="6450995"/>
            <a:ext cx="1513627" cy="246221"/>
            <a:chOff x="5761613" y="6434063"/>
            <a:chExt cx="1513627" cy="24622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0EDEED-3AB2-F84E-96F8-2E30631308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8687592-33D9-2644-939A-5E305AB8BBBD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30FE9E5-2FEB-BA4E-BE9A-ACBD25349091}"/>
              </a:ext>
            </a:extLst>
          </p:cNvPr>
          <p:cNvCxnSpPr>
            <a:cxnSpLocks/>
          </p:cNvCxnSpPr>
          <p:nvPr/>
        </p:nvCxnSpPr>
        <p:spPr>
          <a:xfrm>
            <a:off x="6205597" y="1711395"/>
            <a:ext cx="0" cy="42787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E799ED1-8F7D-0E4C-A755-27FA3B68FD88}"/>
              </a:ext>
            </a:extLst>
          </p:cNvPr>
          <p:cNvGrpSpPr/>
          <p:nvPr/>
        </p:nvGrpSpPr>
        <p:grpSpPr>
          <a:xfrm>
            <a:off x="7379675" y="6450995"/>
            <a:ext cx="1416873" cy="246221"/>
            <a:chOff x="7472808" y="6450996"/>
            <a:chExt cx="1416873" cy="24622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DE04CA4-0305-C249-ABAC-F733C9C6A8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01F5AE-560A-284F-890F-67BF865FACCC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66B351D-F249-2D48-8886-315156BB7F8D}"/>
              </a:ext>
            </a:extLst>
          </p:cNvPr>
          <p:cNvGrpSpPr/>
          <p:nvPr/>
        </p:nvGrpSpPr>
        <p:grpSpPr>
          <a:xfrm>
            <a:off x="4547651" y="6450995"/>
            <a:ext cx="1227748" cy="246221"/>
            <a:chOff x="4259786" y="6450997"/>
            <a:chExt cx="1227748" cy="24622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57B29D17-01D6-E542-AB5E-B6FC584D8D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765" t="67074" r="57259" b="30592"/>
            <a:stretch/>
          </p:blipFill>
          <p:spPr>
            <a:xfrm>
              <a:off x="4259786" y="6509021"/>
              <a:ext cx="115512" cy="130175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3FB980-2BD3-2E44-9F2F-8C874400D19F}"/>
                </a:ext>
              </a:extLst>
            </p:cNvPr>
            <p:cNvSpPr txBox="1"/>
            <p:nvPr/>
          </p:nvSpPr>
          <p:spPr>
            <a:xfrm>
              <a:off x="4438849" y="6450997"/>
              <a:ext cx="104868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Machine tune</a:t>
              </a: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1733EA7-6EC7-C343-A960-3E145F52C0AC}"/>
              </a:ext>
            </a:extLst>
          </p:cNvPr>
          <p:cNvCxnSpPr>
            <a:cxnSpLocks/>
          </p:cNvCxnSpPr>
          <p:nvPr/>
        </p:nvCxnSpPr>
        <p:spPr>
          <a:xfrm>
            <a:off x="1569449" y="1090613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5F76D05-AF66-0547-8567-F1FDC5FCEC24}"/>
              </a:ext>
            </a:extLst>
          </p:cNvPr>
          <p:cNvCxnSpPr>
            <a:cxnSpLocks/>
          </p:cNvCxnSpPr>
          <p:nvPr/>
        </p:nvCxnSpPr>
        <p:spPr>
          <a:xfrm>
            <a:off x="1724812" y="1090613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AB0CB7D-2D91-9648-A2FC-D89B851BC25A}"/>
              </a:ext>
            </a:extLst>
          </p:cNvPr>
          <p:cNvCxnSpPr>
            <a:cxnSpLocks/>
          </p:cNvCxnSpPr>
          <p:nvPr/>
        </p:nvCxnSpPr>
        <p:spPr>
          <a:xfrm>
            <a:off x="1724812" y="3986212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9280C4B-1A87-4F43-969F-3E3E9F8D4D6C}"/>
              </a:ext>
            </a:extLst>
          </p:cNvPr>
          <p:cNvCxnSpPr>
            <a:cxnSpLocks/>
          </p:cNvCxnSpPr>
          <p:nvPr/>
        </p:nvCxnSpPr>
        <p:spPr>
          <a:xfrm>
            <a:off x="1569449" y="3986212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C223128-0BA3-194F-9AFF-EEDBD4357BD1}"/>
              </a:ext>
            </a:extLst>
          </p:cNvPr>
          <p:cNvSpPr txBox="1"/>
          <p:nvPr/>
        </p:nvSpPr>
        <p:spPr>
          <a:xfrm>
            <a:off x="2383536" y="1103376"/>
            <a:ext cx="96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alone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5D2E0E-2BF9-9046-BB9E-A5CA366BE139}"/>
              </a:ext>
            </a:extLst>
          </p:cNvPr>
          <p:cNvSpPr txBox="1"/>
          <p:nvPr/>
        </p:nvSpPr>
        <p:spPr>
          <a:xfrm>
            <a:off x="2267712" y="4008120"/>
            <a:ext cx="107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octupoles alone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D1054B-FF42-7E44-8A33-189097EB9F2C}"/>
              </a:ext>
            </a:extLst>
          </p:cNvPr>
          <p:cNvSpPr txBox="1"/>
          <p:nvPr/>
        </p:nvSpPr>
        <p:spPr>
          <a:xfrm>
            <a:off x="7022592" y="2892552"/>
            <a:ext cx="119481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</a:t>
            </a:r>
          </a:p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octupoles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B6DE7A-94DC-6843-B99C-EC3F8F1F6550}"/>
              </a:ext>
            </a:extLst>
          </p:cNvPr>
          <p:cNvSpPr txBox="1"/>
          <p:nvPr/>
        </p:nvSpPr>
        <p:spPr>
          <a:xfrm rot="5400000">
            <a:off x="2724912" y="2226900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F2A83E4-77A7-594A-9C1E-6613A91B8709}"/>
              </a:ext>
            </a:extLst>
          </p:cNvPr>
          <p:cNvSpPr txBox="1"/>
          <p:nvPr/>
        </p:nvSpPr>
        <p:spPr>
          <a:xfrm rot="5400000">
            <a:off x="2724912" y="5122501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604EA2-6F41-3548-93D2-F0F00BEE4517}"/>
              </a:ext>
            </a:extLst>
          </p:cNvPr>
          <p:cNvSpPr txBox="1"/>
          <p:nvPr/>
        </p:nvSpPr>
        <p:spPr>
          <a:xfrm rot="5400000">
            <a:off x="7412738" y="4314630"/>
            <a:ext cx="310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4B95035-EF46-864C-86AF-D11B03CA7710}"/>
              </a:ext>
            </a:extLst>
          </p:cNvPr>
          <p:cNvSpPr txBox="1"/>
          <p:nvPr/>
        </p:nvSpPr>
        <p:spPr>
          <a:xfrm>
            <a:off x="1435608" y="566928"/>
            <a:ext cx="72146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There </a:t>
            </a:r>
            <a:r>
              <a:rPr lang="en-US" sz="1700" b="1" dirty="0">
                <a:solidFill>
                  <a:srgbClr val="C00000"/>
                </a:solidFill>
              </a:rPr>
              <a:t>no overlap </a:t>
            </a:r>
            <a:r>
              <a:rPr lang="en-US" sz="1700" dirty="0">
                <a:solidFill>
                  <a:schemeClr val="tx2"/>
                </a:solidFill>
              </a:rPr>
              <a:t>between the spread and the unstable frequency</a:t>
            </a:r>
          </a:p>
        </p:txBody>
      </p:sp>
    </p:spTree>
    <p:extLst>
      <p:ext uri="{BB962C8B-B14F-4D97-AF65-F5344CB8AC3E}">
        <p14:creationId xmlns:p14="http://schemas.microsoft.com/office/powerpoint/2010/main" val="3718087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351B1DF4-E2F1-6C4B-BB23-F77E5574937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64E0F0-86BB-CC46-95B7-11102AF810C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18A8A646-68C6-5642-80E9-63719D1F5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73CC36-86BD-2C40-AD07-1C791FD5F10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E67BB30-849C-3A41-BBB8-8540FDD13C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841" y="1035668"/>
            <a:ext cx="5845714" cy="55800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FCF9FC6-FA73-A64F-8DCA-49880D0B4977}"/>
              </a:ext>
            </a:extLst>
          </p:cNvPr>
          <p:cNvGrpSpPr>
            <a:grpSpLocks noChangeAspect="1"/>
          </p:cNvGrpSpPr>
          <p:nvPr/>
        </p:nvGrpSpPr>
        <p:grpSpPr>
          <a:xfrm>
            <a:off x="-306250" y="1083998"/>
            <a:ext cx="4715411" cy="5897140"/>
            <a:chOff x="-93307" y="1146629"/>
            <a:chExt cx="4320000" cy="540263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8A710CE-1406-A143-9C9F-3C3A7FFC10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3318"/>
            <a:stretch/>
          </p:blipFill>
          <p:spPr>
            <a:xfrm>
              <a:off x="-93307" y="1146629"/>
              <a:ext cx="4320000" cy="274972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AEC6694-EE4A-514F-9803-DE5202DA94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3496"/>
            <a:stretch/>
          </p:blipFill>
          <p:spPr>
            <a:xfrm>
              <a:off x="-93307" y="3806881"/>
              <a:ext cx="4320000" cy="2742383"/>
            </a:xfrm>
            <a:prstGeom prst="rect">
              <a:avLst/>
            </a:prstGeom>
          </p:spPr>
        </p:pic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FB1BE39-64A3-0C47-8418-93CDFC5FCA09}"/>
              </a:ext>
            </a:extLst>
          </p:cNvPr>
          <p:cNvSpPr/>
          <p:nvPr/>
        </p:nvSpPr>
        <p:spPr>
          <a:xfrm>
            <a:off x="4470400" y="6434667"/>
            <a:ext cx="4318000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845E4CC-D310-A74A-B366-63F143D6D748}"/>
              </a:ext>
            </a:extLst>
          </p:cNvPr>
          <p:cNvCxnSpPr>
            <a:cxnSpLocks/>
          </p:cNvCxnSpPr>
          <p:nvPr/>
        </p:nvCxnSpPr>
        <p:spPr>
          <a:xfrm>
            <a:off x="5998475" y="1711395"/>
            <a:ext cx="0" cy="42787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BA5E150-2F86-FD47-ABCF-CEBA41B02A08}"/>
              </a:ext>
            </a:extLst>
          </p:cNvPr>
          <p:cNvGrpSpPr/>
          <p:nvPr/>
        </p:nvGrpSpPr>
        <p:grpSpPr>
          <a:xfrm>
            <a:off x="5821977" y="6450995"/>
            <a:ext cx="1513627" cy="246221"/>
            <a:chOff x="5761613" y="6434063"/>
            <a:chExt cx="1513627" cy="24622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0EDEED-3AB2-F84E-96F8-2E30631308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8687592-33D9-2644-939A-5E305AB8BBBD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30FE9E5-2FEB-BA4E-BE9A-ACBD25349091}"/>
              </a:ext>
            </a:extLst>
          </p:cNvPr>
          <p:cNvCxnSpPr>
            <a:cxnSpLocks/>
          </p:cNvCxnSpPr>
          <p:nvPr/>
        </p:nvCxnSpPr>
        <p:spPr>
          <a:xfrm>
            <a:off x="6205597" y="1711395"/>
            <a:ext cx="0" cy="42787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E799ED1-8F7D-0E4C-A755-27FA3B68FD88}"/>
              </a:ext>
            </a:extLst>
          </p:cNvPr>
          <p:cNvGrpSpPr/>
          <p:nvPr/>
        </p:nvGrpSpPr>
        <p:grpSpPr>
          <a:xfrm>
            <a:off x="7379675" y="6450995"/>
            <a:ext cx="1416873" cy="246221"/>
            <a:chOff x="7472808" y="6450996"/>
            <a:chExt cx="1416873" cy="24622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DE04CA4-0305-C249-ABAC-F733C9C6A8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01F5AE-560A-284F-890F-67BF865FACCC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66B351D-F249-2D48-8886-315156BB7F8D}"/>
              </a:ext>
            </a:extLst>
          </p:cNvPr>
          <p:cNvGrpSpPr/>
          <p:nvPr/>
        </p:nvGrpSpPr>
        <p:grpSpPr>
          <a:xfrm>
            <a:off x="4547651" y="6450995"/>
            <a:ext cx="1227748" cy="246221"/>
            <a:chOff x="4259786" y="6450997"/>
            <a:chExt cx="1227748" cy="24622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57B29D17-01D6-E542-AB5E-B6FC584D8D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765" t="67074" r="57259" b="30592"/>
            <a:stretch/>
          </p:blipFill>
          <p:spPr>
            <a:xfrm>
              <a:off x="4259786" y="6509021"/>
              <a:ext cx="115512" cy="130175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3FB980-2BD3-2E44-9F2F-8C874400D19F}"/>
                </a:ext>
              </a:extLst>
            </p:cNvPr>
            <p:cNvSpPr txBox="1"/>
            <p:nvPr/>
          </p:nvSpPr>
          <p:spPr>
            <a:xfrm>
              <a:off x="4438849" y="6450997"/>
              <a:ext cx="104868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Machine tune</a:t>
              </a: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1733EA7-6EC7-C343-A960-3E145F52C0AC}"/>
              </a:ext>
            </a:extLst>
          </p:cNvPr>
          <p:cNvCxnSpPr>
            <a:cxnSpLocks/>
          </p:cNvCxnSpPr>
          <p:nvPr/>
        </p:nvCxnSpPr>
        <p:spPr>
          <a:xfrm>
            <a:off x="1569449" y="1090613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5F76D05-AF66-0547-8567-F1FDC5FCEC24}"/>
              </a:ext>
            </a:extLst>
          </p:cNvPr>
          <p:cNvCxnSpPr>
            <a:cxnSpLocks/>
          </p:cNvCxnSpPr>
          <p:nvPr/>
        </p:nvCxnSpPr>
        <p:spPr>
          <a:xfrm>
            <a:off x="1724812" y="1090613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AB0CB7D-2D91-9648-A2FC-D89B851BC25A}"/>
              </a:ext>
            </a:extLst>
          </p:cNvPr>
          <p:cNvCxnSpPr>
            <a:cxnSpLocks/>
          </p:cNvCxnSpPr>
          <p:nvPr/>
        </p:nvCxnSpPr>
        <p:spPr>
          <a:xfrm>
            <a:off x="1724812" y="3986212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9280C4B-1A87-4F43-969F-3E3E9F8D4D6C}"/>
              </a:ext>
            </a:extLst>
          </p:cNvPr>
          <p:cNvCxnSpPr>
            <a:cxnSpLocks/>
          </p:cNvCxnSpPr>
          <p:nvPr/>
        </p:nvCxnSpPr>
        <p:spPr>
          <a:xfrm>
            <a:off x="1569449" y="3986212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29546F9-9838-EE4A-8C27-D8D13FA444EB}"/>
              </a:ext>
            </a:extLst>
          </p:cNvPr>
          <p:cNvSpPr txBox="1"/>
          <p:nvPr/>
        </p:nvSpPr>
        <p:spPr>
          <a:xfrm>
            <a:off x="2383536" y="1103376"/>
            <a:ext cx="96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alone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85061C-9679-9A4C-84F0-F88ABCD6FFE5}"/>
              </a:ext>
            </a:extLst>
          </p:cNvPr>
          <p:cNvSpPr txBox="1"/>
          <p:nvPr/>
        </p:nvSpPr>
        <p:spPr>
          <a:xfrm>
            <a:off x="2267712" y="4008120"/>
            <a:ext cx="107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octupoles alone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552FB9-2B68-0C49-B9E4-217AEF2E5D56}"/>
              </a:ext>
            </a:extLst>
          </p:cNvPr>
          <p:cNvSpPr txBox="1"/>
          <p:nvPr/>
        </p:nvSpPr>
        <p:spPr>
          <a:xfrm>
            <a:off x="7022592" y="2892552"/>
            <a:ext cx="119481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</a:t>
            </a:r>
          </a:p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octupoles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810DE0-0DCB-CD42-A782-8D9A8577F43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Unstable frequency vs tune spread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7BA04FF-1AB6-AC4C-A14A-44557FB70AD2}"/>
              </a:ext>
            </a:extLst>
          </p:cNvPr>
          <p:cNvSpPr txBox="1"/>
          <p:nvPr/>
        </p:nvSpPr>
        <p:spPr>
          <a:xfrm rot="5400000">
            <a:off x="2724912" y="2226900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1ADA63C-8227-E540-9257-5CFAAF7B32AA}"/>
              </a:ext>
            </a:extLst>
          </p:cNvPr>
          <p:cNvSpPr txBox="1"/>
          <p:nvPr/>
        </p:nvSpPr>
        <p:spPr>
          <a:xfrm rot="5400000">
            <a:off x="2724912" y="5122501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9A65AA-357A-834C-9374-AAA82DF9F27C}"/>
              </a:ext>
            </a:extLst>
          </p:cNvPr>
          <p:cNvSpPr txBox="1"/>
          <p:nvPr/>
        </p:nvSpPr>
        <p:spPr>
          <a:xfrm rot="5400000">
            <a:off x="7412738" y="4314630"/>
            <a:ext cx="310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9B10C1-89AA-A845-A4AA-044D0DD49030}"/>
              </a:ext>
            </a:extLst>
          </p:cNvPr>
          <p:cNvSpPr txBox="1"/>
          <p:nvPr/>
        </p:nvSpPr>
        <p:spPr>
          <a:xfrm>
            <a:off x="1435608" y="566928"/>
            <a:ext cx="72146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There </a:t>
            </a:r>
            <a:r>
              <a:rPr lang="en-US" sz="1700" b="1" dirty="0">
                <a:solidFill>
                  <a:srgbClr val="C00000"/>
                </a:solidFill>
              </a:rPr>
              <a:t>no overlap </a:t>
            </a:r>
            <a:r>
              <a:rPr lang="en-US" sz="1700" dirty="0">
                <a:solidFill>
                  <a:schemeClr val="tx2"/>
                </a:solidFill>
              </a:rPr>
              <a:t>between the spread and the unstable frequency</a:t>
            </a:r>
          </a:p>
        </p:txBody>
      </p:sp>
    </p:spTree>
    <p:extLst>
      <p:ext uri="{BB962C8B-B14F-4D97-AF65-F5344CB8AC3E}">
        <p14:creationId xmlns:p14="http://schemas.microsoft.com/office/powerpoint/2010/main" val="3087907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07FA2F2-6EC0-364F-908F-54952C795F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92" b="1"/>
          <a:stretch/>
        </p:blipFill>
        <p:spPr>
          <a:xfrm>
            <a:off x="-306839" y="3982720"/>
            <a:ext cx="4716000" cy="29984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A39017-F79B-374A-932D-6D210B3171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841" y="1035668"/>
            <a:ext cx="5845714" cy="558000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351B1DF4-E2F1-6C4B-BB23-F77E5574937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64E0F0-86BB-CC46-95B7-11102AF810C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18A8A646-68C6-5642-80E9-63719D1F5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73CC36-86BD-2C40-AD07-1C791FD5F10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8A710CE-1406-A143-9C9F-3C3A7FFC10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18"/>
          <a:stretch/>
        </p:blipFill>
        <p:spPr>
          <a:xfrm>
            <a:off x="-306250" y="1083998"/>
            <a:ext cx="4715411" cy="300140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1BD610B-0F1C-CC43-AD71-F56F0F5DEED8}"/>
              </a:ext>
            </a:extLst>
          </p:cNvPr>
          <p:cNvSpPr/>
          <p:nvPr/>
        </p:nvSpPr>
        <p:spPr>
          <a:xfrm>
            <a:off x="4470400" y="6434667"/>
            <a:ext cx="4318000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D251BE-5FE6-9E49-9C6F-9A29E402FF38}"/>
              </a:ext>
            </a:extLst>
          </p:cNvPr>
          <p:cNvCxnSpPr>
            <a:cxnSpLocks/>
          </p:cNvCxnSpPr>
          <p:nvPr/>
        </p:nvCxnSpPr>
        <p:spPr>
          <a:xfrm>
            <a:off x="5998475" y="1711395"/>
            <a:ext cx="0" cy="42787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F51EEE0-4290-6E4E-B678-C6143F30C13D}"/>
              </a:ext>
            </a:extLst>
          </p:cNvPr>
          <p:cNvGrpSpPr/>
          <p:nvPr/>
        </p:nvGrpSpPr>
        <p:grpSpPr>
          <a:xfrm>
            <a:off x="5821977" y="6450995"/>
            <a:ext cx="1513627" cy="246221"/>
            <a:chOff x="5761613" y="6434063"/>
            <a:chExt cx="1513627" cy="24622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FC65CD7-D47E-0B47-8333-0539BC5405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EDE82BF-F5FC-C642-ADB2-53ACA3A16B14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086992D-F774-DC40-84A1-44674EAB981D}"/>
              </a:ext>
            </a:extLst>
          </p:cNvPr>
          <p:cNvCxnSpPr>
            <a:cxnSpLocks/>
          </p:cNvCxnSpPr>
          <p:nvPr/>
        </p:nvCxnSpPr>
        <p:spPr>
          <a:xfrm>
            <a:off x="6205597" y="1711395"/>
            <a:ext cx="0" cy="42787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A25363-5814-4B42-BE7D-8BE282D66D66}"/>
              </a:ext>
            </a:extLst>
          </p:cNvPr>
          <p:cNvGrpSpPr/>
          <p:nvPr/>
        </p:nvGrpSpPr>
        <p:grpSpPr>
          <a:xfrm>
            <a:off x="7379675" y="6450995"/>
            <a:ext cx="1416873" cy="246221"/>
            <a:chOff x="7472808" y="6450996"/>
            <a:chExt cx="1416873" cy="246221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BB28F67-8BB1-2C40-8C75-E8805E0331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0521315-AC62-BD4F-B773-67ABDB027CAB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28995E4-4D38-6242-99FD-55FA2D9412A4}"/>
              </a:ext>
            </a:extLst>
          </p:cNvPr>
          <p:cNvGrpSpPr/>
          <p:nvPr/>
        </p:nvGrpSpPr>
        <p:grpSpPr>
          <a:xfrm>
            <a:off x="4547651" y="6450995"/>
            <a:ext cx="1227748" cy="246221"/>
            <a:chOff x="4259786" y="6450997"/>
            <a:chExt cx="1227748" cy="24622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F4F10A4-2624-B642-B265-4AAD2A4E64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765" t="67074" r="57259" b="30592"/>
            <a:stretch/>
          </p:blipFill>
          <p:spPr>
            <a:xfrm>
              <a:off x="4259786" y="6509021"/>
              <a:ext cx="115512" cy="13017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2B1B988-B9A6-C349-9ABD-81447502DA31}"/>
                </a:ext>
              </a:extLst>
            </p:cNvPr>
            <p:cNvSpPr txBox="1"/>
            <p:nvPr/>
          </p:nvSpPr>
          <p:spPr>
            <a:xfrm>
              <a:off x="4438849" y="6450997"/>
              <a:ext cx="104868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Machine tune</a:t>
              </a:r>
            </a:p>
          </p:txBody>
        </p: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5F6B195-55B0-B64C-A38B-F0FC0404E72C}"/>
              </a:ext>
            </a:extLst>
          </p:cNvPr>
          <p:cNvCxnSpPr>
            <a:cxnSpLocks/>
          </p:cNvCxnSpPr>
          <p:nvPr/>
        </p:nvCxnSpPr>
        <p:spPr>
          <a:xfrm>
            <a:off x="1569449" y="1090613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78F4D7-912E-024D-9E8B-837C8FE1A20E}"/>
              </a:ext>
            </a:extLst>
          </p:cNvPr>
          <p:cNvCxnSpPr>
            <a:cxnSpLocks/>
          </p:cNvCxnSpPr>
          <p:nvPr/>
        </p:nvCxnSpPr>
        <p:spPr>
          <a:xfrm>
            <a:off x="1724812" y="1090613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42DA57B-919B-B84F-8101-526180493762}"/>
              </a:ext>
            </a:extLst>
          </p:cNvPr>
          <p:cNvCxnSpPr>
            <a:cxnSpLocks/>
          </p:cNvCxnSpPr>
          <p:nvPr/>
        </p:nvCxnSpPr>
        <p:spPr>
          <a:xfrm>
            <a:off x="1724812" y="3986212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4E794AB-B263-5D4D-8B49-AC718506257C}"/>
              </a:ext>
            </a:extLst>
          </p:cNvPr>
          <p:cNvCxnSpPr>
            <a:cxnSpLocks/>
          </p:cNvCxnSpPr>
          <p:nvPr/>
        </p:nvCxnSpPr>
        <p:spPr>
          <a:xfrm>
            <a:off x="1569449" y="3986212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865361E-39AD-864A-82F8-C30F159B48DB}"/>
              </a:ext>
            </a:extLst>
          </p:cNvPr>
          <p:cNvSpPr txBox="1"/>
          <p:nvPr/>
        </p:nvSpPr>
        <p:spPr>
          <a:xfrm>
            <a:off x="2383536" y="1103376"/>
            <a:ext cx="96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alone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687A6A-220B-9B43-A42F-DE2ADCA4B858}"/>
              </a:ext>
            </a:extLst>
          </p:cNvPr>
          <p:cNvSpPr txBox="1"/>
          <p:nvPr/>
        </p:nvSpPr>
        <p:spPr>
          <a:xfrm>
            <a:off x="2267712" y="4008120"/>
            <a:ext cx="107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octupoles alone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E578E6-F505-414B-A104-2A0FCA7CA6CD}"/>
              </a:ext>
            </a:extLst>
          </p:cNvPr>
          <p:cNvSpPr txBox="1"/>
          <p:nvPr/>
        </p:nvSpPr>
        <p:spPr>
          <a:xfrm>
            <a:off x="7022592" y="2892552"/>
            <a:ext cx="119481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</a:t>
            </a:r>
          </a:p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octupoles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6149446-B606-B049-9D31-B6E38EF3439B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Unstable frequency vs tune spread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E8FD821-7806-F54B-8B5C-B1A45FADC57C}"/>
              </a:ext>
            </a:extLst>
          </p:cNvPr>
          <p:cNvSpPr txBox="1"/>
          <p:nvPr/>
        </p:nvSpPr>
        <p:spPr>
          <a:xfrm rot="5400000">
            <a:off x="2724912" y="2226900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115359-3319-8544-99F6-51BFB85B473A}"/>
              </a:ext>
            </a:extLst>
          </p:cNvPr>
          <p:cNvSpPr txBox="1"/>
          <p:nvPr/>
        </p:nvSpPr>
        <p:spPr>
          <a:xfrm rot="5400000">
            <a:off x="2724912" y="5122501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3D4256B-50B9-004B-BFE8-CADA794479FB}"/>
              </a:ext>
            </a:extLst>
          </p:cNvPr>
          <p:cNvSpPr txBox="1"/>
          <p:nvPr/>
        </p:nvSpPr>
        <p:spPr>
          <a:xfrm rot="5400000">
            <a:off x="7412738" y="4314630"/>
            <a:ext cx="310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4256D94-ECFD-9D44-8BC0-EA2D358B54E5}"/>
              </a:ext>
            </a:extLst>
          </p:cNvPr>
          <p:cNvSpPr txBox="1"/>
          <p:nvPr/>
        </p:nvSpPr>
        <p:spPr>
          <a:xfrm>
            <a:off x="1435608" y="566928"/>
            <a:ext cx="72146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There </a:t>
            </a:r>
            <a:r>
              <a:rPr lang="en-US" sz="1700" b="1" dirty="0">
                <a:solidFill>
                  <a:srgbClr val="C00000"/>
                </a:solidFill>
              </a:rPr>
              <a:t>no overlap </a:t>
            </a:r>
            <a:r>
              <a:rPr lang="en-US" sz="1700" dirty="0">
                <a:solidFill>
                  <a:schemeClr val="tx2"/>
                </a:solidFill>
              </a:rPr>
              <a:t>between the spread and the unstable frequency</a:t>
            </a:r>
          </a:p>
        </p:txBody>
      </p:sp>
    </p:spTree>
    <p:extLst>
      <p:ext uri="{BB962C8B-B14F-4D97-AF65-F5344CB8AC3E}">
        <p14:creationId xmlns:p14="http://schemas.microsoft.com/office/powerpoint/2010/main" val="1760904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>
            <a:extLst>
              <a:ext uri="{FF2B5EF4-FFF2-40B4-BE49-F238E27FC236}">
                <a16:creationId xmlns:a16="http://schemas.microsoft.com/office/drawing/2014/main" id="{A49E17F1-7196-8942-B8F1-E67C0703ECF0}"/>
              </a:ext>
            </a:extLst>
          </p:cNvPr>
          <p:cNvSpPr/>
          <p:nvPr/>
        </p:nvSpPr>
        <p:spPr>
          <a:xfrm>
            <a:off x="4470400" y="6434667"/>
            <a:ext cx="4318000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11DA90-61E2-EA4A-BCB8-58F6E89974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54"/>
          <a:stretch/>
        </p:blipFill>
        <p:spPr>
          <a:xfrm>
            <a:off x="-306839" y="3980985"/>
            <a:ext cx="4716000" cy="30001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AEBE10-8780-314F-9456-979DC37F5C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841" y="1035668"/>
            <a:ext cx="5845714" cy="558000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351B1DF4-E2F1-6C4B-BB23-F77E5574937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64E0F0-86BB-CC46-95B7-11102AF810C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18A8A646-68C6-5642-80E9-63719D1F5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73CC36-86BD-2C40-AD07-1C791FD5F10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8A710CE-1406-A143-9C9F-3C3A7FFC10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18"/>
          <a:stretch/>
        </p:blipFill>
        <p:spPr>
          <a:xfrm>
            <a:off x="-306250" y="1083998"/>
            <a:ext cx="4715411" cy="3001409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D23123D-23AE-C24F-8908-CA899F0FC49F}"/>
              </a:ext>
            </a:extLst>
          </p:cNvPr>
          <p:cNvCxnSpPr>
            <a:cxnSpLocks/>
          </p:cNvCxnSpPr>
          <p:nvPr/>
        </p:nvCxnSpPr>
        <p:spPr>
          <a:xfrm>
            <a:off x="5998475" y="1711395"/>
            <a:ext cx="0" cy="42787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6EA8C3C-CE1C-FE46-9F17-CF3322C0D762}"/>
              </a:ext>
            </a:extLst>
          </p:cNvPr>
          <p:cNvGrpSpPr/>
          <p:nvPr/>
        </p:nvGrpSpPr>
        <p:grpSpPr>
          <a:xfrm>
            <a:off x="5821977" y="6450995"/>
            <a:ext cx="1513627" cy="246221"/>
            <a:chOff x="5761613" y="6434063"/>
            <a:chExt cx="1513627" cy="246221"/>
          </a:xfrm>
        </p:grpSpPr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666B3BA1-D208-F74D-A39E-AFFCDB87C8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FF79E2B-BE2D-6845-9CDF-E6F15BC739EF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32B2A9-16FA-9340-B03C-03CEEE6F8878}"/>
              </a:ext>
            </a:extLst>
          </p:cNvPr>
          <p:cNvCxnSpPr>
            <a:cxnSpLocks/>
          </p:cNvCxnSpPr>
          <p:nvPr/>
        </p:nvCxnSpPr>
        <p:spPr>
          <a:xfrm>
            <a:off x="6205597" y="1711395"/>
            <a:ext cx="0" cy="42787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C338AEB-55CF-9F4A-A845-C592BE5CE265}"/>
              </a:ext>
            </a:extLst>
          </p:cNvPr>
          <p:cNvGrpSpPr/>
          <p:nvPr/>
        </p:nvGrpSpPr>
        <p:grpSpPr>
          <a:xfrm>
            <a:off x="7379675" y="6450995"/>
            <a:ext cx="1416873" cy="246221"/>
            <a:chOff x="7472808" y="6450996"/>
            <a:chExt cx="1416873" cy="246221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AE6A70E-9A2E-4443-BBF6-52D1ECAF83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4C02DAE-060A-6245-B875-9B721A2CDEFE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CA1BC21-CC5E-0945-ACEC-B4A6AAF64FF1}"/>
              </a:ext>
            </a:extLst>
          </p:cNvPr>
          <p:cNvGrpSpPr/>
          <p:nvPr/>
        </p:nvGrpSpPr>
        <p:grpSpPr>
          <a:xfrm>
            <a:off x="4547651" y="6450995"/>
            <a:ext cx="1227748" cy="246221"/>
            <a:chOff x="4259786" y="6450997"/>
            <a:chExt cx="1227748" cy="246221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EED6215A-AA73-0644-BF5A-A1C6565CC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765" t="67074" r="57259" b="30592"/>
            <a:stretch/>
          </p:blipFill>
          <p:spPr>
            <a:xfrm>
              <a:off x="4259786" y="6509021"/>
              <a:ext cx="115512" cy="130175"/>
            </a:xfrm>
            <a:prstGeom prst="rect">
              <a:avLst/>
            </a:prstGeom>
          </p:spPr>
        </p:pic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80882AB-3B93-2B4B-80A5-AAF13CF4E3DB}"/>
                </a:ext>
              </a:extLst>
            </p:cNvPr>
            <p:cNvSpPr txBox="1"/>
            <p:nvPr/>
          </p:nvSpPr>
          <p:spPr>
            <a:xfrm>
              <a:off x="4438849" y="6450997"/>
              <a:ext cx="104868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Machine tune</a:t>
              </a:r>
            </a:p>
          </p:txBody>
        </p: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5D38E2C0-90B8-0C42-816A-DD320D74EB8A}"/>
              </a:ext>
            </a:extLst>
          </p:cNvPr>
          <p:cNvCxnSpPr>
            <a:cxnSpLocks/>
          </p:cNvCxnSpPr>
          <p:nvPr/>
        </p:nvCxnSpPr>
        <p:spPr>
          <a:xfrm>
            <a:off x="1569449" y="1090613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C48AA22D-5D6D-074F-9EFE-E3B12F3FB3EF}"/>
              </a:ext>
            </a:extLst>
          </p:cNvPr>
          <p:cNvCxnSpPr>
            <a:cxnSpLocks/>
          </p:cNvCxnSpPr>
          <p:nvPr/>
        </p:nvCxnSpPr>
        <p:spPr>
          <a:xfrm>
            <a:off x="1724812" y="1090613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EBF6002D-0AD2-6049-80ED-4CD9921D362B}"/>
              </a:ext>
            </a:extLst>
          </p:cNvPr>
          <p:cNvCxnSpPr>
            <a:cxnSpLocks/>
          </p:cNvCxnSpPr>
          <p:nvPr/>
        </p:nvCxnSpPr>
        <p:spPr>
          <a:xfrm>
            <a:off x="1724812" y="3986212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A20AEAD-457F-664B-BA53-9FC48A7195C9}"/>
              </a:ext>
            </a:extLst>
          </p:cNvPr>
          <p:cNvCxnSpPr>
            <a:cxnSpLocks/>
          </p:cNvCxnSpPr>
          <p:nvPr/>
        </p:nvCxnSpPr>
        <p:spPr>
          <a:xfrm>
            <a:off x="1569449" y="3986212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862CC5-E378-874F-A28A-7C8201966D9F}"/>
              </a:ext>
            </a:extLst>
          </p:cNvPr>
          <p:cNvSpPr txBox="1"/>
          <p:nvPr/>
        </p:nvSpPr>
        <p:spPr>
          <a:xfrm>
            <a:off x="2383536" y="1103376"/>
            <a:ext cx="96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alone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58816D-E252-744C-8741-6F1F81527C74}"/>
              </a:ext>
            </a:extLst>
          </p:cNvPr>
          <p:cNvSpPr txBox="1"/>
          <p:nvPr/>
        </p:nvSpPr>
        <p:spPr>
          <a:xfrm>
            <a:off x="2267712" y="4008120"/>
            <a:ext cx="107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octupoles alone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EBFB4E-6189-8345-B9B4-0B8B39DCBA14}"/>
              </a:ext>
            </a:extLst>
          </p:cNvPr>
          <p:cNvSpPr txBox="1"/>
          <p:nvPr/>
        </p:nvSpPr>
        <p:spPr>
          <a:xfrm>
            <a:off x="7022592" y="2892552"/>
            <a:ext cx="119481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</a:t>
            </a:r>
          </a:p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octupoles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FAAD6C-A9D3-0B48-9521-7C5EC11742D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Unstable frequency vs tune spread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E44AF7-25CC-C14E-BB16-9FCC3E5979A8}"/>
              </a:ext>
            </a:extLst>
          </p:cNvPr>
          <p:cNvSpPr txBox="1"/>
          <p:nvPr/>
        </p:nvSpPr>
        <p:spPr>
          <a:xfrm rot="5400000">
            <a:off x="2724912" y="2226900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FC0974-7C1C-8D4B-8C34-75D80FE0D208}"/>
              </a:ext>
            </a:extLst>
          </p:cNvPr>
          <p:cNvSpPr txBox="1"/>
          <p:nvPr/>
        </p:nvSpPr>
        <p:spPr>
          <a:xfrm rot="5400000">
            <a:off x="2724912" y="5122501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239CA3-3E62-5946-883C-3BE56ACEEAB1}"/>
              </a:ext>
            </a:extLst>
          </p:cNvPr>
          <p:cNvSpPr txBox="1"/>
          <p:nvPr/>
        </p:nvSpPr>
        <p:spPr>
          <a:xfrm rot="5400000">
            <a:off x="7412738" y="4314630"/>
            <a:ext cx="310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07FCBC-D45B-BF40-BA68-805D163A46FF}"/>
              </a:ext>
            </a:extLst>
          </p:cNvPr>
          <p:cNvSpPr txBox="1"/>
          <p:nvPr/>
        </p:nvSpPr>
        <p:spPr>
          <a:xfrm>
            <a:off x="1435608" y="566928"/>
            <a:ext cx="72146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There </a:t>
            </a:r>
            <a:r>
              <a:rPr lang="en-US" sz="1700" b="1" dirty="0">
                <a:solidFill>
                  <a:srgbClr val="C00000"/>
                </a:solidFill>
              </a:rPr>
              <a:t>no overlap </a:t>
            </a:r>
            <a:r>
              <a:rPr lang="en-US" sz="1700" dirty="0">
                <a:solidFill>
                  <a:schemeClr val="tx2"/>
                </a:solidFill>
              </a:rPr>
              <a:t>between the spread and the unstable frequency</a:t>
            </a:r>
          </a:p>
        </p:txBody>
      </p:sp>
    </p:spTree>
    <p:extLst>
      <p:ext uri="{BB962C8B-B14F-4D97-AF65-F5344CB8AC3E}">
        <p14:creationId xmlns:p14="http://schemas.microsoft.com/office/powerpoint/2010/main" val="759025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0D53E60-A1E5-E049-8459-5EC4792276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354"/>
          <a:stretch/>
        </p:blipFill>
        <p:spPr>
          <a:xfrm>
            <a:off x="-306839" y="3980985"/>
            <a:ext cx="4716000" cy="30001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76FEB3-EBE7-904E-BEC9-C5A60009D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841" y="1035668"/>
            <a:ext cx="5845714" cy="558000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351B1DF4-E2F1-6C4B-BB23-F77E5574937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64E0F0-86BB-CC46-95B7-11102AF810C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18A8A646-68C6-5642-80E9-63719D1F5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73CC36-86BD-2C40-AD07-1C791FD5F10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8A710CE-1406-A143-9C9F-3C3A7FFC10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18"/>
          <a:stretch/>
        </p:blipFill>
        <p:spPr>
          <a:xfrm>
            <a:off x="-306250" y="1083998"/>
            <a:ext cx="4715411" cy="300140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FDCB7D5-05C0-7647-987F-10799DB0B9F1}"/>
              </a:ext>
            </a:extLst>
          </p:cNvPr>
          <p:cNvSpPr/>
          <p:nvPr/>
        </p:nvSpPr>
        <p:spPr>
          <a:xfrm>
            <a:off x="4470400" y="6434667"/>
            <a:ext cx="4318000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E8B3645-C8E7-C34E-A860-B69519E941E8}"/>
              </a:ext>
            </a:extLst>
          </p:cNvPr>
          <p:cNvCxnSpPr>
            <a:cxnSpLocks/>
          </p:cNvCxnSpPr>
          <p:nvPr/>
        </p:nvCxnSpPr>
        <p:spPr>
          <a:xfrm>
            <a:off x="5998475" y="1711395"/>
            <a:ext cx="0" cy="42787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D98226C-2AEE-E940-8FBB-8F39FF26B39C}"/>
              </a:ext>
            </a:extLst>
          </p:cNvPr>
          <p:cNvGrpSpPr/>
          <p:nvPr/>
        </p:nvGrpSpPr>
        <p:grpSpPr>
          <a:xfrm>
            <a:off x="5821977" y="6450995"/>
            <a:ext cx="1513627" cy="246221"/>
            <a:chOff x="5761613" y="6434063"/>
            <a:chExt cx="1513627" cy="24622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CC7ECCB-094D-6944-9BC9-00F502C2F8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580A8A4-0E3E-4249-B63B-98D4B4E5EAD1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DC29860-A4D7-B047-9442-38B77D29E459}"/>
              </a:ext>
            </a:extLst>
          </p:cNvPr>
          <p:cNvCxnSpPr>
            <a:cxnSpLocks/>
          </p:cNvCxnSpPr>
          <p:nvPr/>
        </p:nvCxnSpPr>
        <p:spPr>
          <a:xfrm>
            <a:off x="6205597" y="1711395"/>
            <a:ext cx="0" cy="42787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C63FD66-B593-0349-B8B0-C08063E204C3}"/>
              </a:ext>
            </a:extLst>
          </p:cNvPr>
          <p:cNvGrpSpPr/>
          <p:nvPr/>
        </p:nvGrpSpPr>
        <p:grpSpPr>
          <a:xfrm>
            <a:off x="7379675" y="6450995"/>
            <a:ext cx="1416873" cy="246221"/>
            <a:chOff x="7472808" y="6450996"/>
            <a:chExt cx="1416873" cy="246221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46CF23B-23DF-874A-AE9D-B93A83434D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32CE0FD-5BBC-7A4D-910A-5C26C0C78B68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949A019-5506-6940-AEBE-5CD40C7BE787}"/>
              </a:ext>
            </a:extLst>
          </p:cNvPr>
          <p:cNvGrpSpPr/>
          <p:nvPr/>
        </p:nvGrpSpPr>
        <p:grpSpPr>
          <a:xfrm>
            <a:off x="4547651" y="6450995"/>
            <a:ext cx="1227748" cy="246221"/>
            <a:chOff x="4259786" y="6450997"/>
            <a:chExt cx="1227748" cy="24622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0EB2B57E-4BA2-4C4D-8B62-8615DF6700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765" t="67074" r="57259" b="30592"/>
            <a:stretch/>
          </p:blipFill>
          <p:spPr>
            <a:xfrm>
              <a:off x="4259786" y="6509021"/>
              <a:ext cx="115512" cy="130175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249C16C-82CC-624D-BFC6-C6EC604B2A0F}"/>
                </a:ext>
              </a:extLst>
            </p:cNvPr>
            <p:cNvSpPr txBox="1"/>
            <p:nvPr/>
          </p:nvSpPr>
          <p:spPr>
            <a:xfrm>
              <a:off x="4438849" y="6450997"/>
              <a:ext cx="104868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Machine tune</a:t>
              </a:r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79DF5EE-AEC4-7448-B31C-7883791B4DDC}"/>
              </a:ext>
            </a:extLst>
          </p:cNvPr>
          <p:cNvCxnSpPr>
            <a:cxnSpLocks/>
          </p:cNvCxnSpPr>
          <p:nvPr/>
        </p:nvCxnSpPr>
        <p:spPr>
          <a:xfrm>
            <a:off x="1569449" y="1090613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16D369F-1EC0-724B-854E-B8F820C09D9F}"/>
              </a:ext>
            </a:extLst>
          </p:cNvPr>
          <p:cNvCxnSpPr>
            <a:cxnSpLocks/>
          </p:cNvCxnSpPr>
          <p:nvPr/>
        </p:nvCxnSpPr>
        <p:spPr>
          <a:xfrm>
            <a:off x="1724812" y="1090613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88B904-AF62-C345-B013-342613CE8065}"/>
              </a:ext>
            </a:extLst>
          </p:cNvPr>
          <p:cNvCxnSpPr>
            <a:cxnSpLocks/>
          </p:cNvCxnSpPr>
          <p:nvPr/>
        </p:nvCxnSpPr>
        <p:spPr>
          <a:xfrm>
            <a:off x="1724812" y="3986212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99FA54-378F-004D-9EB4-E219C585F2B5}"/>
              </a:ext>
            </a:extLst>
          </p:cNvPr>
          <p:cNvCxnSpPr>
            <a:cxnSpLocks/>
          </p:cNvCxnSpPr>
          <p:nvPr/>
        </p:nvCxnSpPr>
        <p:spPr>
          <a:xfrm>
            <a:off x="1569449" y="3986212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1FDD69-40E7-7546-A02B-E3E143F389D8}"/>
              </a:ext>
            </a:extLst>
          </p:cNvPr>
          <p:cNvSpPr txBox="1"/>
          <p:nvPr/>
        </p:nvSpPr>
        <p:spPr>
          <a:xfrm>
            <a:off x="1435608" y="566928"/>
            <a:ext cx="72146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There </a:t>
            </a:r>
            <a:r>
              <a:rPr lang="en-US" sz="1700" b="1" dirty="0">
                <a:solidFill>
                  <a:srgbClr val="C00000"/>
                </a:solidFill>
              </a:rPr>
              <a:t>no overlap </a:t>
            </a:r>
            <a:r>
              <a:rPr lang="en-US" sz="1700" dirty="0">
                <a:solidFill>
                  <a:schemeClr val="tx2"/>
                </a:solidFill>
              </a:rPr>
              <a:t>between the spread and the unstable frequency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FEA5EF-3EA6-1F4A-8A07-FD2A696B0F21}"/>
              </a:ext>
            </a:extLst>
          </p:cNvPr>
          <p:cNvSpPr txBox="1"/>
          <p:nvPr/>
        </p:nvSpPr>
        <p:spPr>
          <a:xfrm>
            <a:off x="2383536" y="1103376"/>
            <a:ext cx="96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alone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8D3DEF-DBC6-6043-B209-0DB5087D04DE}"/>
              </a:ext>
            </a:extLst>
          </p:cNvPr>
          <p:cNvSpPr txBox="1"/>
          <p:nvPr/>
        </p:nvSpPr>
        <p:spPr>
          <a:xfrm>
            <a:off x="2267712" y="4008120"/>
            <a:ext cx="107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octupoles alone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5129DD-605C-C549-9753-1A6C40C3FA12}"/>
              </a:ext>
            </a:extLst>
          </p:cNvPr>
          <p:cNvSpPr txBox="1"/>
          <p:nvPr/>
        </p:nvSpPr>
        <p:spPr>
          <a:xfrm>
            <a:off x="7022592" y="2892552"/>
            <a:ext cx="119481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e-cloud </a:t>
            </a:r>
          </a:p>
          <a:p>
            <a:pPr algn="r">
              <a:spcBef>
                <a:spcPts val="600"/>
              </a:spcBef>
            </a:pPr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octupoles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252C883-3B46-1B4F-99A0-E203D02C27C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Unstable frequency vs tune spread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6E3C66-A5C8-D347-BC9F-B4EC3B11ED1C}"/>
              </a:ext>
            </a:extLst>
          </p:cNvPr>
          <p:cNvSpPr txBox="1"/>
          <p:nvPr/>
        </p:nvSpPr>
        <p:spPr>
          <a:xfrm rot="5400000">
            <a:off x="2724912" y="2226900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11776E-5C95-7B4F-A2DC-29D8E3476C82}"/>
              </a:ext>
            </a:extLst>
          </p:cNvPr>
          <p:cNvSpPr txBox="1"/>
          <p:nvPr/>
        </p:nvSpPr>
        <p:spPr>
          <a:xfrm rot="5400000">
            <a:off x="2724912" y="5122501"/>
            <a:ext cx="248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361072-C356-6742-8BD0-6314D9AA2313}"/>
              </a:ext>
            </a:extLst>
          </p:cNvPr>
          <p:cNvSpPr txBox="1"/>
          <p:nvPr/>
        </p:nvSpPr>
        <p:spPr>
          <a:xfrm rot="5400000">
            <a:off x="7412738" y="4314630"/>
            <a:ext cx="310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[cm]</a:t>
            </a:r>
          </a:p>
        </p:txBody>
      </p:sp>
    </p:spTree>
    <p:extLst>
      <p:ext uri="{BB962C8B-B14F-4D97-AF65-F5344CB8AC3E}">
        <p14:creationId xmlns:p14="http://schemas.microsoft.com/office/powerpoint/2010/main" val="2667288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F6FF31-E257-2042-9F71-C86895DDDE5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9760" y="1256538"/>
            <a:ext cx="4800000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F3D07A-02D3-B946-B33B-E072AAF8E2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" y="1256538"/>
            <a:ext cx="4800000" cy="3600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BC1FC93-BDDD-E248-B3A3-310D0DC04AB4}"/>
              </a:ext>
            </a:extLst>
          </p:cNvPr>
          <p:cNvSpPr txBox="1"/>
          <p:nvPr/>
        </p:nvSpPr>
        <p:spPr>
          <a:xfrm>
            <a:off x="662473" y="1306286"/>
            <a:ext cx="370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baseline="-25000" dirty="0"/>
              <a:t>OCT</a:t>
            </a:r>
            <a:r>
              <a:rPr lang="en-US" dirty="0"/>
              <a:t> = +6.0 (I</a:t>
            </a:r>
            <a:r>
              <a:rPr lang="en-US" baseline="-25000" dirty="0"/>
              <a:t>LOF</a:t>
            </a:r>
            <a:r>
              <a:rPr lang="en-US" dirty="0"/>
              <a:t> = -78 A)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59E928-7234-D243-95EB-AC697D10F78D}"/>
              </a:ext>
            </a:extLst>
          </p:cNvPr>
          <p:cNvSpPr txBox="1"/>
          <p:nvPr/>
        </p:nvSpPr>
        <p:spPr>
          <a:xfrm>
            <a:off x="5088289" y="1309395"/>
            <a:ext cx="370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baseline="-25000" dirty="0"/>
              <a:t>OCT</a:t>
            </a:r>
            <a:r>
              <a:rPr lang="en-US" dirty="0"/>
              <a:t> = -6.0 (I</a:t>
            </a:r>
            <a:r>
              <a:rPr lang="en-US" baseline="-25000" dirty="0"/>
              <a:t>LOF</a:t>
            </a:r>
            <a:r>
              <a:rPr lang="en-US" dirty="0"/>
              <a:t> = +78 A)</a:t>
            </a:r>
          </a:p>
        </p:txBody>
      </p:sp>
      <p:grpSp>
        <p:nvGrpSpPr>
          <p:cNvPr id="34" name="Gruppo 29">
            <a:extLst>
              <a:ext uri="{FF2B5EF4-FFF2-40B4-BE49-F238E27FC236}">
                <a16:creationId xmlns:a16="http://schemas.microsoft.com/office/drawing/2014/main" id="{CA419C9A-8F9F-E84B-825F-BD916591025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553514D-056B-784E-8C23-F563760B4BA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2" descr="C:\Octavio\CERN\cern_logo_white.gif">
              <a:extLst>
                <a:ext uri="{FF2B5EF4-FFF2-40B4-BE49-F238E27FC236}">
                  <a16:creationId xmlns:a16="http://schemas.microsoft.com/office/drawing/2014/main" id="{AAA91ED4-997F-2149-84F5-C5375B261A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7" name="Straight Connector 6">
              <a:extLst>
                <a:ext uri="{FF2B5EF4-FFF2-40B4-BE49-F238E27FC236}">
                  <a16:creationId xmlns:a16="http://schemas.microsoft.com/office/drawing/2014/main" id="{EED570DB-49A2-F745-B9B0-E9BE3CAC0FB3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7">
            <a:extLst>
              <a:ext uri="{FF2B5EF4-FFF2-40B4-BE49-F238E27FC236}">
                <a16:creationId xmlns:a16="http://schemas.microsoft.com/office/drawing/2014/main" id="{6F34EA53-7EF3-5646-AF13-7B5CD6D3A1C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Octupoles + e-cloud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E6D343B-0522-A44A-BEE3-7EC5D83F4EFE}"/>
              </a:ext>
            </a:extLst>
          </p:cNvPr>
          <p:cNvCxnSpPr>
            <a:cxnSpLocks/>
          </p:cNvCxnSpPr>
          <p:nvPr/>
        </p:nvCxnSpPr>
        <p:spPr>
          <a:xfrm>
            <a:off x="1964656" y="1684714"/>
            <a:ext cx="0" cy="276743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0537FEF-6786-2848-B3CA-6370EEA44280}"/>
              </a:ext>
            </a:extLst>
          </p:cNvPr>
          <p:cNvCxnSpPr>
            <a:cxnSpLocks/>
          </p:cNvCxnSpPr>
          <p:nvPr/>
        </p:nvCxnSpPr>
        <p:spPr>
          <a:xfrm>
            <a:off x="2166513" y="1684714"/>
            <a:ext cx="0" cy="277631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BDA3B61-99B1-5340-8E1A-9B1C1F66402D}"/>
              </a:ext>
            </a:extLst>
          </p:cNvPr>
          <p:cNvCxnSpPr>
            <a:cxnSpLocks/>
          </p:cNvCxnSpPr>
          <p:nvPr/>
        </p:nvCxnSpPr>
        <p:spPr>
          <a:xfrm>
            <a:off x="6379089" y="1684714"/>
            <a:ext cx="0" cy="279000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4912FFB-4901-B249-BCF1-9BFA5678EBB7}"/>
              </a:ext>
            </a:extLst>
          </p:cNvPr>
          <p:cNvCxnSpPr>
            <a:cxnSpLocks/>
          </p:cNvCxnSpPr>
          <p:nvPr/>
        </p:nvCxnSpPr>
        <p:spPr>
          <a:xfrm>
            <a:off x="6580946" y="1684714"/>
            <a:ext cx="0" cy="2790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CC076EF-85DA-1343-BF5E-920495BE2C54}"/>
              </a:ext>
            </a:extLst>
          </p:cNvPr>
          <p:cNvSpPr txBox="1"/>
          <p:nvPr/>
        </p:nvSpPr>
        <p:spPr>
          <a:xfrm>
            <a:off x="1006729" y="5575260"/>
            <a:ext cx="7130542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 e-cloud is </a:t>
            </a:r>
            <a:r>
              <a:rPr lang="en-US" sz="1700" b="1" dirty="0">
                <a:solidFill>
                  <a:srgbClr val="C00000"/>
                </a:solidFill>
              </a:rPr>
              <a:t>pushing the tune spread away</a:t>
            </a:r>
            <a:r>
              <a:rPr lang="en-US" sz="1700" dirty="0">
                <a:solidFill>
                  <a:schemeClr val="tx2"/>
                </a:solidFill>
              </a:rPr>
              <a:t> from the the instability frequency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Effect of </a:t>
            </a:r>
            <a:r>
              <a:rPr lang="en-US" sz="1700" b="1" dirty="0">
                <a:solidFill>
                  <a:srgbClr val="C00000"/>
                </a:solidFill>
              </a:rPr>
              <a:t>octupole polarity </a:t>
            </a:r>
            <a:r>
              <a:rPr lang="en-US" sz="1700" dirty="0">
                <a:solidFill>
                  <a:schemeClr val="tx2"/>
                </a:solidFill>
              </a:rPr>
              <a:t>is minor but visible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1A36644-EA77-734B-B356-1F254CCC75F2}"/>
              </a:ext>
            </a:extLst>
          </p:cNvPr>
          <p:cNvSpPr/>
          <p:nvPr/>
        </p:nvSpPr>
        <p:spPr>
          <a:xfrm>
            <a:off x="852054" y="4917595"/>
            <a:ext cx="3114964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AE658AC-1C2C-5141-90BF-B6EC01177A82}"/>
              </a:ext>
            </a:extLst>
          </p:cNvPr>
          <p:cNvGrpSpPr/>
          <p:nvPr/>
        </p:nvGrpSpPr>
        <p:grpSpPr>
          <a:xfrm>
            <a:off x="1000595" y="4933923"/>
            <a:ext cx="1513627" cy="246221"/>
            <a:chOff x="5761613" y="6434063"/>
            <a:chExt cx="1513627" cy="246221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B2294E9-2456-6E43-9F18-528DBBDF76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6943069-7D11-C742-8DA6-EEC2B70B7BC0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C61203E-E456-0345-9406-C531B50E0914}"/>
              </a:ext>
            </a:extLst>
          </p:cNvPr>
          <p:cNvGrpSpPr/>
          <p:nvPr/>
        </p:nvGrpSpPr>
        <p:grpSpPr>
          <a:xfrm>
            <a:off x="2558293" y="4933923"/>
            <a:ext cx="1416873" cy="246221"/>
            <a:chOff x="7472808" y="6450996"/>
            <a:chExt cx="1416873" cy="246221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A8F99BA-A3A2-BD48-9CCB-6EACCC804F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EDFE0E5-84B3-2440-AD2B-9290B5A2FED7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952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6E2F1B-8411-E643-8EF6-9E5445DE15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4548"/>
          <a:stretch/>
        </p:blipFill>
        <p:spPr>
          <a:xfrm>
            <a:off x="4407408" y="1606573"/>
            <a:ext cx="4802400" cy="3541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EB6157-32FB-B543-8853-8C0639FB99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1756005"/>
            <a:ext cx="4735946" cy="355195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33DEA2-BD75-F744-B27D-D387B03CCFD1}"/>
              </a:ext>
            </a:extLst>
          </p:cNvPr>
          <p:cNvCxnSpPr>
            <a:cxnSpLocks/>
          </p:cNvCxnSpPr>
          <p:nvPr/>
        </p:nvCxnSpPr>
        <p:spPr>
          <a:xfrm>
            <a:off x="1891920" y="2171296"/>
            <a:ext cx="0" cy="2752205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DD7FB4-A5F1-9942-AC83-FAC3A7CB2A7C}"/>
              </a:ext>
            </a:extLst>
          </p:cNvPr>
          <p:cNvCxnSpPr>
            <a:cxnSpLocks/>
          </p:cNvCxnSpPr>
          <p:nvPr/>
        </p:nvCxnSpPr>
        <p:spPr>
          <a:xfrm>
            <a:off x="2104168" y="2171296"/>
            <a:ext cx="0" cy="275220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A9103A9-81CE-4948-9407-FC0CFDF18411}"/>
              </a:ext>
            </a:extLst>
          </p:cNvPr>
          <p:cNvSpPr/>
          <p:nvPr/>
        </p:nvSpPr>
        <p:spPr>
          <a:xfrm>
            <a:off x="852054" y="5383395"/>
            <a:ext cx="3114964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6B3717-F7F4-0C4E-8346-6632607E9FAB}"/>
              </a:ext>
            </a:extLst>
          </p:cNvPr>
          <p:cNvGrpSpPr/>
          <p:nvPr/>
        </p:nvGrpSpPr>
        <p:grpSpPr>
          <a:xfrm>
            <a:off x="1000595" y="5399723"/>
            <a:ext cx="1513627" cy="246221"/>
            <a:chOff x="5761613" y="6434063"/>
            <a:chExt cx="1513627" cy="24622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97A075B-6C4D-4145-AC81-C9A52049F6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1DD491-7F4B-864C-9CBA-5EEB093CD5D5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0C28AB-F992-AE42-AE4B-6D7401413BD7}"/>
              </a:ext>
            </a:extLst>
          </p:cNvPr>
          <p:cNvGrpSpPr/>
          <p:nvPr/>
        </p:nvGrpSpPr>
        <p:grpSpPr>
          <a:xfrm>
            <a:off x="2558293" y="5399723"/>
            <a:ext cx="1416873" cy="246221"/>
            <a:chOff x="7472808" y="6450996"/>
            <a:chExt cx="1416873" cy="2462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0CF79C6-7862-E24E-9D74-31BA84AF41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52FE6E-A70F-0E42-92C0-F078A2561595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2153892-9FE4-CB4A-9FC6-34768AC1632B}"/>
              </a:ext>
            </a:extLst>
          </p:cNvPr>
          <p:cNvSpPr txBox="1"/>
          <p:nvPr/>
        </p:nvSpPr>
        <p:spPr>
          <a:xfrm>
            <a:off x="592283" y="1785447"/>
            <a:ext cx="36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Tune spreads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7E0677-D565-3F44-90F0-D0ECB4643220}"/>
              </a:ext>
            </a:extLst>
          </p:cNvPr>
          <p:cNvSpPr txBox="1"/>
          <p:nvPr/>
        </p:nvSpPr>
        <p:spPr>
          <a:xfrm>
            <a:off x="5306293" y="1813156"/>
            <a:ext cx="36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Coherent instability (Q’ = 0)</a:t>
            </a:r>
          </a:p>
        </p:txBody>
      </p:sp>
      <p:grpSp>
        <p:nvGrpSpPr>
          <p:cNvPr id="26" name="Gruppo 29">
            <a:extLst>
              <a:ext uri="{FF2B5EF4-FFF2-40B4-BE49-F238E27FC236}">
                <a16:creationId xmlns:a16="http://schemas.microsoft.com/office/drawing/2014/main" id="{F49A492D-682E-034A-A843-CFA4E1BECA5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436963A-6B80-C74E-A896-44FC359B3F1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" descr="C:\Octavio\CERN\cern_logo_white.gif">
              <a:extLst>
                <a:ext uri="{FF2B5EF4-FFF2-40B4-BE49-F238E27FC236}">
                  <a16:creationId xmlns:a16="http://schemas.microsoft.com/office/drawing/2014/main" id="{037918F8-27E0-EA46-9332-9BD378C23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9" name="Straight Connector 6">
              <a:extLst>
                <a:ext uri="{FF2B5EF4-FFF2-40B4-BE49-F238E27FC236}">
                  <a16:creationId xmlns:a16="http://schemas.microsoft.com/office/drawing/2014/main" id="{28D8823B-26B9-B64A-BE99-45FAA78CEDC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7">
            <a:extLst>
              <a:ext uri="{FF2B5EF4-FFF2-40B4-BE49-F238E27FC236}">
                <a16:creationId xmlns:a16="http://schemas.microsoft.com/office/drawing/2014/main" id="{C451D8EA-EEF6-864F-A57B-54018A5F10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Octupoles + e-cloud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8449EF-4FCA-3D49-90EF-8F0627D70968}"/>
              </a:ext>
            </a:extLst>
          </p:cNvPr>
          <p:cNvSpPr txBox="1"/>
          <p:nvPr/>
        </p:nvSpPr>
        <p:spPr>
          <a:xfrm>
            <a:off x="1363000" y="624886"/>
            <a:ext cx="748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</a:rPr>
              <a:t>instability risetime </a:t>
            </a:r>
            <a:r>
              <a:rPr lang="en-US" dirty="0">
                <a:solidFill>
                  <a:schemeClr val="tx2"/>
                </a:solidFill>
              </a:rPr>
              <a:t>looks </a:t>
            </a:r>
            <a:r>
              <a:rPr lang="en-US" b="1" dirty="0">
                <a:solidFill>
                  <a:srgbClr val="C00000"/>
                </a:solidFill>
              </a:rPr>
              <a:t>correlated with the tune-spread population around the unstable frequency</a:t>
            </a:r>
          </a:p>
        </p:txBody>
      </p:sp>
    </p:spTree>
    <p:extLst>
      <p:ext uri="{BB962C8B-B14F-4D97-AF65-F5344CB8AC3E}">
        <p14:creationId xmlns:p14="http://schemas.microsoft.com/office/powerpoint/2010/main" val="3107376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General observations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AE1102-DCBB-9146-9D1B-0FA14ADC5DED}"/>
              </a:ext>
            </a:extLst>
          </p:cNvPr>
          <p:cNvGrpSpPr/>
          <p:nvPr/>
        </p:nvGrpSpPr>
        <p:grpSpPr>
          <a:xfrm>
            <a:off x="0" y="1793748"/>
            <a:ext cx="4779337" cy="3738372"/>
            <a:chOff x="0" y="787908"/>
            <a:chExt cx="4779337" cy="373837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CECC3F3-137D-B942-BE81-45075C0A7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4475"/>
            <a:stretch/>
          </p:blipFill>
          <p:spPr>
            <a:xfrm>
              <a:off x="508" y="787908"/>
              <a:ext cx="4778829" cy="352806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003BE32-6446-024C-BEDE-E5427E6C8A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3093" b="3681"/>
            <a:stretch/>
          </p:blipFill>
          <p:spPr>
            <a:xfrm>
              <a:off x="0" y="4352544"/>
              <a:ext cx="4778829" cy="173736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89F3433-6847-1546-B957-7B962E918E63}"/>
              </a:ext>
            </a:extLst>
          </p:cNvPr>
          <p:cNvSpPr txBox="1"/>
          <p:nvPr/>
        </p:nvSpPr>
        <p:spPr>
          <a:xfrm>
            <a:off x="1344168" y="612648"/>
            <a:ext cx="725119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An </a:t>
            </a:r>
            <a:r>
              <a:rPr lang="en-US" sz="1700" b="1" dirty="0">
                <a:solidFill>
                  <a:srgbClr val="C00000"/>
                </a:solidFill>
              </a:rPr>
              <a:t>~exponential rise </a:t>
            </a:r>
            <a:r>
              <a:rPr lang="en-US" sz="1700" dirty="0">
                <a:solidFill>
                  <a:schemeClr val="tx2"/>
                </a:solidFill>
              </a:rPr>
              <a:t>is visible on the </a:t>
            </a:r>
            <a:r>
              <a:rPr lang="en-US" sz="1700" b="1" dirty="0">
                <a:solidFill>
                  <a:srgbClr val="C00000"/>
                </a:solidFill>
              </a:rPr>
              <a:t>transverse emittance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centroid motion does not show clear signs of instability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71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37378F5-04B3-2443-9518-91490BF7AE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4492"/>
          <a:stretch/>
        </p:blipFill>
        <p:spPr>
          <a:xfrm>
            <a:off x="4405639" y="1608801"/>
            <a:ext cx="4800707" cy="3543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EB6157-32FB-B543-8853-8C0639FB99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1756005"/>
            <a:ext cx="4735946" cy="355195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33DEA2-BD75-F744-B27D-D387B03CCFD1}"/>
              </a:ext>
            </a:extLst>
          </p:cNvPr>
          <p:cNvCxnSpPr>
            <a:cxnSpLocks/>
          </p:cNvCxnSpPr>
          <p:nvPr/>
        </p:nvCxnSpPr>
        <p:spPr>
          <a:xfrm>
            <a:off x="1891920" y="2171296"/>
            <a:ext cx="0" cy="2752205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DD7FB4-A5F1-9942-AC83-FAC3A7CB2A7C}"/>
              </a:ext>
            </a:extLst>
          </p:cNvPr>
          <p:cNvCxnSpPr>
            <a:cxnSpLocks/>
          </p:cNvCxnSpPr>
          <p:nvPr/>
        </p:nvCxnSpPr>
        <p:spPr>
          <a:xfrm>
            <a:off x="2104168" y="2171296"/>
            <a:ext cx="0" cy="275220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A9103A9-81CE-4948-9407-FC0CFDF18411}"/>
              </a:ext>
            </a:extLst>
          </p:cNvPr>
          <p:cNvSpPr/>
          <p:nvPr/>
        </p:nvSpPr>
        <p:spPr>
          <a:xfrm>
            <a:off x="852054" y="5383395"/>
            <a:ext cx="3114964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6B3717-F7F4-0C4E-8346-6632607E9FAB}"/>
              </a:ext>
            </a:extLst>
          </p:cNvPr>
          <p:cNvGrpSpPr/>
          <p:nvPr/>
        </p:nvGrpSpPr>
        <p:grpSpPr>
          <a:xfrm>
            <a:off x="1000595" y="5399723"/>
            <a:ext cx="1513627" cy="246221"/>
            <a:chOff x="5761613" y="6434063"/>
            <a:chExt cx="1513627" cy="24622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97A075B-6C4D-4145-AC81-C9A52049F6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1DD491-7F4B-864C-9CBA-5EEB093CD5D5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0C28AB-F992-AE42-AE4B-6D7401413BD7}"/>
              </a:ext>
            </a:extLst>
          </p:cNvPr>
          <p:cNvGrpSpPr/>
          <p:nvPr/>
        </p:nvGrpSpPr>
        <p:grpSpPr>
          <a:xfrm>
            <a:off x="2558293" y="5399723"/>
            <a:ext cx="1416873" cy="246221"/>
            <a:chOff x="7472808" y="6450996"/>
            <a:chExt cx="1416873" cy="2462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0CF79C6-7862-E24E-9D74-31BA84AF41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52FE6E-A70F-0E42-92C0-F078A2561595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2153892-9FE4-CB4A-9FC6-34768AC1632B}"/>
              </a:ext>
            </a:extLst>
          </p:cNvPr>
          <p:cNvSpPr txBox="1"/>
          <p:nvPr/>
        </p:nvSpPr>
        <p:spPr>
          <a:xfrm>
            <a:off x="592283" y="1785447"/>
            <a:ext cx="36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Tune spreads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7E0677-D565-3F44-90F0-D0ECB4643220}"/>
              </a:ext>
            </a:extLst>
          </p:cNvPr>
          <p:cNvSpPr txBox="1"/>
          <p:nvPr/>
        </p:nvSpPr>
        <p:spPr>
          <a:xfrm>
            <a:off x="5306293" y="1813156"/>
            <a:ext cx="36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Coherent instability (Q’ = 2.5)</a:t>
            </a:r>
          </a:p>
        </p:txBody>
      </p:sp>
      <p:grpSp>
        <p:nvGrpSpPr>
          <p:cNvPr id="26" name="Gruppo 29">
            <a:extLst>
              <a:ext uri="{FF2B5EF4-FFF2-40B4-BE49-F238E27FC236}">
                <a16:creationId xmlns:a16="http://schemas.microsoft.com/office/drawing/2014/main" id="{F49A492D-682E-034A-A843-CFA4E1BECA5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436963A-6B80-C74E-A896-44FC359B3F1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" descr="C:\Octavio\CERN\cern_logo_white.gif">
              <a:extLst>
                <a:ext uri="{FF2B5EF4-FFF2-40B4-BE49-F238E27FC236}">
                  <a16:creationId xmlns:a16="http://schemas.microsoft.com/office/drawing/2014/main" id="{037918F8-27E0-EA46-9332-9BD378C23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9" name="Straight Connector 6">
              <a:extLst>
                <a:ext uri="{FF2B5EF4-FFF2-40B4-BE49-F238E27FC236}">
                  <a16:creationId xmlns:a16="http://schemas.microsoft.com/office/drawing/2014/main" id="{28D8823B-26B9-B64A-BE99-45FAA78CEDC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7">
            <a:extLst>
              <a:ext uri="{FF2B5EF4-FFF2-40B4-BE49-F238E27FC236}">
                <a16:creationId xmlns:a16="http://schemas.microsoft.com/office/drawing/2014/main" id="{C451D8EA-EEF6-864F-A57B-54018A5F10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Octupoles + e-cloud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A57E3-170C-3246-B391-C53993020239}"/>
              </a:ext>
            </a:extLst>
          </p:cNvPr>
          <p:cNvSpPr txBox="1"/>
          <p:nvPr/>
        </p:nvSpPr>
        <p:spPr>
          <a:xfrm>
            <a:off x="1363000" y="624886"/>
            <a:ext cx="748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</a:rPr>
              <a:t>instability risetime </a:t>
            </a:r>
            <a:r>
              <a:rPr lang="en-US" dirty="0">
                <a:solidFill>
                  <a:schemeClr val="tx2"/>
                </a:solidFill>
              </a:rPr>
              <a:t>looks </a:t>
            </a:r>
            <a:r>
              <a:rPr lang="en-US" b="1" dirty="0">
                <a:solidFill>
                  <a:srgbClr val="C00000"/>
                </a:solidFill>
              </a:rPr>
              <a:t>correlated with the tune-spread population around the unstable frequency</a:t>
            </a:r>
          </a:p>
        </p:txBody>
      </p:sp>
    </p:spTree>
    <p:extLst>
      <p:ext uri="{BB962C8B-B14F-4D97-AF65-F5344CB8AC3E}">
        <p14:creationId xmlns:p14="http://schemas.microsoft.com/office/powerpoint/2010/main" val="2049642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9BB6A6-C421-5142-BEA0-A4AD9738B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240" y="1901952"/>
            <a:ext cx="4810760" cy="3608070"/>
          </a:xfrm>
          <a:prstGeom prst="rect">
            <a:avLst/>
          </a:prstGeom>
        </p:spPr>
      </p:pic>
      <p:grpSp>
        <p:nvGrpSpPr>
          <p:cNvPr id="3" name="Gruppo 29">
            <a:extLst>
              <a:ext uri="{FF2B5EF4-FFF2-40B4-BE49-F238E27FC236}">
                <a16:creationId xmlns:a16="http://schemas.microsoft.com/office/drawing/2014/main" id="{53057C0B-066F-F74B-B124-488945D569A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AD7986DA-4FA3-1C4D-A816-F418538EEEF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EF7DA8F5-F8D4-9A4E-A71E-B56F088D8E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06C482B-87BF-D049-BBB2-3CB9614DF27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26F6007-29E5-D043-9AB8-4848A3D6BF28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Head-tail phase shift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00B738-16AB-5341-BE21-C9926242FECC}"/>
              </a:ext>
            </a:extLst>
          </p:cNvPr>
          <p:cNvSpPr txBox="1"/>
          <p:nvPr/>
        </p:nvSpPr>
        <p:spPr>
          <a:xfrm>
            <a:off x="1372144" y="752902"/>
            <a:ext cx="748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presence of an </a:t>
            </a:r>
            <a:r>
              <a:rPr lang="en-US" b="1" dirty="0">
                <a:solidFill>
                  <a:srgbClr val="C00000"/>
                </a:solidFill>
              </a:rPr>
              <a:t>head-tail phase shift </a:t>
            </a:r>
            <a:r>
              <a:rPr lang="en-US" dirty="0">
                <a:solidFill>
                  <a:schemeClr val="tx2"/>
                </a:solidFill>
              </a:rPr>
              <a:t>is not surprising, as the e-cloud introduces a </a:t>
            </a:r>
            <a:r>
              <a:rPr lang="en-US" b="1" dirty="0">
                <a:solidFill>
                  <a:srgbClr val="C00000"/>
                </a:solidFill>
              </a:rPr>
              <a:t>detuning along the bunch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023E32-D8FE-7141-8C19-8CCB36F007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664" r="48222"/>
          <a:stretch/>
        </p:blipFill>
        <p:spPr>
          <a:xfrm>
            <a:off x="0" y="2697480"/>
            <a:ext cx="4412754" cy="212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88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AF52937-BC70-794A-BA25-28988FA12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466693"/>
              </p:ext>
            </p:extLst>
          </p:nvPr>
        </p:nvGraphicFramePr>
        <p:xfrm>
          <a:off x="276606" y="1402334"/>
          <a:ext cx="8652510" cy="3251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780">
                  <a:extLst>
                    <a:ext uri="{9D8B030D-6E8A-4147-A177-3AD203B41FA5}">
                      <a16:colId xmlns:a16="http://schemas.microsoft.com/office/drawing/2014/main" val="2267654101"/>
                    </a:ext>
                  </a:extLst>
                </a:gridCol>
                <a:gridCol w="925830">
                  <a:extLst>
                    <a:ext uri="{9D8B030D-6E8A-4147-A177-3AD203B41FA5}">
                      <a16:colId xmlns:a16="http://schemas.microsoft.com/office/drawing/2014/main" val="1294287804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1786119435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375864441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4015812463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3695186113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513456572"/>
                    </a:ext>
                  </a:extLst>
                </a:gridCol>
              </a:tblGrid>
              <a:tr h="339742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e-cloud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Imped.</a:t>
                      </a:r>
                    </a:p>
                    <a:p>
                      <a:pPr algn="ctr"/>
                      <a:r>
                        <a:rPr lang="en-US" sz="1700" dirty="0"/>
                        <a:t>(dip.)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Q’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Q’’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RFQ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/>
                        <a:t>Octup</a:t>
                      </a:r>
                      <a:r>
                        <a:rPr lang="en-US" sz="17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346509"/>
                  </a:ext>
                </a:extLst>
              </a:tr>
              <a:tr h="406503">
                <a:tc>
                  <a:txBody>
                    <a:bodyPr/>
                    <a:lstStyle/>
                    <a:p>
                      <a:r>
                        <a:rPr lang="en-US" sz="1700" dirty="0"/>
                        <a:t>Dipolar kick (</a:t>
                      </a:r>
                      <a:r>
                        <a:rPr lang="en-US" sz="1700" dirty="0" err="1"/>
                        <a:t>ch.ing</a:t>
                      </a:r>
                      <a:r>
                        <a:rPr lang="en-US" sz="1700" dirty="0"/>
                        <a:t> along 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971137"/>
                  </a:ext>
                </a:extLst>
              </a:tr>
              <a:tr h="406503">
                <a:tc>
                  <a:txBody>
                    <a:bodyPr/>
                    <a:lstStyle/>
                    <a:p>
                      <a:r>
                        <a:rPr lang="en-US" sz="1700" dirty="0"/>
                        <a:t>Head-tail phase 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Y?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9242092"/>
                  </a:ext>
                </a:extLst>
              </a:tr>
              <a:tr h="406503">
                <a:tc>
                  <a:txBody>
                    <a:bodyPr/>
                    <a:lstStyle/>
                    <a:p>
                      <a:r>
                        <a:rPr lang="en-US" sz="1700" dirty="0"/>
                        <a:t>Detuning with </a:t>
                      </a:r>
                      <a:r>
                        <a:rPr lang="en-US" sz="1700" dirty="0" err="1"/>
                        <a:t>J</a:t>
                      </a:r>
                      <a:r>
                        <a:rPr lang="en-US" sz="1700" baseline="-25000" dirty="0" err="1"/>
                        <a:t>x,y</a:t>
                      </a:r>
                      <a:endParaRPr lang="en-US" sz="17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0756790"/>
                  </a:ext>
                </a:extLst>
              </a:tr>
              <a:tr h="406503">
                <a:tc>
                  <a:txBody>
                    <a:bodyPr/>
                    <a:lstStyle/>
                    <a:p>
                      <a:r>
                        <a:rPr lang="en-US" sz="1700" dirty="0"/>
                        <a:t>Detuning with z (single part.)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7058247"/>
                  </a:ext>
                </a:extLst>
              </a:tr>
              <a:tr h="406503">
                <a:tc>
                  <a:txBody>
                    <a:bodyPr/>
                    <a:lstStyle/>
                    <a:p>
                      <a:r>
                        <a:rPr lang="en-US" sz="1700" dirty="0"/>
                        <a:t>Detuning with DP/P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8485194"/>
                  </a:ext>
                </a:extLst>
              </a:tr>
              <a:tr h="406503">
                <a:tc>
                  <a:txBody>
                    <a:bodyPr/>
                    <a:lstStyle/>
                    <a:p>
                      <a:r>
                        <a:rPr lang="en-US" sz="1700" dirty="0"/>
                        <a:t>Detuning with </a:t>
                      </a:r>
                      <a:r>
                        <a:rPr lang="en-US" sz="1700" dirty="0" err="1"/>
                        <a:t>J</a:t>
                      </a:r>
                      <a:r>
                        <a:rPr lang="en-US" sz="1700" baseline="-25000" dirty="0" err="1"/>
                        <a:t>z</a:t>
                      </a:r>
                      <a:r>
                        <a:rPr lang="en-US" sz="1700" dirty="0"/>
                        <a:t> (averaged over synch. period)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rgbClr val="C0000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902443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8237656-77BF-6344-A843-EEF53AC9B8CC}"/>
              </a:ext>
            </a:extLst>
          </p:cNvPr>
          <p:cNvSpPr txBox="1"/>
          <p:nvPr/>
        </p:nvSpPr>
        <p:spPr>
          <a:xfrm>
            <a:off x="381762" y="5010912"/>
            <a:ext cx="8446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With some code development most of these effects could be switched ON/OFF in the simulation to study their impact separately</a:t>
            </a:r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353B52B5-ED71-FA47-ABFB-3BC0A05AC67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F2238D0-8451-A941-A7D2-DFFACC86499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ADE8DDD-A1E6-9A4E-9FD0-9260DF60AE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5B96EE5-16DF-9349-A717-B1A3532BD7D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7">
            <a:extLst>
              <a:ext uri="{FF2B5EF4-FFF2-40B4-BE49-F238E27FC236}">
                <a16:creationId xmlns:a16="http://schemas.microsoft.com/office/drawing/2014/main" id="{6039E229-4DB9-5641-BF93-382D7A8751F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Some analogies</a:t>
            </a:r>
          </a:p>
        </p:txBody>
      </p:sp>
    </p:spTree>
    <p:extLst>
      <p:ext uri="{BB962C8B-B14F-4D97-AF65-F5344CB8AC3E}">
        <p14:creationId xmlns:p14="http://schemas.microsoft.com/office/powerpoint/2010/main" val="287438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AA3FC6-661B-5446-B4DC-14E32EAD590B}"/>
              </a:ext>
            </a:extLst>
          </p:cNvPr>
          <p:cNvSpPr txBox="1"/>
          <p:nvPr/>
        </p:nvSpPr>
        <p:spPr>
          <a:xfrm>
            <a:off x="4140504" y="3183467"/>
            <a:ext cx="86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870272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>
            <a:extLst>
              <a:ext uri="{FF2B5EF4-FFF2-40B4-BE49-F238E27FC236}">
                <a16:creationId xmlns:a16="http://schemas.microsoft.com/office/drawing/2014/main" id="{A49E17F1-7196-8942-B8F1-E67C0703ECF0}"/>
              </a:ext>
            </a:extLst>
          </p:cNvPr>
          <p:cNvSpPr/>
          <p:nvPr/>
        </p:nvSpPr>
        <p:spPr>
          <a:xfrm>
            <a:off x="4470400" y="6434667"/>
            <a:ext cx="4318000" cy="2878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11DA90-61E2-EA4A-BCB8-58F6E89974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54"/>
          <a:stretch/>
        </p:blipFill>
        <p:spPr>
          <a:xfrm>
            <a:off x="-306839" y="3980985"/>
            <a:ext cx="4716000" cy="30001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AEBE10-8780-314F-9456-979DC37F5C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841" y="1035668"/>
            <a:ext cx="5845714" cy="558000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351B1DF4-E2F1-6C4B-BB23-F77E5574937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664E0F0-86BB-CC46-95B7-11102AF810C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18A8A646-68C6-5642-80E9-63719D1F5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F73CC36-86BD-2C40-AD07-1C791FD5F10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064389E-704B-6342-B8AB-1BA3C06D12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e-cloud - beam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dynamics simulations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A710CE-1406-A143-9C9F-3C3A7FFC10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18"/>
          <a:stretch/>
        </p:blipFill>
        <p:spPr>
          <a:xfrm>
            <a:off x="-306250" y="1083998"/>
            <a:ext cx="4715411" cy="3001409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D23123D-23AE-C24F-8908-CA899F0FC49F}"/>
              </a:ext>
            </a:extLst>
          </p:cNvPr>
          <p:cNvCxnSpPr>
            <a:cxnSpLocks/>
          </p:cNvCxnSpPr>
          <p:nvPr/>
        </p:nvCxnSpPr>
        <p:spPr>
          <a:xfrm>
            <a:off x="5998475" y="1711395"/>
            <a:ext cx="0" cy="42787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6EA8C3C-CE1C-FE46-9F17-CF3322C0D762}"/>
              </a:ext>
            </a:extLst>
          </p:cNvPr>
          <p:cNvGrpSpPr/>
          <p:nvPr/>
        </p:nvGrpSpPr>
        <p:grpSpPr>
          <a:xfrm>
            <a:off x="5821977" y="6450995"/>
            <a:ext cx="1513627" cy="246221"/>
            <a:chOff x="5761613" y="6434063"/>
            <a:chExt cx="1513627" cy="246221"/>
          </a:xfrm>
        </p:grpSpPr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666B3BA1-D208-F74D-A39E-AFFCDB87C8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13" y="6557174"/>
              <a:ext cx="352071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FF79E2B-BE2D-6845-9CDF-E6F15BC739EF}"/>
                </a:ext>
              </a:extLst>
            </p:cNvPr>
            <p:cNvSpPr txBox="1"/>
            <p:nvPr/>
          </p:nvSpPr>
          <p:spPr>
            <a:xfrm>
              <a:off x="6098315" y="6434063"/>
              <a:ext cx="117692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Instability freq.</a:t>
              </a:r>
            </a:p>
          </p:txBody>
        </p:sp>
      </p:grp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32B2A9-16FA-9340-B03C-03CEEE6F8878}"/>
              </a:ext>
            </a:extLst>
          </p:cNvPr>
          <p:cNvCxnSpPr>
            <a:cxnSpLocks/>
          </p:cNvCxnSpPr>
          <p:nvPr/>
        </p:nvCxnSpPr>
        <p:spPr>
          <a:xfrm>
            <a:off x="6205597" y="1711395"/>
            <a:ext cx="0" cy="42787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C338AEB-55CF-9F4A-A845-C592BE5CE265}"/>
              </a:ext>
            </a:extLst>
          </p:cNvPr>
          <p:cNvGrpSpPr/>
          <p:nvPr/>
        </p:nvGrpSpPr>
        <p:grpSpPr>
          <a:xfrm>
            <a:off x="7379675" y="6450995"/>
            <a:ext cx="1416873" cy="246221"/>
            <a:chOff x="7472808" y="6450996"/>
            <a:chExt cx="1416873" cy="246221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AE6A70E-9A2E-4443-BBF6-52D1ECAF83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2808" y="6574107"/>
              <a:ext cx="352071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4C02DAE-060A-6245-B875-9B721A2CDEFE}"/>
                </a:ext>
              </a:extLst>
            </p:cNvPr>
            <p:cNvSpPr txBox="1"/>
            <p:nvPr/>
          </p:nvSpPr>
          <p:spPr>
            <a:xfrm>
              <a:off x="7808936" y="6450996"/>
              <a:ext cx="108074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Centroid freq.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CA1BC21-CC5E-0945-ACEC-B4A6AAF64FF1}"/>
              </a:ext>
            </a:extLst>
          </p:cNvPr>
          <p:cNvGrpSpPr/>
          <p:nvPr/>
        </p:nvGrpSpPr>
        <p:grpSpPr>
          <a:xfrm>
            <a:off x="4547651" y="6450995"/>
            <a:ext cx="1227748" cy="246221"/>
            <a:chOff x="4259786" y="6450997"/>
            <a:chExt cx="1227748" cy="246221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EED6215A-AA73-0644-BF5A-A1C6565CC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765" t="67074" r="57259" b="30592"/>
            <a:stretch/>
          </p:blipFill>
          <p:spPr>
            <a:xfrm>
              <a:off x="4259786" y="6509021"/>
              <a:ext cx="115512" cy="130175"/>
            </a:xfrm>
            <a:prstGeom prst="rect">
              <a:avLst/>
            </a:prstGeom>
          </p:spPr>
        </p:pic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80882AB-3B93-2B4B-80A5-AAF13CF4E3DB}"/>
                </a:ext>
              </a:extLst>
            </p:cNvPr>
            <p:cNvSpPr txBox="1"/>
            <p:nvPr/>
          </p:nvSpPr>
          <p:spPr>
            <a:xfrm>
              <a:off x="4438849" y="6450997"/>
              <a:ext cx="1048685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Machine tune</a:t>
              </a:r>
            </a:p>
          </p:txBody>
        </p: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5D38E2C0-90B8-0C42-816A-DD320D74EB8A}"/>
              </a:ext>
            </a:extLst>
          </p:cNvPr>
          <p:cNvCxnSpPr>
            <a:cxnSpLocks/>
          </p:cNvCxnSpPr>
          <p:nvPr/>
        </p:nvCxnSpPr>
        <p:spPr>
          <a:xfrm>
            <a:off x="1569449" y="1090613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C48AA22D-5D6D-074F-9EFE-E3B12F3FB3EF}"/>
              </a:ext>
            </a:extLst>
          </p:cNvPr>
          <p:cNvCxnSpPr>
            <a:cxnSpLocks/>
          </p:cNvCxnSpPr>
          <p:nvPr/>
        </p:nvCxnSpPr>
        <p:spPr>
          <a:xfrm>
            <a:off x="1724812" y="1090613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EBF6002D-0AD2-6049-80ED-4CD9921D362B}"/>
              </a:ext>
            </a:extLst>
          </p:cNvPr>
          <p:cNvCxnSpPr>
            <a:cxnSpLocks/>
          </p:cNvCxnSpPr>
          <p:nvPr/>
        </p:nvCxnSpPr>
        <p:spPr>
          <a:xfrm>
            <a:off x="1724812" y="3986212"/>
            <a:ext cx="0" cy="249753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A20AEAD-457F-664B-BA53-9FC48A7195C9}"/>
              </a:ext>
            </a:extLst>
          </p:cNvPr>
          <p:cNvCxnSpPr>
            <a:cxnSpLocks/>
          </p:cNvCxnSpPr>
          <p:nvPr/>
        </p:nvCxnSpPr>
        <p:spPr>
          <a:xfrm>
            <a:off x="1569449" y="3986212"/>
            <a:ext cx="0" cy="249753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728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F6FF31-E257-2042-9F71-C86895DDDE5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9760" y="1256538"/>
            <a:ext cx="4800000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F3D07A-02D3-B946-B33B-E072AAF8E2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" y="1256538"/>
            <a:ext cx="4800000" cy="36000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D4774F78-09F8-A54C-A89D-FC61D900D4B1}"/>
              </a:ext>
            </a:extLst>
          </p:cNvPr>
          <p:cNvGrpSpPr/>
          <p:nvPr/>
        </p:nvGrpSpPr>
        <p:grpSpPr>
          <a:xfrm>
            <a:off x="1669055" y="1691660"/>
            <a:ext cx="418641" cy="2771852"/>
            <a:chOff x="1669055" y="1691660"/>
            <a:chExt cx="418641" cy="277185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CE6B9E0-6BF1-104B-9AF2-0DE05C6641B2}"/>
                </a:ext>
              </a:extLst>
            </p:cNvPr>
            <p:cNvCxnSpPr>
              <a:cxnSpLocks/>
            </p:cNvCxnSpPr>
            <p:nvPr/>
          </p:nvCxnSpPr>
          <p:spPr>
            <a:xfrm>
              <a:off x="2003968" y="1691660"/>
              <a:ext cx="0" cy="276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FE9F2EC-07B5-634E-8B9E-0A226B087FA8}"/>
                </a:ext>
              </a:extLst>
            </p:cNvPr>
            <p:cNvGrpSpPr/>
            <p:nvPr/>
          </p:nvGrpSpPr>
          <p:grpSpPr>
            <a:xfrm>
              <a:off x="1669055" y="1691660"/>
              <a:ext cx="418641" cy="2771852"/>
              <a:chOff x="1669055" y="1691660"/>
              <a:chExt cx="418641" cy="2771852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DFBCBD4-1D94-9E49-8EFC-E80A957F26B1}"/>
                  </a:ext>
                </a:extLst>
              </p:cNvPr>
              <p:cNvCxnSpPr/>
              <p:nvPr/>
            </p:nvCxnSpPr>
            <p:spPr>
              <a:xfrm>
                <a:off x="1669055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5679E68-D93D-0148-8FF4-B04B3F9F7190}"/>
                  </a:ext>
                </a:extLst>
              </p:cNvPr>
              <p:cNvCxnSpPr/>
              <p:nvPr/>
            </p:nvCxnSpPr>
            <p:spPr>
              <a:xfrm>
                <a:off x="1710919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0C141754-C131-2D4C-9D51-C54883B5E0C7}"/>
                  </a:ext>
                </a:extLst>
              </p:cNvPr>
              <p:cNvCxnSpPr/>
              <p:nvPr/>
            </p:nvCxnSpPr>
            <p:spPr>
              <a:xfrm>
                <a:off x="1752783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727CFCE-5C50-7543-90A3-2D145316B0AC}"/>
                  </a:ext>
                </a:extLst>
              </p:cNvPr>
              <p:cNvCxnSpPr/>
              <p:nvPr/>
            </p:nvCxnSpPr>
            <p:spPr>
              <a:xfrm>
                <a:off x="1794647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A6B3D66-FAA3-7F48-ACE6-27BE29815F45}"/>
                  </a:ext>
                </a:extLst>
              </p:cNvPr>
              <p:cNvCxnSpPr/>
              <p:nvPr/>
            </p:nvCxnSpPr>
            <p:spPr>
              <a:xfrm>
                <a:off x="1836511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4479C48-6062-0847-BEF8-D9095FDA01FF}"/>
                  </a:ext>
                </a:extLst>
              </p:cNvPr>
              <p:cNvCxnSpPr/>
              <p:nvPr/>
            </p:nvCxnSpPr>
            <p:spPr>
              <a:xfrm>
                <a:off x="187837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ACFE2DC-7585-7347-9CE5-3BDBEFCE9033}"/>
                  </a:ext>
                </a:extLst>
              </p:cNvPr>
              <p:cNvCxnSpPr/>
              <p:nvPr/>
            </p:nvCxnSpPr>
            <p:spPr>
              <a:xfrm>
                <a:off x="1920240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F7096368-6C99-004B-BB74-F3F963AEB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2104" y="1691660"/>
                <a:ext cx="0" cy="277185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47CB3A1-38B7-6346-9B04-47DF81F4725A}"/>
                  </a:ext>
                </a:extLst>
              </p:cNvPr>
              <p:cNvCxnSpPr/>
              <p:nvPr/>
            </p:nvCxnSpPr>
            <p:spPr>
              <a:xfrm>
                <a:off x="2045832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7B451E4-8076-364F-9014-6CDBC77E5021}"/>
                  </a:ext>
                </a:extLst>
              </p:cNvPr>
              <p:cNvCxnSpPr/>
              <p:nvPr/>
            </p:nvCxnSpPr>
            <p:spPr>
              <a:xfrm>
                <a:off x="208769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BC1FC93-BDDD-E248-B3A3-310D0DC04AB4}"/>
              </a:ext>
            </a:extLst>
          </p:cNvPr>
          <p:cNvSpPr txBox="1"/>
          <p:nvPr/>
        </p:nvSpPr>
        <p:spPr>
          <a:xfrm>
            <a:off x="662473" y="1306286"/>
            <a:ext cx="370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baseline="-25000" dirty="0"/>
              <a:t>OCT</a:t>
            </a:r>
            <a:r>
              <a:rPr lang="en-US" dirty="0"/>
              <a:t> = 6 (I</a:t>
            </a:r>
            <a:r>
              <a:rPr lang="en-US" baseline="-25000" dirty="0"/>
              <a:t>LOF</a:t>
            </a:r>
            <a:r>
              <a:rPr lang="en-US" dirty="0"/>
              <a:t> = -78 A)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59E928-7234-D243-95EB-AC697D10F78D}"/>
              </a:ext>
            </a:extLst>
          </p:cNvPr>
          <p:cNvSpPr txBox="1"/>
          <p:nvPr/>
        </p:nvSpPr>
        <p:spPr>
          <a:xfrm>
            <a:off x="5088289" y="1309395"/>
            <a:ext cx="370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baseline="-25000" dirty="0"/>
              <a:t>OCT</a:t>
            </a:r>
            <a:r>
              <a:rPr lang="en-US" dirty="0"/>
              <a:t> = -6 (I</a:t>
            </a:r>
            <a:r>
              <a:rPr lang="en-US" baseline="-25000" dirty="0"/>
              <a:t>LOF</a:t>
            </a:r>
            <a:r>
              <a:rPr lang="en-US" dirty="0"/>
              <a:t> = +78 A)</a:t>
            </a:r>
          </a:p>
        </p:txBody>
      </p:sp>
      <p:grpSp>
        <p:nvGrpSpPr>
          <p:cNvPr id="34" name="Gruppo 29">
            <a:extLst>
              <a:ext uri="{FF2B5EF4-FFF2-40B4-BE49-F238E27FC236}">
                <a16:creationId xmlns:a16="http://schemas.microsoft.com/office/drawing/2014/main" id="{CA419C9A-8F9F-E84B-825F-BD916591025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553514D-056B-784E-8C23-F563760B4BA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2" descr="C:\Octavio\CERN\cern_logo_white.gif">
              <a:extLst>
                <a:ext uri="{FF2B5EF4-FFF2-40B4-BE49-F238E27FC236}">
                  <a16:creationId xmlns:a16="http://schemas.microsoft.com/office/drawing/2014/main" id="{AAA91ED4-997F-2149-84F5-C5375B261A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7" name="Straight Connector 6">
              <a:extLst>
                <a:ext uri="{FF2B5EF4-FFF2-40B4-BE49-F238E27FC236}">
                  <a16:creationId xmlns:a16="http://schemas.microsoft.com/office/drawing/2014/main" id="{EED570DB-49A2-F745-B9B0-E9BE3CAC0FB3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7">
            <a:extLst>
              <a:ext uri="{FF2B5EF4-FFF2-40B4-BE49-F238E27FC236}">
                <a16:creationId xmlns:a16="http://schemas.microsoft.com/office/drawing/2014/main" id="{6F34EA53-7EF3-5646-AF13-7B5CD6D3A1C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Octupoles + e-cloud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6352EE2-AF0C-6145-B89D-E39E0EF620BB}"/>
              </a:ext>
            </a:extLst>
          </p:cNvPr>
          <p:cNvGrpSpPr/>
          <p:nvPr/>
        </p:nvGrpSpPr>
        <p:grpSpPr>
          <a:xfrm>
            <a:off x="2082648" y="1682695"/>
            <a:ext cx="418641" cy="2765319"/>
            <a:chOff x="1669055" y="1691660"/>
            <a:chExt cx="418641" cy="2765319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BB9418A-0E66-AD43-AA2C-102ECAD5264D}"/>
                </a:ext>
              </a:extLst>
            </p:cNvPr>
            <p:cNvCxnSpPr>
              <a:cxnSpLocks/>
            </p:cNvCxnSpPr>
            <p:nvPr/>
          </p:nvCxnSpPr>
          <p:spPr>
            <a:xfrm>
              <a:off x="2003968" y="1691660"/>
              <a:ext cx="0" cy="3243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E202351-2CA7-1F4D-930C-C3A17A8EF05C}"/>
                </a:ext>
              </a:extLst>
            </p:cNvPr>
            <p:cNvGrpSpPr/>
            <p:nvPr/>
          </p:nvGrpSpPr>
          <p:grpSpPr>
            <a:xfrm>
              <a:off x="1669055" y="1691660"/>
              <a:ext cx="418641" cy="2765319"/>
              <a:chOff x="1669055" y="1691660"/>
              <a:chExt cx="418641" cy="2765319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1030961-D7A4-7243-8870-0D7B4D919CB4}"/>
                  </a:ext>
                </a:extLst>
              </p:cNvPr>
              <p:cNvCxnSpPr/>
              <p:nvPr/>
            </p:nvCxnSpPr>
            <p:spPr>
              <a:xfrm>
                <a:off x="1669055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3E8C739B-A0B1-A94D-B32E-D6A4764A0A07}"/>
                  </a:ext>
                </a:extLst>
              </p:cNvPr>
              <p:cNvCxnSpPr/>
              <p:nvPr/>
            </p:nvCxnSpPr>
            <p:spPr>
              <a:xfrm>
                <a:off x="1710919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5886513-6434-A046-832D-3C820177E1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2783" y="1691660"/>
                <a:ext cx="0" cy="276531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F9B66530-D572-D640-B063-2C4E1EC17EF7}"/>
                  </a:ext>
                </a:extLst>
              </p:cNvPr>
              <p:cNvCxnSpPr/>
              <p:nvPr/>
            </p:nvCxnSpPr>
            <p:spPr>
              <a:xfrm>
                <a:off x="1794647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091BD512-36F7-6A4F-8B00-3EEC708F0F25}"/>
                  </a:ext>
                </a:extLst>
              </p:cNvPr>
              <p:cNvCxnSpPr/>
              <p:nvPr/>
            </p:nvCxnSpPr>
            <p:spPr>
              <a:xfrm>
                <a:off x="1836511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9D992FA3-62AF-364B-A848-EA968C3B3440}"/>
                  </a:ext>
                </a:extLst>
              </p:cNvPr>
              <p:cNvCxnSpPr/>
              <p:nvPr/>
            </p:nvCxnSpPr>
            <p:spPr>
              <a:xfrm>
                <a:off x="187837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042292EC-8EAA-8E48-9AC0-15CA2667A317}"/>
                  </a:ext>
                </a:extLst>
              </p:cNvPr>
              <p:cNvCxnSpPr/>
              <p:nvPr/>
            </p:nvCxnSpPr>
            <p:spPr>
              <a:xfrm>
                <a:off x="1920240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05C425E-2A98-6D4A-9ABF-80A0F8DBA793}"/>
                  </a:ext>
                </a:extLst>
              </p:cNvPr>
              <p:cNvCxnSpPr/>
              <p:nvPr/>
            </p:nvCxnSpPr>
            <p:spPr>
              <a:xfrm>
                <a:off x="1962104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D2F4759-2F5A-1A46-AB20-E044DC522555}"/>
                  </a:ext>
                </a:extLst>
              </p:cNvPr>
              <p:cNvCxnSpPr/>
              <p:nvPr/>
            </p:nvCxnSpPr>
            <p:spPr>
              <a:xfrm>
                <a:off x="2045832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9F1DCA9-753A-9743-AD86-21984BE15DC1}"/>
                  </a:ext>
                </a:extLst>
              </p:cNvPr>
              <p:cNvCxnSpPr/>
              <p:nvPr/>
            </p:nvCxnSpPr>
            <p:spPr>
              <a:xfrm>
                <a:off x="208769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E6D343B-0522-A44A-BEE3-7EC5D83F4EFE}"/>
              </a:ext>
            </a:extLst>
          </p:cNvPr>
          <p:cNvCxnSpPr>
            <a:cxnSpLocks/>
          </p:cNvCxnSpPr>
          <p:nvPr/>
        </p:nvCxnSpPr>
        <p:spPr>
          <a:xfrm>
            <a:off x="1964656" y="1679548"/>
            <a:ext cx="0" cy="279000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0537FEF-6786-2848-B3CA-6370EEA44280}"/>
              </a:ext>
            </a:extLst>
          </p:cNvPr>
          <p:cNvCxnSpPr>
            <a:cxnSpLocks/>
          </p:cNvCxnSpPr>
          <p:nvPr/>
        </p:nvCxnSpPr>
        <p:spPr>
          <a:xfrm>
            <a:off x="2166513" y="1679548"/>
            <a:ext cx="0" cy="2790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FCEEB72-3FFD-F04F-BACE-A3B1FDD312A4}"/>
              </a:ext>
            </a:extLst>
          </p:cNvPr>
          <p:cNvGrpSpPr/>
          <p:nvPr/>
        </p:nvGrpSpPr>
        <p:grpSpPr>
          <a:xfrm>
            <a:off x="6083488" y="1696826"/>
            <a:ext cx="418641" cy="2771852"/>
            <a:chOff x="1669055" y="1691660"/>
            <a:chExt cx="418641" cy="2771852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B631044-78DA-244F-B92E-0B8C71465FC9}"/>
                </a:ext>
              </a:extLst>
            </p:cNvPr>
            <p:cNvCxnSpPr>
              <a:cxnSpLocks/>
            </p:cNvCxnSpPr>
            <p:nvPr/>
          </p:nvCxnSpPr>
          <p:spPr>
            <a:xfrm>
              <a:off x="2003968" y="1691660"/>
              <a:ext cx="0" cy="276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DB94F9A-4922-3E48-ABED-0321CF76D97F}"/>
                </a:ext>
              </a:extLst>
            </p:cNvPr>
            <p:cNvGrpSpPr/>
            <p:nvPr/>
          </p:nvGrpSpPr>
          <p:grpSpPr>
            <a:xfrm>
              <a:off x="1669055" y="1691660"/>
              <a:ext cx="418641" cy="2771852"/>
              <a:chOff x="1669055" y="1691660"/>
              <a:chExt cx="418641" cy="2771852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547D775-B261-1243-B749-1283D1A3089F}"/>
                  </a:ext>
                </a:extLst>
              </p:cNvPr>
              <p:cNvCxnSpPr/>
              <p:nvPr/>
            </p:nvCxnSpPr>
            <p:spPr>
              <a:xfrm>
                <a:off x="1669055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B4AEEF62-9427-9A49-A5CD-8397F82438F2}"/>
                  </a:ext>
                </a:extLst>
              </p:cNvPr>
              <p:cNvCxnSpPr/>
              <p:nvPr/>
            </p:nvCxnSpPr>
            <p:spPr>
              <a:xfrm>
                <a:off x="1710919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60A12706-8C27-2D4A-BD34-49DBB35F194E}"/>
                  </a:ext>
                </a:extLst>
              </p:cNvPr>
              <p:cNvCxnSpPr/>
              <p:nvPr/>
            </p:nvCxnSpPr>
            <p:spPr>
              <a:xfrm>
                <a:off x="1752783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745830B-0620-A947-A2F7-E123C3A0A591}"/>
                  </a:ext>
                </a:extLst>
              </p:cNvPr>
              <p:cNvCxnSpPr/>
              <p:nvPr/>
            </p:nvCxnSpPr>
            <p:spPr>
              <a:xfrm>
                <a:off x="1794647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340705ED-6DCA-3041-93A1-56F8AF6B84AC}"/>
                  </a:ext>
                </a:extLst>
              </p:cNvPr>
              <p:cNvCxnSpPr/>
              <p:nvPr/>
            </p:nvCxnSpPr>
            <p:spPr>
              <a:xfrm>
                <a:off x="1836511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620A60E-24BC-0F47-A871-D4FE11A0ADB0}"/>
                  </a:ext>
                </a:extLst>
              </p:cNvPr>
              <p:cNvCxnSpPr/>
              <p:nvPr/>
            </p:nvCxnSpPr>
            <p:spPr>
              <a:xfrm>
                <a:off x="187837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24917462-C3CA-D140-A731-3CE1A8A473FB}"/>
                  </a:ext>
                </a:extLst>
              </p:cNvPr>
              <p:cNvCxnSpPr/>
              <p:nvPr/>
            </p:nvCxnSpPr>
            <p:spPr>
              <a:xfrm>
                <a:off x="1920240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3094CD77-4014-9F42-910C-E5E6EE31B6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2104" y="1691660"/>
                <a:ext cx="0" cy="277185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45EA724B-FD11-E448-84E2-C54F63488D9C}"/>
                  </a:ext>
                </a:extLst>
              </p:cNvPr>
              <p:cNvCxnSpPr/>
              <p:nvPr/>
            </p:nvCxnSpPr>
            <p:spPr>
              <a:xfrm>
                <a:off x="2045832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324768D2-A671-EC43-BA37-788A1E924BAD}"/>
                  </a:ext>
                </a:extLst>
              </p:cNvPr>
              <p:cNvCxnSpPr/>
              <p:nvPr/>
            </p:nvCxnSpPr>
            <p:spPr>
              <a:xfrm>
                <a:off x="208769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D3044B4-B355-C142-A015-11F475943650}"/>
              </a:ext>
            </a:extLst>
          </p:cNvPr>
          <p:cNvGrpSpPr/>
          <p:nvPr/>
        </p:nvGrpSpPr>
        <p:grpSpPr>
          <a:xfrm>
            <a:off x="6497081" y="1687861"/>
            <a:ext cx="418641" cy="2765319"/>
            <a:chOff x="1669055" y="1691660"/>
            <a:chExt cx="418641" cy="2765319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6764969E-6002-6F40-B42C-E4A2A19D1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03968" y="1691660"/>
              <a:ext cx="0" cy="3243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A7065B3-8CAB-AC44-A895-6ACE7222261D}"/>
                </a:ext>
              </a:extLst>
            </p:cNvPr>
            <p:cNvGrpSpPr/>
            <p:nvPr/>
          </p:nvGrpSpPr>
          <p:grpSpPr>
            <a:xfrm>
              <a:off x="1669055" y="1691660"/>
              <a:ext cx="418641" cy="2765319"/>
              <a:chOff x="1669055" y="1691660"/>
              <a:chExt cx="418641" cy="2765319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576D4567-B410-D740-B5AD-EC61A76FBEFB}"/>
                  </a:ext>
                </a:extLst>
              </p:cNvPr>
              <p:cNvCxnSpPr/>
              <p:nvPr/>
            </p:nvCxnSpPr>
            <p:spPr>
              <a:xfrm>
                <a:off x="1669055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013E79F2-092C-DA48-B9C1-21760285168E}"/>
                  </a:ext>
                </a:extLst>
              </p:cNvPr>
              <p:cNvCxnSpPr/>
              <p:nvPr/>
            </p:nvCxnSpPr>
            <p:spPr>
              <a:xfrm>
                <a:off x="1710919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3A3F9974-C0A9-AC4C-831F-D202C07625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2783" y="1691660"/>
                <a:ext cx="0" cy="276531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AB2F942-2C18-1E40-956A-AD18D9BB3A13}"/>
                  </a:ext>
                </a:extLst>
              </p:cNvPr>
              <p:cNvCxnSpPr/>
              <p:nvPr/>
            </p:nvCxnSpPr>
            <p:spPr>
              <a:xfrm>
                <a:off x="1794647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5E642931-7521-5A4B-90E2-40CFBE12DD72}"/>
                  </a:ext>
                </a:extLst>
              </p:cNvPr>
              <p:cNvCxnSpPr/>
              <p:nvPr/>
            </p:nvCxnSpPr>
            <p:spPr>
              <a:xfrm>
                <a:off x="1836511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457560D-1382-C144-903A-3F9972D17713}"/>
                  </a:ext>
                </a:extLst>
              </p:cNvPr>
              <p:cNvCxnSpPr/>
              <p:nvPr/>
            </p:nvCxnSpPr>
            <p:spPr>
              <a:xfrm>
                <a:off x="187837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A4402227-D55A-7840-88D7-7DD877EA3AB7}"/>
                  </a:ext>
                </a:extLst>
              </p:cNvPr>
              <p:cNvCxnSpPr/>
              <p:nvPr/>
            </p:nvCxnSpPr>
            <p:spPr>
              <a:xfrm>
                <a:off x="1920240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E09C2021-66EB-3F4C-A6D6-9EB84D9D90F0}"/>
                  </a:ext>
                </a:extLst>
              </p:cNvPr>
              <p:cNvCxnSpPr/>
              <p:nvPr/>
            </p:nvCxnSpPr>
            <p:spPr>
              <a:xfrm>
                <a:off x="1962104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0C80641A-006D-7744-A81B-A0E62E620BD5}"/>
                  </a:ext>
                </a:extLst>
              </p:cNvPr>
              <p:cNvCxnSpPr/>
              <p:nvPr/>
            </p:nvCxnSpPr>
            <p:spPr>
              <a:xfrm>
                <a:off x="2045832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6156C7D5-354D-2243-BB79-49EFF293C798}"/>
                  </a:ext>
                </a:extLst>
              </p:cNvPr>
              <p:cNvCxnSpPr/>
              <p:nvPr/>
            </p:nvCxnSpPr>
            <p:spPr>
              <a:xfrm>
                <a:off x="2087696" y="1691660"/>
                <a:ext cx="0" cy="311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BDA3B61-99B1-5340-8E1A-9B1C1F66402D}"/>
              </a:ext>
            </a:extLst>
          </p:cNvPr>
          <p:cNvCxnSpPr>
            <a:cxnSpLocks/>
          </p:cNvCxnSpPr>
          <p:nvPr/>
        </p:nvCxnSpPr>
        <p:spPr>
          <a:xfrm>
            <a:off x="6379089" y="1684714"/>
            <a:ext cx="0" cy="279000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4912FFB-4901-B249-BCF1-9BFA5678EBB7}"/>
              </a:ext>
            </a:extLst>
          </p:cNvPr>
          <p:cNvCxnSpPr>
            <a:cxnSpLocks/>
          </p:cNvCxnSpPr>
          <p:nvPr/>
        </p:nvCxnSpPr>
        <p:spPr>
          <a:xfrm>
            <a:off x="6580946" y="1684714"/>
            <a:ext cx="0" cy="2790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09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y_1.3_3MV_ADT_OFF">
            <a:hlinkClick r:id="" action="ppaction://media"/>
            <a:extLst>
              <a:ext uri="{FF2B5EF4-FFF2-40B4-BE49-F238E27FC236}">
                <a16:creationId xmlns:a16="http://schemas.microsoft.com/office/drawing/2014/main" id="{6D58B586-F199-6942-B877-8125679E8C0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43617" y="2103120"/>
            <a:ext cx="4580468" cy="343535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General observations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AE1102-DCBB-9146-9D1B-0FA14ADC5DED}"/>
              </a:ext>
            </a:extLst>
          </p:cNvPr>
          <p:cNvGrpSpPr/>
          <p:nvPr/>
        </p:nvGrpSpPr>
        <p:grpSpPr>
          <a:xfrm>
            <a:off x="0" y="1793748"/>
            <a:ext cx="4779337" cy="3738372"/>
            <a:chOff x="0" y="787908"/>
            <a:chExt cx="4779337" cy="373837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CECC3F3-137D-B942-BE81-45075C0A7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34475"/>
            <a:stretch/>
          </p:blipFill>
          <p:spPr>
            <a:xfrm>
              <a:off x="508" y="787908"/>
              <a:ext cx="4778829" cy="352806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003BE32-6446-024C-BEDE-E5427E6C8A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93093" b="3681"/>
            <a:stretch/>
          </p:blipFill>
          <p:spPr>
            <a:xfrm>
              <a:off x="0" y="4352544"/>
              <a:ext cx="4778829" cy="173736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89F3433-6847-1546-B957-7B962E918E63}"/>
              </a:ext>
            </a:extLst>
          </p:cNvPr>
          <p:cNvSpPr txBox="1"/>
          <p:nvPr/>
        </p:nvSpPr>
        <p:spPr>
          <a:xfrm>
            <a:off x="1344168" y="612648"/>
            <a:ext cx="7251192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An </a:t>
            </a:r>
            <a:r>
              <a:rPr lang="en-US" sz="1700" b="1" dirty="0">
                <a:solidFill>
                  <a:srgbClr val="C00000"/>
                </a:solidFill>
              </a:rPr>
              <a:t>~exponential rise </a:t>
            </a:r>
            <a:r>
              <a:rPr lang="en-US" sz="1700" dirty="0">
                <a:solidFill>
                  <a:schemeClr val="tx2"/>
                </a:solidFill>
              </a:rPr>
              <a:t>is visible on the </a:t>
            </a:r>
            <a:r>
              <a:rPr lang="en-US" sz="1700" b="1" dirty="0">
                <a:solidFill>
                  <a:srgbClr val="C00000"/>
                </a:solidFill>
              </a:rPr>
              <a:t>transverse emittance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centroid motion does not show clear signs of instability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development of the instability is visible on </a:t>
            </a:r>
            <a:r>
              <a:rPr lang="en-US" sz="1700" b="1" dirty="0">
                <a:solidFill>
                  <a:srgbClr val="C00000"/>
                </a:solidFill>
              </a:rPr>
              <a:t>the intra-bunch motion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9F444-C6B9-C041-AFBD-56DDEB16CB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00" r="1913" b="31466"/>
          <a:stretch/>
        </p:blipFill>
        <p:spPr>
          <a:xfrm>
            <a:off x="410877" y="2350008"/>
            <a:ext cx="8467947" cy="4343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FD1004-34CF-F249-A1C3-0B49D370D362}"/>
              </a:ext>
            </a:extLst>
          </p:cNvPr>
          <p:cNvSpPr/>
          <p:nvPr/>
        </p:nvSpPr>
        <p:spPr>
          <a:xfrm>
            <a:off x="4718304" y="1856232"/>
            <a:ext cx="4288536" cy="4910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1735536-9EB0-0F4B-A756-E4C4C51A905F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78E4396-80CD-E447-BA08-EC862022CFB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ABD530A-E7BF-5341-B706-AF22EFE005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B7657D4-7943-B242-BBE9-D625668DE2A8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DBFF31D-736D-3C4A-B460-0C3957977AA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sey_1.3_3MV_ADT_OFF">
            <a:hlinkClick r:id="" action="ppaction://media"/>
            <a:extLst>
              <a:ext uri="{FF2B5EF4-FFF2-40B4-BE49-F238E27FC236}">
                <a16:creationId xmlns:a16="http://schemas.microsoft.com/office/drawing/2014/main" id="{192188B4-5522-4542-8829-95B3DEDC11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43617" y="2103120"/>
            <a:ext cx="4580468" cy="3435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0B3BF4-8499-CE4D-9014-D153C8B50D5B}"/>
              </a:ext>
            </a:extLst>
          </p:cNvPr>
          <p:cNvSpPr txBox="1"/>
          <p:nvPr/>
        </p:nvSpPr>
        <p:spPr>
          <a:xfrm>
            <a:off x="1298448" y="576072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perform a </a:t>
            </a:r>
            <a:r>
              <a:rPr lang="en-US" sz="1700" b="1" dirty="0">
                <a:solidFill>
                  <a:srgbClr val="C00000"/>
                </a:solidFill>
              </a:rPr>
              <a:t>Fourier transform of the intra-bunch motion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are measuring the number of the intra-bunch oscillations</a:t>
            </a:r>
          </a:p>
        </p:txBody>
      </p:sp>
    </p:spTree>
    <p:extLst>
      <p:ext uri="{BB962C8B-B14F-4D97-AF65-F5344CB8AC3E}">
        <p14:creationId xmlns:p14="http://schemas.microsoft.com/office/powerpoint/2010/main" val="119442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9F444-C6B9-C041-AFBD-56DDEB16C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00" r="1913" b="31466"/>
          <a:stretch/>
        </p:blipFill>
        <p:spPr>
          <a:xfrm>
            <a:off x="410877" y="2350008"/>
            <a:ext cx="8467947" cy="4343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FD1004-34CF-F249-A1C3-0B49D370D362}"/>
              </a:ext>
            </a:extLst>
          </p:cNvPr>
          <p:cNvSpPr/>
          <p:nvPr/>
        </p:nvSpPr>
        <p:spPr>
          <a:xfrm>
            <a:off x="4718304" y="1929384"/>
            <a:ext cx="4288536" cy="4782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85A63D-9E77-6B41-BB37-0094AE8AB7C5}"/>
              </a:ext>
            </a:extLst>
          </p:cNvPr>
          <p:cNvSpPr txBox="1"/>
          <p:nvPr/>
        </p:nvSpPr>
        <p:spPr>
          <a:xfrm>
            <a:off x="5291910" y="4131352"/>
            <a:ext cx="2133018" cy="61555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much activity on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“rigid bunch” line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EAF6ED3-5BC6-5444-8F2A-93206B7E9F76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572000" y="4439129"/>
            <a:ext cx="719910" cy="1"/>
          </a:xfrm>
          <a:prstGeom prst="straightConnector1">
            <a:avLst/>
          </a:prstGeom>
          <a:ln w="19050">
            <a:solidFill>
              <a:srgbClr val="C0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29">
            <a:extLst>
              <a:ext uri="{FF2B5EF4-FFF2-40B4-BE49-F238E27FC236}">
                <a16:creationId xmlns:a16="http://schemas.microsoft.com/office/drawing/2014/main" id="{5FC64626-7E4C-5B42-BB6F-1F2DD3276E7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1A0DC14-E4D7-6B49-9CEA-AEF04C4A253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>
              <a:extLst>
                <a:ext uri="{FF2B5EF4-FFF2-40B4-BE49-F238E27FC236}">
                  <a16:creationId xmlns:a16="http://schemas.microsoft.com/office/drawing/2014/main" id="{DEE88AD0-0270-954E-BEF4-08B9BBBBA5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4B4FD93-B817-8A4E-BAA7-35305F62D31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30FA5A0-3C2D-C54F-8834-93ADD1203D86}"/>
              </a:ext>
            </a:extLst>
          </p:cNvPr>
          <p:cNvSpPr txBox="1"/>
          <p:nvPr/>
        </p:nvSpPr>
        <p:spPr>
          <a:xfrm>
            <a:off x="1298448" y="576072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perform a </a:t>
            </a:r>
            <a:r>
              <a:rPr lang="en-US" sz="1700" b="1" dirty="0">
                <a:solidFill>
                  <a:srgbClr val="C00000"/>
                </a:solidFill>
              </a:rPr>
              <a:t>Fourier transform of the intra-bunch motion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are measuring the number of the intra-bunch oscillations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0E165C-4B56-8B41-B62B-51C33A920A8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973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9F444-C6B9-C041-AFBD-56DDEB16C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00" r="1913" b="31466"/>
          <a:stretch/>
        </p:blipFill>
        <p:spPr>
          <a:xfrm>
            <a:off x="410877" y="2350008"/>
            <a:ext cx="8467947" cy="4343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FD1004-34CF-F249-A1C3-0B49D370D362}"/>
              </a:ext>
            </a:extLst>
          </p:cNvPr>
          <p:cNvSpPr/>
          <p:nvPr/>
        </p:nvSpPr>
        <p:spPr>
          <a:xfrm>
            <a:off x="4718304" y="1929384"/>
            <a:ext cx="4288536" cy="4764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AFCCD3-0186-2147-84AA-B5859E1844CE}"/>
              </a:ext>
            </a:extLst>
          </p:cNvPr>
          <p:cNvSpPr txBox="1"/>
          <p:nvPr/>
        </p:nvSpPr>
        <p:spPr>
          <a:xfrm>
            <a:off x="5298006" y="3524800"/>
            <a:ext cx="2264082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Instability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clearly visible on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intra-bunch ””mode””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006984-5D27-474B-B72B-5111AB6D4644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4581144" y="3963382"/>
            <a:ext cx="716862" cy="1"/>
          </a:xfrm>
          <a:prstGeom prst="straightConnector1">
            <a:avLst/>
          </a:prstGeom>
          <a:ln w="19050">
            <a:solidFill>
              <a:srgbClr val="C0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29">
            <a:extLst>
              <a:ext uri="{FF2B5EF4-FFF2-40B4-BE49-F238E27FC236}">
                <a16:creationId xmlns:a16="http://schemas.microsoft.com/office/drawing/2014/main" id="{537C2C7F-583E-7B40-A5A8-34AA6CC0B151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3299E69-254D-0C48-96F6-8002D9E3F01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>
              <a:extLst>
                <a:ext uri="{FF2B5EF4-FFF2-40B4-BE49-F238E27FC236}">
                  <a16:creationId xmlns:a16="http://schemas.microsoft.com/office/drawing/2014/main" id="{0065C521-DAA3-DC4D-B526-84A3C6F192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422D8F-8562-8542-9783-19D8ABF9CBC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4705B03-0503-124D-9800-A7879F7729B6}"/>
              </a:ext>
            </a:extLst>
          </p:cNvPr>
          <p:cNvSpPr txBox="1"/>
          <p:nvPr/>
        </p:nvSpPr>
        <p:spPr>
          <a:xfrm>
            <a:off x="1298448" y="576072"/>
            <a:ext cx="721461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perform a </a:t>
            </a:r>
            <a:r>
              <a:rPr lang="en-US" sz="1700" b="1" dirty="0">
                <a:solidFill>
                  <a:srgbClr val="C00000"/>
                </a:solidFill>
              </a:rPr>
              <a:t>Fourier transform of the intra-bunch motion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are measuring the number of the intra-bunch oscillations</a:t>
            </a: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92A629-DC0A-0441-816B-08976E154AF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562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9F444-C6B9-C041-AFBD-56DDEB16C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00" r="1913" b="31466"/>
          <a:stretch/>
        </p:blipFill>
        <p:spPr>
          <a:xfrm>
            <a:off x="410877" y="2350008"/>
            <a:ext cx="8467947" cy="4343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FD1004-34CF-F249-A1C3-0B49D370D362}"/>
              </a:ext>
            </a:extLst>
          </p:cNvPr>
          <p:cNvSpPr/>
          <p:nvPr/>
        </p:nvSpPr>
        <p:spPr>
          <a:xfrm>
            <a:off x="4718304" y="1929384"/>
            <a:ext cx="4288536" cy="3017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006984-5D27-474B-B72B-5111AB6D4644}"/>
              </a:ext>
            </a:extLst>
          </p:cNvPr>
          <p:cNvCxnSpPr>
            <a:cxnSpLocks/>
          </p:cNvCxnSpPr>
          <p:nvPr/>
        </p:nvCxnSpPr>
        <p:spPr>
          <a:xfrm flipH="1">
            <a:off x="4581144" y="3963382"/>
            <a:ext cx="716862" cy="0"/>
          </a:xfrm>
          <a:prstGeom prst="straightConnector1">
            <a:avLst/>
          </a:prstGeom>
          <a:ln w="19050">
            <a:solidFill>
              <a:srgbClr val="C0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0BC939-2E2B-0C41-92A3-9415E372F44F}"/>
              </a:ext>
            </a:extLst>
          </p:cNvPr>
          <p:cNvCxnSpPr>
            <a:cxnSpLocks/>
          </p:cNvCxnSpPr>
          <p:nvPr/>
        </p:nvCxnSpPr>
        <p:spPr>
          <a:xfrm>
            <a:off x="6364515" y="4401963"/>
            <a:ext cx="0" cy="581517"/>
          </a:xfrm>
          <a:prstGeom prst="straightConnector1">
            <a:avLst/>
          </a:prstGeom>
          <a:ln w="19050">
            <a:solidFill>
              <a:srgbClr val="C0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29">
            <a:extLst>
              <a:ext uri="{FF2B5EF4-FFF2-40B4-BE49-F238E27FC236}">
                <a16:creationId xmlns:a16="http://schemas.microsoft.com/office/drawing/2014/main" id="{537C2C7F-583E-7B40-A5A8-34AA6CC0B151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3299E69-254D-0C48-96F6-8002D9E3F01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>
              <a:extLst>
                <a:ext uri="{FF2B5EF4-FFF2-40B4-BE49-F238E27FC236}">
                  <a16:creationId xmlns:a16="http://schemas.microsoft.com/office/drawing/2014/main" id="{0065C521-DAA3-DC4D-B526-84A3C6F192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422D8F-8562-8542-9783-19D8ABF9CBC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8C36624-2822-9B44-A499-9B3547C3FF50}"/>
              </a:ext>
            </a:extLst>
          </p:cNvPr>
          <p:cNvSpPr txBox="1"/>
          <p:nvPr/>
        </p:nvSpPr>
        <p:spPr>
          <a:xfrm>
            <a:off x="5298006" y="3524800"/>
            <a:ext cx="2264082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Instability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clearly visible on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intra-bunch ””mode””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683CF0-887B-5D4D-ADF4-E712D4689441}"/>
              </a:ext>
            </a:extLst>
          </p:cNvPr>
          <p:cNvSpPr txBox="1"/>
          <p:nvPr/>
        </p:nvSpPr>
        <p:spPr>
          <a:xfrm>
            <a:off x="1298448" y="576072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perform a </a:t>
            </a:r>
            <a:r>
              <a:rPr lang="en-US" sz="1700" b="1" dirty="0">
                <a:solidFill>
                  <a:srgbClr val="C00000"/>
                </a:solidFill>
              </a:rPr>
              <a:t>Fourier transform of the intra-bunch motion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are measuring the number of the intra-bunch oscillations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B5B7E4-EF81-B945-8F77-D8675A222F5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550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9F444-C6B9-C041-AFBD-56DDEB16C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00" r="1913" b="31466"/>
          <a:stretch/>
        </p:blipFill>
        <p:spPr>
          <a:xfrm>
            <a:off x="410877" y="2350008"/>
            <a:ext cx="8467947" cy="4343400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C7CD5338-FD06-6841-9333-E68780AFB74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AB611CA-22F1-2B47-A3D2-5DA782E8063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F2C4FE91-56F0-A74F-A505-505563A8B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01C63E-702A-8A49-9C09-F3AE26E980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BEE93F6-7280-C040-A38A-1D4E55DEC6A1}"/>
              </a:ext>
            </a:extLst>
          </p:cNvPr>
          <p:cNvSpPr txBox="1"/>
          <p:nvPr/>
        </p:nvSpPr>
        <p:spPr>
          <a:xfrm>
            <a:off x="1289304" y="576072"/>
            <a:ext cx="721461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perform a </a:t>
            </a:r>
            <a:r>
              <a:rPr lang="en-US" sz="1700" b="1" dirty="0">
                <a:solidFill>
                  <a:srgbClr val="C00000"/>
                </a:solidFill>
              </a:rPr>
              <a:t>Fourier transform of the intra-bunch motion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are measuring the number of the intra-bunch oscillations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apply </a:t>
            </a:r>
            <a:r>
              <a:rPr lang="en-US" sz="1700" b="1" dirty="0">
                <a:solidFill>
                  <a:srgbClr val="C00000"/>
                </a:solidFill>
              </a:rPr>
              <a:t>another Fourier</a:t>
            </a:r>
            <a:r>
              <a:rPr lang="en-US" sz="1700" dirty="0">
                <a:solidFill>
                  <a:schemeClr val="tx2"/>
                </a:solidFill>
              </a:rPr>
              <a:t> transform </a:t>
            </a:r>
            <a:r>
              <a:rPr lang="en-US" sz="1700" dirty="0" err="1">
                <a:solidFill>
                  <a:schemeClr val="tx2"/>
                </a:solidFill>
              </a:rPr>
              <a:t>w.r.t</a:t>
            </a:r>
            <a:r>
              <a:rPr lang="en-US" sz="1700" dirty="0">
                <a:solidFill>
                  <a:schemeClr val="tx2"/>
                </a:solidFill>
              </a:rPr>
              <a:t>. turn number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C00000"/>
                </a:solidFill>
              </a:rPr>
              <a:t>rigid bunch line </a:t>
            </a:r>
            <a:r>
              <a:rPr lang="en-US" sz="1700" dirty="0">
                <a:solidFill>
                  <a:schemeClr val="tx2"/>
                </a:solidFill>
              </a:rPr>
              <a:t>that has a </a:t>
            </a:r>
            <a:r>
              <a:rPr lang="en-US" sz="1700" b="1" dirty="0">
                <a:solidFill>
                  <a:srgbClr val="C00000"/>
                </a:solidFill>
              </a:rPr>
              <a:t>positive tune shift </a:t>
            </a:r>
            <a:r>
              <a:rPr lang="en-US" sz="1700" dirty="0">
                <a:solidFill>
                  <a:schemeClr val="tx2"/>
                </a:solidFill>
              </a:rPr>
              <a:t>(typical for e-cloud)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C00000"/>
                </a:solidFill>
              </a:rPr>
              <a:t>unstable “”mode”” </a:t>
            </a:r>
            <a:r>
              <a:rPr lang="en-US" sz="1700" dirty="0">
                <a:solidFill>
                  <a:schemeClr val="tx2"/>
                </a:solidFill>
              </a:rPr>
              <a:t>has a </a:t>
            </a:r>
            <a:r>
              <a:rPr lang="en-US" sz="1700" b="1" dirty="0">
                <a:solidFill>
                  <a:srgbClr val="C00000"/>
                </a:solidFill>
              </a:rPr>
              <a:t>negative tune shift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58F7458-3D00-254E-8540-01B66317547D}"/>
              </a:ext>
            </a:extLst>
          </p:cNvPr>
          <p:cNvCxnSpPr/>
          <p:nvPr/>
        </p:nvCxnSpPr>
        <p:spPr>
          <a:xfrm flipV="1">
            <a:off x="6656832" y="2478024"/>
            <a:ext cx="0" cy="20574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1DE6636-96EB-C546-8FD8-8B0637F32E5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1398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99F444-C6B9-C041-AFBD-56DDEB16C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1138459"/>
            <a:ext cx="7200000" cy="5719541"/>
          </a:xfrm>
          <a:prstGeom prst="rect">
            <a:avLst/>
          </a:prstGeom>
        </p:spPr>
      </p:pic>
      <p:grpSp>
        <p:nvGrpSpPr>
          <p:cNvPr id="4" name="Gruppo 29">
            <a:extLst>
              <a:ext uri="{FF2B5EF4-FFF2-40B4-BE49-F238E27FC236}">
                <a16:creationId xmlns:a16="http://schemas.microsoft.com/office/drawing/2014/main" id="{FAEE493B-617E-614B-A2C1-00BBFEC182A9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844FA54-3944-4748-AC19-DE25C1C18BD4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34DCC2D7-E5C1-AC45-A592-F355C991AE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53AB690-90F4-FB4E-8140-49B1545FAD5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3383C0-1F45-1640-996F-21B681CD0B9B}"/>
              </a:ext>
            </a:extLst>
          </p:cNvPr>
          <p:cNvCxnSpPr>
            <a:cxnSpLocks/>
          </p:cNvCxnSpPr>
          <p:nvPr/>
        </p:nvCxnSpPr>
        <p:spPr>
          <a:xfrm flipV="1">
            <a:off x="6172200" y="1545336"/>
            <a:ext cx="0" cy="170992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7C137C2-E2C8-1841-AF6B-1B37A53096B2}"/>
              </a:ext>
            </a:extLst>
          </p:cNvPr>
          <p:cNvSpPr txBox="1"/>
          <p:nvPr/>
        </p:nvSpPr>
        <p:spPr>
          <a:xfrm>
            <a:off x="1289304" y="512064"/>
            <a:ext cx="72146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These features are </a:t>
            </a:r>
            <a:r>
              <a:rPr lang="en-US" sz="1700" b="1" dirty="0">
                <a:solidFill>
                  <a:srgbClr val="C00000"/>
                </a:solidFill>
              </a:rPr>
              <a:t>observed systematically over the simulation set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The tune of the unstable line seems </a:t>
            </a:r>
            <a:r>
              <a:rPr lang="en-US" sz="1700" b="1" dirty="0">
                <a:solidFill>
                  <a:srgbClr val="C00000"/>
                </a:solidFill>
              </a:rPr>
              <a:t>correlated to Q</a:t>
            </a:r>
            <a:r>
              <a:rPr lang="en-US" sz="1700" b="1" baseline="-25000" dirty="0">
                <a:solidFill>
                  <a:srgbClr val="C00000"/>
                </a:solidFill>
              </a:rPr>
              <a:t>s</a:t>
            </a:r>
            <a:r>
              <a:rPr lang="en-US" sz="17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2B9E4-361C-E349-8742-DC0B4D92E35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Spectral analysis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0721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3927</TotalTime>
  <Words>840</Words>
  <Application>Microsoft Macintosh PowerPoint</Application>
  <PresentationFormat>On-screen Show (4:3)</PresentationFormat>
  <Paragraphs>185</Paragraphs>
  <Slides>25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79</cp:revision>
  <dcterms:created xsi:type="dcterms:W3CDTF">2019-11-12T11:41:19Z</dcterms:created>
  <dcterms:modified xsi:type="dcterms:W3CDTF">2019-11-22T06:38:23Z</dcterms:modified>
</cp:coreProperties>
</file>