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340" r:id="rId2"/>
    <p:sldId id="281" r:id="rId3"/>
    <p:sldId id="344" r:id="rId4"/>
    <p:sldId id="341" r:id="rId5"/>
    <p:sldId id="342" r:id="rId6"/>
    <p:sldId id="345" r:id="rId7"/>
    <p:sldId id="343" r:id="rId8"/>
    <p:sldId id="347" r:id="rId9"/>
    <p:sldId id="346" r:id="rId10"/>
    <p:sldId id="34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782"/>
    <p:restoredTop sz="94654"/>
  </p:normalViewPr>
  <p:slideViewPr>
    <p:cSldViewPr snapToGrid="0" snapToObjects="1">
      <p:cViewPr varScale="1">
        <p:scale>
          <a:sx n="139" d="100"/>
          <a:sy n="139" d="100"/>
        </p:scale>
        <p:origin x="2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9341EA-6126-1841-914B-49CF2578E300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E4ABD-8369-8548-924B-0367173A1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142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12933-D020-F94D-807B-88E34F851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84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674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147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05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777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860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29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7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08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23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576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68CA-12EB-DD4F-AD2C-96F2CE00E42F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976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F68CA-12EB-DD4F-AD2C-96F2CE00E42F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D665F-762C-164C-8484-1F0B14926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8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PyCOMPLETE/PyECLOUD/wiki/Install-miniconda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tiff"/><Relationship Id="rId4" Type="http://schemas.openxmlformats.org/officeDocument/2006/relationships/hyperlink" Target="https://github.com/PyCOMPLETE/PyECLOUD/wiki/Setup-python-3-%28including-mpi4py%29-without-admin-right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python.org/3.8/library/2to3.html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PyCOMPLETE/PyPARIS_CoupledBunch_sim_class/releases/tag/v1.0.0_python3" TargetMode="External"/><Relationship Id="rId3" Type="http://schemas.openxmlformats.org/officeDocument/2006/relationships/hyperlink" Target="https://github.com/PyCOMPLETE/PyECLOUD/releases/tag/v8.2.0_python3" TargetMode="External"/><Relationship Id="rId7" Type="http://schemas.openxmlformats.org/officeDocument/2006/relationships/hyperlink" Target="https://github.com/PyCOMPLETE/PyPARIS_sim_class/releases/tag/v1.2.4_python3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ithub.com/PyCOMPLETE/PyPARIS/releases/tag/v2.4.1_python3" TargetMode="External"/><Relationship Id="rId11" Type="http://schemas.openxmlformats.org/officeDocument/2006/relationships/image" Target="../media/image4.tiff"/><Relationship Id="rId5" Type="http://schemas.openxmlformats.org/officeDocument/2006/relationships/hyperlink" Target="https://github.com/PyCOMPLETE/PyPIC/releases/tag/v2.4.4_python3" TargetMode="External"/><Relationship Id="rId10" Type="http://schemas.openxmlformats.org/officeDocument/2006/relationships/hyperlink" Target="https://github.com/PyCOMPLETE/NAFFLib" TargetMode="External"/><Relationship Id="rId4" Type="http://schemas.openxmlformats.org/officeDocument/2006/relationships/hyperlink" Target="https://github.com/PyCOMPLETE/PyHEADTAIL/releases/tag/v1.13.5_python3" TargetMode="External"/><Relationship Id="rId9" Type="http://schemas.openxmlformats.org/officeDocument/2006/relationships/hyperlink" Target="https://github.com/PyCOMPLETE/PyKLU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PyCOMPLETE/PyECLOUD/wiki/Python-3-test-period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tiff"/><Relationship Id="rId4" Type="http://schemas.openxmlformats.org/officeDocument/2006/relationships/hyperlink" Target="https://github.com/PyCOMPLETE/PyECLOUD/wiki/How-to-install-PyECLOUD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>
            <a:extLst>
              <a:ext uri="{FF2B5EF4-FFF2-40B4-BE49-F238E27FC236}">
                <a16:creationId xmlns:a16="http://schemas.microsoft.com/office/drawing/2014/main" id="{0A86BAF4-7DBA-584B-94A7-D167E26B413B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1CCDB3E-49F0-6F42-BF70-53BDE1067622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AAF5F72A-85D1-F345-A6E8-F5D0553060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CEBF938-E6DF-8141-A099-480CC3214344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4AD99E3-A2BF-2B4A-954E-5D690C974B3B}"/>
              </a:ext>
            </a:extLst>
          </p:cNvPr>
          <p:cNvGrpSpPr/>
          <p:nvPr/>
        </p:nvGrpSpPr>
        <p:grpSpPr>
          <a:xfrm>
            <a:off x="0" y="2948206"/>
            <a:ext cx="9144000" cy="961589"/>
            <a:chOff x="0" y="1717256"/>
            <a:chExt cx="9144000" cy="96158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B5B4091-6B3E-5E46-95BB-6F973A3F8688}"/>
                </a:ext>
              </a:extLst>
            </p:cNvPr>
            <p:cNvSpPr txBox="1"/>
            <p:nvPr/>
          </p:nvSpPr>
          <p:spPr>
            <a:xfrm>
              <a:off x="1" y="2247958"/>
              <a:ext cx="914399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</a:rPr>
                <a:t>G. </a:t>
              </a:r>
              <a:r>
                <a:rPr lang="en-US" sz="2200" dirty="0" err="1">
                  <a:solidFill>
                    <a:schemeClr val="tx2"/>
                  </a:solidFill>
                </a:rPr>
                <a:t>Iadarola</a:t>
              </a:r>
              <a:r>
                <a:rPr lang="en-US" sz="2200" dirty="0">
                  <a:solidFill>
                    <a:schemeClr val="tx2"/>
                  </a:solidFill>
                </a:rPr>
                <a:t> and L. </a:t>
              </a:r>
              <a:r>
                <a:rPr lang="en-US" sz="2200" dirty="0" err="1">
                  <a:solidFill>
                    <a:schemeClr val="tx2"/>
                  </a:solidFill>
                </a:rPr>
                <a:t>Mether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79A98E-D5DB-B54C-AE11-8B1C6C7A77FB}"/>
                </a:ext>
              </a:extLst>
            </p:cNvPr>
            <p:cNvSpPr txBox="1"/>
            <p:nvPr/>
          </p:nvSpPr>
          <p:spPr>
            <a:xfrm>
              <a:off x="0" y="1717256"/>
              <a:ext cx="9144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</a:rPr>
                <a:t>Python 2 to Python 3 transition</a:t>
              </a:r>
              <a:endParaRPr lang="en-GB" sz="2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AF2DAC8-4285-5448-8B77-CA51BAEDB1D4}"/>
              </a:ext>
            </a:extLst>
          </p:cNvPr>
          <p:cNvSpPr txBox="1"/>
          <p:nvPr/>
        </p:nvSpPr>
        <p:spPr>
          <a:xfrm>
            <a:off x="2206389" y="4676503"/>
            <a:ext cx="4731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Many thanks to P. </a:t>
            </a:r>
            <a:r>
              <a:rPr lang="en-US" dirty="0" err="1">
                <a:solidFill>
                  <a:schemeClr val="tx2"/>
                </a:solidFill>
              </a:rPr>
              <a:t>Dijkstal</a:t>
            </a:r>
            <a:r>
              <a:rPr lang="en-US" dirty="0">
                <a:solidFill>
                  <a:schemeClr val="tx2"/>
                </a:solidFill>
              </a:rPr>
              <a:t>, K. Li, and R. De Maria</a:t>
            </a:r>
          </a:p>
        </p:txBody>
      </p:sp>
    </p:spTree>
    <p:extLst>
      <p:ext uri="{BB962C8B-B14F-4D97-AF65-F5344CB8AC3E}">
        <p14:creationId xmlns:p14="http://schemas.microsoft.com/office/powerpoint/2010/main" val="2906212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9A651D64-DDBE-6C44-B72D-A6DC8BD29EC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793A801-8E0F-AD41-AE70-27E3082A7D11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FEE71C12-2451-0840-AA2E-0BB666B215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F2D90E6-1AEC-4A4B-A906-F7160B29554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FB45ABE-AB25-874F-87F6-C7154D1BE8F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And now…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FD7B3A-34D0-CD45-88B8-5F41CEDC8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990" y="1334589"/>
            <a:ext cx="5916021" cy="22185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B61AAB8-3DF6-6043-A93E-75B040816FB3}"/>
              </a:ext>
            </a:extLst>
          </p:cNvPr>
          <p:cNvSpPr txBox="1"/>
          <p:nvPr/>
        </p:nvSpPr>
        <p:spPr>
          <a:xfrm>
            <a:off x="731521" y="4219302"/>
            <a:ext cx="77985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Make your </a:t>
            </a:r>
            <a:r>
              <a:rPr lang="en-US" b="1" dirty="0">
                <a:solidFill>
                  <a:srgbClr val="C00000"/>
                </a:solidFill>
              </a:rPr>
              <a:t>first simulation studies in python 3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</a:rPr>
              <a:t>Migrate your setup and analysis scripts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Communicate any issues to Lotta or Gianni</a:t>
            </a:r>
          </a:p>
        </p:txBody>
      </p:sp>
    </p:spTree>
    <p:extLst>
      <p:ext uri="{BB962C8B-B14F-4D97-AF65-F5344CB8AC3E}">
        <p14:creationId xmlns:p14="http://schemas.microsoft.com/office/powerpoint/2010/main" val="4211358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9A651D64-DDBE-6C44-B72D-A6DC8BD29EC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793A801-8E0F-AD41-AE70-27E3082A7D11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FEE71C12-2451-0840-AA2E-0BB666B215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F2D90E6-1AEC-4A4B-A906-F7160B29554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FB45ABE-AB25-874F-87F6-C7154D1BE8F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Python 2 to Python 3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D7C66E8-8302-124F-8A98-3ABB87C0EE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407" y="743654"/>
            <a:ext cx="3176550" cy="17806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5F38B08-F0A8-F34C-9CA7-93BBF0D7C942}"/>
              </a:ext>
            </a:extLst>
          </p:cNvPr>
          <p:cNvSpPr txBox="1"/>
          <p:nvPr/>
        </p:nvSpPr>
        <p:spPr>
          <a:xfrm>
            <a:off x="579593" y="2739546"/>
            <a:ext cx="8332587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err="1">
                <a:solidFill>
                  <a:srgbClr val="C00000"/>
                </a:solidFill>
              </a:rPr>
              <a:t>PyECLOUD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 err="1">
                <a:solidFill>
                  <a:srgbClr val="C00000"/>
                </a:solidFill>
              </a:rPr>
              <a:t>PyHEADTAIL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 err="1">
                <a:solidFill>
                  <a:srgbClr val="C00000"/>
                </a:solidFill>
              </a:rPr>
              <a:t>PyPIC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 err="1">
                <a:solidFill>
                  <a:srgbClr val="C00000"/>
                </a:solidFill>
              </a:rPr>
              <a:t>PyPARIS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etc</a:t>
            </a:r>
            <a:r>
              <a:rPr lang="en-US" dirty="0">
                <a:solidFill>
                  <a:schemeClr val="tx2"/>
                </a:solidFill>
              </a:rPr>
              <a:t>… have been developed in </a:t>
            </a:r>
            <a:r>
              <a:rPr lang="en-US" b="1" dirty="0">
                <a:solidFill>
                  <a:srgbClr val="C00000"/>
                </a:solidFill>
              </a:rPr>
              <a:t>Python 2.7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Python 3 and related libraries were not mature enough at that time</a:t>
            </a:r>
          </a:p>
          <a:p>
            <a:pPr lvl="1">
              <a:spcBef>
                <a:spcPts val="600"/>
              </a:spcBef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Python 2.7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served us very well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in the last 8 years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It is being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retired on 31 Dec 2019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(end of official support)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The future is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Python 3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: 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Solves several “youth limitations” of Python 2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It has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already several years of history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, latest releases are very solid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It is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already a standard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for all new application, also at CERN (see 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sixtracklib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ecosystem)</a:t>
            </a:r>
          </a:p>
        </p:txBody>
      </p:sp>
    </p:spTree>
    <p:extLst>
      <p:ext uri="{BB962C8B-B14F-4D97-AF65-F5344CB8AC3E}">
        <p14:creationId xmlns:p14="http://schemas.microsoft.com/office/powerpoint/2010/main" val="79597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9A651D64-DDBE-6C44-B72D-A6DC8BD29EC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793A801-8E0F-AD41-AE70-27E3082A7D11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FEE71C12-2451-0840-AA2E-0BB666B215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F2D90E6-1AEC-4A4B-A906-F7160B29554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FB45ABE-AB25-874F-87F6-C7154D1BE8F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Python 2 to Python 3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C8F2F0-AAEE-9E42-9513-8667A9234AC4}"/>
              </a:ext>
            </a:extLst>
          </p:cNvPr>
          <p:cNvSpPr txBox="1"/>
          <p:nvPr/>
        </p:nvSpPr>
        <p:spPr>
          <a:xfrm>
            <a:off x="1527243" y="3162540"/>
            <a:ext cx="65325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Python 2 and Python 3 are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not compatible with each other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à"/>
            </a:pP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Code changes are required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to migrate from py2 to py3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Python 2 and Python 3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libraries cannot work together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(e.g. we could not have 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PyPARIS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in py3 and 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PyEC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in py2)</a:t>
            </a:r>
          </a:p>
          <a:p>
            <a:pPr lvl="1">
              <a:spcBef>
                <a:spcPts val="600"/>
              </a:spcBef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b="1" u="sng" dirty="0">
                <a:solidFill>
                  <a:srgbClr val="C00000"/>
                </a:solidFill>
                <a:sym typeface="Wingdings" pitchFamily="2" charset="2"/>
              </a:rPr>
              <a:t>We need to migrate all the tools at the same time!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D7C66E8-8302-124F-8A98-3ABB87C0EE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407" y="743654"/>
            <a:ext cx="3176550" cy="178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789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9A651D64-DDBE-6C44-B72D-A6DC8BD29EC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793A801-8E0F-AD41-AE70-27E3082A7D11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FEE71C12-2451-0840-AA2E-0BB666B215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F2D90E6-1AEC-4A4B-A906-F7160B29554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FB45ABE-AB25-874F-87F6-C7154D1BE8F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How do you get python 3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15376F-36A5-944D-9BCD-2CB28DA50414}"/>
              </a:ext>
            </a:extLst>
          </p:cNvPr>
          <p:cNvSpPr txBox="1"/>
          <p:nvPr/>
        </p:nvSpPr>
        <p:spPr>
          <a:xfrm>
            <a:off x="573625" y="1508630"/>
            <a:ext cx="778154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The simplest way is to install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miniconda3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You can find a simple tutorial in the 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PyECLOUD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wiki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  <a:hlinkClick r:id="rId3"/>
              </a:rPr>
              <a:t>https://github.com/PyCOMPLETE/PyECLOUD/wiki/Install-miniconda</a:t>
            </a: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For the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clusters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(where we need to use MPI) it is more convenient to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compile python from the source code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The recipe is available in the 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PyECLOUD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wiki: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  <a:hlinkClick r:id="rId4"/>
              </a:rPr>
              <a:t>https://github.com/PyCOMPLETE/PyECLOUD/wiki/Setup-python-3-%28including-mpi4py%29-without-admin-rights</a:t>
            </a: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A public installation for the team is available in </a:t>
            </a:r>
            <a:r>
              <a:rPr lang="en-US" b="1" dirty="0" err="1">
                <a:solidFill>
                  <a:srgbClr val="C00000"/>
                </a:solidFill>
                <a:sym typeface="Wingdings" pitchFamily="2" charset="2"/>
              </a:rPr>
              <a:t>lxplus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. Can be activated by: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source /</a:t>
            </a:r>
            <a:r>
              <a:rPr lang="en-US" sz="1200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afs</a:t>
            </a:r>
            <a:r>
              <a:rPr lang="en-US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/</a:t>
            </a:r>
            <a:r>
              <a:rPr lang="en-US" sz="1200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cern.ch</a:t>
            </a:r>
            <a:r>
              <a:rPr lang="en-US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/work/e/</a:t>
            </a:r>
            <a:r>
              <a:rPr lang="en-US" sz="1200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ecloud</a:t>
            </a:r>
            <a:r>
              <a:rPr lang="en-US" sz="12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/public/python38_for_lxplus/venvpy38/bin/activate</a:t>
            </a:r>
          </a:p>
          <a:p>
            <a:pPr>
              <a:spcBef>
                <a:spcPts val="600"/>
              </a:spcBef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1CC140F-1DF5-7541-AF4A-BDDCB9C8AC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1975" y="631065"/>
            <a:ext cx="2125811" cy="129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93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9A651D64-DDBE-6C44-B72D-A6DC8BD29EC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793A801-8E0F-AD41-AE70-27E3082A7D11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FEE71C12-2451-0840-AA2E-0BB666B215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F2D90E6-1AEC-4A4B-A906-F7160B29554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FB45ABE-AB25-874F-87F6-C7154D1BE8F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Migration of simulation codes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7338D6-11CF-104A-9C43-0497B1D34784}"/>
              </a:ext>
            </a:extLst>
          </p:cNvPr>
          <p:cNvSpPr txBox="1"/>
          <p:nvPr/>
        </p:nvSpPr>
        <p:spPr>
          <a:xfrm>
            <a:off x="767495" y="3479015"/>
            <a:ext cx="7681046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Python 3 versions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for the entire 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PyECLOUD-PyHEADTAIL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ecosystem have been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prepared and tested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over the last months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Strategy: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modified in several places Python 2 code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, so that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Python 3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code could be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automatically generated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(using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  <a:hlinkClick r:id="rId3"/>
              </a:rPr>
              <a:t>2to3 tool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Avoid developing two codes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Same strategy will be applied next year to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machine follow-up tools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 lvl="1">
              <a:spcBef>
                <a:spcPts val="600"/>
              </a:spcBef>
            </a:pPr>
            <a:endParaRPr lang="en-US" sz="1600" dirty="0">
              <a:solidFill>
                <a:schemeClr val="tx2"/>
              </a:solidFill>
              <a:sym typeface="Wingdings" pitchFamily="2" charset="2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54E1FC-93A3-0449-947A-9728C1B687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0023" y="727299"/>
            <a:ext cx="3282771" cy="2188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348DC5D-2215-094D-8504-761B19C8DCC7}"/>
              </a:ext>
            </a:extLst>
          </p:cNvPr>
          <p:cNvSpPr txBox="1"/>
          <p:nvPr/>
        </p:nvSpPr>
        <p:spPr>
          <a:xfrm>
            <a:off x="5786845" y="992776"/>
            <a:ext cx="860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PyECLOUD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3DFAAD-CB42-2E48-843F-39AB93D937A9}"/>
              </a:ext>
            </a:extLst>
          </p:cNvPr>
          <p:cNvSpPr txBox="1"/>
          <p:nvPr/>
        </p:nvSpPr>
        <p:spPr>
          <a:xfrm>
            <a:off x="5534296" y="2085703"/>
            <a:ext cx="964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PyHEADTAIL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506D17-C18B-7A42-ABC2-ED30E4F9EDB7}"/>
              </a:ext>
            </a:extLst>
          </p:cNvPr>
          <p:cNvSpPr txBox="1"/>
          <p:nvPr/>
        </p:nvSpPr>
        <p:spPr>
          <a:xfrm>
            <a:off x="4798422" y="1754776"/>
            <a:ext cx="544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PyPIC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BC826A-CA94-5449-9E8C-FAB5FB097788}"/>
              </a:ext>
            </a:extLst>
          </p:cNvPr>
          <p:cNvSpPr txBox="1"/>
          <p:nvPr/>
        </p:nvSpPr>
        <p:spPr>
          <a:xfrm>
            <a:off x="3396342" y="1711234"/>
            <a:ext cx="785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1"/>
                </a:solidFill>
              </a:rPr>
              <a:t>PyPARIS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 err="1">
                <a:solidFill>
                  <a:schemeClr val="bg1"/>
                </a:solidFill>
              </a:rPr>
              <a:t>sim_class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9ED1C1-3E99-4F43-B264-9B991EC9DA29}"/>
              </a:ext>
            </a:extLst>
          </p:cNvPr>
          <p:cNvSpPr txBox="1"/>
          <p:nvPr/>
        </p:nvSpPr>
        <p:spPr>
          <a:xfrm>
            <a:off x="4763587" y="2386148"/>
            <a:ext cx="7043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PyPARIS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E35B75-9440-8641-B2A6-699C37C255A2}"/>
              </a:ext>
            </a:extLst>
          </p:cNvPr>
          <p:cNvSpPr txBox="1"/>
          <p:nvPr/>
        </p:nvSpPr>
        <p:spPr>
          <a:xfrm>
            <a:off x="4230460" y="740228"/>
            <a:ext cx="1094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1"/>
                </a:solidFill>
              </a:rPr>
              <a:t>PyPARIS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 err="1">
                <a:solidFill>
                  <a:schemeClr val="bg1"/>
                </a:solidFill>
              </a:rPr>
              <a:t>coupledbunch</a:t>
            </a:r>
            <a:endParaRPr lang="en-US" sz="1200" b="1" dirty="0">
              <a:solidFill>
                <a:schemeClr val="bg1"/>
              </a:solidFill>
            </a:endParaRPr>
          </a:p>
          <a:p>
            <a:pPr algn="ctr"/>
            <a:r>
              <a:rPr lang="en-US" sz="1200" b="1" dirty="0" err="1">
                <a:solidFill>
                  <a:schemeClr val="bg1"/>
                </a:solidFill>
              </a:rPr>
              <a:t>sim_class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062436-024F-0841-A1E9-1347DC8FB925}"/>
              </a:ext>
            </a:extLst>
          </p:cNvPr>
          <p:cNvSpPr txBox="1"/>
          <p:nvPr/>
        </p:nvSpPr>
        <p:spPr>
          <a:xfrm>
            <a:off x="4066901" y="2290354"/>
            <a:ext cx="587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PyKLU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2FBAE6-7274-F944-88F8-D1B51F9CB340}"/>
              </a:ext>
            </a:extLst>
          </p:cNvPr>
          <p:cNvSpPr txBox="1"/>
          <p:nvPr/>
        </p:nvSpPr>
        <p:spPr>
          <a:xfrm>
            <a:off x="3526970" y="862149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NAFFlib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87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9A651D64-DDBE-6C44-B72D-A6DC8BD29EC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793A801-8E0F-AD41-AE70-27E3082A7D11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FEE71C12-2451-0840-AA2E-0BB666B215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F2D90E6-1AEC-4A4B-A906-F7160B29554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FB45ABE-AB25-874F-87F6-C7154D1BE8F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Migration of simulation codes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7338D6-11CF-104A-9C43-0497B1D34784}"/>
              </a:ext>
            </a:extLst>
          </p:cNvPr>
          <p:cNvSpPr txBox="1"/>
          <p:nvPr/>
        </p:nvSpPr>
        <p:spPr>
          <a:xfrm>
            <a:off x="265219" y="3195680"/>
            <a:ext cx="8621204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Python 3 versions have been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released this week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for all packages: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  <a:sym typeface="Wingdings" pitchFamily="2" charset="2"/>
                <a:hlinkClick r:id="rId3"/>
              </a:rPr>
              <a:t>https://github.com/PyCOMPLETE/PyECLOUD/releases/tag/v8.2.0_python3</a:t>
            </a:r>
            <a:endParaRPr lang="en-US" sz="1600" dirty="0">
              <a:solidFill>
                <a:schemeClr val="tx2"/>
              </a:solidFill>
              <a:sym typeface="Wingdings" pitchFamily="2" charset="2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  <a:sym typeface="Wingdings" pitchFamily="2" charset="2"/>
                <a:hlinkClick r:id="rId4"/>
              </a:rPr>
              <a:t>https://github.com/PyCOMPLETE/PyHEADTAIL/releases/tag/v1.13.5_python3</a:t>
            </a:r>
            <a:endParaRPr lang="en-US" sz="1600" dirty="0">
              <a:solidFill>
                <a:schemeClr val="tx2"/>
              </a:solidFill>
              <a:sym typeface="Wingdings" pitchFamily="2" charset="2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  <a:sym typeface="Wingdings" pitchFamily="2" charset="2"/>
                <a:hlinkClick r:id="rId5"/>
              </a:rPr>
              <a:t>https://github.com/PyCOMPLETE/PyPIC/releases/tag/v2.4.4_python3</a:t>
            </a:r>
            <a:endParaRPr lang="en-US" sz="1600" dirty="0">
              <a:solidFill>
                <a:schemeClr val="tx2"/>
              </a:solidFill>
              <a:sym typeface="Wingdings" pitchFamily="2" charset="2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  <a:sym typeface="Wingdings" pitchFamily="2" charset="2"/>
                <a:hlinkClick r:id="rId6"/>
              </a:rPr>
              <a:t>https://github.com/PyCOMPLETE/PyPARIS/releases/tag/v2.4.1_python3</a:t>
            </a:r>
            <a:endParaRPr lang="en-US" sz="1600" dirty="0">
              <a:solidFill>
                <a:schemeClr val="tx2"/>
              </a:solidFill>
              <a:sym typeface="Wingdings" pitchFamily="2" charset="2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  <a:sym typeface="Wingdings" pitchFamily="2" charset="2"/>
                <a:hlinkClick r:id="rId7"/>
              </a:rPr>
              <a:t>https://github.com/PyCOMPLETE/PyPARIS_sim_class/releases/tag/v1.2.4_python3</a:t>
            </a:r>
            <a:endParaRPr lang="en-US" sz="1600" dirty="0">
              <a:solidFill>
                <a:schemeClr val="tx2"/>
              </a:solidFill>
              <a:sym typeface="Wingdings" pitchFamily="2" charset="2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  <a:sym typeface="Wingdings" pitchFamily="2" charset="2"/>
                <a:hlinkClick r:id="rId8"/>
              </a:rPr>
              <a:t>https://github.com/PyCOMPLETE/PyPARIS_CoupledBunch_sim_class/releases/tag/v1.0.0_python3</a:t>
            </a:r>
            <a:endParaRPr lang="en-US" sz="1600" dirty="0">
              <a:solidFill>
                <a:schemeClr val="tx2"/>
              </a:solidFill>
              <a:sym typeface="Wingdings" pitchFamily="2" charset="2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sz="16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  <a:hlinkClick r:id="rId9"/>
              </a:rPr>
              <a:t>PyKLU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and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  <a:hlinkClick r:id="rId10"/>
              </a:rPr>
              <a:t>NAFFLIB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are natively compatible with Python 3</a:t>
            </a:r>
          </a:p>
          <a:p>
            <a:pPr lvl="1">
              <a:spcBef>
                <a:spcPts val="600"/>
              </a:spcBef>
            </a:pPr>
            <a:endParaRPr lang="en-US" sz="1600" dirty="0">
              <a:solidFill>
                <a:schemeClr val="tx2"/>
              </a:solidFill>
              <a:sym typeface="Wingdings" pitchFamily="2" charset="2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2637F21-F6CE-664A-BE0E-82BA6D97D13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0023" y="727299"/>
            <a:ext cx="3282771" cy="218851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4A9EC22-2976-F748-BDF0-7CC8E6C7A6A0}"/>
              </a:ext>
            </a:extLst>
          </p:cNvPr>
          <p:cNvSpPr txBox="1"/>
          <p:nvPr/>
        </p:nvSpPr>
        <p:spPr>
          <a:xfrm>
            <a:off x="5786845" y="992776"/>
            <a:ext cx="860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PyECLOUD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9C57AF4-7C0E-F347-81E2-31630EE0CAC4}"/>
              </a:ext>
            </a:extLst>
          </p:cNvPr>
          <p:cNvSpPr txBox="1"/>
          <p:nvPr/>
        </p:nvSpPr>
        <p:spPr>
          <a:xfrm>
            <a:off x="5534296" y="2085703"/>
            <a:ext cx="964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PyHEADTAIL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1CE68B2-8205-CE4B-9D2F-E01EED495076}"/>
              </a:ext>
            </a:extLst>
          </p:cNvPr>
          <p:cNvSpPr txBox="1"/>
          <p:nvPr/>
        </p:nvSpPr>
        <p:spPr>
          <a:xfrm>
            <a:off x="4798422" y="1754776"/>
            <a:ext cx="544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PyPIC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3725F23-ECB9-4F4D-B632-ED40C2AB8EFA}"/>
              </a:ext>
            </a:extLst>
          </p:cNvPr>
          <p:cNvSpPr txBox="1"/>
          <p:nvPr/>
        </p:nvSpPr>
        <p:spPr>
          <a:xfrm>
            <a:off x="3396342" y="1711234"/>
            <a:ext cx="785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1"/>
                </a:solidFill>
              </a:rPr>
              <a:t>PyPARIS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 err="1">
                <a:solidFill>
                  <a:schemeClr val="bg1"/>
                </a:solidFill>
              </a:rPr>
              <a:t>sim_class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9C8EA3A-84E1-4448-9EBA-F4CED9B9554E}"/>
              </a:ext>
            </a:extLst>
          </p:cNvPr>
          <p:cNvSpPr txBox="1"/>
          <p:nvPr/>
        </p:nvSpPr>
        <p:spPr>
          <a:xfrm>
            <a:off x="4763587" y="2386148"/>
            <a:ext cx="7043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PyPARIS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BE9F96-3DEF-C940-B383-BDC4EE275CE0}"/>
              </a:ext>
            </a:extLst>
          </p:cNvPr>
          <p:cNvSpPr txBox="1"/>
          <p:nvPr/>
        </p:nvSpPr>
        <p:spPr>
          <a:xfrm>
            <a:off x="4230460" y="740228"/>
            <a:ext cx="1094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1"/>
                </a:solidFill>
              </a:rPr>
              <a:t>PyPARIS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 err="1">
                <a:solidFill>
                  <a:schemeClr val="bg1"/>
                </a:solidFill>
              </a:rPr>
              <a:t>coupledbunch</a:t>
            </a:r>
            <a:endParaRPr lang="en-US" sz="1200" b="1" dirty="0">
              <a:solidFill>
                <a:schemeClr val="bg1"/>
              </a:solidFill>
            </a:endParaRPr>
          </a:p>
          <a:p>
            <a:pPr algn="ctr"/>
            <a:r>
              <a:rPr lang="en-US" sz="1200" b="1" dirty="0" err="1">
                <a:solidFill>
                  <a:schemeClr val="bg1"/>
                </a:solidFill>
              </a:rPr>
              <a:t>sim_class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CD5F4A-63F5-4345-8035-BCA56FF15500}"/>
              </a:ext>
            </a:extLst>
          </p:cNvPr>
          <p:cNvSpPr txBox="1"/>
          <p:nvPr/>
        </p:nvSpPr>
        <p:spPr>
          <a:xfrm>
            <a:off x="4066901" y="2290354"/>
            <a:ext cx="587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PyKLU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2E7FBBC-1047-B94D-88D2-49135880328A}"/>
              </a:ext>
            </a:extLst>
          </p:cNvPr>
          <p:cNvSpPr txBox="1"/>
          <p:nvPr/>
        </p:nvSpPr>
        <p:spPr>
          <a:xfrm>
            <a:off x="3526970" y="862149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NAFFlib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408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9A651D64-DDBE-6C44-B72D-A6DC8BD29EC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793A801-8E0F-AD41-AE70-27E3082A7D11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FEE71C12-2451-0840-AA2E-0BB666B215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F2D90E6-1AEC-4A4B-A906-F7160B29554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FB45ABE-AB25-874F-87F6-C7154D1BE8F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Transition period (Dec 2019 – Jan 2020)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AD1CBA2-A12C-2F48-ABA7-B552B5F6BCA5}"/>
              </a:ext>
            </a:extLst>
          </p:cNvPr>
          <p:cNvSpPr/>
          <p:nvPr/>
        </p:nvSpPr>
        <p:spPr>
          <a:xfrm>
            <a:off x="345325" y="3522369"/>
            <a:ext cx="8615795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Special procedure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to install python 3 versions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during the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transition period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is available at:</a:t>
            </a:r>
          </a:p>
          <a:p>
            <a:pPr marL="1200150" lvl="2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  <a:hlinkClick r:id="rId3"/>
              </a:rPr>
              <a:t>https://github.com/PyCOMPLETE/PyECLOUD/wiki/Python-3-test-period</a:t>
            </a: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At the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end of the transition period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(mid Jan 2020, if no surprises):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Python 3 versions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will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become the default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After, it will be possible to install python 3 versions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using the standard steps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  <a:hlinkClick r:id="rId4"/>
              </a:rPr>
              <a:t>https://github.com/PyCOMPLETE/PyECLOUD/wiki/How-to-install-PyECLOUD</a:t>
            </a: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 marL="1200150" lvl="2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2CDCE2-7115-5A45-95EF-65ACB97527D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3526" y="729624"/>
            <a:ext cx="2395471" cy="239547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11F4B9A-64F6-0142-8533-AE038BF67A79}"/>
              </a:ext>
            </a:extLst>
          </p:cNvPr>
          <p:cNvSpPr/>
          <p:nvPr/>
        </p:nvSpPr>
        <p:spPr>
          <a:xfrm>
            <a:off x="345326" y="1173567"/>
            <a:ext cx="5797897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We will have a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transition period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(</a:t>
            </a:r>
            <a:r>
              <a:rPr lang="en-US" dirty="0">
                <a:solidFill>
                  <a:schemeClr val="tx2"/>
                </a:solidFill>
              </a:rPr>
              <a:t>Dec 2019 – Jan 2020)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Python 2.7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versions will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remains the default</a:t>
            </a:r>
            <a:r>
              <a:rPr lang="en-US" b="1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(used for production studies)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Pilot studies with Python 3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will be performed on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different systems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to identify problems that escaped tests done so far</a:t>
            </a:r>
          </a:p>
        </p:txBody>
      </p:sp>
    </p:spTree>
    <p:extLst>
      <p:ext uri="{BB962C8B-B14F-4D97-AF65-F5344CB8AC3E}">
        <p14:creationId xmlns:p14="http://schemas.microsoft.com/office/powerpoint/2010/main" val="303308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9A651D64-DDBE-6C44-B72D-A6DC8BD29EC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793A801-8E0F-AD41-AE70-27E3082A7D11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FEE71C12-2451-0840-AA2E-0BB666B215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F2D90E6-1AEC-4A4B-A906-F7160B29554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FB45ABE-AB25-874F-87F6-C7154D1BE8F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HTCondor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test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5F32E5-8390-8341-B5BA-9AF820668166}"/>
              </a:ext>
            </a:extLst>
          </p:cNvPr>
          <p:cNvSpPr/>
          <p:nvPr/>
        </p:nvSpPr>
        <p:spPr>
          <a:xfrm>
            <a:off x="695458" y="1688723"/>
            <a:ext cx="8023539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Tested  </a:t>
            </a:r>
            <a:r>
              <a:rPr lang="en-US" b="1" dirty="0" err="1">
                <a:solidFill>
                  <a:srgbClr val="C00000"/>
                </a:solidFill>
                <a:sym typeface="Wingdings" pitchFamily="2" charset="2"/>
              </a:rPr>
              <a:t>PyECLOUD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 buildup study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in Python 3 on </a:t>
            </a:r>
            <a:r>
              <a:rPr lang="en-US" b="1" dirty="0" err="1">
                <a:solidFill>
                  <a:srgbClr val="C00000"/>
                </a:solidFill>
                <a:sym typeface="Wingdings" pitchFamily="2" charset="2"/>
              </a:rPr>
              <a:t>HTCondor</a:t>
            </a:r>
            <a:endParaRPr lang="en-US" b="1" dirty="0">
              <a:solidFill>
                <a:srgbClr val="C00000"/>
              </a:solidFill>
              <a:sym typeface="Wingdings" pitchFamily="2" charset="2"/>
            </a:endParaRP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 No surprises</a:t>
            </a:r>
          </a:p>
          <a:p>
            <a:pPr lvl="1">
              <a:spcBef>
                <a:spcPts val="600"/>
              </a:spcBef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Done in a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 public space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so that you can have a look: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Workspace folder: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/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afs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/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cern.ch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/work/e/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ecloud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/public/example_sim_workspace_py3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Study folder: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/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afs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/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cern.ch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/work/e/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ecloud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/public/example_sim_workspace_py3/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test_study</a:t>
            </a:r>
            <a:endParaRPr lang="en-US" dirty="0">
              <a:solidFill>
                <a:schemeClr val="tx2"/>
              </a:solidFill>
              <a:sym typeface="Wingdings" pitchFamily="2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338C9D-97DB-944A-858B-402161CAD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777" y="5071057"/>
            <a:ext cx="67056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764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>
            <a:extLst>
              <a:ext uri="{FF2B5EF4-FFF2-40B4-BE49-F238E27FC236}">
                <a16:creationId xmlns:a16="http://schemas.microsoft.com/office/drawing/2014/main" id="{9A651D64-DDBE-6C44-B72D-A6DC8BD29EC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793A801-8E0F-AD41-AE70-27E3082A7D11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FEE71C12-2451-0840-AA2E-0BB666B215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F2D90E6-1AEC-4A4B-A906-F7160B29554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FB45ABE-AB25-874F-87F6-C7154D1BE8F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Migrating your own code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DC78AA-F837-DD4A-9A90-D444E1C24D59}"/>
              </a:ext>
            </a:extLst>
          </p:cNvPr>
          <p:cNvSpPr/>
          <p:nvPr/>
        </p:nvSpPr>
        <p:spPr>
          <a:xfrm>
            <a:off x="1388514" y="579851"/>
            <a:ext cx="7240331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We all have lots of code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in the form of scripts, notebooks etc...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This will also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need to be migrated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endParaRPr lang="en-US" sz="5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How to do it?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Typically it is just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small things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Python 3 forbids mixed (tab/space) indentations</a:t>
            </a:r>
          </a:p>
          <a:p>
            <a:pPr marL="1200150" lvl="2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You can check already in python 2 using “python -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tt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hello.py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”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print ‘Hello’  print(‘Hello’)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xrange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 range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Division between integers (3/2=1 in python 2, 3/2=1.5 in python3)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Careful with strings: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Bad: </a:t>
            </a:r>
            <a:r>
              <a:rPr lang="en-US" sz="16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if a is ‘</a:t>
            </a:r>
            <a:r>
              <a:rPr lang="en-US" sz="1600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mystring</a:t>
            </a:r>
            <a:r>
              <a:rPr lang="en-US" sz="16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’ 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Good: if a == ‘</a:t>
            </a:r>
            <a:r>
              <a:rPr lang="en-US" sz="1600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mystring</a:t>
            </a:r>
            <a:r>
              <a:rPr lang="en-US" sz="16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’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Relative imports work a bit differently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You can use 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a tool that attempts to do it automatically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pip install </a:t>
            </a:r>
            <a:r>
              <a:rPr lang="en-US" sz="16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2to3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Usage: 2to3 -w </a:t>
            </a:r>
            <a:r>
              <a:rPr lang="en-US" sz="1600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example.py</a:t>
            </a:r>
            <a:endParaRPr lang="en-US" sz="1600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  <a:sym typeface="Wingdings" pitchFamily="2" charset="2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Test!!!!</a:t>
            </a:r>
          </a:p>
        </p:txBody>
      </p:sp>
    </p:spTree>
    <p:extLst>
      <p:ext uri="{BB962C8B-B14F-4D97-AF65-F5344CB8AC3E}">
        <p14:creationId xmlns:p14="http://schemas.microsoft.com/office/powerpoint/2010/main" val="239052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4796</TotalTime>
  <Words>919</Words>
  <Application>Microsoft Macintosh PowerPoint</Application>
  <PresentationFormat>On-screen Show (4:3)</PresentationFormat>
  <Paragraphs>109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Consolas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145</cp:revision>
  <dcterms:created xsi:type="dcterms:W3CDTF">2019-11-12T11:41:19Z</dcterms:created>
  <dcterms:modified xsi:type="dcterms:W3CDTF">2019-11-29T13:08:12Z</dcterms:modified>
</cp:coreProperties>
</file>