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580" r:id="rId3"/>
    <p:sldId id="581" r:id="rId4"/>
    <p:sldId id="606" r:id="rId5"/>
    <p:sldId id="585" r:id="rId6"/>
    <p:sldId id="632" r:id="rId7"/>
    <p:sldId id="682" r:id="rId8"/>
    <p:sldId id="634" r:id="rId9"/>
    <p:sldId id="651" r:id="rId10"/>
    <p:sldId id="652" r:id="rId11"/>
    <p:sldId id="658" r:id="rId12"/>
    <p:sldId id="653" r:id="rId13"/>
    <p:sldId id="660" r:id="rId14"/>
    <p:sldId id="661" r:id="rId15"/>
    <p:sldId id="662" r:id="rId16"/>
    <p:sldId id="663" r:id="rId17"/>
    <p:sldId id="664" r:id="rId18"/>
    <p:sldId id="665" r:id="rId19"/>
    <p:sldId id="666" r:id="rId20"/>
    <p:sldId id="667" r:id="rId21"/>
    <p:sldId id="668" r:id="rId22"/>
    <p:sldId id="669" r:id="rId23"/>
    <p:sldId id="683" r:id="rId24"/>
    <p:sldId id="638" r:id="rId25"/>
    <p:sldId id="639" r:id="rId26"/>
    <p:sldId id="674" r:id="rId27"/>
    <p:sldId id="675" r:id="rId28"/>
    <p:sldId id="684" r:id="rId29"/>
    <p:sldId id="686" r:id="rId30"/>
    <p:sldId id="678" r:id="rId31"/>
    <p:sldId id="687" r:id="rId32"/>
    <p:sldId id="692" r:id="rId33"/>
    <p:sldId id="693" r:id="rId34"/>
    <p:sldId id="680" r:id="rId35"/>
    <p:sldId id="694" r:id="rId36"/>
    <p:sldId id="695" r:id="rId37"/>
    <p:sldId id="681" r:id="rId38"/>
    <p:sldId id="696" r:id="rId39"/>
    <p:sldId id="697" r:id="rId40"/>
    <p:sldId id="656" r:id="rId41"/>
    <p:sldId id="657" r:id="rId42"/>
    <p:sldId id="698" r:id="rId43"/>
    <p:sldId id="643" r:id="rId44"/>
    <p:sldId id="688" r:id="rId45"/>
    <p:sldId id="637" r:id="rId46"/>
    <p:sldId id="67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25" autoAdjust="0"/>
    <p:restoredTop sz="99850" autoAdjust="0"/>
  </p:normalViewPr>
  <p:slideViewPr>
    <p:cSldViewPr snapToGrid="0" snapToObjects="1">
      <p:cViewPr varScale="1">
        <p:scale>
          <a:sx n="118" d="100"/>
          <a:sy n="118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28.11.19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28.11.19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Electron cloud meeting 17.07.2017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E02F0-EA4A-6E4B-9930-4D12CF8EC515}" type="datetime1">
              <a:rPr lang="en-US" smtClean="0"/>
              <a:t>28.11.19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13D7-40F5-6143-9BD7-CA31E67312F4}" type="datetime1">
              <a:rPr lang="en-US" smtClean="0"/>
              <a:t>28.11.19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/>
            </a:lvl1pPr>
            <a:lvl2pPr>
              <a:defRPr sz="1700"/>
            </a:lvl2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B8C2-218B-DC44-A861-62511AFC3BD2}" type="datetime1">
              <a:rPr lang="en-US" smtClean="0"/>
              <a:t>28.11.19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95D6-F3DA-A440-96B1-50014E97712C}" type="datetime1">
              <a:rPr lang="en-US" smtClean="0"/>
              <a:t>28.11.19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B1BD-C6C8-C440-A401-290334B07032}" type="datetime1">
              <a:rPr lang="en-US" smtClean="0"/>
              <a:t>28.11.19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D855-15BF-4A4F-81B0-B7650A289231}" type="datetime1">
              <a:rPr lang="en-US" smtClean="0"/>
              <a:t>28.11.19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0885-E95A-C34F-A77D-B4C4350C6669}" type="datetime1">
              <a:rPr lang="en-US" smtClean="0"/>
              <a:t>28.11.19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94F-7086-384A-8ACF-258C4D5AE18F}" type="datetime1">
              <a:rPr lang="en-US" smtClean="0"/>
              <a:t>28.11.19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9023-7C88-6446-96AC-9ED93C6A7990}" type="datetime1">
              <a:rPr lang="en-US" smtClean="0"/>
              <a:t>28.11.19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DD08-41F4-C44C-90BA-B0B7FA920935}" type="datetime1">
              <a:rPr lang="en-US" smtClean="0"/>
              <a:t>28.11.19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9207-16FE-124E-A159-AC571AE46426}" type="datetime1">
              <a:rPr lang="en-US" smtClean="0"/>
              <a:t>28.11.19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50384/" TargetMode="External"/><Relationship Id="rId3" Type="http://schemas.openxmlformats.org/officeDocument/2006/relationships/hyperlink" Target="https://indico.cern.ch/event/835473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2" y="2434380"/>
            <a:ext cx="8132057" cy="1470025"/>
          </a:xfrm>
        </p:spPr>
        <p:txBody>
          <a:bodyPr>
            <a:noAutofit/>
          </a:bodyPr>
          <a:lstStyle/>
          <a:p>
            <a:r>
              <a:rPr lang="en-US" sz="2800" dirty="0" smtClean="0"/>
              <a:t>Multi-species simulations with cross-ionization: investigation of numerical runaway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175" y="3904405"/>
            <a:ext cx="8230498" cy="952591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Mether and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Iadarola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Acknowledgements: K.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Poland, G.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Rumolo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2225" y="5469690"/>
            <a:ext cx="5879551" cy="1152195"/>
          </a:xfrm>
        </p:spPr>
        <p:txBody>
          <a:bodyPr/>
          <a:lstStyle/>
          <a:p>
            <a:r>
              <a:rPr lang="en-GB" sz="1600" dirty="0" smtClean="0">
                <a:solidFill>
                  <a:schemeClr val="tx2"/>
                </a:solidFill>
              </a:rPr>
              <a:t>e-cloud meeting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/>
            </a:r>
            <a:b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29 November, 2019</a:t>
            </a:r>
            <a:endParaRPr lang="en-US" sz="1600" dirty="0">
              <a:solidFill>
                <a:schemeClr val="tx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During </a:t>
            </a:r>
            <a:r>
              <a:rPr lang="en-GB" dirty="0" smtClean="0"/>
              <a:t>the bunch train passage</a:t>
            </a:r>
            <a:r>
              <a:rPr lang="en-GB" dirty="0" smtClean="0"/>
              <a:t>, external </a:t>
            </a:r>
            <a:r>
              <a:rPr lang="en-GB" dirty="0" smtClean="0"/>
              <a:t>energy is injected only </a:t>
            </a:r>
            <a:r>
              <a:rPr lang="en-GB" dirty="0" smtClean="0"/>
              <a:t>during </a:t>
            </a:r>
            <a:br>
              <a:rPr lang="en-GB" dirty="0" smtClean="0"/>
            </a:br>
            <a:r>
              <a:rPr lang="en-GB" dirty="0" smtClean="0"/>
              <a:t>individual </a:t>
            </a:r>
            <a:r>
              <a:rPr lang="en-GB" dirty="0" smtClean="0"/>
              <a:t>bunch passages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An </a:t>
            </a:r>
            <a:r>
              <a:rPr lang="en-GB" dirty="0" smtClean="0">
                <a:sym typeface="Wingdings"/>
              </a:rPr>
              <a:t>energy increase is observed also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between bunch </a:t>
            </a:r>
            <a:r>
              <a:rPr lang="en-GB" dirty="0" smtClean="0">
                <a:sym typeface="Wingdings"/>
              </a:rPr>
              <a:t>passages</a:t>
            </a:r>
          </a:p>
          <a:p>
            <a:pPr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The </a:t>
            </a:r>
            <a:r>
              <a:rPr lang="en-GB" dirty="0" smtClean="0">
                <a:sym typeface="Wingdings"/>
              </a:rPr>
              <a:t>evolution becomes unphysical 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already</a:t>
            </a:r>
            <a:r>
              <a:rPr lang="en-GB" dirty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during the bunch train 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passage</a:t>
            </a: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Energy_evolution_4psgs_fill_betwee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148" y="1338300"/>
            <a:ext cx="5255999" cy="5255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6230" y="1334470"/>
            <a:ext cx="1540570" cy="584776"/>
          </a:xfrm>
          <a:prstGeom prst="rect">
            <a:avLst/>
          </a:prstGeom>
          <a:noFill/>
          <a:ln w="1905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wall is a net energy absorber</a:t>
            </a:r>
            <a:endParaRPr lang="en-GB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69103" y="2722752"/>
            <a:ext cx="0" cy="63495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459241" y="2383753"/>
            <a:ext cx="0" cy="63495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8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To investigate the unphysical evolution, detailed studies were performed</a:t>
            </a:r>
          </a:p>
          <a:p>
            <a:endParaRPr lang="en-GB" dirty="0" smtClean="0"/>
          </a:p>
          <a:p>
            <a:r>
              <a:rPr lang="en-GB" dirty="0" smtClean="0"/>
              <a:t>Saved full simulation state at regular intervals along the </a:t>
            </a:r>
            <a:r>
              <a:rPr lang="en-GB" dirty="0" smtClean="0"/>
              <a:t>simulation</a:t>
            </a:r>
          </a:p>
          <a:p>
            <a:endParaRPr lang="en-GB" dirty="0" smtClean="0"/>
          </a:p>
          <a:p>
            <a:r>
              <a:rPr lang="en-GB" dirty="0" smtClean="0"/>
              <a:t>Restarted simulations from saved states could be run interactively in small steps, allowing the examination of different quantities along the simulation</a:t>
            </a:r>
          </a:p>
          <a:p>
            <a:endParaRPr lang="en-GB" dirty="0" smtClean="0"/>
          </a:p>
          <a:p>
            <a:r>
              <a:rPr lang="en-GB" dirty="0" smtClean="0"/>
              <a:t>Both time-consuming and data-intensive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On the next slides some observations from these studies</a:t>
            </a:r>
            <a:r>
              <a:rPr lang="mr-IN" dirty="0" smtClean="0"/>
              <a:t>…</a:t>
            </a:r>
            <a:r>
              <a:rPr lang="fi-FI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0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</a:t>
            </a:r>
            <a:r>
              <a:rPr lang="en-GB" dirty="0" smtClean="0"/>
              <a:t>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</a:t>
            </a:r>
            <a:r>
              <a:rPr lang="en-GB" dirty="0"/>
              <a:t>appears to be a correlation between the artificial energy growth, the (quasi-</a:t>
            </a:r>
            <a:r>
              <a:rPr lang="en-GB" dirty="0" smtClean="0"/>
              <a:t>) neutralization </a:t>
            </a:r>
            <a:r>
              <a:rPr lang="en-GB" dirty="0"/>
              <a:t>of the system </a:t>
            </a:r>
            <a:r>
              <a:rPr lang="en-GB" dirty="0">
                <a:sym typeface="Wingdings"/>
              </a:rPr>
              <a:t>and increasingly noisy e-fields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0"/>
          <a:stretch/>
        </p:blipFill>
        <p:spPr>
          <a:xfrm>
            <a:off x="4118349" y="1938708"/>
            <a:ext cx="5089002" cy="341999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1043960" y="2335327"/>
            <a:ext cx="10763" cy="23568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1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2143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1528260" y="2862658"/>
            <a:ext cx="10763" cy="182951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539022" y="2335327"/>
            <a:ext cx="1727" cy="72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_field_state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0"/>
          <a:stretch/>
        </p:blipFill>
        <p:spPr>
          <a:xfrm>
            <a:off x="4040646" y="1938707"/>
            <a:ext cx="5171024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10</a:t>
            </a:r>
            <a:endParaRPr lang="en-GB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625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066379" y="2862658"/>
            <a:ext cx="10763" cy="182951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2077141" y="2335327"/>
            <a:ext cx="1727" cy="72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E_field_state1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18"/>
          <a:stretch/>
        </p:blipFill>
        <p:spPr>
          <a:xfrm>
            <a:off x="4132450" y="1938707"/>
            <a:ext cx="5074120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20</a:t>
            </a:r>
            <a:endParaRPr lang="en-GB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1742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615262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_field_state1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5"/>
          <a:stretch/>
        </p:blipFill>
        <p:spPr>
          <a:xfrm>
            <a:off x="4078079" y="1938707"/>
            <a:ext cx="5127793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30</a:t>
            </a:r>
            <a:endParaRPr lang="en-GB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151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2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47"/>
          <a:stretch/>
        </p:blipFill>
        <p:spPr>
          <a:xfrm>
            <a:off x="4061130" y="1938707"/>
            <a:ext cx="5145682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35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895084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1476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6" name="Picture 5" descr="E_field_state3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82"/>
          <a:stretch/>
        </p:blipFill>
        <p:spPr>
          <a:xfrm>
            <a:off x="4101937" y="1938707"/>
            <a:ext cx="5109901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40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153381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0170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3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9"/>
          <a:stretch/>
        </p:blipFill>
        <p:spPr>
          <a:xfrm>
            <a:off x="4051090" y="1938707"/>
            <a:ext cx="5163572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45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54729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086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6" name="Picture 5" descr="E_field_state4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2"/>
          <a:stretch/>
        </p:blipFill>
        <p:spPr>
          <a:xfrm>
            <a:off x="4035630" y="1938707"/>
            <a:ext cx="5181463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48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605400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9994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1700" dirty="0" smtClean="0"/>
              <a:t>Throughout 2017 operation, abnormal losses were observed in the LHC </a:t>
            </a:r>
            <a:endParaRPr lang="en-US" sz="1700" dirty="0"/>
          </a:p>
          <a:p>
            <a:pPr marL="285750" lvl="1">
              <a:buFont typeface="Arial"/>
              <a:buChar char="•"/>
            </a:pPr>
            <a:r>
              <a:rPr lang="en-US" sz="1700" dirty="0" smtClean="0"/>
              <a:t>Located in the 16</a:t>
            </a:r>
            <a:r>
              <a:rPr lang="en-US" sz="1700" baseline="30000" dirty="0" smtClean="0"/>
              <a:t>th</a:t>
            </a:r>
            <a:r>
              <a:rPr lang="en-US" sz="1700" dirty="0" smtClean="0"/>
              <a:t> half</a:t>
            </a:r>
            <a:r>
              <a:rPr lang="en-US" sz="1700" dirty="0"/>
              <a:t>-cell l</a:t>
            </a:r>
            <a:r>
              <a:rPr lang="en-US" sz="1700" dirty="0" smtClean="0"/>
              <a:t>eft of Point 2 (‘16L2’)</a:t>
            </a:r>
          </a:p>
          <a:p>
            <a:pPr marL="285750" lvl="1">
              <a:buFont typeface="Arial"/>
              <a:buChar char="•"/>
            </a:pPr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68 premature dumps with the following signature </a:t>
            </a:r>
            <a:r>
              <a:rPr lang="en-US" sz="1700" dirty="0"/>
              <a:t>occurred during </a:t>
            </a:r>
            <a:r>
              <a:rPr lang="en-US" sz="1700" dirty="0" smtClean="0"/>
              <a:t>2017: </a:t>
            </a:r>
          </a:p>
          <a:p>
            <a:r>
              <a:rPr lang="en-US" sz="1700" dirty="0" smtClean="0"/>
              <a:t>Sudden onset of high </a:t>
            </a:r>
            <a:r>
              <a:rPr lang="en-US" sz="1700" dirty="0"/>
              <a:t>b</a:t>
            </a:r>
            <a:r>
              <a:rPr lang="en-US" sz="1700" dirty="0" smtClean="0"/>
              <a:t>eam losses in 16L2</a:t>
            </a:r>
          </a:p>
          <a:p>
            <a:r>
              <a:rPr lang="en-GB" sz="1700" dirty="0" smtClean="0"/>
              <a:t>Coherent beam motion with extremely fast rise times </a:t>
            </a:r>
          </a:p>
          <a:p>
            <a:r>
              <a:rPr lang="en-US" sz="1700" dirty="0" smtClean="0"/>
              <a:t>Beam dump either due to losses on the collimation system or directly in 16L2</a:t>
            </a:r>
          </a:p>
          <a:p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To stay operational, the LHC was limited to fewer than the nominal number of bunches for most of the 2017 run. Several 16L2 events occurred also in 2018.</a:t>
            </a:r>
          </a:p>
          <a:p>
            <a:pPr marL="357188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46208" y="4360120"/>
            <a:ext cx="3381277" cy="1884487"/>
            <a:chOff x="1" y="2444363"/>
            <a:chExt cx="3980347" cy="21844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51131"/>
            <a:stretch/>
          </p:blipFill>
          <p:spPr>
            <a:xfrm>
              <a:off x="1" y="2595827"/>
              <a:ext cx="3775286" cy="203298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98222" t="-7496" r="-183" b="47"/>
            <a:stretch/>
          </p:blipFill>
          <p:spPr>
            <a:xfrm>
              <a:off x="3692485" y="2444363"/>
              <a:ext cx="151477" cy="218445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56634" t="24184" r="-1972" b="5327"/>
            <a:stretch/>
          </p:blipFill>
          <p:spPr>
            <a:xfrm>
              <a:off x="477840" y="3087484"/>
              <a:ext cx="3502508" cy="143305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49159" t="92504" r="44657"/>
            <a:stretch/>
          </p:blipFill>
          <p:spPr>
            <a:xfrm>
              <a:off x="1677904" y="4442400"/>
              <a:ext cx="477737" cy="15240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0987" r="-1220"/>
          <a:stretch/>
        </p:blipFill>
        <p:spPr>
          <a:xfrm>
            <a:off x="3863348" y="4240629"/>
            <a:ext cx="2962013" cy="2244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58" r="18996"/>
          <a:stretch/>
        </p:blipFill>
        <p:spPr>
          <a:xfrm>
            <a:off x="6820368" y="4148843"/>
            <a:ext cx="2123838" cy="233663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63348" y="6460781"/>
            <a:ext cx="8400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558ED5"/>
                </a:solidFill>
              </a:rPr>
              <a:t>X. </a:t>
            </a:r>
            <a:r>
              <a:rPr lang="en-GB" sz="1400" dirty="0" err="1" smtClean="0">
                <a:solidFill>
                  <a:srgbClr val="558ED5"/>
                </a:solidFill>
              </a:rPr>
              <a:t>Buffat</a:t>
            </a:r>
            <a:endParaRPr lang="en-GB" sz="1400" i="1" dirty="0">
              <a:solidFill>
                <a:srgbClr val="558ED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59560" y="6458215"/>
            <a:ext cx="14233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rgbClr val="558ED5"/>
                </a:solidFill>
              </a:rPr>
              <a:t>L. Ponce </a:t>
            </a:r>
            <a:r>
              <a:rPr lang="en-GB" sz="1400" i="1" dirty="0" smtClean="0">
                <a:solidFill>
                  <a:srgbClr val="558ED5"/>
                </a:solidFill>
              </a:rPr>
              <a:t>et al.</a:t>
            </a:r>
            <a:endParaRPr lang="en-GB" sz="1400" dirty="0" smtClean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1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4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5"/>
          <a:stretch/>
        </p:blipFill>
        <p:spPr>
          <a:xfrm>
            <a:off x="4097237" y="1938707"/>
            <a:ext cx="5127793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49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659210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0740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e-fields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6" name="Picture 5" descr="E_field_state5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7"/>
          <a:stretch/>
        </p:blipFill>
        <p:spPr>
          <a:xfrm>
            <a:off x="4111234" y="1938707"/>
            <a:ext cx="5107741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50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13026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11518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799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</a:t>
            </a:r>
            <a:r>
              <a:rPr lang="en-GB" dirty="0" smtClean="0">
                <a:sym typeface="Wingdings"/>
              </a:rPr>
              <a:t>fields</a:t>
            </a: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5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9"/>
          <a:stretch/>
        </p:blipFill>
        <p:spPr>
          <a:xfrm>
            <a:off x="4052578" y="1938707"/>
            <a:ext cx="5163572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51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45313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30954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E-field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799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There appears to be a correlation between the artificial energy growth, the (quasi-) neutralization of the system </a:t>
            </a:r>
            <a:r>
              <a:rPr lang="en-GB" dirty="0">
                <a:sym typeface="Wingdings"/>
              </a:rPr>
              <a:t>and increasingly noisy e-</a:t>
            </a:r>
            <a:r>
              <a:rPr lang="en-GB" dirty="0" smtClean="0">
                <a:sym typeface="Wingdings"/>
              </a:rPr>
              <a:t>fields</a:t>
            </a: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>
              <a:sym typeface="Wingdings"/>
            </a:endParaRPr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 marL="0" indent="0">
              <a:buNone/>
            </a:pPr>
            <a:r>
              <a:rPr lang="en-GB" dirty="0" smtClean="0">
                <a:sym typeface="Wingdings"/>
              </a:rPr>
              <a:t>It looks like the simulation suffers from </a:t>
            </a:r>
            <a:r>
              <a:rPr lang="en-GB" b="1" dirty="0" smtClean="0">
                <a:sym typeface="Wingdings"/>
              </a:rPr>
              <a:t>numerical heating</a:t>
            </a:r>
            <a:r>
              <a:rPr lang="en-GB" dirty="0" smtClean="0">
                <a:sym typeface="Wingdings"/>
              </a:rPr>
              <a:t>, where local noise in the electric field artificially accelerates the electrons  unphysical energy growth</a:t>
            </a: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1938707"/>
            <a:ext cx="4050000" cy="3240000"/>
          </a:xfrm>
          <a:prstGeom prst="rect">
            <a:avLst/>
          </a:prstGeom>
        </p:spPr>
      </p:pic>
      <p:pic>
        <p:nvPicPr>
          <p:cNvPr id="5" name="Picture 4" descr="E_field_state5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9"/>
          <a:stretch/>
        </p:blipFill>
        <p:spPr>
          <a:xfrm>
            <a:off x="4052578" y="1938707"/>
            <a:ext cx="5163572" cy="34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4818" y="1743424"/>
            <a:ext cx="1840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Bunch passage 51</a:t>
            </a:r>
            <a:endParaRPr lang="en-GB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45313" y="2335326"/>
            <a:ext cx="0" cy="23460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3381" y="5142356"/>
            <a:ext cx="2346202" cy="584776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Here the energy evolution is already unphysical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148682" y="2027550"/>
            <a:ext cx="731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[V/m]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35913" y="1385950"/>
            <a:ext cx="2497402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Also the </a:t>
            </a:r>
            <a:r>
              <a:rPr lang="en-GB" sz="1600" dirty="0"/>
              <a:t>e-field </a:t>
            </a:r>
            <a:r>
              <a:rPr lang="en-GB" sz="1600" dirty="0" smtClean="0"/>
              <a:t>magnitude becomes suspiciously large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4578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Numerical heating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8229600" cy="561612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Well known phenomenon in PIC plasma codes</a:t>
            </a:r>
          </a:p>
          <a:p>
            <a:endParaRPr lang="en-GB" dirty="0"/>
          </a:p>
          <a:p>
            <a:r>
              <a:rPr lang="en-GB" dirty="0" smtClean="0"/>
              <a:t>Can typically be avoided by ensuring </a:t>
            </a:r>
            <a:r>
              <a:rPr lang="en-GB" dirty="0" smtClean="0"/>
              <a:t>the stability </a:t>
            </a:r>
            <a:r>
              <a:rPr lang="en-GB" dirty="0" smtClean="0"/>
              <a:t>conditions: 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Based on saved average quantities, these conditions are satisfied in our simulation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However, it is b</a:t>
            </a:r>
            <a:r>
              <a:rPr lang="en-GB" dirty="0" smtClean="0"/>
              <a:t>ased </a:t>
            </a:r>
            <a:r>
              <a:rPr lang="en-GB" dirty="0" smtClean="0"/>
              <a:t>on </a:t>
            </a:r>
            <a:r>
              <a:rPr lang="en-GB" dirty="0" smtClean="0"/>
              <a:t>assumption of thermal </a:t>
            </a:r>
            <a:r>
              <a:rPr lang="en-GB" dirty="0" smtClean="0"/>
              <a:t>Maxwell-Boltzmann distribution</a:t>
            </a:r>
          </a:p>
          <a:p>
            <a:endParaRPr lang="en-GB" dirty="0" smtClean="0"/>
          </a:p>
          <a:p>
            <a:r>
              <a:rPr lang="en-GB" dirty="0" smtClean="0"/>
              <a:t>Generally a p</a:t>
            </a:r>
            <a:r>
              <a:rPr lang="en-GB" dirty="0" smtClean="0"/>
              <a:t>roblem </a:t>
            </a:r>
            <a:r>
              <a:rPr lang="en-GB" dirty="0" smtClean="0"/>
              <a:t>for “cold” plasmas, with no spread in velocities</a:t>
            </a:r>
          </a:p>
          <a:p>
            <a:pPr lvl="1"/>
            <a:r>
              <a:rPr lang="en-GB" dirty="0" smtClean="0"/>
              <a:t>e.g. astrophysical </a:t>
            </a:r>
            <a:r>
              <a:rPr lang="en-GB" dirty="0" smtClean="0"/>
              <a:t>plasmas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473" y="2725446"/>
            <a:ext cx="1210900" cy="359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902" y="2206651"/>
            <a:ext cx="1472613" cy="251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9877" y="2012875"/>
            <a:ext cx="1898179" cy="5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6910" y="2660875"/>
            <a:ext cx="2124000" cy="63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9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3984554" cy="522059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keep the number of macro-particles manageable during simulations (with exponentially increasing number of particles), macro-particles are merged </a:t>
            </a:r>
            <a:r>
              <a:rPr lang="en-GB" dirty="0" smtClean="0"/>
              <a:t>throughout </a:t>
            </a:r>
            <a:r>
              <a:rPr lang="en-GB" dirty="0"/>
              <a:t>the </a:t>
            </a:r>
            <a:r>
              <a:rPr lang="en-GB" dirty="0" smtClean="0"/>
              <a:t>simulation, </a:t>
            </a:r>
            <a:r>
              <a:rPr lang="en-GB" dirty="0"/>
              <a:t>to keep their number </a:t>
            </a:r>
            <a:r>
              <a:rPr lang="en-GB" dirty="0" smtClean="0"/>
              <a:t>within </a:t>
            </a:r>
            <a:r>
              <a:rPr lang="en-GB" dirty="0"/>
              <a:t>requested limits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merged in large steps, a correlation is observed between the merging events </a:t>
            </a:r>
            <a:r>
              <a:rPr lang="en-GB" dirty="0" smtClean="0"/>
              <a:t>(regenerations) and </a:t>
            </a:r>
            <a:r>
              <a:rPr lang="en-GB" dirty="0"/>
              <a:t>the slope of the (unphysical) energy </a:t>
            </a:r>
            <a:r>
              <a:rPr lang="en-GB" dirty="0" smtClean="0"/>
              <a:t>growth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Energy_evolution_fill_between_nmp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54" y="437177"/>
            <a:ext cx="4670993" cy="622799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13028" y="3788175"/>
            <a:ext cx="1080000" cy="82800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13028" y="1205329"/>
            <a:ext cx="1080000" cy="207704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113028" y="5145904"/>
            <a:ext cx="1080000" cy="82800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04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3984554" cy="522059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keep the number of macro-particles manageable during simulations (with exponentially increasing number of particles), macro-particles are merged </a:t>
            </a:r>
            <a:r>
              <a:rPr lang="en-GB" dirty="0" smtClean="0"/>
              <a:t>throughout </a:t>
            </a:r>
            <a:r>
              <a:rPr lang="en-GB" dirty="0"/>
              <a:t>the </a:t>
            </a:r>
            <a:r>
              <a:rPr lang="en-GB" dirty="0" smtClean="0"/>
              <a:t>simulation, </a:t>
            </a:r>
            <a:r>
              <a:rPr lang="en-GB" dirty="0"/>
              <a:t>to keep their number </a:t>
            </a:r>
            <a:r>
              <a:rPr lang="en-GB" dirty="0" smtClean="0"/>
              <a:t>within </a:t>
            </a:r>
            <a:r>
              <a:rPr lang="en-GB" dirty="0"/>
              <a:t>requested limits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merged in large steps, a correlation is observed between the merging events </a:t>
            </a:r>
            <a:r>
              <a:rPr lang="en-GB" dirty="0" smtClean="0"/>
              <a:t>(regenerations) and </a:t>
            </a:r>
            <a:r>
              <a:rPr lang="en-GB" dirty="0"/>
              <a:t>the slope of the (unphysical) energy growth</a:t>
            </a:r>
          </a:p>
          <a:p>
            <a:pPr>
              <a:buFont typeface="Wingdings" charset="0"/>
              <a:buChar char="à"/>
            </a:pPr>
            <a:r>
              <a:rPr lang="en-GB" dirty="0">
                <a:sym typeface="Wingdings"/>
              </a:rPr>
              <a:t>The regenerations </a:t>
            </a:r>
            <a:r>
              <a:rPr lang="en-GB" dirty="0" smtClean="0">
                <a:sym typeface="Wingdings"/>
              </a:rPr>
              <a:t>inject </a:t>
            </a:r>
            <a:r>
              <a:rPr lang="en-GB" dirty="0">
                <a:sym typeface="Wingdings"/>
              </a:rPr>
              <a:t>more noise into the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26</a:t>
            </a:fld>
            <a:endParaRPr lang="en-US"/>
          </a:p>
        </p:txBody>
      </p:sp>
      <p:pic>
        <p:nvPicPr>
          <p:cNvPr id="11" name="Picture 10" descr="Energy_evolution_fill_between_nmp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54" y="437177"/>
            <a:ext cx="4670993" cy="622799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204354" y="3788175"/>
            <a:ext cx="985817" cy="82800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204354" y="5135142"/>
            <a:ext cx="985817" cy="82800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204354" y="1194567"/>
            <a:ext cx="985817" cy="2078108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512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3984554" cy="522059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keep the number of macro-particles manageable during simulations (with exponentially increasing number of particles), macro-particles are merged </a:t>
            </a:r>
            <a:r>
              <a:rPr lang="en-GB" dirty="0" smtClean="0"/>
              <a:t>throughout </a:t>
            </a:r>
            <a:r>
              <a:rPr lang="en-GB" dirty="0"/>
              <a:t>the </a:t>
            </a:r>
            <a:r>
              <a:rPr lang="en-GB" dirty="0" smtClean="0"/>
              <a:t>simulation, </a:t>
            </a:r>
            <a:r>
              <a:rPr lang="en-GB" dirty="0"/>
              <a:t>to keep their number </a:t>
            </a:r>
            <a:r>
              <a:rPr lang="en-GB" dirty="0" smtClean="0"/>
              <a:t>within </a:t>
            </a:r>
            <a:r>
              <a:rPr lang="en-GB" dirty="0"/>
              <a:t>requested </a:t>
            </a:r>
            <a:r>
              <a:rPr lang="en-GB" dirty="0" smtClean="0"/>
              <a:t>limits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merged in large steps, a correlation is observed between the merging events </a:t>
            </a:r>
            <a:r>
              <a:rPr lang="en-GB" dirty="0" smtClean="0"/>
              <a:t>(regenerations) and </a:t>
            </a:r>
            <a:r>
              <a:rPr lang="en-GB" dirty="0"/>
              <a:t>the slope of the (unphysical) energy growth</a:t>
            </a:r>
          </a:p>
          <a:p>
            <a:pPr>
              <a:buFont typeface="Wingdings" charset="0"/>
              <a:buChar char="à"/>
            </a:pPr>
            <a:r>
              <a:rPr lang="en-GB" dirty="0">
                <a:sym typeface="Wingdings"/>
              </a:rPr>
              <a:t>The regenerations inject more noise into the </a:t>
            </a:r>
            <a:r>
              <a:rPr lang="en-GB" dirty="0" smtClean="0">
                <a:sym typeface="Wingdings"/>
              </a:rPr>
              <a:t>system</a:t>
            </a:r>
          </a:p>
          <a:p>
            <a:pPr marL="0" indent="0">
              <a:buNone/>
            </a:pPr>
            <a:endParaRPr lang="en-GB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27</a:t>
            </a:fld>
            <a:endParaRPr lang="en-US"/>
          </a:p>
        </p:txBody>
      </p:sp>
      <p:pic>
        <p:nvPicPr>
          <p:cNvPr id="9" name="Picture 8" descr="Energy_evolution_fill_between_nmp_smooth_rege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15" y="437177"/>
            <a:ext cx="4670999" cy="622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133409"/>
            <a:ext cx="3984553" cy="1077218"/>
          </a:xfrm>
          <a:prstGeom prst="rect">
            <a:avLst/>
          </a:prstGeom>
          <a:noFill/>
          <a:ln w="19050" cmpd="sng">
            <a:solidFill>
              <a:srgbClr val="F7964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ym typeface="Wingdings"/>
              </a:rPr>
              <a:t>With smaller regenerations</a:t>
            </a:r>
            <a:r>
              <a:rPr lang="en-GB" sz="1600" b="1" dirty="0" smtClean="0">
                <a:sym typeface="Wingdings"/>
              </a:rPr>
              <a:t>, no evident correlation occurs.  The </a:t>
            </a:r>
            <a:r>
              <a:rPr lang="en-GB" sz="1600" b="1" dirty="0">
                <a:sym typeface="Wingdings"/>
              </a:rPr>
              <a:t>unphysical evolution </a:t>
            </a:r>
            <a:r>
              <a:rPr lang="en-GB" sz="1600" b="1" dirty="0" smtClean="0">
                <a:sym typeface="Wingdings"/>
              </a:rPr>
              <a:t>is slightly </a:t>
            </a:r>
            <a:r>
              <a:rPr lang="en-GB" sz="1600" b="1" dirty="0">
                <a:sym typeface="Wingdings"/>
              </a:rPr>
              <a:t>damped and </a:t>
            </a:r>
            <a:r>
              <a:rPr lang="en-GB" sz="1600" b="1" dirty="0" smtClean="0">
                <a:sym typeface="Wingdings"/>
              </a:rPr>
              <a:t>postponed</a:t>
            </a:r>
            <a:r>
              <a:rPr lang="en-GB" sz="1600" b="1" dirty="0">
                <a:sym typeface="Wingdings"/>
              </a:rPr>
              <a:t>, but not </a:t>
            </a:r>
            <a:r>
              <a:rPr lang="en-GB" sz="1600" b="1" dirty="0" smtClean="0">
                <a:sym typeface="Wingdings"/>
              </a:rPr>
              <a:t>mitigated</a:t>
            </a:r>
            <a:endParaRPr lang="en-GB" sz="1600" b="1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1843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Cross-i</a:t>
            </a:r>
            <a:r>
              <a:rPr lang="en-GB" dirty="0" smtClean="0"/>
              <a:t>onization imbalance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8229600" cy="5220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Another source of artificial imbalance is introduced in the system by the cross-ionization</a:t>
            </a:r>
          </a:p>
          <a:p>
            <a:r>
              <a:rPr lang="en-GB" dirty="0" smtClean="0"/>
              <a:t>In principle the same amount of electrons and ions should be generated </a:t>
            </a:r>
          </a:p>
          <a:p>
            <a:r>
              <a:rPr lang="en-GB" dirty="0" smtClean="0"/>
              <a:t>Since a probabilistic algorithm is used, </a:t>
            </a:r>
            <a:br>
              <a:rPr lang="en-GB" dirty="0" smtClean="0"/>
            </a:br>
            <a:r>
              <a:rPr lang="en-GB" dirty="0" smtClean="0"/>
              <a:t>which depends on the macro-particle </a:t>
            </a:r>
            <a:br>
              <a:rPr lang="en-GB" dirty="0" smtClean="0"/>
            </a:br>
            <a:r>
              <a:rPr lang="en-GB" dirty="0" smtClean="0"/>
              <a:t>weight of each cloud, small fluctuations </a:t>
            </a:r>
            <a:br>
              <a:rPr lang="en-GB" dirty="0" smtClean="0"/>
            </a:br>
            <a:r>
              <a:rPr lang="en-GB" dirty="0" smtClean="0"/>
              <a:t>in the numbers occur</a:t>
            </a:r>
          </a:p>
          <a:p>
            <a:endParaRPr lang="en-GB" dirty="0"/>
          </a:p>
          <a:p>
            <a:r>
              <a:rPr lang="en-GB" dirty="0" smtClean="0"/>
              <a:t>The introduced imbalance is small </a:t>
            </a:r>
            <a:br>
              <a:rPr lang="en-GB" dirty="0" smtClean="0"/>
            </a:br>
            <a:r>
              <a:rPr lang="en-GB" dirty="0" smtClean="0"/>
              <a:t>compared to the number of particles </a:t>
            </a:r>
            <a:br>
              <a:rPr lang="en-GB" dirty="0" smtClean="0"/>
            </a:br>
            <a:r>
              <a:rPr lang="en-GB" dirty="0" smtClean="0"/>
              <a:t>in the clouds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 descr="Cross_ion_difference_singl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944" y="1270977"/>
            <a:ext cx="457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1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Cross-i</a:t>
            </a:r>
            <a:r>
              <a:rPr lang="en-GB" dirty="0" smtClean="0"/>
              <a:t>onization imbalance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8229600" cy="5220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Another source of artificial imbalance is introduced in the system by the cross-ionization</a:t>
            </a:r>
          </a:p>
          <a:p>
            <a:r>
              <a:rPr lang="en-GB" dirty="0" smtClean="0"/>
              <a:t>In principle the same amount of electrons and ions should be generated </a:t>
            </a:r>
          </a:p>
          <a:p>
            <a:r>
              <a:rPr lang="en-GB" dirty="0" smtClean="0"/>
              <a:t>Since a probabilistic algorithm is used, </a:t>
            </a:r>
            <a:br>
              <a:rPr lang="en-GB" dirty="0" smtClean="0"/>
            </a:br>
            <a:r>
              <a:rPr lang="en-GB" dirty="0" smtClean="0"/>
              <a:t>which depends on the macro-particle </a:t>
            </a:r>
            <a:br>
              <a:rPr lang="en-GB" dirty="0" smtClean="0"/>
            </a:br>
            <a:r>
              <a:rPr lang="en-GB" dirty="0" smtClean="0"/>
              <a:t>weight of each cloud, small fluctuations </a:t>
            </a:r>
            <a:br>
              <a:rPr lang="en-GB" dirty="0" smtClean="0"/>
            </a:br>
            <a:r>
              <a:rPr lang="en-GB" dirty="0" smtClean="0"/>
              <a:t>in the numbers occur</a:t>
            </a:r>
          </a:p>
          <a:p>
            <a:endParaRPr lang="en-GB" dirty="0"/>
          </a:p>
          <a:p>
            <a:r>
              <a:rPr lang="en-GB" dirty="0" smtClean="0"/>
              <a:t>The introduced imbalance is small </a:t>
            </a:r>
            <a:br>
              <a:rPr lang="en-GB" dirty="0" smtClean="0"/>
            </a:br>
            <a:r>
              <a:rPr lang="en-GB" dirty="0" smtClean="0"/>
              <a:t>compared to the number of particles </a:t>
            </a:r>
            <a:br>
              <a:rPr lang="en-GB" dirty="0" smtClean="0"/>
            </a:br>
            <a:r>
              <a:rPr lang="en-GB" dirty="0" smtClean="0"/>
              <a:t>in the clouds</a:t>
            </a:r>
          </a:p>
          <a:p>
            <a:endParaRPr lang="en-GB" dirty="0" smtClean="0"/>
          </a:p>
          <a:p>
            <a:r>
              <a:rPr lang="en-GB" dirty="0"/>
              <a:t>But not so small with respect to the </a:t>
            </a:r>
            <a:br>
              <a:rPr lang="en-GB" dirty="0"/>
            </a:br>
            <a:r>
              <a:rPr lang="en-GB" dirty="0"/>
              <a:t>net charge (electrons - ions), which </a:t>
            </a:r>
            <a:br>
              <a:rPr lang="en-GB" dirty="0"/>
            </a:br>
            <a:r>
              <a:rPr lang="en-GB" dirty="0"/>
              <a:t>essentially determines the fields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 descr="Cross_ion_difference_comp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944" y="1270977"/>
            <a:ext cx="4572000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2538" y="5092568"/>
            <a:ext cx="3793946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An </a:t>
            </a:r>
            <a:r>
              <a:rPr lang="en-GB" sz="1600" dirty="0"/>
              <a:t>option was implemented to enforce the algorithm to use the same </a:t>
            </a:r>
            <a:r>
              <a:rPr lang="en-GB" sz="1600" dirty="0" smtClean="0"/>
              <a:t>probabilities </a:t>
            </a:r>
            <a:r>
              <a:rPr lang="en-GB" sz="1600" dirty="0"/>
              <a:t>for all clouds, removing the imbalance, but this didn’t cure the </a:t>
            </a:r>
            <a:r>
              <a:rPr lang="en-GB" sz="1600" dirty="0" smtClean="0"/>
              <a:t>simulation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1654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equence of events in 16L2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1700" dirty="0">
                <a:solidFill>
                  <a:prstClr val="black"/>
                </a:solidFill>
              </a:rPr>
              <a:t>The problems in 16L2 </a:t>
            </a:r>
            <a:r>
              <a:rPr lang="en-GB" sz="1700" dirty="0" smtClean="0">
                <a:solidFill>
                  <a:prstClr val="black"/>
                </a:solidFill>
              </a:rPr>
              <a:t>are thought to have been </a:t>
            </a:r>
            <a:r>
              <a:rPr lang="en-GB" sz="1700" dirty="0">
                <a:solidFill>
                  <a:prstClr val="black"/>
                </a:solidFill>
              </a:rPr>
              <a:t>caused by air frozen inside the beam </a:t>
            </a:r>
            <a:r>
              <a:rPr lang="en-GB" sz="1700" dirty="0" smtClean="0">
                <a:solidFill>
                  <a:prstClr val="black"/>
                </a:solidFill>
              </a:rPr>
              <a:t>chamber, </a:t>
            </a:r>
            <a:r>
              <a:rPr lang="en-GB" sz="1700" dirty="0">
                <a:solidFill>
                  <a:prstClr val="black"/>
                </a:solidFill>
              </a:rPr>
              <a:t>through the following sequence of events:</a:t>
            </a:r>
          </a:p>
          <a:p>
            <a:pPr marL="0" indent="0">
              <a:lnSpc>
                <a:spcPct val="50000"/>
              </a:lnSpc>
              <a:buNone/>
            </a:pPr>
            <a:endParaRPr lang="en-GB" sz="1000" dirty="0" smtClean="0"/>
          </a:p>
          <a:p>
            <a:pPr marL="0" indent="0">
              <a:lnSpc>
                <a:spcPct val="50000"/>
              </a:lnSpc>
              <a:buNone/>
            </a:pP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486123" y="1758109"/>
            <a:ext cx="2592000" cy="1907998"/>
          </a:xfrm>
          <a:prstGeom prst="ellipse">
            <a:avLst/>
          </a:prstGeom>
          <a:solidFill>
            <a:srgbClr val="FDEADA"/>
          </a:solidFill>
          <a:ln>
            <a:noFill/>
          </a:ln>
          <a:effectLst>
            <a:glow rad="101600">
              <a:schemeClr val="accent6">
                <a:lumMod val="40000"/>
                <a:lumOff val="60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Content Placeholder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971" y="1412606"/>
            <a:ext cx="3822542" cy="26280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653784" y="2520116"/>
            <a:ext cx="2377250" cy="369332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5036518" y="2068212"/>
            <a:ext cx="1438306" cy="92333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sz="5400" dirty="0"/>
          </a:p>
        </p:txBody>
      </p:sp>
      <p:sp>
        <p:nvSpPr>
          <p:cNvPr id="52" name="Explosion 1 51"/>
          <p:cNvSpPr/>
          <p:nvPr/>
        </p:nvSpPr>
        <p:spPr>
          <a:xfrm>
            <a:off x="4858206" y="1723845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Explosion 1 52"/>
          <p:cNvSpPr/>
          <p:nvPr/>
        </p:nvSpPr>
        <p:spPr>
          <a:xfrm>
            <a:off x="5192021" y="1723845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Explosion 1 53"/>
          <p:cNvSpPr/>
          <p:nvPr/>
        </p:nvSpPr>
        <p:spPr>
          <a:xfrm>
            <a:off x="5381601" y="1843292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Explosion 1 54"/>
          <p:cNvSpPr/>
          <p:nvPr/>
        </p:nvSpPr>
        <p:spPr>
          <a:xfrm>
            <a:off x="5584726" y="1723845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Explosion 1 55"/>
          <p:cNvSpPr/>
          <p:nvPr/>
        </p:nvSpPr>
        <p:spPr>
          <a:xfrm>
            <a:off x="5951443" y="1734314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Explosion 1 56"/>
          <p:cNvSpPr/>
          <p:nvPr/>
        </p:nvSpPr>
        <p:spPr>
          <a:xfrm>
            <a:off x="6142647" y="1864616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Explosion 1 57"/>
          <p:cNvSpPr/>
          <p:nvPr/>
        </p:nvSpPr>
        <p:spPr>
          <a:xfrm>
            <a:off x="6324062" y="1755638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Explosion 1 60"/>
          <p:cNvSpPr/>
          <p:nvPr/>
        </p:nvSpPr>
        <p:spPr>
          <a:xfrm>
            <a:off x="4676790" y="1913043"/>
            <a:ext cx="362831" cy="314811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5701613" y="2528770"/>
            <a:ext cx="180000" cy="18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609571" y="2429906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514227" y="2791973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5897942" y="2557299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804512" y="2384151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459952" y="2543067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5708747" y="2838642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5897942" y="2791973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383880" y="2682976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5976307" y="244957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633494" y="271011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6100739" y="2828767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752167" y="246438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5568364" y="2603815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5891352" y="304009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5577006" y="281879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952217" y="290321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6100739" y="2637815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5886759" y="2592976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919324" y="264245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764234" y="2610676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5544441" y="240164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5708747" y="2988556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5454053" y="294474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564894" y="3394462"/>
            <a:ext cx="3081823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</a:t>
            </a:r>
            <a:r>
              <a:rPr lang="en-GB" sz="1600" dirty="0" smtClean="0"/>
              <a:t>macro-particle undergoes </a:t>
            </a:r>
            <a:r>
              <a:rPr lang="en-GB" sz="1600" dirty="0"/>
              <a:t>a phase transition to a gas, leading to a a high local gas </a:t>
            </a:r>
            <a:r>
              <a:rPr lang="en-GB" sz="1600" dirty="0" smtClean="0"/>
              <a:t>density</a:t>
            </a:r>
          </a:p>
          <a:p>
            <a:pPr algn="ctr"/>
            <a:endParaRPr lang="en-GB" sz="1600" dirty="0" smtClean="0"/>
          </a:p>
        </p:txBody>
      </p:sp>
      <p:cxnSp>
        <p:nvCxnSpPr>
          <p:cNvPr id="69" name="Connettore 2 28"/>
          <p:cNvCxnSpPr>
            <a:endCxn id="67" idx="0"/>
          </p:cNvCxnSpPr>
          <p:nvPr/>
        </p:nvCxnSpPr>
        <p:spPr>
          <a:xfrm>
            <a:off x="2105806" y="2924208"/>
            <a:ext cx="0" cy="47025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28"/>
          <p:cNvCxnSpPr>
            <a:stCxn id="67" idx="2"/>
          </p:cNvCxnSpPr>
          <p:nvPr/>
        </p:nvCxnSpPr>
        <p:spPr>
          <a:xfrm>
            <a:off x="2105806" y="4471680"/>
            <a:ext cx="11140" cy="470255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64894" y="1846990"/>
            <a:ext cx="3081823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 macro-particle of frozen air </a:t>
            </a:r>
            <a:br>
              <a:rPr lang="en-GB" sz="1600" dirty="0" smtClean="0"/>
            </a:br>
            <a:r>
              <a:rPr lang="en-GB" sz="1600" dirty="0" smtClean="0"/>
              <a:t>(N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, O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) is detached, </a:t>
            </a:r>
          </a:p>
          <a:p>
            <a:pPr algn="ctr"/>
            <a:r>
              <a:rPr lang="en-GB" sz="1600" dirty="0" smtClean="0"/>
              <a:t>possibly triggered </a:t>
            </a:r>
            <a:r>
              <a:rPr lang="en-GB" sz="1600" dirty="0"/>
              <a:t>by e-</a:t>
            </a:r>
            <a:r>
              <a:rPr lang="en-GB" sz="1600" dirty="0" smtClean="0"/>
              <a:t>cloud,</a:t>
            </a:r>
            <a:endParaRPr lang="en-GB" sz="1600" dirty="0" smtClean="0"/>
          </a:p>
          <a:p>
            <a:pPr algn="ctr"/>
            <a:r>
              <a:rPr lang="en-GB" sz="1600" dirty="0"/>
              <a:t>and enters the beam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76034" y="4941935"/>
            <a:ext cx="3081823" cy="83099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beam </a:t>
            </a:r>
            <a:r>
              <a:rPr lang="en-GB" sz="1600" dirty="0" smtClean="0"/>
              <a:t>ionizes </a:t>
            </a:r>
            <a:r>
              <a:rPr lang="en-GB" sz="1600" dirty="0"/>
              <a:t>some of the gas </a:t>
            </a:r>
            <a:r>
              <a:rPr lang="en-GB" sz="1600" dirty="0" smtClean="0"/>
              <a:t>in </a:t>
            </a:r>
            <a:r>
              <a:rPr lang="en-GB" sz="1600" dirty="0"/>
              <a:t>its </a:t>
            </a:r>
            <a:r>
              <a:rPr lang="en-GB" sz="1600" dirty="0" smtClean="0"/>
              <a:t>path</a:t>
            </a:r>
            <a:r>
              <a:rPr lang="en-GB" sz="1600" dirty="0" smtClean="0">
                <a:solidFill>
                  <a:srgbClr val="FFFFFF"/>
                </a:solidFill>
              </a:rPr>
              <a:t>. </a:t>
            </a:r>
            <a:r>
              <a:rPr lang="en-GB" sz="1600" dirty="0">
                <a:solidFill>
                  <a:srgbClr val="FFFFFF"/>
                </a:solidFill>
              </a:rPr>
              <a:t>I</a:t>
            </a:r>
            <a:r>
              <a:rPr lang="en-GB" sz="1600" dirty="0" smtClean="0">
                <a:solidFill>
                  <a:srgbClr val="FFFFFF"/>
                </a:solidFill>
              </a:rPr>
              <a:t>ts interaction </a:t>
            </a:r>
            <a:r>
              <a:rPr lang="en-GB" sz="1600" dirty="0">
                <a:solidFill>
                  <a:srgbClr val="FFFFFF"/>
                </a:solidFill>
              </a:rPr>
              <a:t>with </a:t>
            </a:r>
            <a:r>
              <a:rPr lang="en-GB" sz="1600" dirty="0" smtClean="0">
                <a:solidFill>
                  <a:srgbClr val="FFFFFF"/>
                </a:solidFill>
              </a:rPr>
              <a:t>the 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576034" y="4941935"/>
            <a:ext cx="3081823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beam </a:t>
            </a:r>
            <a:r>
              <a:rPr lang="en-GB" sz="1600" dirty="0" smtClean="0"/>
              <a:t>ionizes </a:t>
            </a:r>
            <a:r>
              <a:rPr lang="en-GB" sz="1600" dirty="0"/>
              <a:t>some of the gas </a:t>
            </a:r>
            <a:r>
              <a:rPr lang="en-GB" sz="1600" dirty="0" smtClean="0"/>
              <a:t>in </a:t>
            </a:r>
            <a:r>
              <a:rPr lang="en-GB" sz="1600" dirty="0"/>
              <a:t>its </a:t>
            </a:r>
            <a:r>
              <a:rPr lang="en-GB" sz="1600" dirty="0" smtClean="0"/>
              <a:t>path. </a:t>
            </a:r>
            <a:r>
              <a:rPr lang="en-GB" sz="1600" dirty="0"/>
              <a:t>I</a:t>
            </a:r>
            <a:r>
              <a:rPr lang="en-GB" sz="1600" dirty="0" smtClean="0"/>
              <a:t>ts interaction </a:t>
            </a:r>
            <a:r>
              <a:rPr lang="en-GB" sz="1600" dirty="0"/>
              <a:t>with </a:t>
            </a:r>
            <a:r>
              <a:rPr lang="en-GB" sz="1600" dirty="0" smtClean="0"/>
              <a:t>the </a:t>
            </a:r>
            <a:br>
              <a:rPr lang="en-GB" sz="1600" dirty="0" smtClean="0"/>
            </a:br>
            <a:r>
              <a:rPr lang="en-GB" sz="1600" dirty="0" smtClean="0"/>
              <a:t>generated electrons/ions causes the fast instabilities</a:t>
            </a:r>
            <a:endParaRPr lang="en-GB" sz="16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7487624" y="1739801"/>
            <a:ext cx="1656376" cy="2260031"/>
            <a:chOff x="7642565" y="1762672"/>
            <a:chExt cx="1656376" cy="2260031"/>
          </a:xfrm>
        </p:grpSpPr>
        <p:sp>
          <p:nvSpPr>
            <p:cNvPr id="66" name="Explosion 1 65"/>
            <p:cNvSpPr/>
            <p:nvPr/>
          </p:nvSpPr>
          <p:spPr>
            <a:xfrm>
              <a:off x="7642565" y="1765136"/>
              <a:ext cx="362831" cy="314811"/>
            </a:xfrm>
            <a:prstGeom prst="irregularSeal1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045999" y="1762672"/>
              <a:ext cx="8816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frozen air</a:t>
              </a:r>
              <a:endParaRPr lang="en-GB" sz="1400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7733980" y="2252718"/>
              <a:ext cx="180000" cy="180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045999" y="2146967"/>
              <a:ext cx="597740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beam</a:t>
              </a:r>
              <a:endParaRPr lang="en-GB" sz="14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045999" y="2946335"/>
              <a:ext cx="12529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macro-particle</a:t>
              </a:r>
              <a:endParaRPr lang="en-GB" sz="1400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7791415" y="2737467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045999" y="2562040"/>
              <a:ext cx="8246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electron</a:t>
              </a:r>
              <a:endParaRPr lang="en-GB" sz="1400" dirty="0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7733980" y="343813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alpha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101600">
                <a:schemeClr val="accent6">
                  <a:lumMod val="40000"/>
                  <a:lumOff val="60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045999" y="3330630"/>
              <a:ext cx="4253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gas</a:t>
              </a:r>
              <a:endParaRPr lang="en-GB" sz="1400" dirty="0"/>
            </a:p>
          </p:txBody>
        </p:sp>
        <p:sp>
          <p:nvSpPr>
            <p:cNvPr id="80" name="Explosion 1 79"/>
            <p:cNvSpPr/>
            <p:nvPr/>
          </p:nvSpPr>
          <p:spPr>
            <a:xfrm>
              <a:off x="7733980" y="3039614"/>
              <a:ext cx="180000" cy="180000"/>
            </a:xfrm>
            <a:prstGeom prst="irregularSeal1">
              <a:avLst/>
            </a:prstGeom>
            <a:solidFill>
              <a:srgbClr val="D9D9D9"/>
            </a:solidFill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>
              <a:off x="7747995" y="3819483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045999" y="3714926"/>
              <a:ext cx="4148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ion</a:t>
              </a:r>
            </a:p>
          </p:txBody>
        </p: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5357" y="4251225"/>
            <a:ext cx="4929168" cy="2306156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6287379" y="4544607"/>
            <a:ext cx="2335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 smtClean="0">
                <a:solidFill>
                  <a:srgbClr val="558ED5"/>
                </a:solidFill>
              </a:rPr>
              <a:t>A. </a:t>
            </a:r>
            <a:r>
              <a:rPr lang="en-GB" sz="1200" dirty="0" err="1" smtClean="0">
                <a:solidFill>
                  <a:srgbClr val="558ED5"/>
                </a:solidFill>
              </a:rPr>
              <a:t>Lechner</a:t>
            </a:r>
            <a:endParaRPr lang="en-GB" sz="1200" i="1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6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Noise reduction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decrease numerical noise, the number of </a:t>
            </a:r>
            <a:r>
              <a:rPr lang="en-GB" dirty="0" smtClean="0"/>
              <a:t>macro-particles needs </a:t>
            </a:r>
            <a:r>
              <a:rPr lang="en-GB" dirty="0"/>
              <a:t>to be </a:t>
            </a:r>
            <a:r>
              <a:rPr lang="en-GB" dirty="0" smtClean="0"/>
              <a:t>increased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 clean e-cloud </a:t>
            </a:r>
            <a:r>
              <a:rPr lang="en-GB" dirty="0"/>
              <a:t>build-up simulation typically requires around 250 000 </a:t>
            </a:r>
            <a:r>
              <a:rPr lang="en-GB" dirty="0" smtClean="0"/>
              <a:t>macro-particles</a:t>
            </a:r>
          </a:p>
          <a:p>
            <a:endParaRPr lang="en-GB" dirty="0" smtClean="0"/>
          </a:p>
          <a:p>
            <a:r>
              <a:rPr lang="en-GB" dirty="0" smtClean="0"/>
              <a:t>For </a:t>
            </a:r>
            <a:r>
              <a:rPr lang="en-GB" dirty="0"/>
              <a:t>these studies </a:t>
            </a:r>
            <a:r>
              <a:rPr lang="en-GB" dirty="0" smtClean="0"/>
              <a:t>the number was pushed up </a:t>
            </a:r>
            <a:r>
              <a:rPr lang="en-GB" dirty="0"/>
              <a:t>to 8 million per cloud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 </a:t>
            </a:r>
            <a:r>
              <a:rPr lang="en-GB" dirty="0"/>
              <a:t>order to keep the computational time within reasonable limits a parallelization scheme had to be introduced in the build-up simulation (not available up to now)</a:t>
            </a:r>
          </a:p>
          <a:p>
            <a:endParaRPr lang="en-GB" dirty="0" smtClean="0"/>
          </a:p>
          <a:p>
            <a:r>
              <a:rPr lang="en-GB" dirty="0" smtClean="0"/>
              <a:t>The parallelization </a:t>
            </a:r>
            <a:r>
              <a:rPr lang="en-GB" dirty="0"/>
              <a:t>is done on the particle-by-particle </a:t>
            </a:r>
            <a:r>
              <a:rPr lang="en-GB" dirty="0" smtClean="0"/>
              <a:t>operation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is effective only for a very large number of </a:t>
            </a:r>
            <a:r>
              <a:rPr lang="en-GB" dirty="0" smtClean="0"/>
              <a:t>particles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2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Macro-particle number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scan the number of macro-particles per cloud</a:t>
            </a:r>
          </a:p>
          <a:p>
            <a:r>
              <a:rPr lang="en-GB" dirty="0" smtClean="0"/>
              <a:t>The numerical breakdown can be pushed to later in the bunch train with increasing macro-particle numbers</a:t>
            </a:r>
          </a:p>
          <a:p>
            <a:r>
              <a:rPr lang="en-GB" dirty="0" smtClean="0"/>
              <a:t>Before the breakdown, the simulation is converged </a:t>
            </a:r>
            <a:r>
              <a:rPr lang="en-GB" dirty="0" err="1" smtClean="0"/>
              <a:t>wrt</a:t>
            </a:r>
            <a:r>
              <a:rPr lang="en-GB" dirty="0" smtClean="0"/>
              <a:t> the macro-particle number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346164"/>
            <a:ext cx="4410000" cy="37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346164"/>
            <a:ext cx="441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61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Macro-particle number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scan the number of macro-particles per cloud</a:t>
            </a:r>
          </a:p>
          <a:p>
            <a:r>
              <a:rPr lang="en-GB" dirty="0" smtClean="0"/>
              <a:t>The numerical breakdown can be pushed to later in the bunch train with increasing macro-particle numbers</a:t>
            </a:r>
          </a:p>
          <a:p>
            <a:r>
              <a:rPr lang="en-GB" dirty="0" smtClean="0"/>
              <a:t>Before the breakdown, the simulation is converged </a:t>
            </a:r>
            <a:r>
              <a:rPr lang="en-GB" dirty="0" err="1" smtClean="0"/>
              <a:t>wrt</a:t>
            </a:r>
            <a:r>
              <a:rPr lang="en-GB" dirty="0" smtClean="0"/>
              <a:t> the macro-particle number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346164"/>
            <a:ext cx="4410000" cy="37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346164"/>
            <a:ext cx="441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91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Macro-particle number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scan the number of macro-particles per cloud</a:t>
            </a:r>
          </a:p>
          <a:p>
            <a:r>
              <a:rPr lang="en-GB" dirty="0" smtClean="0"/>
              <a:t>The numerical breakdown can be pushed to later in the bunch train with increasing macro-particle numbers</a:t>
            </a:r>
          </a:p>
          <a:p>
            <a:r>
              <a:rPr lang="en-GB" dirty="0" smtClean="0"/>
              <a:t>Before the breakdown, the simulation is converged </a:t>
            </a:r>
            <a:r>
              <a:rPr lang="en-GB" dirty="0" err="1" smtClean="0"/>
              <a:t>wrt</a:t>
            </a:r>
            <a:r>
              <a:rPr lang="en-GB" dirty="0" smtClean="0"/>
              <a:t> the macro-particle number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346164"/>
            <a:ext cx="4410000" cy="37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346164"/>
            <a:ext cx="4410000" cy="37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5363" y="4240253"/>
            <a:ext cx="2453826" cy="584776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The first part of the simulation can be trusted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2630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step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scan the time step, keeping </a:t>
            </a:r>
            <a:r>
              <a:rPr lang="en-GB" dirty="0"/>
              <a:t>a large number of macro-</a:t>
            </a:r>
            <a:r>
              <a:rPr lang="en-GB" dirty="0" smtClean="0"/>
              <a:t>particles</a:t>
            </a:r>
          </a:p>
          <a:p>
            <a:r>
              <a:rPr lang="en-GB" dirty="0" smtClean="0"/>
              <a:t>Here electric fields are updated at each step (in typical build-up simulations updates can be done every 5-10 time steps)</a:t>
            </a:r>
          </a:p>
          <a:p>
            <a:r>
              <a:rPr lang="en-GB" dirty="0" smtClean="0"/>
              <a:t>The </a:t>
            </a:r>
            <a:r>
              <a:rPr lang="en-GB" dirty="0"/>
              <a:t>numerical breakdown can be pushed to later in the bunch train </a:t>
            </a:r>
            <a:r>
              <a:rPr lang="en-GB" dirty="0" smtClean="0"/>
              <a:t>also with decreasing simulation time step</a:t>
            </a:r>
            <a:endParaRPr lang="en-GB" dirty="0"/>
          </a:p>
          <a:p>
            <a:r>
              <a:rPr lang="en-GB" dirty="0"/>
              <a:t>Before the </a:t>
            </a:r>
            <a:r>
              <a:rPr lang="en-GB" dirty="0" smtClean="0"/>
              <a:t>breakdown convergence </a:t>
            </a:r>
            <a:r>
              <a:rPr lang="en-GB" dirty="0" err="1"/>
              <a:t>wrt</a:t>
            </a:r>
            <a:r>
              <a:rPr lang="en-GB" dirty="0"/>
              <a:t> the </a:t>
            </a:r>
            <a:r>
              <a:rPr lang="en-GB" dirty="0" smtClean="0"/>
              <a:t>time step is decent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51978"/>
            <a:ext cx="4410000" cy="37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51978"/>
            <a:ext cx="4410000" cy="37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6223" y="5583467"/>
            <a:ext cx="4805612" cy="338554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7D005C"/>
                </a:solidFill>
              </a:rPr>
              <a:t>Simulating 60 bunch passages has taken about 10 days</a:t>
            </a:r>
            <a:endParaRPr lang="en-GB" sz="1600" dirty="0">
              <a:solidFill>
                <a:srgbClr val="7D0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63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step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scan the time step, keeping a large number of macro-particles</a:t>
            </a:r>
          </a:p>
          <a:p>
            <a:r>
              <a:rPr lang="en-GB" dirty="0" smtClean="0"/>
              <a:t>Here electric fields are updated at each step (in typical build-up simulations updates can be done every 5-10 time steps)</a:t>
            </a:r>
          </a:p>
          <a:p>
            <a:r>
              <a:rPr lang="en-GB" dirty="0" smtClean="0"/>
              <a:t>The </a:t>
            </a:r>
            <a:r>
              <a:rPr lang="en-GB" dirty="0"/>
              <a:t>numerical breakdown can be pushed to later in the bunch train </a:t>
            </a:r>
            <a:r>
              <a:rPr lang="en-GB" dirty="0" smtClean="0"/>
              <a:t>also with decreasing simulation time step</a:t>
            </a:r>
            <a:endParaRPr lang="en-GB" dirty="0"/>
          </a:p>
          <a:p>
            <a:r>
              <a:rPr lang="en-GB" dirty="0"/>
              <a:t>Before the </a:t>
            </a:r>
            <a:r>
              <a:rPr lang="en-GB" dirty="0" smtClean="0"/>
              <a:t>breakdown convergence </a:t>
            </a:r>
            <a:r>
              <a:rPr lang="en-GB" dirty="0" err="1"/>
              <a:t>wrt</a:t>
            </a:r>
            <a:r>
              <a:rPr lang="en-GB" dirty="0"/>
              <a:t> the </a:t>
            </a:r>
            <a:r>
              <a:rPr lang="en-GB" dirty="0" smtClean="0"/>
              <a:t>time step is decent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51978"/>
            <a:ext cx="4410000" cy="37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51978"/>
            <a:ext cx="441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8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step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scan the time step, keeping a large number of macro-particles</a:t>
            </a:r>
          </a:p>
          <a:p>
            <a:r>
              <a:rPr lang="en-GB" dirty="0" smtClean="0"/>
              <a:t>Here electric fields are updated at each step (in typical build-up simulations updates can be done every 5-10 time steps)</a:t>
            </a:r>
          </a:p>
          <a:p>
            <a:r>
              <a:rPr lang="en-GB" dirty="0" smtClean="0"/>
              <a:t>The </a:t>
            </a:r>
            <a:r>
              <a:rPr lang="en-GB" dirty="0"/>
              <a:t>numerical breakdown can be pushed to later in the bunch train </a:t>
            </a:r>
            <a:r>
              <a:rPr lang="en-GB" dirty="0" smtClean="0"/>
              <a:t>also with decreasing simulation time step</a:t>
            </a:r>
            <a:endParaRPr lang="en-GB" dirty="0"/>
          </a:p>
          <a:p>
            <a:r>
              <a:rPr lang="en-GB" dirty="0"/>
              <a:t>Before the </a:t>
            </a:r>
            <a:r>
              <a:rPr lang="en-GB" dirty="0" smtClean="0"/>
              <a:t>breakdown convergence </a:t>
            </a:r>
            <a:r>
              <a:rPr lang="en-GB" dirty="0" err="1"/>
              <a:t>wrt</a:t>
            </a:r>
            <a:r>
              <a:rPr lang="en-GB" dirty="0"/>
              <a:t> the </a:t>
            </a:r>
            <a:r>
              <a:rPr lang="en-GB" dirty="0" smtClean="0"/>
              <a:t>time step is decent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51978"/>
            <a:ext cx="4410000" cy="37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51978"/>
            <a:ext cx="4410000" cy="378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5363" y="4885889"/>
            <a:ext cx="2453826" cy="584776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The first part of the simulation can be trusted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221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cell size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keep a large number of macro-particles </a:t>
            </a:r>
            <a:r>
              <a:rPr lang="en-GB" dirty="0" smtClean="0"/>
              <a:t>and a time step of 5 </a:t>
            </a:r>
            <a:r>
              <a:rPr lang="en-GB" dirty="0" err="1" smtClean="0"/>
              <a:t>ps</a:t>
            </a:r>
            <a:r>
              <a:rPr lang="en-GB" dirty="0" smtClean="0"/>
              <a:t> and scan the grid size</a:t>
            </a:r>
          </a:p>
          <a:p>
            <a:r>
              <a:rPr lang="en-GB" dirty="0" smtClean="0"/>
              <a:t>The dependence on the grid cell size is non-linear</a:t>
            </a:r>
          </a:p>
          <a:p>
            <a:pPr lvl="1"/>
            <a:r>
              <a:rPr lang="en-GB" dirty="0" smtClean="0"/>
              <a:t>For a fixed number of macro-particles, going to a smaller cell size makes the fields more noisy and the numerical instability set in earlier, but a larger cell size is also prone to numerical instability</a:t>
            </a:r>
          </a:p>
          <a:p>
            <a:r>
              <a:rPr lang="en-GB" dirty="0" smtClean="0"/>
              <a:t>Before </a:t>
            </a:r>
            <a:r>
              <a:rPr lang="en-GB" dirty="0"/>
              <a:t>the breakdown, the simulation is </a:t>
            </a:r>
            <a:r>
              <a:rPr lang="en-GB" dirty="0" smtClean="0"/>
              <a:t>converged also </a:t>
            </a:r>
            <a:r>
              <a:rPr lang="en-GB" dirty="0" err="1" smtClean="0"/>
              <a:t>wrt</a:t>
            </a:r>
            <a:r>
              <a:rPr lang="en-GB" dirty="0" smtClean="0"/>
              <a:t> to the grid cell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78870"/>
            <a:ext cx="4410000" cy="37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78870"/>
            <a:ext cx="441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1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cell size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keep a large number of macro-particles </a:t>
            </a:r>
            <a:r>
              <a:rPr lang="en-GB" dirty="0" smtClean="0"/>
              <a:t>and a time step of 5 </a:t>
            </a:r>
            <a:r>
              <a:rPr lang="en-GB" dirty="0" err="1" smtClean="0"/>
              <a:t>ps</a:t>
            </a:r>
            <a:r>
              <a:rPr lang="en-GB" dirty="0" smtClean="0"/>
              <a:t> and scan the grid size</a:t>
            </a:r>
          </a:p>
          <a:p>
            <a:r>
              <a:rPr lang="en-GB" dirty="0" smtClean="0"/>
              <a:t>The dependence on the grid cell size is non-linear</a:t>
            </a:r>
          </a:p>
          <a:p>
            <a:pPr lvl="1"/>
            <a:r>
              <a:rPr lang="en-GB" dirty="0" smtClean="0"/>
              <a:t>For a fixed number of macro-particles, going to a smaller cell size makes the fields more noisy and the numerical instability set in earlier, but a larger cell size is also prone to numerical instability</a:t>
            </a:r>
          </a:p>
          <a:p>
            <a:r>
              <a:rPr lang="en-GB" dirty="0" smtClean="0"/>
              <a:t>Before </a:t>
            </a:r>
            <a:r>
              <a:rPr lang="en-GB" dirty="0"/>
              <a:t>the breakdown, the simulation is </a:t>
            </a:r>
            <a:r>
              <a:rPr lang="en-GB" dirty="0" smtClean="0"/>
              <a:t>converged also </a:t>
            </a:r>
            <a:r>
              <a:rPr lang="en-GB" dirty="0" err="1" smtClean="0"/>
              <a:t>wrt</a:t>
            </a:r>
            <a:r>
              <a:rPr lang="en-GB" dirty="0" smtClean="0"/>
              <a:t> to the grid cell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78870"/>
            <a:ext cx="4410000" cy="37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78870"/>
            <a:ext cx="441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24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cell size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keep a large number of macro-particles </a:t>
            </a:r>
            <a:r>
              <a:rPr lang="en-GB" dirty="0" smtClean="0"/>
              <a:t>and a time step of 5 </a:t>
            </a:r>
            <a:r>
              <a:rPr lang="en-GB" dirty="0" err="1" smtClean="0"/>
              <a:t>ps</a:t>
            </a:r>
            <a:r>
              <a:rPr lang="en-GB" dirty="0" smtClean="0"/>
              <a:t> and scan the grid size</a:t>
            </a:r>
          </a:p>
          <a:p>
            <a:r>
              <a:rPr lang="en-GB" dirty="0" smtClean="0"/>
              <a:t>The dependence on the grid cell size is non-linear</a:t>
            </a:r>
          </a:p>
          <a:p>
            <a:pPr lvl="1"/>
            <a:r>
              <a:rPr lang="en-GB" dirty="0" smtClean="0"/>
              <a:t>For a fixed number of macro-particles, going to a smaller cell size makes the fields more noisy and the numerical instability set in earlier, but a larger cell size is also prone to numerical instability</a:t>
            </a:r>
          </a:p>
          <a:p>
            <a:r>
              <a:rPr lang="en-GB" dirty="0" smtClean="0"/>
              <a:t>Before </a:t>
            </a:r>
            <a:r>
              <a:rPr lang="en-GB" dirty="0"/>
              <a:t>the breakdown, the simulation is </a:t>
            </a:r>
            <a:r>
              <a:rPr lang="en-GB" dirty="0" smtClean="0"/>
              <a:t>converged also </a:t>
            </a:r>
            <a:r>
              <a:rPr lang="en-GB" dirty="0" err="1" smtClean="0"/>
              <a:t>wrt</a:t>
            </a:r>
            <a:r>
              <a:rPr lang="en-GB" dirty="0" smtClean="0"/>
              <a:t> to the grid cell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4" y="2878870"/>
            <a:ext cx="4410000" cy="37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76" y="2878870"/>
            <a:ext cx="4410000" cy="37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14818" y="4638366"/>
            <a:ext cx="2453826" cy="584776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The first part of the simulation can be trusted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96158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equence of events in 16L2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1700" dirty="0">
                <a:solidFill>
                  <a:prstClr val="black"/>
                </a:solidFill>
              </a:rPr>
              <a:t>The problems in 16L2 are thought to have </a:t>
            </a:r>
            <a:r>
              <a:rPr lang="en-GB" sz="1700" dirty="0" smtClean="0">
                <a:solidFill>
                  <a:prstClr val="black"/>
                </a:solidFill>
              </a:rPr>
              <a:t>been caused by air </a:t>
            </a:r>
            <a:r>
              <a:rPr lang="en-GB" sz="1700" dirty="0">
                <a:solidFill>
                  <a:prstClr val="black"/>
                </a:solidFill>
              </a:rPr>
              <a:t>frozen inside the beam chamber, through the following sequence of events:</a:t>
            </a:r>
          </a:p>
          <a:p>
            <a:pPr marL="0" indent="0">
              <a:lnSpc>
                <a:spcPct val="50000"/>
              </a:lnSpc>
              <a:buNone/>
            </a:pPr>
            <a:endParaRPr lang="en-GB" sz="1000" dirty="0" smtClean="0"/>
          </a:p>
          <a:p>
            <a:pPr marL="0" indent="0">
              <a:lnSpc>
                <a:spcPct val="50000"/>
              </a:lnSpc>
              <a:buNone/>
            </a:pP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564894" y="3394462"/>
            <a:ext cx="3081823" cy="107721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macro-particle undergoes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a phase transition to a gas, leading to a a high local gas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density</a:t>
            </a:r>
          </a:p>
          <a:p>
            <a:pPr algn="ctr"/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9" name="Connettore 2 28"/>
          <p:cNvCxnSpPr>
            <a:endCxn id="67" idx="0"/>
          </p:cNvCxnSpPr>
          <p:nvPr/>
        </p:nvCxnSpPr>
        <p:spPr>
          <a:xfrm>
            <a:off x="2105806" y="2924208"/>
            <a:ext cx="0" cy="47025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28"/>
          <p:cNvCxnSpPr>
            <a:stCxn id="67" idx="2"/>
          </p:cNvCxnSpPr>
          <p:nvPr/>
        </p:nvCxnSpPr>
        <p:spPr>
          <a:xfrm>
            <a:off x="2105806" y="4471680"/>
            <a:ext cx="11140" cy="470255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64894" y="1846990"/>
            <a:ext cx="3081823" cy="107721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A macro-particle of frozen air </a:t>
            </a:r>
            <a:b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(N</a:t>
            </a:r>
            <a:r>
              <a:rPr lang="en-GB" sz="16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, O</a:t>
            </a:r>
            <a:r>
              <a:rPr lang="en-GB" sz="16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) is detached, 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possibly triggered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by e-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cloud,</a:t>
            </a:r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and enters the beam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76034" y="4941935"/>
            <a:ext cx="3081823" cy="83099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beam </a:t>
            </a:r>
            <a:r>
              <a:rPr lang="en-GB" sz="1600" dirty="0" smtClean="0"/>
              <a:t>ionizes </a:t>
            </a:r>
            <a:r>
              <a:rPr lang="en-GB" sz="1600" dirty="0"/>
              <a:t>some of the gas </a:t>
            </a:r>
            <a:r>
              <a:rPr lang="en-GB" sz="1600" dirty="0" smtClean="0"/>
              <a:t>in </a:t>
            </a:r>
            <a:r>
              <a:rPr lang="en-GB" sz="1600" dirty="0"/>
              <a:t>its </a:t>
            </a:r>
            <a:r>
              <a:rPr lang="en-GB" sz="1600" dirty="0" smtClean="0"/>
              <a:t>path</a:t>
            </a:r>
            <a:r>
              <a:rPr lang="en-GB" sz="1600" dirty="0" smtClean="0">
                <a:solidFill>
                  <a:srgbClr val="FFFFFF"/>
                </a:solidFill>
              </a:rPr>
              <a:t>. </a:t>
            </a:r>
            <a:r>
              <a:rPr lang="en-GB" sz="1600" dirty="0">
                <a:solidFill>
                  <a:srgbClr val="FFFFFF"/>
                </a:solidFill>
              </a:rPr>
              <a:t>I</a:t>
            </a:r>
            <a:r>
              <a:rPr lang="en-GB" sz="1600" dirty="0" smtClean="0">
                <a:solidFill>
                  <a:srgbClr val="FFFFFF"/>
                </a:solidFill>
              </a:rPr>
              <a:t>ts interaction </a:t>
            </a:r>
            <a:r>
              <a:rPr lang="en-GB" sz="1600" dirty="0">
                <a:solidFill>
                  <a:srgbClr val="FFFFFF"/>
                </a:solidFill>
              </a:rPr>
              <a:t>with </a:t>
            </a:r>
            <a:r>
              <a:rPr lang="en-GB" sz="1600" dirty="0" smtClean="0">
                <a:solidFill>
                  <a:srgbClr val="FFFFFF"/>
                </a:solidFill>
              </a:rPr>
              <a:t>the 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576034" y="4941935"/>
            <a:ext cx="3081823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beam </a:t>
            </a:r>
            <a:r>
              <a:rPr lang="en-GB" sz="1600" dirty="0" smtClean="0"/>
              <a:t>ionizes </a:t>
            </a:r>
            <a:r>
              <a:rPr lang="en-GB" sz="1600" dirty="0"/>
              <a:t>some of the gas </a:t>
            </a:r>
            <a:r>
              <a:rPr lang="en-GB" sz="1600" dirty="0" smtClean="0"/>
              <a:t>in </a:t>
            </a:r>
            <a:r>
              <a:rPr lang="en-GB" sz="1600" dirty="0"/>
              <a:t>its </a:t>
            </a:r>
            <a:r>
              <a:rPr lang="en-GB" sz="1600" dirty="0" smtClean="0"/>
              <a:t>path. </a:t>
            </a:r>
            <a:r>
              <a:rPr lang="en-GB" sz="1600" dirty="0"/>
              <a:t>I</a:t>
            </a:r>
            <a:r>
              <a:rPr lang="en-GB" sz="1600" dirty="0" smtClean="0"/>
              <a:t>ts interaction </a:t>
            </a:r>
            <a:r>
              <a:rPr lang="en-GB" sz="1600" dirty="0"/>
              <a:t>with </a:t>
            </a:r>
            <a:r>
              <a:rPr lang="en-GB" sz="1600" dirty="0" smtClean="0"/>
              <a:t>the </a:t>
            </a:r>
            <a:br>
              <a:rPr lang="en-GB" sz="1600" dirty="0" smtClean="0"/>
            </a:br>
            <a:r>
              <a:rPr lang="en-GB" sz="1600" dirty="0" smtClean="0"/>
              <a:t>generated electrons/ions causes the fast instabilities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113197" y="1812037"/>
            <a:ext cx="4486065" cy="4431983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700" dirty="0"/>
              <a:t>Our aim is </a:t>
            </a:r>
            <a:r>
              <a:rPr lang="en-GB" sz="1700" dirty="0" smtClean="0"/>
              <a:t>to model the </a:t>
            </a:r>
            <a:r>
              <a:rPr lang="en-GB" sz="1700" dirty="0"/>
              <a:t>last part of </a:t>
            </a:r>
            <a:r>
              <a:rPr lang="en-GB" sz="1700" dirty="0" smtClean="0"/>
              <a:t>this </a:t>
            </a:r>
            <a:r>
              <a:rPr lang="en-GB" sz="1700" dirty="0"/>
              <a:t>sequence of </a:t>
            </a:r>
            <a:r>
              <a:rPr lang="en-GB" sz="1700" dirty="0" smtClean="0"/>
              <a:t>events:</a:t>
            </a:r>
          </a:p>
          <a:p>
            <a:pPr marL="285750" indent="-285750">
              <a:buFont typeface="Courier New"/>
              <a:buChar char="o"/>
            </a:pPr>
            <a:r>
              <a:rPr lang="en-GB" sz="1700" dirty="0" smtClean="0"/>
              <a:t>If we assume a high gas </a:t>
            </a:r>
            <a:r>
              <a:rPr lang="en-GB" sz="1700" dirty="0"/>
              <a:t>density in the beam chamber, can we reproduce </a:t>
            </a:r>
            <a:r>
              <a:rPr lang="en-GB" sz="1700" dirty="0" smtClean="0"/>
              <a:t>the observations </a:t>
            </a:r>
            <a:r>
              <a:rPr lang="en-GB" sz="1700" dirty="0"/>
              <a:t>in a consistent manner</a:t>
            </a:r>
            <a:r>
              <a:rPr lang="en-GB" sz="1700" dirty="0" smtClean="0"/>
              <a:t>?</a:t>
            </a:r>
          </a:p>
          <a:p>
            <a:pPr marL="285750" indent="-285750">
              <a:buFont typeface="Courier New"/>
              <a:buChar char="o"/>
            </a:pPr>
            <a:endParaRPr lang="en-GB" sz="1700" dirty="0"/>
          </a:p>
          <a:p>
            <a:r>
              <a:rPr lang="en-GB" sz="1700" dirty="0" smtClean="0"/>
              <a:t>Previous studies and </a:t>
            </a:r>
            <a:r>
              <a:rPr lang="en-GB" sz="1700" dirty="0" smtClean="0"/>
              <a:t>development (2017-18):</a:t>
            </a:r>
            <a:endParaRPr lang="en-GB" sz="1700" dirty="0" smtClean="0"/>
          </a:p>
          <a:p>
            <a:pPr marL="285750" indent="-285750">
              <a:buFont typeface="Wingdings" charset="2"/>
              <a:buChar char="ü"/>
            </a:pPr>
            <a:r>
              <a:rPr lang="en-GB" sz="1600" dirty="0" smtClean="0"/>
              <a:t>Implementation of multi-species simulations</a:t>
            </a:r>
          </a:p>
          <a:p>
            <a:pPr marL="285750" indent="-285750">
              <a:buFont typeface="Wingdings" charset="2"/>
              <a:buChar char="ü"/>
            </a:pPr>
            <a:r>
              <a:rPr lang="en-GB" sz="1600" dirty="0" smtClean="0"/>
              <a:t>Multi-species build-up and stability simulations with beam-induced ionization of 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gas</a:t>
            </a:r>
          </a:p>
          <a:p>
            <a:pPr marL="285750" indent="-285750">
              <a:buFont typeface="Courier New"/>
              <a:buChar char="o"/>
            </a:pPr>
            <a:r>
              <a:rPr lang="en-GB" sz="1600" dirty="0" smtClean="0"/>
              <a:t>See e.g. </a:t>
            </a:r>
            <a:r>
              <a:rPr lang="en-GB" sz="1600" dirty="0" smtClean="0">
                <a:hlinkClick r:id="rId2"/>
              </a:rPr>
              <a:t>LBOC #82</a:t>
            </a:r>
            <a:endParaRPr lang="en-GB" sz="1600" dirty="0" smtClean="0"/>
          </a:p>
          <a:p>
            <a:endParaRPr lang="en-GB" sz="1700" dirty="0" smtClean="0"/>
          </a:p>
          <a:p>
            <a:r>
              <a:rPr lang="en-GB" sz="1700" dirty="0" smtClean="0"/>
              <a:t>Recent model </a:t>
            </a:r>
            <a:r>
              <a:rPr lang="en-GB" sz="1700" dirty="0" smtClean="0"/>
              <a:t>ingredient (2019):</a:t>
            </a:r>
            <a:endParaRPr lang="en-GB" sz="1700" dirty="0" smtClean="0"/>
          </a:p>
          <a:p>
            <a:pPr marL="285750" indent="-285750">
              <a:buFont typeface="Wingdings" charset="2"/>
              <a:buChar char="ü"/>
            </a:pPr>
            <a:r>
              <a:rPr lang="en-GB" sz="1600" dirty="0" smtClean="0"/>
              <a:t>Implementation of cross-species ionization</a:t>
            </a:r>
          </a:p>
          <a:p>
            <a:pPr marL="285750" indent="-285750">
              <a:buFont typeface="Wingdings" charset="2"/>
              <a:buChar char="ü"/>
            </a:pPr>
            <a:r>
              <a:rPr lang="en-GB" sz="1600" dirty="0" smtClean="0"/>
              <a:t>First simulation study with cross-</a:t>
            </a:r>
            <a:r>
              <a:rPr lang="en-GB" sz="1600" dirty="0" smtClean="0"/>
              <a:t>ionization</a:t>
            </a:r>
          </a:p>
          <a:p>
            <a:pPr marL="285750" indent="-285750">
              <a:buFont typeface="Courier New"/>
              <a:buChar char="o"/>
            </a:pPr>
            <a:r>
              <a:rPr lang="en-GB" sz="1600" dirty="0" smtClean="0"/>
              <a:t>See </a:t>
            </a:r>
            <a:r>
              <a:rPr lang="en-GB" sz="1600" dirty="0" smtClean="0">
                <a:hlinkClick r:id="rId3"/>
              </a:rPr>
              <a:t>e-cloud meeting #69</a:t>
            </a:r>
            <a:endParaRPr lang="en-GB" sz="1600" dirty="0" smtClean="0"/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023610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Higher gas densities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Increasing the gas density by a factor of 10 </a:t>
            </a:r>
            <a:br>
              <a:rPr lang="en-GB" dirty="0" smtClean="0"/>
            </a:br>
            <a:r>
              <a:rPr lang="en-GB" dirty="0" smtClean="0"/>
              <a:t>to 10</a:t>
            </a:r>
            <a:r>
              <a:rPr lang="en-GB" baseline="30000" dirty="0" smtClean="0"/>
              <a:t>21</a:t>
            </a: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baseline="30000" dirty="0"/>
              <a:t>-3</a:t>
            </a:r>
            <a:r>
              <a:rPr lang="en-GB" dirty="0" smtClean="0"/>
              <a:t>, the numerical breakdown </a:t>
            </a:r>
            <a:br>
              <a:rPr lang="en-GB" dirty="0" smtClean="0"/>
            </a:br>
            <a:r>
              <a:rPr lang="en-GB" dirty="0" smtClean="0"/>
              <a:t>occurs already at the beginning of the </a:t>
            </a:r>
            <a:br>
              <a:rPr lang="en-GB" dirty="0" smtClean="0"/>
            </a:br>
            <a:r>
              <a:rPr lang="en-GB" dirty="0" smtClean="0"/>
              <a:t>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40</a:t>
            </a:fld>
            <a:endParaRPr lang="en-US"/>
          </a:p>
        </p:txBody>
      </p:sp>
      <p:pic>
        <p:nvPicPr>
          <p:cNvPr id="5" name="Picture 4" descr="Energy_evolution_fill_between_nmp_Pntorr3.125e+0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905" y="570777"/>
            <a:ext cx="4670999" cy="6227999"/>
          </a:xfrm>
          <a:prstGeom prst="rect">
            <a:avLst/>
          </a:prstGeom>
        </p:spPr>
      </p:pic>
      <p:pic>
        <p:nvPicPr>
          <p:cNvPr id="7" name="Picture 6" descr="For_presentation_average_density_Pntorr3.125e+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63" y="2249947"/>
            <a:ext cx="4275000" cy="342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60546" y="3217797"/>
            <a:ext cx="828705" cy="1969421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60546" y="2659915"/>
            <a:ext cx="828705" cy="84362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98667" y="2744278"/>
            <a:ext cx="287998" cy="47352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705875" y="2013186"/>
            <a:ext cx="0" cy="63495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288771" y="1898989"/>
            <a:ext cx="0" cy="63495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111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Higher gas densities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Increasing the gas density by </a:t>
            </a:r>
            <a:r>
              <a:rPr lang="en-GB" dirty="0" smtClean="0"/>
              <a:t>another</a:t>
            </a:r>
            <a:br>
              <a:rPr lang="en-GB" dirty="0" smtClean="0"/>
            </a:br>
            <a:r>
              <a:rPr lang="en-GB" dirty="0" smtClean="0"/>
              <a:t>factor </a:t>
            </a:r>
            <a:r>
              <a:rPr lang="en-GB" dirty="0"/>
              <a:t>of 10 </a:t>
            </a:r>
            <a:r>
              <a:rPr lang="en-GB" dirty="0" smtClean="0"/>
              <a:t>to 10</a:t>
            </a:r>
            <a:r>
              <a:rPr lang="en-GB" baseline="30000" dirty="0" smtClean="0"/>
              <a:t>22</a:t>
            </a: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baseline="30000" dirty="0"/>
              <a:t>-3</a:t>
            </a:r>
            <a:r>
              <a:rPr lang="en-GB" dirty="0" smtClean="0"/>
              <a:t>, the numerical </a:t>
            </a:r>
            <a:br>
              <a:rPr lang="en-GB" dirty="0" smtClean="0"/>
            </a:br>
            <a:r>
              <a:rPr lang="en-GB" dirty="0" smtClean="0"/>
              <a:t>breakdown </a:t>
            </a:r>
            <a:r>
              <a:rPr lang="en-GB" dirty="0"/>
              <a:t>occurs </a:t>
            </a:r>
            <a:r>
              <a:rPr lang="en-GB" dirty="0" smtClean="0"/>
              <a:t>during the first </a:t>
            </a:r>
            <a:br>
              <a:rPr lang="en-GB" dirty="0" smtClean="0"/>
            </a:br>
            <a:r>
              <a:rPr lang="en-GB" dirty="0" smtClean="0"/>
              <a:t>bunch passage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 descr="Energy_evolution_fill_between_nmp_Pntorr3.125e+08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704" y="559617"/>
            <a:ext cx="4670999" cy="6227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63" y="2249947"/>
            <a:ext cx="4275000" cy="342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47087" y="2658181"/>
            <a:ext cx="1000907" cy="2529037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947995" y="2658182"/>
            <a:ext cx="236772" cy="1969422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947995" y="5111886"/>
            <a:ext cx="236773" cy="75332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73574" y="2249947"/>
            <a:ext cx="430496" cy="61414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9309" y="5710665"/>
            <a:ext cx="3083628" cy="830997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Sudden drops of the electron density occur when the simulation is already compromised</a:t>
            </a:r>
            <a:endParaRPr lang="en-GB" sz="1600" dirty="0"/>
          </a:p>
        </p:txBody>
      </p:sp>
      <p:cxnSp>
        <p:nvCxnSpPr>
          <p:cNvPr id="18" name="Straight Arrow Connector 17"/>
          <p:cNvCxnSpPr>
            <a:stCxn id="16" idx="0"/>
          </p:cNvCxnSpPr>
          <p:nvPr/>
        </p:nvCxnSpPr>
        <p:spPr>
          <a:xfrm flipH="1" flipV="1">
            <a:off x="1560547" y="4866314"/>
            <a:ext cx="750576" cy="84435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0"/>
          </p:cNvCxnSpPr>
          <p:nvPr/>
        </p:nvCxnSpPr>
        <p:spPr>
          <a:xfrm flipV="1">
            <a:off x="2311123" y="4866314"/>
            <a:ext cx="1100556" cy="84435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700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528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We </a:t>
            </a:r>
            <a:r>
              <a:rPr lang="en-GB" dirty="0" smtClean="0"/>
              <a:t>have identified the </a:t>
            </a:r>
            <a:r>
              <a:rPr lang="en-GB" dirty="0" smtClean="0"/>
              <a:t>limit of </a:t>
            </a:r>
            <a:r>
              <a:rPr lang="en-GB" dirty="0" smtClean="0"/>
              <a:t>our</a:t>
            </a:r>
            <a:r>
              <a:rPr lang="en-GB" dirty="0" smtClean="0"/>
              <a:t> simulation model due to numerical heating</a:t>
            </a:r>
          </a:p>
          <a:p>
            <a:endParaRPr lang="en-GB" dirty="0" smtClean="0"/>
          </a:p>
          <a:p>
            <a:r>
              <a:rPr lang="en-GB" dirty="0" smtClean="0"/>
              <a:t>For a gas density of </a:t>
            </a:r>
            <a:r>
              <a:rPr lang="en-GB" dirty="0"/>
              <a:t>10</a:t>
            </a:r>
            <a:r>
              <a:rPr lang="en-GB" baseline="30000" dirty="0"/>
              <a:t>20</a:t>
            </a:r>
            <a:r>
              <a:rPr lang="en-GB" dirty="0"/>
              <a:t> m</a:t>
            </a:r>
            <a:r>
              <a:rPr lang="en-GB" baseline="30000" dirty="0" smtClean="0"/>
              <a:t>-3</a:t>
            </a:r>
            <a:r>
              <a:rPr lang="en-GB" dirty="0"/>
              <a:t> </a:t>
            </a:r>
            <a:r>
              <a:rPr lang="en-GB" dirty="0" smtClean="0"/>
              <a:t>the simulation is converged for about 50 bunch passages </a:t>
            </a:r>
          </a:p>
          <a:p>
            <a:endParaRPr lang="en-GB" dirty="0" smtClean="0"/>
          </a:p>
          <a:p>
            <a:r>
              <a:rPr lang="en-GB" dirty="0" smtClean="0"/>
              <a:t>We </a:t>
            </a:r>
            <a:r>
              <a:rPr lang="en-GB" dirty="0"/>
              <a:t>cannot currently simulate gas </a:t>
            </a:r>
            <a:r>
              <a:rPr lang="en-GB" dirty="0" smtClean="0"/>
              <a:t>densities </a:t>
            </a:r>
            <a:r>
              <a:rPr lang="en-GB" dirty="0"/>
              <a:t>above 10</a:t>
            </a:r>
            <a:r>
              <a:rPr lang="en-GB" baseline="30000" dirty="0"/>
              <a:t>20</a:t>
            </a:r>
            <a:r>
              <a:rPr lang="en-GB" dirty="0"/>
              <a:t> m</a:t>
            </a:r>
            <a:r>
              <a:rPr lang="en-GB" baseline="30000" dirty="0"/>
              <a:t>-</a:t>
            </a:r>
            <a:r>
              <a:rPr lang="en-GB" baseline="30000" dirty="0" smtClean="0"/>
              <a:t>3</a:t>
            </a:r>
            <a:r>
              <a:rPr lang="en-GB" dirty="0" smtClean="0"/>
              <a:t>, as the breakdown occurs after only a few bunch passages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simulation is converged </a:t>
            </a:r>
            <a:r>
              <a:rPr lang="en-GB" dirty="0" err="1" smtClean="0"/>
              <a:t>wrt</a:t>
            </a:r>
            <a:r>
              <a:rPr lang="en-GB" dirty="0" smtClean="0"/>
              <a:t> </a:t>
            </a:r>
            <a:r>
              <a:rPr lang="en-GB" dirty="0"/>
              <a:t>numerical parameters until the runaway </a:t>
            </a:r>
            <a:r>
              <a:rPr lang="en-GB" dirty="0" smtClean="0"/>
              <a:t>starts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This indicates that </a:t>
            </a:r>
            <a:r>
              <a:rPr lang="en-GB" dirty="0"/>
              <a:t>this model is sufficient to cover the evolution until that </a:t>
            </a:r>
            <a:r>
              <a:rPr lang="en-GB" dirty="0" smtClean="0"/>
              <a:t>point</a:t>
            </a:r>
          </a:p>
          <a:p>
            <a:endParaRPr lang="en-GB" dirty="0" smtClean="0"/>
          </a:p>
          <a:p>
            <a:r>
              <a:rPr lang="en-GB" dirty="0" smtClean="0"/>
              <a:t>To improve the simulation further neutrals would need to be tracked and collisions modelled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/>
              <a:t>full-scale plasma </a:t>
            </a:r>
            <a:r>
              <a:rPr lang="en-GB" dirty="0" smtClean="0"/>
              <a:t>simulations (would require huge development efforts)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0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528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Based on what we have so far, we can conclude that</a:t>
            </a:r>
          </a:p>
          <a:p>
            <a:endParaRPr lang="en-GB" dirty="0"/>
          </a:p>
          <a:p>
            <a:r>
              <a:rPr lang="en-GB" dirty="0" smtClean="0"/>
              <a:t>Cross-ionization increases the electron and ion densities up to at least 10</a:t>
            </a:r>
            <a:r>
              <a:rPr lang="en-GB" baseline="30000" dirty="0" smtClean="0"/>
              <a:t>17</a:t>
            </a:r>
            <a:r>
              <a:rPr lang="en-GB" dirty="0" smtClean="0"/>
              <a:t> m</a:t>
            </a:r>
            <a:r>
              <a:rPr lang="en-GB" baseline="30000" dirty="0" smtClean="0"/>
              <a:t>-3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Based on previous instability simulation studies </a:t>
            </a:r>
            <a:r>
              <a:rPr lang="en-GB" dirty="0"/>
              <a:t>(with a different initial </a:t>
            </a:r>
            <a:r>
              <a:rPr lang="en-GB" dirty="0" smtClean="0"/>
              <a:t>state without cross-ionization, but similar average electron and ion densities), this could be compatible with the observed instabilities</a:t>
            </a:r>
          </a:p>
          <a:p>
            <a:endParaRPr lang="en-GB" dirty="0" smtClean="0"/>
          </a:p>
          <a:p>
            <a:r>
              <a:rPr lang="en-GB" dirty="0" smtClean="0"/>
              <a:t>Refined instability simulations could be done starting from the results of build-up simulations with cross-ionization</a:t>
            </a:r>
            <a:r>
              <a:rPr lang="en-GB" dirty="0"/>
              <a:t> </a:t>
            </a:r>
            <a:r>
              <a:rPr lang="en-GB" dirty="0" smtClean="0"/>
              <a:t>with a reasonable effort (a few more weeks of work)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54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ingredients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Neutrals</a:t>
            </a:r>
          </a:p>
          <a:p>
            <a:endParaRPr lang="en-GB" dirty="0" smtClean="0"/>
          </a:p>
          <a:p>
            <a:r>
              <a:rPr lang="en-GB" dirty="0" smtClean="0"/>
              <a:t>Collisions respecting momentum conservation </a:t>
            </a:r>
            <a:r>
              <a:rPr lang="en-GB" dirty="0" smtClean="0"/>
              <a:t>laws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Impact ionization </a:t>
            </a:r>
            <a:r>
              <a:rPr lang="en-GB" dirty="0" smtClean="0"/>
              <a:t>(</a:t>
            </a:r>
            <a:r>
              <a:rPr lang="en-GB" dirty="0"/>
              <a:t>c</a:t>
            </a:r>
            <a:r>
              <a:rPr lang="en-GB" dirty="0" smtClean="0"/>
              <a:t>ould we take </a:t>
            </a:r>
            <a:r>
              <a:rPr lang="en-GB" dirty="0" smtClean="0"/>
              <a:t>into account the ionization energy</a:t>
            </a:r>
            <a:r>
              <a:rPr lang="en-GB" dirty="0" smtClean="0"/>
              <a:t>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  + N</a:t>
            </a:r>
            <a:r>
              <a:rPr lang="en-GB" baseline="-25000" dirty="0"/>
              <a:t>2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Coulomb </a:t>
            </a:r>
            <a:r>
              <a:rPr lang="en-GB" dirty="0" smtClean="0"/>
              <a:t>collisions between charged particles (compensate for underestimation within individual cells in PIC)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 + e</a:t>
            </a:r>
            <a:r>
              <a:rPr lang="en-GB" baseline="30000" dirty="0"/>
              <a:t>- </a:t>
            </a:r>
            <a:r>
              <a:rPr lang="en-GB" dirty="0"/>
              <a:t>, N</a:t>
            </a:r>
            <a:r>
              <a:rPr lang="en-GB" baseline="-25000" dirty="0"/>
              <a:t>2</a:t>
            </a:r>
            <a:r>
              <a:rPr lang="en-GB" baseline="30000" dirty="0"/>
              <a:t>+</a:t>
            </a:r>
            <a:r>
              <a:rPr lang="en-GB" dirty="0"/>
              <a:t> + N</a:t>
            </a:r>
            <a:r>
              <a:rPr lang="en-GB" baseline="-25000" dirty="0"/>
              <a:t>2</a:t>
            </a:r>
            <a:r>
              <a:rPr lang="en-GB" baseline="30000" dirty="0"/>
              <a:t>+ </a:t>
            </a:r>
            <a:r>
              <a:rPr lang="en-GB" dirty="0"/>
              <a:t>, e</a:t>
            </a:r>
            <a:r>
              <a:rPr lang="en-GB" baseline="30000" dirty="0"/>
              <a:t>-</a:t>
            </a:r>
            <a:r>
              <a:rPr lang="en-GB" dirty="0"/>
              <a:t> + N</a:t>
            </a:r>
            <a:r>
              <a:rPr lang="en-GB" baseline="-25000" dirty="0"/>
              <a:t>2</a:t>
            </a:r>
            <a:r>
              <a:rPr lang="en-GB" baseline="30000" dirty="0"/>
              <a:t>+</a:t>
            </a:r>
            <a:r>
              <a:rPr lang="en-GB" dirty="0"/>
              <a:t>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Elastic </a:t>
            </a:r>
            <a:r>
              <a:rPr lang="en-GB" dirty="0"/>
              <a:t>collisions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</a:t>
            </a:r>
            <a:r>
              <a:rPr lang="en-GB" baseline="30000" dirty="0"/>
              <a:t>-</a:t>
            </a:r>
            <a:r>
              <a:rPr lang="en-GB" dirty="0"/>
              <a:t>  + N</a:t>
            </a:r>
            <a:r>
              <a:rPr lang="en-GB" baseline="-25000" dirty="0"/>
              <a:t>2 </a:t>
            </a:r>
            <a:r>
              <a:rPr lang="en-GB" dirty="0"/>
              <a:t>, N</a:t>
            </a:r>
            <a:r>
              <a:rPr lang="en-GB" baseline="-25000" dirty="0"/>
              <a:t>2</a:t>
            </a:r>
            <a:r>
              <a:rPr lang="en-GB" dirty="0"/>
              <a:t> + N</a:t>
            </a:r>
            <a:r>
              <a:rPr lang="en-GB" baseline="-25000" dirty="0"/>
              <a:t>2</a:t>
            </a:r>
            <a:r>
              <a:rPr lang="en-GB" dirty="0"/>
              <a:t>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Charge </a:t>
            </a:r>
            <a:r>
              <a:rPr lang="en-GB" dirty="0" smtClean="0"/>
              <a:t>exchange and momentum </a:t>
            </a:r>
            <a:r>
              <a:rPr lang="en-GB" dirty="0" smtClean="0"/>
              <a:t>transfer</a:t>
            </a:r>
            <a:br>
              <a:rPr lang="en-GB" dirty="0" smtClean="0"/>
            </a:b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baseline="30000" dirty="0"/>
              <a:t>+</a:t>
            </a:r>
            <a:r>
              <a:rPr lang="en-GB" dirty="0"/>
              <a:t> + N</a:t>
            </a:r>
            <a:r>
              <a:rPr lang="en-GB" baseline="-25000" dirty="0"/>
              <a:t>2</a:t>
            </a:r>
            <a:r>
              <a:rPr lang="en-GB" dirty="0"/>
              <a:t> 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9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dirty="0" err="1" smtClean="0"/>
              <a:t>PyECLOUD</a:t>
            </a:r>
            <a:r>
              <a:rPr lang="en-GB" dirty="0" smtClean="0"/>
              <a:t> build-up simulation has 2 different time steps</a:t>
            </a:r>
          </a:p>
          <a:p>
            <a:r>
              <a:rPr lang="en-GB" dirty="0" smtClean="0"/>
              <a:t>The main time step that determines the propagation of the beam </a:t>
            </a:r>
            <a:r>
              <a:rPr lang="en-GB" dirty="0" err="1" smtClean="0"/>
              <a:t>etc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typically </a:t>
            </a:r>
            <a:r>
              <a:rPr lang="en-GB" dirty="0" smtClean="0"/>
              <a:t>set to </a:t>
            </a:r>
            <a:r>
              <a:rPr lang="en-GB" dirty="0" err="1" smtClean="0"/>
              <a:t>Δt</a:t>
            </a:r>
            <a:r>
              <a:rPr lang="en-GB" dirty="0" smtClean="0"/>
              <a:t> ≈ 25 </a:t>
            </a:r>
            <a:r>
              <a:rPr lang="en-GB" dirty="0" err="1" smtClean="0"/>
              <a:t>ps</a:t>
            </a:r>
            <a:endParaRPr lang="en-GB" dirty="0" smtClean="0"/>
          </a:p>
          <a:p>
            <a:r>
              <a:rPr lang="en-GB" dirty="0" smtClean="0"/>
              <a:t>A time step for updating the electric fields from the charge distribution</a:t>
            </a:r>
            <a:br>
              <a:rPr lang="en-GB" dirty="0" smtClean="0"/>
            </a:br>
            <a:r>
              <a:rPr lang="en-GB" dirty="0" smtClean="0"/>
              <a:t>typically set to </a:t>
            </a:r>
            <a:r>
              <a:rPr lang="en-GB" dirty="0" err="1"/>
              <a:t>Δ</a:t>
            </a:r>
            <a:r>
              <a:rPr lang="en-GB" dirty="0" err="1" smtClean="0"/>
              <a:t>t_sc</a:t>
            </a:r>
            <a:r>
              <a:rPr lang="en-GB" dirty="0" smtClean="0"/>
              <a:t> = 5 * </a:t>
            </a:r>
            <a:r>
              <a:rPr lang="en-GB" dirty="0" err="1"/>
              <a:t>Δ</a:t>
            </a:r>
            <a:r>
              <a:rPr lang="en-GB" dirty="0" err="1" smtClean="0"/>
              <a:t>t</a:t>
            </a:r>
            <a:r>
              <a:rPr lang="en-GB" dirty="0" smtClean="0"/>
              <a:t> </a:t>
            </a:r>
            <a:r>
              <a:rPr lang="en-GB" dirty="0" smtClean="0"/>
              <a:t>≈ 125 </a:t>
            </a:r>
            <a:r>
              <a:rPr lang="en-GB" dirty="0" err="1" smtClean="0"/>
              <a:t>ps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the cross-ionization simulations the </a:t>
            </a:r>
            <a:br>
              <a:rPr lang="en-GB" dirty="0" smtClean="0"/>
            </a:br>
            <a:r>
              <a:rPr lang="en-GB" dirty="0" smtClean="0"/>
              <a:t>time steps were set much smaller </a:t>
            </a:r>
            <a:br>
              <a:rPr lang="en-GB" dirty="0" smtClean="0"/>
            </a:br>
            <a:r>
              <a:rPr lang="en-GB" dirty="0" smtClean="0"/>
              <a:t>than for a standard build-up simulation</a:t>
            </a:r>
          </a:p>
          <a:p>
            <a:r>
              <a:rPr lang="en-GB" dirty="0" err="1"/>
              <a:t>Δ</a:t>
            </a:r>
            <a:r>
              <a:rPr lang="en-GB" dirty="0" err="1" smtClean="0"/>
              <a:t>t</a:t>
            </a:r>
            <a:r>
              <a:rPr lang="en-GB" dirty="0" smtClean="0"/>
              <a:t> = 5 </a:t>
            </a:r>
            <a:r>
              <a:rPr lang="en-GB" dirty="0" err="1" smtClean="0"/>
              <a:t>ps</a:t>
            </a:r>
            <a:endParaRPr lang="en-GB" dirty="0" smtClean="0"/>
          </a:p>
          <a:p>
            <a:r>
              <a:rPr lang="en-GB" dirty="0" err="1"/>
              <a:t>Δ</a:t>
            </a:r>
            <a:r>
              <a:rPr lang="en-GB" dirty="0" err="1" smtClean="0"/>
              <a:t>t_sc</a:t>
            </a:r>
            <a:r>
              <a:rPr lang="en-GB" dirty="0" smtClean="0"/>
              <a:t> = 5 * </a:t>
            </a:r>
            <a:r>
              <a:rPr lang="en-GB" dirty="0" err="1"/>
              <a:t>Δ</a:t>
            </a:r>
            <a:r>
              <a:rPr lang="en-GB" dirty="0" err="1" smtClean="0"/>
              <a:t>t</a:t>
            </a:r>
            <a:r>
              <a:rPr lang="en-GB" dirty="0" smtClean="0"/>
              <a:t> = 25 </a:t>
            </a:r>
            <a:r>
              <a:rPr lang="en-GB" dirty="0" err="1" smtClean="0"/>
              <a:t>ps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Still, it was found that even more</a:t>
            </a:r>
          </a:p>
          <a:p>
            <a:pPr marL="0" indent="0">
              <a:buNone/>
            </a:pPr>
            <a:r>
              <a:rPr lang="en-GB" dirty="0" smtClean="0"/>
              <a:t>frequent updates of the electric fields</a:t>
            </a:r>
            <a:br>
              <a:rPr lang="en-GB" dirty="0" smtClean="0"/>
            </a:br>
            <a:r>
              <a:rPr lang="en-GB" dirty="0" smtClean="0"/>
              <a:t>are required</a:t>
            </a:r>
          </a:p>
          <a:p>
            <a:r>
              <a:rPr lang="en-GB" dirty="0" smtClean="0"/>
              <a:t>A convergence scan </a:t>
            </a:r>
            <a:r>
              <a:rPr lang="en-GB" dirty="0" err="1" smtClean="0"/>
              <a:t>wrt</a:t>
            </a:r>
            <a:r>
              <a:rPr lang="en-GB" dirty="0" smtClean="0"/>
              <a:t> the time step</a:t>
            </a:r>
            <a:br>
              <a:rPr lang="en-GB" dirty="0" smtClean="0"/>
            </a:br>
            <a:r>
              <a:rPr lang="en-GB" dirty="0" smtClean="0"/>
              <a:t>with </a:t>
            </a:r>
            <a:r>
              <a:rPr lang="en-GB" dirty="0" err="1" smtClean="0"/>
              <a:t>Δt_sc</a:t>
            </a:r>
            <a:r>
              <a:rPr lang="en-GB" dirty="0" smtClean="0"/>
              <a:t> = </a:t>
            </a:r>
            <a:r>
              <a:rPr lang="en-GB" dirty="0" err="1" smtClean="0"/>
              <a:t>Δt</a:t>
            </a:r>
            <a:r>
              <a:rPr lang="en-GB" dirty="0" smtClean="0"/>
              <a:t> was performed</a:t>
            </a:r>
          </a:p>
          <a:p>
            <a:pPr>
              <a:buFont typeface="+mj-lt"/>
              <a:buAutoNum type="arabicParenR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4" descr="Compare_Dtsc_average_density_log_LHC_ArcDriftReal_450GeV_sey1.25_1.00e+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31" y="2473651"/>
            <a:ext cx="462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3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Cross-species ionization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8229600" cy="237616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For the implementation of the cross-species ionization, we </a:t>
            </a:r>
            <a:r>
              <a:rPr lang="en-GB" dirty="0" smtClean="0"/>
              <a:t>wanted </a:t>
            </a:r>
            <a:r>
              <a:rPr lang="en-GB" dirty="0" smtClean="0"/>
              <a:t>to keep the same simplifying assumptions as are made for the beam-induced ionization</a:t>
            </a:r>
          </a:p>
          <a:p>
            <a:endParaRPr lang="en-GB" dirty="0" smtClean="0"/>
          </a:p>
          <a:p>
            <a:r>
              <a:rPr lang="en-GB" dirty="0" smtClean="0"/>
              <a:t>Assume </a:t>
            </a:r>
            <a:r>
              <a:rPr lang="en-GB" dirty="0"/>
              <a:t>a uniform gas density in the chamber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no </a:t>
            </a:r>
            <a:r>
              <a:rPr lang="en-GB" dirty="0" smtClean="0"/>
              <a:t>neutral </a:t>
            </a:r>
            <a:r>
              <a:rPr lang="en-GB" dirty="0" smtClean="0"/>
              <a:t>macro-particles, no collisions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not </a:t>
            </a:r>
            <a:r>
              <a:rPr lang="en-GB" dirty="0" smtClean="0"/>
              <a:t>full-scale plasma simulations)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Consider single </a:t>
            </a:r>
            <a:r>
              <a:rPr lang="en-GB" dirty="0"/>
              <a:t>ionization only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297560" y="4048148"/>
            <a:ext cx="2957281" cy="2187384"/>
          </a:xfrm>
          <a:prstGeom prst="ellipse">
            <a:avLst/>
          </a:prstGeom>
          <a:solidFill>
            <a:srgbClr val="FDEADA"/>
          </a:solidFill>
          <a:ln>
            <a:noFill/>
          </a:ln>
          <a:effectLst>
            <a:glow rad="101600">
              <a:schemeClr val="accent6">
                <a:lumMod val="40000"/>
                <a:lumOff val="60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5" name="Content Placeholder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48" y="3647112"/>
            <a:ext cx="4358307" cy="2996339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 rot="16200000">
            <a:off x="2066665" y="4365891"/>
            <a:ext cx="1438306" cy="92333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sz="5400" dirty="0"/>
          </a:p>
        </p:txBody>
      </p:sp>
      <p:sp>
        <p:nvSpPr>
          <p:cNvPr id="137" name="TextBox 136"/>
          <p:cNvSpPr txBox="1"/>
          <p:nvPr/>
        </p:nvSpPr>
        <p:spPr>
          <a:xfrm>
            <a:off x="1821187" y="4961236"/>
            <a:ext cx="2377250" cy="369332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1" name="Oval 110"/>
          <p:cNvSpPr/>
          <p:nvPr/>
        </p:nvSpPr>
        <p:spPr>
          <a:xfrm>
            <a:off x="2642953" y="4906214"/>
            <a:ext cx="180000" cy="18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2550911" y="4807350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2455567" y="5169417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2839282" y="4934743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2745852" y="4761595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2401292" y="4920511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2650087" y="5216086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2839282" y="5169417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2325220" y="506042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2917647" y="4827022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574834" y="508755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3042079" y="5206211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693507" y="484182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509704" y="4981259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832692" y="541753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518346" y="519623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893557" y="5280662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3042079" y="5015259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2828099" y="497042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2860664" y="501989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2705574" y="498812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2485781" y="477908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2650087" y="536600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2395393" y="532218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200881" y="4008413"/>
            <a:ext cx="2957281" cy="2187384"/>
          </a:xfrm>
          <a:prstGeom prst="ellipse">
            <a:avLst/>
          </a:prstGeom>
          <a:solidFill>
            <a:srgbClr val="FDEADA"/>
          </a:solidFill>
          <a:ln>
            <a:noFill/>
          </a:ln>
          <a:effectLst>
            <a:glow rad="101600">
              <a:schemeClr val="accent6">
                <a:lumMod val="40000"/>
                <a:lumOff val="60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Content Placeholder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769" y="3607377"/>
            <a:ext cx="4358307" cy="299633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256583" y="5083226"/>
            <a:ext cx="2377250" cy="369332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6625756" y="5069564"/>
            <a:ext cx="36000" cy="3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724508" y="4921501"/>
            <a:ext cx="2377250" cy="369332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5969986" y="4326156"/>
            <a:ext cx="1438306" cy="92333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endParaRPr lang="en-GB" sz="5400" dirty="0"/>
          </a:p>
        </p:txBody>
      </p:sp>
      <p:sp>
        <p:nvSpPr>
          <p:cNvPr id="39" name="Oval 38"/>
          <p:cNvSpPr/>
          <p:nvPr/>
        </p:nvSpPr>
        <p:spPr>
          <a:xfrm>
            <a:off x="6351578" y="4871317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7407122" y="4546755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6227474" y="4167023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6633963" y="4628518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6227474" y="5533338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862198" y="4250689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5561683" y="4570319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6945871" y="4740383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659378" y="4303781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757073" y="572006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580933" y="438281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6265196" y="4773279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5999377" y="4827556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6495496" y="421810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6924551" y="5019215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6257394" y="5321589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6031942" y="5290833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5885392" y="5452558"/>
            <a:ext cx="292964" cy="228678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6408498" y="4827556"/>
            <a:ext cx="510035" cy="429932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118646" y="4921501"/>
            <a:ext cx="138748" cy="298332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5779905" y="4465149"/>
            <a:ext cx="210973" cy="213724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6339124" y="4367995"/>
            <a:ext cx="138748" cy="298332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7091590" y="4473789"/>
            <a:ext cx="292964" cy="228678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7417977" y="4382814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7153493" y="4333448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051836" y="5105564"/>
            <a:ext cx="366141" cy="116814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515672" y="5252250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7374557" y="4985255"/>
            <a:ext cx="65130" cy="5427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7210448" y="5324694"/>
            <a:ext cx="151970" cy="147898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94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cross-ionization simulations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verage_density_log_LHC_ArcDriftReal_450GeV_sey1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"/>
          <a:stretch/>
        </p:blipFill>
        <p:spPr>
          <a:xfrm>
            <a:off x="1401486" y="1471380"/>
            <a:ext cx="6750000" cy="5063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0988" y="1655370"/>
            <a:ext cx="1720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450 </a:t>
            </a:r>
            <a:r>
              <a:rPr lang="en-GB" sz="1400" b="1" dirty="0" err="1"/>
              <a:t>G</a:t>
            </a:r>
            <a:r>
              <a:rPr lang="en-GB" sz="1400" b="1" dirty="0" err="1" smtClean="0"/>
              <a:t>eV</a:t>
            </a:r>
            <a:r>
              <a:rPr lang="en-GB" sz="1400" b="1" dirty="0"/>
              <a:t>, SEY=</a:t>
            </a:r>
            <a:r>
              <a:rPr lang="en-GB" sz="1400" b="1" dirty="0" smtClean="0"/>
              <a:t>1.25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947044"/>
            <a:ext cx="2862797" cy="830997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Cross-ionization starts to have a significant impact as of gas densities of 10</a:t>
            </a:r>
            <a:r>
              <a:rPr lang="en-GB" sz="1600" baseline="30000" dirty="0" smtClean="0"/>
              <a:t>20</a:t>
            </a:r>
            <a:r>
              <a:rPr lang="en-GB" sz="1600" dirty="0" smtClean="0"/>
              <a:t> m</a:t>
            </a:r>
            <a:r>
              <a:rPr lang="en-GB" sz="1600" baseline="30000" dirty="0" smtClean="0"/>
              <a:t>-3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058325" y="4322187"/>
            <a:ext cx="2722887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An unexpected self-sustaining behaviour is observed </a:t>
            </a:r>
            <a:r>
              <a:rPr lang="en-GB" sz="1600" dirty="0" smtClean="0"/>
              <a:t>for a gas density </a:t>
            </a:r>
            <a:r>
              <a:rPr lang="en-GB" sz="1600" dirty="0"/>
              <a:t>of 10</a:t>
            </a:r>
            <a:r>
              <a:rPr lang="en-GB" sz="1600" baseline="30000" dirty="0"/>
              <a:t>20</a:t>
            </a:r>
            <a:r>
              <a:rPr lang="en-GB" sz="1600" dirty="0"/>
              <a:t> N</a:t>
            </a:r>
            <a:r>
              <a:rPr lang="en-GB" sz="1600" baseline="-25000" dirty="0"/>
              <a:t>2</a:t>
            </a:r>
            <a:r>
              <a:rPr lang="en-GB" sz="1600" dirty="0"/>
              <a:t>/m</a:t>
            </a:r>
            <a:r>
              <a:rPr lang="en-GB" sz="1600" baseline="30000" dirty="0"/>
              <a:t>3 </a:t>
            </a:r>
            <a:r>
              <a:rPr lang="mr-IN" sz="1600" dirty="0"/>
              <a:t>–</a:t>
            </a:r>
            <a:r>
              <a:rPr lang="en-GB" sz="1600" dirty="0"/>
              <a:t> is it physical?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183137"/>
            <a:ext cx="2348333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Sudden drops of the electron density occur for higher gas densities </a:t>
            </a:r>
            <a:r>
              <a:rPr lang="mr-IN" sz="1600" dirty="0" smtClean="0"/>
              <a:t>–</a:t>
            </a:r>
            <a:r>
              <a:rPr lang="en-GB" sz="1600" dirty="0" smtClean="0"/>
              <a:t> are they physical?</a:t>
            </a:r>
            <a:endParaRPr lang="en-GB" sz="1600" dirty="0"/>
          </a:p>
        </p:txBody>
      </p:sp>
      <p:cxnSp>
        <p:nvCxnSpPr>
          <p:cNvPr id="11" name="Straight Arrow Connector 10"/>
          <p:cNvCxnSpPr>
            <a:stCxn id="8" idx="0"/>
          </p:cNvCxnSpPr>
          <p:nvPr/>
        </p:nvCxnSpPr>
        <p:spPr>
          <a:xfrm flipH="1" flipV="1">
            <a:off x="5133662" y="3174751"/>
            <a:ext cx="1286107" cy="114743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1631367" y="4207890"/>
            <a:ext cx="1457440" cy="975247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99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cross-ionization simulations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Average_density_log_LHC_ArcDriftReal_450GeV_sey1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"/>
          <a:stretch/>
        </p:blipFill>
        <p:spPr>
          <a:xfrm>
            <a:off x="1401486" y="1471380"/>
            <a:ext cx="6750000" cy="5063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0988" y="1655370"/>
            <a:ext cx="1720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450 </a:t>
            </a:r>
            <a:r>
              <a:rPr lang="en-GB" sz="1400" b="1" dirty="0" err="1"/>
              <a:t>G</a:t>
            </a:r>
            <a:r>
              <a:rPr lang="en-GB" sz="1400" b="1" dirty="0" err="1" smtClean="0"/>
              <a:t>eV</a:t>
            </a:r>
            <a:r>
              <a:rPr lang="en-GB" sz="1400" b="1" dirty="0"/>
              <a:t>, SEY=</a:t>
            </a:r>
            <a:r>
              <a:rPr lang="en-GB" sz="1400" b="1" dirty="0" smtClean="0"/>
              <a:t>1.25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947044"/>
            <a:ext cx="2862797" cy="830997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Cross-ionization starts to have a significant impact as of gas densities of 10</a:t>
            </a:r>
            <a:r>
              <a:rPr lang="en-GB" sz="1600" baseline="30000" dirty="0" smtClean="0"/>
              <a:t>20</a:t>
            </a:r>
            <a:r>
              <a:rPr lang="en-GB" sz="1600" dirty="0" smtClean="0"/>
              <a:t> m</a:t>
            </a:r>
            <a:r>
              <a:rPr lang="en-GB" sz="1600" baseline="30000" dirty="0" smtClean="0"/>
              <a:t>-3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058325" y="4322187"/>
            <a:ext cx="2722887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An unexpected self-sustaining behaviour is observed </a:t>
            </a:r>
            <a:r>
              <a:rPr lang="en-GB" sz="1600" dirty="0" smtClean="0"/>
              <a:t>for a gas density </a:t>
            </a:r>
            <a:r>
              <a:rPr lang="en-GB" sz="1600" dirty="0"/>
              <a:t>of 10</a:t>
            </a:r>
            <a:r>
              <a:rPr lang="en-GB" sz="1600" baseline="30000" dirty="0"/>
              <a:t>20</a:t>
            </a:r>
            <a:r>
              <a:rPr lang="en-GB" sz="1600" dirty="0"/>
              <a:t> N</a:t>
            </a:r>
            <a:r>
              <a:rPr lang="en-GB" sz="1600" baseline="-25000" dirty="0"/>
              <a:t>2</a:t>
            </a:r>
            <a:r>
              <a:rPr lang="en-GB" sz="1600" dirty="0"/>
              <a:t>/m</a:t>
            </a:r>
            <a:r>
              <a:rPr lang="en-GB" sz="1600" baseline="30000" dirty="0"/>
              <a:t>3 </a:t>
            </a:r>
            <a:r>
              <a:rPr lang="mr-IN" sz="1600" dirty="0"/>
              <a:t>–</a:t>
            </a:r>
            <a:r>
              <a:rPr lang="en-GB" sz="1600" dirty="0"/>
              <a:t> is it physical?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183137"/>
            <a:ext cx="2348333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Sudden drops of the electron density occur for higher gas densities </a:t>
            </a:r>
            <a:r>
              <a:rPr lang="mr-IN" sz="1600" dirty="0" smtClean="0"/>
              <a:t>–</a:t>
            </a:r>
            <a:r>
              <a:rPr lang="en-GB" sz="1600" dirty="0" smtClean="0"/>
              <a:t> are they physical?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28051" y="2736982"/>
            <a:ext cx="2862797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 this presentation we try to address these questions. We focus mainly on the case with </a:t>
            </a:r>
            <a:r>
              <a:rPr lang="en-GB" sz="1600" dirty="0"/>
              <a:t>gas </a:t>
            </a:r>
            <a:r>
              <a:rPr lang="en-GB" sz="1600" dirty="0" smtClean="0"/>
              <a:t>density </a:t>
            </a:r>
            <a:r>
              <a:rPr lang="en-GB" sz="1600" dirty="0"/>
              <a:t>10</a:t>
            </a:r>
            <a:r>
              <a:rPr lang="en-GB" sz="1600" baseline="30000" dirty="0"/>
              <a:t>20</a:t>
            </a:r>
            <a:r>
              <a:rPr lang="en-GB" sz="1600" dirty="0"/>
              <a:t> N</a:t>
            </a:r>
            <a:r>
              <a:rPr lang="en-GB" sz="1600" baseline="-25000" dirty="0"/>
              <a:t>2</a:t>
            </a:r>
            <a:r>
              <a:rPr lang="en-GB" sz="1600" dirty="0"/>
              <a:t>/m</a:t>
            </a:r>
            <a:r>
              <a:rPr lang="en-GB" sz="1600" baseline="30000" dirty="0"/>
              <a:t>3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133662" y="3174751"/>
            <a:ext cx="1286107" cy="114743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631367" y="4207890"/>
            <a:ext cx="1457440" cy="975247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88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As a first consistency check, </a:t>
            </a:r>
            <a:r>
              <a:rPr lang="en-GB" dirty="0" smtClean="0"/>
              <a:t>we </a:t>
            </a:r>
            <a:r>
              <a:rPr lang="en-GB" dirty="0" smtClean="0"/>
              <a:t>monitor the </a:t>
            </a:r>
            <a:r>
              <a:rPr lang="en-GB" dirty="0" smtClean="0"/>
              <a:t>total energy in the </a:t>
            </a:r>
            <a:r>
              <a:rPr lang="en-GB" dirty="0" smtClean="0"/>
              <a:t>system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Previously </a:t>
            </a:r>
            <a:r>
              <a:rPr lang="en-GB" dirty="0" smtClean="0"/>
              <a:t>only the kinetic energies of each cloud were saved</a:t>
            </a:r>
          </a:p>
          <a:p>
            <a:endParaRPr lang="en-GB" dirty="0" smtClean="0"/>
          </a:p>
          <a:p>
            <a:r>
              <a:rPr lang="en-GB" dirty="0" smtClean="0"/>
              <a:t>Calculation </a:t>
            </a:r>
            <a:r>
              <a:rPr lang="en-GB" dirty="0" smtClean="0"/>
              <a:t>and </a:t>
            </a:r>
            <a:r>
              <a:rPr lang="en-GB" dirty="0" smtClean="0"/>
              <a:t>saving </a:t>
            </a:r>
            <a:r>
              <a:rPr lang="en-GB" dirty="0" smtClean="0"/>
              <a:t>of the electrostatic energy was </a:t>
            </a:r>
            <a:r>
              <a:rPr lang="en-GB" dirty="0" smtClean="0"/>
              <a:t>implemented as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ym typeface="Wingdings"/>
              </a:rPr>
              <a:t> energy </a:t>
            </a:r>
            <a:r>
              <a:rPr lang="en-GB" dirty="0" smtClean="0">
                <a:sym typeface="Wingdings"/>
              </a:rPr>
              <a:t>of the total charge system, not individual clouds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039" y="2632711"/>
            <a:ext cx="3932534" cy="75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18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After the last bunch passage no external energy is injected into the system</a:t>
            </a:r>
          </a:p>
          <a:p>
            <a:pPr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The total energy should stay constant or decrease</a:t>
            </a:r>
          </a:p>
          <a:p>
            <a:pPr>
              <a:buFont typeface="Wingdings" charset="0"/>
              <a:buChar char="à"/>
            </a:pPr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Instead, an increase is observed in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every energy component</a:t>
            </a:r>
          </a:p>
          <a:p>
            <a:pPr>
              <a:buFont typeface="Wingdings" charset="0"/>
              <a:buChar char="à"/>
            </a:pPr>
            <a:r>
              <a:rPr lang="en-GB" dirty="0" smtClean="0"/>
              <a:t>The </a:t>
            </a:r>
            <a:r>
              <a:rPr lang="en-GB" dirty="0" smtClean="0"/>
              <a:t>evolution after the bunch </a:t>
            </a:r>
            <a:br>
              <a:rPr lang="en-GB" dirty="0" smtClean="0"/>
            </a:br>
            <a:r>
              <a:rPr lang="en-GB" dirty="0" smtClean="0"/>
              <a:t>train is unphysical</a:t>
            </a:r>
          </a:p>
          <a:p>
            <a:pPr>
              <a:buFont typeface="Wingdings" charset="0"/>
              <a:buChar char="à"/>
            </a:pPr>
            <a:endParaRPr lang="en-GB" dirty="0"/>
          </a:p>
          <a:p>
            <a:pPr marL="0" indent="0">
              <a:buNone/>
            </a:pPr>
            <a:endParaRPr lang="en-GB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 descr="Energy_evolution_fill_betwee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080" y="1334470"/>
            <a:ext cx="5249067" cy="5249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" y="3348511"/>
            <a:ext cx="3600000" cy="288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19748" y="3691321"/>
            <a:ext cx="634981" cy="2098564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646824" y="2933012"/>
            <a:ext cx="2304781" cy="830997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U</a:t>
            </a:r>
            <a:r>
              <a:rPr lang="en-GB" sz="1600" dirty="0" smtClean="0"/>
              <a:t>nphysical evolution correlates roughly with neutralisation of system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146230" y="1334470"/>
            <a:ext cx="1540570" cy="584776"/>
          </a:xfrm>
          <a:prstGeom prst="rect">
            <a:avLst/>
          </a:prstGeom>
          <a:noFill/>
          <a:ln w="1905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wall is a net energy absorber</a:t>
            </a:r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56992" y="2405277"/>
            <a:ext cx="452021" cy="527735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991946" y="3764009"/>
            <a:ext cx="1797320" cy="51921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82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52433</TotalTime>
  <Words>2858</Words>
  <Application>Microsoft Macintosh PowerPoint</Application>
  <PresentationFormat>On-screen Show (4:3)</PresentationFormat>
  <Paragraphs>387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Multi-species simulations with cross-ionization: investigation of numerical runaway</vt:lpstr>
      <vt:lpstr>Motivation</vt:lpstr>
      <vt:lpstr>Sequence of events in 16L2</vt:lpstr>
      <vt:lpstr>Sequence of events in 16L2</vt:lpstr>
      <vt:lpstr>Cross-species ionization model</vt:lpstr>
      <vt:lpstr>First cross-ionization simulations</vt:lpstr>
      <vt:lpstr>First cross-ionization simulations</vt:lpstr>
      <vt:lpstr>Energy evolution</vt:lpstr>
      <vt:lpstr>Energy evolution</vt:lpstr>
      <vt:lpstr>Energy evolution</vt:lpstr>
      <vt:lpstr>Detailed studies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E-field evolution</vt:lpstr>
      <vt:lpstr>Numerical heating</vt:lpstr>
      <vt:lpstr>Regeneration</vt:lpstr>
      <vt:lpstr>Regeneration</vt:lpstr>
      <vt:lpstr>Regeneration</vt:lpstr>
      <vt:lpstr>Cross-ionization imbalance</vt:lpstr>
      <vt:lpstr>Cross-ionization imbalance</vt:lpstr>
      <vt:lpstr>Noise reduction</vt:lpstr>
      <vt:lpstr>Macro-particle number scan</vt:lpstr>
      <vt:lpstr>Macro-particle number scan</vt:lpstr>
      <vt:lpstr>Macro-particle number scan</vt:lpstr>
      <vt:lpstr>Time step scan</vt:lpstr>
      <vt:lpstr>Time step scan</vt:lpstr>
      <vt:lpstr>Time step scan</vt:lpstr>
      <vt:lpstr>Grid cell size scan</vt:lpstr>
      <vt:lpstr>Grid cell size scan</vt:lpstr>
      <vt:lpstr>Grid cell size scan</vt:lpstr>
      <vt:lpstr>Higher gas densities</vt:lpstr>
      <vt:lpstr>Higher gas densities</vt:lpstr>
      <vt:lpstr>Conclusions</vt:lpstr>
      <vt:lpstr>Conclusions</vt:lpstr>
      <vt:lpstr>PowerPoint Presentation</vt:lpstr>
      <vt:lpstr>Further ingredients</vt:lpstr>
      <vt:lpstr>Time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659</cp:revision>
  <dcterms:created xsi:type="dcterms:W3CDTF">2017-07-07T12:54:19Z</dcterms:created>
  <dcterms:modified xsi:type="dcterms:W3CDTF">2019-11-29T13:27:12Z</dcterms:modified>
</cp:coreProperties>
</file>