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60" r:id="rId2"/>
    <p:sldId id="257" r:id="rId3"/>
    <p:sldId id="259" r:id="rId4"/>
    <p:sldId id="261" r:id="rId5"/>
    <p:sldId id="262" r:id="rId6"/>
    <p:sldId id="263" r:id="rId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120" y="90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2/3/2020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2/3/2020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2/3/2020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2/3/2020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2/3/2020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2/3/2020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2/3/2020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High-Available Samba for </a:t>
            </a:r>
            <a:r>
              <a:rPr lang="en-US" sz="3600" dirty="0" err="1" smtClean="0"/>
              <a:t>CERNBox</a:t>
            </a:r>
            <a:endParaRPr lang="en-US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EOS Workshop 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i="1" dirty="0" smtClean="0"/>
              <a:t>Giuseppe Lo </a:t>
            </a:r>
            <a:r>
              <a:rPr lang="en-US" i="1" dirty="0" err="1" smtClean="0"/>
              <a:t>Presti</a:t>
            </a:r>
            <a:r>
              <a:rPr lang="en-US" i="1" dirty="0" smtClean="0"/>
              <a:t>, CERN IT-ST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86508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Storage for MALT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300322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Windows </a:t>
            </a:r>
            <a:r>
              <a:rPr lang="en-US" sz="2000" dirty="0" smtClean="0"/>
              <a:t>DFS at CERN phase-out started</a:t>
            </a:r>
          </a:p>
          <a:p>
            <a:pPr lvl="1"/>
            <a:r>
              <a:rPr lang="en-US" sz="1800" dirty="0" smtClean="0"/>
              <a:t>Users being migrated to </a:t>
            </a:r>
            <a:r>
              <a:rPr lang="en-US" sz="1800" b="1" dirty="0" err="1" smtClean="0"/>
              <a:t>CERNBox</a:t>
            </a:r>
            <a:endParaRPr lang="en-US" sz="1800" i="1" dirty="0" smtClean="0"/>
          </a:p>
          <a:p>
            <a:pPr lvl="1"/>
            <a:r>
              <a:rPr lang="en-US" sz="1800" dirty="0" smtClean="0"/>
              <a:t>A growing base of Windows users expect </a:t>
            </a:r>
            <a:r>
              <a:rPr lang="en-US" sz="1800" i="1" dirty="0" smtClean="0"/>
              <a:t>online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(Samba-based) access to EOS/</a:t>
            </a:r>
            <a:r>
              <a:rPr lang="en-US" sz="1800" dirty="0" err="1" smtClean="0"/>
              <a:t>CERNBox</a:t>
            </a:r>
            <a:endParaRPr lang="en-US" sz="1800" dirty="0" smtClean="0"/>
          </a:p>
          <a:p>
            <a:r>
              <a:rPr lang="en-US" sz="2000" dirty="0" smtClean="0">
                <a:solidFill>
                  <a:srgbClr val="00B0F0"/>
                </a:solidFill>
              </a:rPr>
              <a:t>Samba gateways from </a:t>
            </a:r>
            <a:r>
              <a:rPr lang="en-US" sz="2000" dirty="0">
                <a:solidFill>
                  <a:srgbClr val="00B0F0"/>
                </a:solidFill>
              </a:rPr>
              <a:t>prototype to </a:t>
            </a:r>
            <a:r>
              <a:rPr lang="en-US" sz="2000" dirty="0" smtClean="0">
                <a:solidFill>
                  <a:srgbClr val="00B0F0"/>
                </a:solidFill>
              </a:rPr>
              <a:t>production</a:t>
            </a:r>
          </a:p>
          <a:p>
            <a:pPr lvl="1"/>
            <a:r>
              <a:rPr lang="en-US" sz="1800" dirty="0" smtClean="0">
                <a:solidFill>
                  <a:srgbClr val="00B0F0"/>
                </a:solidFill>
              </a:rPr>
              <a:t>High Available cluster </a:t>
            </a:r>
            <a:r>
              <a:rPr lang="en-US" sz="1800" dirty="0" smtClean="0"/>
              <a:t>in place since Sep 2019</a:t>
            </a:r>
          </a:p>
          <a:p>
            <a:pPr lvl="2"/>
            <a:r>
              <a:rPr lang="en-US" sz="1600" dirty="0" smtClean="0"/>
              <a:t>IP-based load balancing</a:t>
            </a:r>
          </a:p>
          <a:p>
            <a:pPr lvl="1"/>
            <a:r>
              <a:rPr lang="en-US" sz="1800" dirty="0" smtClean="0"/>
              <a:t>Monitoring and alarming + </a:t>
            </a:r>
            <a:r>
              <a:rPr lang="en-US" sz="1800" dirty="0" smtClean="0">
                <a:solidFill>
                  <a:srgbClr val="C00000"/>
                </a:solidFill>
              </a:rPr>
              <a:t>performance analysis to identify shortcomings of the SMB/CIFS protocol</a:t>
            </a:r>
          </a:p>
          <a:p>
            <a:pPr lvl="1"/>
            <a:r>
              <a:rPr lang="en-US" sz="1800" dirty="0" smtClean="0"/>
              <a:t>CERN Terminal Service permanently connected</a:t>
            </a:r>
            <a:br>
              <a:rPr lang="en-US" sz="1800" dirty="0" smtClean="0"/>
            </a:br>
            <a:r>
              <a:rPr lang="en-US" sz="1800" dirty="0" smtClean="0"/>
              <a:t>to it as of Oct 2019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 smtClean="0"/>
              <a:t>EOS Workshop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 smtClean="0"/>
              <a:t>G. Lo Presti, HA Samba for </a:t>
            </a:r>
            <a:r>
              <a:rPr lang="it-IT" dirty="0" err="1" smtClean="0"/>
              <a:t>CERNBox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66534" y="213731"/>
            <a:ext cx="1071052" cy="691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242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HA Samba </a:t>
            </a:r>
            <a:r>
              <a:rPr lang="en-US" sz="3600" dirty="0" smtClean="0"/>
              <a:t>Architecture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828" y="994205"/>
            <a:ext cx="6147873" cy="3424114"/>
          </a:xfrm>
        </p:spPr>
        <p:txBody>
          <a:bodyPr>
            <a:normAutofit/>
          </a:bodyPr>
          <a:lstStyle/>
          <a:p>
            <a:pPr lvl="1"/>
            <a:r>
              <a:rPr lang="en-US" sz="1600" dirty="0" smtClean="0"/>
              <a:t>The clustered Samba software requires</a:t>
            </a:r>
          </a:p>
          <a:p>
            <a:pPr lvl="2"/>
            <a:r>
              <a:rPr lang="en-US" sz="1400" i="1" dirty="0" smtClean="0"/>
              <a:t>Floating IPs</a:t>
            </a:r>
            <a:r>
              <a:rPr lang="en-US" sz="1400" dirty="0" smtClean="0"/>
              <a:t>,</a:t>
            </a:r>
            <a:r>
              <a:rPr lang="en-US" sz="1400" dirty="0"/>
              <a:t> </a:t>
            </a:r>
            <a:r>
              <a:rPr lang="en-US" sz="1400" dirty="0" smtClean="0"/>
              <a:t>one per host</a:t>
            </a:r>
          </a:p>
          <a:p>
            <a:pPr lvl="2"/>
            <a:r>
              <a:rPr lang="en-US" sz="1400" dirty="0" smtClean="0"/>
              <a:t>A small </a:t>
            </a:r>
            <a:r>
              <a:rPr lang="en-US" sz="1400" dirty="0" smtClean="0">
                <a:latin typeface="Consolas" panose="020B0609020204030204" pitchFamily="49" charset="0"/>
              </a:rPr>
              <a:t>/</a:t>
            </a:r>
            <a:r>
              <a:rPr lang="en-US" sz="1400" dirty="0" err="1" smtClean="0">
                <a:latin typeface="Consolas" panose="020B0609020204030204" pitchFamily="49" charset="0"/>
              </a:rPr>
              <a:t>cephfs</a:t>
            </a:r>
            <a:r>
              <a:rPr lang="en-US" sz="1400" dirty="0" smtClean="0"/>
              <a:t> mount to share the state</a:t>
            </a:r>
          </a:p>
          <a:p>
            <a:pPr lvl="3"/>
            <a:r>
              <a:rPr lang="en-US" sz="1200" dirty="0" smtClean="0"/>
              <a:t>Yes, to provide a shared </a:t>
            </a:r>
            <a:r>
              <a:rPr lang="en-US" sz="1200" dirty="0" err="1" smtClean="0"/>
              <a:t>filesystem</a:t>
            </a:r>
            <a:r>
              <a:rPr lang="en-US" sz="1200" dirty="0" smtClean="0"/>
              <a:t> we need a(</a:t>
            </a:r>
            <a:r>
              <a:rPr lang="en-US" sz="1200" dirty="0" err="1" smtClean="0"/>
              <a:t>nother</a:t>
            </a:r>
            <a:r>
              <a:rPr lang="en-US" sz="1200" dirty="0" smtClean="0"/>
              <a:t>) shared </a:t>
            </a:r>
            <a:r>
              <a:rPr lang="en-US" sz="1200" dirty="0" err="1" smtClean="0"/>
              <a:t>filesystem</a:t>
            </a:r>
            <a:r>
              <a:rPr lang="en-US" sz="1200" dirty="0" smtClean="0"/>
              <a:t>…</a:t>
            </a:r>
          </a:p>
          <a:p>
            <a:pPr lvl="1"/>
            <a:r>
              <a:rPr lang="en-US" sz="1600" dirty="0" smtClean="0"/>
              <a:t>Windows Domain (AD) joined in </a:t>
            </a:r>
            <a:r>
              <a:rPr lang="en-US" sz="1600" dirty="0" smtClean="0">
                <a:solidFill>
                  <a:srgbClr val="00B0F0"/>
                </a:solidFill>
              </a:rPr>
              <a:t>dedicated </a:t>
            </a:r>
            <a:r>
              <a:rPr lang="en-US" sz="1600" dirty="0" err="1" smtClean="0">
                <a:solidFill>
                  <a:srgbClr val="00B0F0"/>
                </a:solidFill>
              </a:rPr>
              <a:t>keytab</a:t>
            </a:r>
            <a:r>
              <a:rPr lang="en-US" sz="1600" dirty="0" smtClean="0">
                <a:solidFill>
                  <a:srgbClr val="00B0F0"/>
                </a:solidFill>
              </a:rPr>
              <a:t> </a:t>
            </a:r>
            <a:r>
              <a:rPr lang="en-US" sz="1600" dirty="0" smtClean="0"/>
              <a:t>mode, using the </a:t>
            </a:r>
            <a:r>
              <a:rPr lang="en-US" sz="1600" dirty="0" smtClean="0">
                <a:solidFill>
                  <a:srgbClr val="00B0F0"/>
                </a:solidFill>
              </a:rPr>
              <a:t>credentials</a:t>
            </a:r>
            <a:r>
              <a:rPr lang="en-US" sz="1600" dirty="0" smtClean="0"/>
              <a:t> of the load-balanced alias</a:t>
            </a:r>
          </a:p>
          <a:p>
            <a:pPr lvl="2"/>
            <a:r>
              <a:rPr lang="en-US" sz="1400" dirty="0" smtClean="0"/>
              <a:t>Forbidden to join with hosts credentials, because they are resolved with their own IPs, not the floating ones!</a:t>
            </a:r>
          </a:p>
          <a:p>
            <a:pPr lvl="1"/>
            <a:r>
              <a:rPr lang="en-US" sz="1600" dirty="0" smtClean="0"/>
              <a:t>EOS FUSE mounted</a:t>
            </a:r>
          </a:p>
          <a:p>
            <a:pPr lvl="1"/>
            <a:r>
              <a:rPr lang="en-US" sz="1600" dirty="0" smtClean="0"/>
              <a:t>Fully </a:t>
            </a:r>
            <a:r>
              <a:rPr lang="en-US" sz="1600" dirty="0" err="1" smtClean="0"/>
              <a:t>puppetized</a:t>
            </a:r>
            <a:r>
              <a:rPr lang="en-US" sz="1600" dirty="0" smtClean="0"/>
              <a:t> configuration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it-IT" dirty="0"/>
              <a:t>EOS Workshop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 smtClean="0"/>
              <a:t>G. Lo Presti, </a:t>
            </a:r>
            <a:r>
              <a:rPr lang="it-IT" dirty="0"/>
              <a:t>HA Samba for </a:t>
            </a:r>
            <a:r>
              <a:rPr lang="it-IT" dirty="0" err="1"/>
              <a:t>CERNBox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66534" y="213731"/>
            <a:ext cx="1071052" cy="691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4" name="Group 23"/>
          <p:cNvGrpSpPr/>
          <p:nvPr/>
        </p:nvGrpSpPr>
        <p:grpSpPr>
          <a:xfrm>
            <a:off x="6003235" y="1330743"/>
            <a:ext cx="2934351" cy="2666996"/>
            <a:chOff x="21000255" y="28566341"/>
            <a:chExt cx="8960931" cy="7967020"/>
          </a:xfrm>
        </p:grpSpPr>
        <p:pic>
          <p:nvPicPr>
            <p:cNvPr id="9" name="Picture 2" descr="E:\CERNBox\CERN_PresentationPack\Loghi\EOS_new.png">
              <a:extLst>
                <a:ext uri="{FF2B5EF4-FFF2-40B4-BE49-F238E27FC236}">
                  <a16:creationId xmlns:a16="http://schemas.microsoft.com/office/drawing/2014/main" id="{8F867BB9-35F4-C546-BA25-D4DEB0DB8C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77462" y="34225382"/>
              <a:ext cx="5239384" cy="23079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ED81070-EA6F-D547-9B37-CDEC5BDC1B6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056980" y="30014141"/>
              <a:ext cx="0" cy="1404000"/>
            </a:xfrm>
            <a:prstGeom prst="line">
              <a:avLst/>
            </a:prstGeom>
            <a:solidFill>
              <a:schemeClr val="accent1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ECFEB48-1B7F-7440-B3FA-6108EE6A31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576117" y="28682031"/>
              <a:ext cx="1625600" cy="16256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CD27318-9923-F441-B4B7-CE9E26BF75C7}"/>
                </a:ext>
              </a:extLst>
            </p:cNvPr>
            <p:cNvSpPr txBox="1"/>
            <p:nvPr/>
          </p:nvSpPr>
          <p:spPr>
            <a:xfrm>
              <a:off x="26611851" y="28975238"/>
              <a:ext cx="3349335" cy="13791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Load-balanced</a:t>
              </a:r>
              <a:endParaRPr 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/>
              <a:r>
                <a:rPr lang="en-US" sz="12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alias</a:t>
              </a:r>
              <a:endParaRPr 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6B2D038-602E-1B4F-A1FA-633651C7DBFB}"/>
                </a:ext>
              </a:extLst>
            </p:cNvPr>
            <p:cNvSpPr txBox="1"/>
            <p:nvPr/>
          </p:nvSpPr>
          <p:spPr>
            <a:xfrm>
              <a:off x="27373799" y="31130456"/>
              <a:ext cx="2449196" cy="13791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SAMBA</a:t>
              </a:r>
            </a:p>
            <a:p>
              <a:pPr algn="ctr"/>
              <a:r>
                <a:rPr lang="en-US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Gateways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CB95445-100A-994D-B1B5-08E1AB357D3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44180" y="28732617"/>
              <a:ext cx="1625600" cy="16256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00F6824-4B71-EE49-9563-EF188BB9760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00255" y="28566341"/>
              <a:ext cx="1625600" cy="1625600"/>
            </a:xfrm>
            <a:prstGeom prst="rect">
              <a:avLst/>
            </a:prstGeom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0AA1502-1221-E54F-A831-66099D02A95D}"/>
                </a:ext>
              </a:extLst>
            </p:cNvPr>
            <p:cNvGrpSpPr/>
            <p:nvPr/>
          </p:nvGrpSpPr>
          <p:grpSpPr>
            <a:xfrm>
              <a:off x="24228594" y="30884013"/>
              <a:ext cx="3633200" cy="2795000"/>
              <a:chOff x="23872994" y="31519013"/>
              <a:chExt cx="3633200" cy="2795000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4F8B8342-BAA9-6440-B955-AA84E9D431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872994" y="31519013"/>
                <a:ext cx="2160000" cy="2160000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30473AC3-F0D5-304B-B03D-6575A38DCC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609594" y="31823813"/>
                <a:ext cx="2160000" cy="2160000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B30CC318-C684-2649-B655-0AB651E890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346194" y="32154013"/>
                <a:ext cx="2160000" cy="2160000"/>
              </a:xfrm>
              <a:prstGeom prst="rect">
                <a:avLst/>
              </a:prstGeom>
            </p:spPr>
          </p:pic>
        </p:grp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72B13C73-FEA8-3549-9410-2D43C54E867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498188" y="29212149"/>
              <a:ext cx="609600" cy="609600"/>
            </a:xfrm>
            <a:prstGeom prst="rect">
              <a:avLst/>
            </a:prstGeom>
          </p:spPr>
        </p:pic>
        <p:pic>
          <p:nvPicPr>
            <p:cNvPr id="21" name="Picture 2" descr="E:\CERNBox\CERN_PresentationPack\Loghi\Ceph_Logo_Standard_RGB_120411_fa.png">
              <a:extLst>
                <a:ext uri="{FF2B5EF4-FFF2-40B4-BE49-F238E27FC236}">
                  <a16:creationId xmlns:a16="http://schemas.microsoft.com/office/drawing/2014/main" id="{C3061B6F-D3D5-F348-9250-CDA46B82538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2370" t="25770" r="12017" b="26958"/>
            <a:stretch/>
          </p:blipFill>
          <p:spPr bwMode="auto">
            <a:xfrm>
              <a:off x="27425663" y="33705967"/>
              <a:ext cx="2114975" cy="6068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04B9491-90CA-D04A-8792-E65C7AFCF3BD}"/>
                </a:ext>
              </a:extLst>
            </p:cNvPr>
            <p:cNvSpPr txBox="1"/>
            <p:nvPr/>
          </p:nvSpPr>
          <p:spPr>
            <a:xfrm>
              <a:off x="27462406" y="33217845"/>
              <a:ext cx="1934606" cy="6895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>
                  <a:latin typeface="Consolas" panose="020B0609020204030204" pitchFamily="49" charset="0"/>
                  <a:cs typeface="Consolas" panose="020B0609020204030204" pitchFamily="49" charset="0"/>
                </a:rPr>
                <a:t>/</a:t>
              </a:r>
              <a:r>
                <a:rPr lang="en-US" sz="900" b="1" dirty="0" err="1" smtClean="0">
                  <a:latin typeface="Consolas" panose="020B0609020204030204" pitchFamily="49" charset="0"/>
                  <a:cs typeface="Consolas" panose="020B0609020204030204" pitchFamily="49" charset="0"/>
                </a:rPr>
                <a:t>cephfs</a:t>
              </a:r>
              <a:endParaRPr lang="en-US" sz="900" b="1" dirty="0"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69CEBD9-08E3-934D-8668-DFBE9F74EC09}"/>
                </a:ext>
              </a:extLst>
            </p:cNvPr>
            <p:cNvSpPr txBox="1"/>
            <p:nvPr/>
          </p:nvSpPr>
          <p:spPr>
            <a:xfrm>
              <a:off x="24325249" y="33761500"/>
              <a:ext cx="2205842" cy="689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latin typeface="Consolas" panose="020B0609020204030204" pitchFamily="49" charset="0"/>
                  <a:cs typeface="Consolas" panose="020B0609020204030204" pitchFamily="49" charset="0"/>
                </a:rPr>
                <a:t>/</a:t>
              </a:r>
              <a:r>
                <a:rPr lang="en-US" sz="900" b="1" dirty="0" err="1">
                  <a:latin typeface="Consolas" panose="020B0609020204030204" pitchFamily="49" charset="0"/>
                  <a:cs typeface="Consolas" panose="020B0609020204030204" pitchFamily="49" charset="0"/>
                </a:rPr>
                <a:t>eos</a:t>
              </a:r>
              <a:r>
                <a:rPr lang="en-US" sz="900" b="1" dirty="0" smtClean="0">
                  <a:latin typeface="Consolas" panose="020B0609020204030204" pitchFamily="49" charset="0"/>
                  <a:cs typeface="Consolas" panose="020B0609020204030204" pitchFamily="49" charset="0"/>
                </a:rPr>
                <a:t>/...</a:t>
              </a:r>
              <a:endParaRPr lang="en-US" sz="900" b="1" dirty="0">
                <a:latin typeface="Consolas" panose="020B0609020204030204" pitchFamily="49" charset="0"/>
                <a:cs typeface="Consolas" panose="020B0609020204030204" pitchFamily="4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201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Usage and current issues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501270" cy="348061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Growing usage trend,</a:t>
            </a:r>
            <a:br>
              <a:rPr lang="en-US" sz="1800" dirty="0" smtClean="0"/>
            </a:br>
            <a:r>
              <a:rPr lang="en-US" sz="1800" dirty="0" smtClean="0"/>
              <a:t>service permanently used</a:t>
            </a:r>
          </a:p>
          <a:p>
            <a:r>
              <a:rPr lang="en-US" sz="1800" dirty="0" smtClean="0">
                <a:solidFill>
                  <a:srgbClr val="00B050"/>
                </a:solidFill>
              </a:rPr>
              <a:t>Transparent interventions</a:t>
            </a:r>
            <a:endParaRPr lang="en-US" sz="1800" dirty="0">
              <a:solidFill>
                <a:srgbClr val="00B050"/>
              </a:solidFill>
            </a:endParaRPr>
          </a:p>
          <a:p>
            <a:pPr lvl="1"/>
            <a:r>
              <a:rPr lang="en-US" sz="1600" dirty="0" smtClean="0"/>
              <a:t>Floating IPs get</a:t>
            </a:r>
            <a:br>
              <a:rPr lang="en-US" sz="1600" dirty="0" smtClean="0"/>
            </a:br>
            <a:r>
              <a:rPr lang="en-US" sz="1600" dirty="0" smtClean="0"/>
              <a:t>reassigned </a:t>
            </a:r>
            <a:r>
              <a:rPr lang="en-US" sz="1600" dirty="0" smtClean="0"/>
              <a:t>seamlessly</a:t>
            </a:r>
            <a:endParaRPr 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EOS Workshop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 smtClean="0"/>
              <a:t>G. Lo Presti, HA </a:t>
            </a:r>
            <a:r>
              <a:rPr lang="it-IT" dirty="0"/>
              <a:t>Samba for </a:t>
            </a:r>
            <a:r>
              <a:rPr lang="it-IT" dirty="0" err="1"/>
              <a:t>CERNBox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870" y="994206"/>
            <a:ext cx="4859130" cy="203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72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Usage and current issues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501270" cy="348061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Growing usage trend,</a:t>
            </a:r>
            <a:br>
              <a:rPr lang="en-US" sz="1800" dirty="0" smtClean="0"/>
            </a:br>
            <a:r>
              <a:rPr lang="en-US" sz="1800" dirty="0" smtClean="0"/>
              <a:t>service permanently used</a:t>
            </a:r>
          </a:p>
          <a:p>
            <a:r>
              <a:rPr lang="en-US" sz="1800" dirty="0" smtClean="0">
                <a:solidFill>
                  <a:srgbClr val="00B050"/>
                </a:solidFill>
              </a:rPr>
              <a:t>Transparent interventions</a:t>
            </a:r>
            <a:endParaRPr lang="en-US" sz="1800" dirty="0">
              <a:solidFill>
                <a:srgbClr val="00B050"/>
              </a:solidFill>
            </a:endParaRPr>
          </a:p>
          <a:p>
            <a:pPr lvl="1"/>
            <a:r>
              <a:rPr lang="en-US" sz="1600" dirty="0" smtClean="0"/>
              <a:t>Floating IPs get</a:t>
            </a:r>
            <a:br>
              <a:rPr lang="en-US" sz="1600" dirty="0" smtClean="0"/>
            </a:br>
            <a:r>
              <a:rPr lang="en-US" sz="1600" dirty="0" smtClean="0"/>
              <a:t>reassigned seamlessly</a:t>
            </a:r>
          </a:p>
          <a:p>
            <a:r>
              <a:rPr lang="en-US" sz="1800" dirty="0" smtClean="0"/>
              <a:t>Permissions and ACLs</a:t>
            </a:r>
          </a:p>
          <a:p>
            <a:pPr lvl="1"/>
            <a:r>
              <a:rPr lang="en-US" sz="1600" dirty="0" smtClean="0">
                <a:solidFill>
                  <a:srgbClr val="C00000"/>
                </a:solidFill>
              </a:rPr>
              <a:t>Work in </a:t>
            </a:r>
            <a:r>
              <a:rPr lang="en-US" sz="1600" dirty="0" smtClean="0">
                <a:solidFill>
                  <a:srgbClr val="C00000"/>
                </a:solidFill>
              </a:rPr>
              <a:t>progress</a:t>
            </a:r>
            <a:endParaRPr lang="en-US" sz="1600" dirty="0" smtClean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EOS Workshop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 smtClean="0"/>
              <a:t>G. Lo Presti, HA </a:t>
            </a:r>
            <a:r>
              <a:rPr lang="it-IT" dirty="0"/>
              <a:t>Samba for </a:t>
            </a:r>
            <a:r>
              <a:rPr lang="it-IT" dirty="0" err="1"/>
              <a:t>CERNBox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870" y="994206"/>
            <a:ext cx="4859130" cy="203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83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Usage and current issues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501270" cy="348061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Growing usage trend,</a:t>
            </a:r>
            <a:br>
              <a:rPr lang="en-US" sz="1800" dirty="0" smtClean="0"/>
            </a:br>
            <a:r>
              <a:rPr lang="en-US" sz="1800" dirty="0" smtClean="0"/>
              <a:t>service permanently used</a:t>
            </a:r>
          </a:p>
          <a:p>
            <a:r>
              <a:rPr lang="en-US" sz="1800" dirty="0" smtClean="0">
                <a:solidFill>
                  <a:srgbClr val="00B050"/>
                </a:solidFill>
              </a:rPr>
              <a:t>Transparent interventions</a:t>
            </a:r>
            <a:endParaRPr lang="en-US" sz="1800" dirty="0">
              <a:solidFill>
                <a:srgbClr val="00B050"/>
              </a:solidFill>
            </a:endParaRPr>
          </a:p>
          <a:p>
            <a:pPr lvl="1"/>
            <a:r>
              <a:rPr lang="en-US" sz="1600" dirty="0" smtClean="0"/>
              <a:t>Floating IPs get</a:t>
            </a:r>
            <a:br>
              <a:rPr lang="en-US" sz="1600" dirty="0" smtClean="0"/>
            </a:br>
            <a:r>
              <a:rPr lang="en-US" sz="1600" dirty="0" smtClean="0"/>
              <a:t>reassigned seamlessly</a:t>
            </a:r>
          </a:p>
          <a:p>
            <a:r>
              <a:rPr lang="en-US" sz="1800" dirty="0" smtClean="0"/>
              <a:t>Permissions and ACLs</a:t>
            </a:r>
          </a:p>
          <a:p>
            <a:pPr lvl="1"/>
            <a:r>
              <a:rPr lang="en-US" sz="1600" dirty="0" smtClean="0">
                <a:solidFill>
                  <a:srgbClr val="C00000"/>
                </a:solidFill>
              </a:rPr>
              <a:t>Work in progress</a:t>
            </a:r>
          </a:p>
          <a:p>
            <a:r>
              <a:rPr lang="en-US" sz="1800" dirty="0" smtClean="0"/>
              <a:t>“Concurrent” Microsoft</a:t>
            </a:r>
            <a:r>
              <a:rPr lang="en-US" sz="1800" dirty="0"/>
              <a:t> </a:t>
            </a:r>
            <a:r>
              <a:rPr lang="en-US" sz="1800" dirty="0" smtClean="0"/>
              <a:t>Office editing</a:t>
            </a:r>
          </a:p>
          <a:p>
            <a:pPr lvl="1"/>
            <a:r>
              <a:rPr lang="en-US" sz="1400" dirty="0">
                <a:solidFill>
                  <a:srgbClr val="C00000"/>
                </a:solidFill>
              </a:rPr>
              <a:t>Issue:</a:t>
            </a:r>
            <a:r>
              <a:rPr lang="en-US" sz="1400" dirty="0" smtClean="0"/>
              <a:t> multiple users accessing the </a:t>
            </a:r>
            <a:r>
              <a:rPr lang="en-US" sz="1400" b="1" dirty="0" smtClean="0"/>
              <a:t>same</a:t>
            </a:r>
            <a:r>
              <a:rPr lang="en-US" sz="1400" dirty="0" smtClean="0"/>
              <a:t> remote file via </a:t>
            </a:r>
            <a:r>
              <a:rPr lang="en-US" sz="1400" b="1" dirty="0" smtClean="0"/>
              <a:t>different</a:t>
            </a:r>
            <a:r>
              <a:rPr lang="en-US" sz="1400" b="1" i="1" dirty="0" smtClean="0"/>
              <a:t> </a:t>
            </a:r>
            <a:r>
              <a:rPr lang="en-US" sz="1400" dirty="0" smtClean="0"/>
              <a:t>gateways miss the notification that the file is being edited by another user</a:t>
            </a:r>
          </a:p>
          <a:p>
            <a:pPr lvl="1"/>
            <a:r>
              <a:rPr lang="en-US" sz="1400" dirty="0" smtClean="0"/>
              <a:t>Related to how Office uses locks over CIFS/SMB</a:t>
            </a:r>
          </a:p>
          <a:p>
            <a:pPr lvl="2"/>
            <a:r>
              <a:rPr lang="en-US" sz="1200" dirty="0" smtClean="0"/>
              <a:t>Investigating possible fixes and alternatives</a:t>
            </a:r>
            <a:endParaRPr lang="en-US" sz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EOS Workshop 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 dirty="0" smtClean="0"/>
              <a:t>G. Lo Presti, HA </a:t>
            </a:r>
            <a:r>
              <a:rPr lang="it-IT" dirty="0"/>
              <a:t>Samba for </a:t>
            </a:r>
            <a:r>
              <a:rPr lang="it-IT" dirty="0" err="1"/>
              <a:t>CERNBox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870" y="994206"/>
            <a:ext cx="4859130" cy="203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24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TemplateCERN16-9</Template>
  <TotalTime>149</TotalTime>
  <Words>356</Words>
  <Application>Microsoft Office PowerPoint</Application>
  <PresentationFormat>On-screen Show (16:9)</PresentationFormat>
  <Paragraphs>63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Consolas</vt:lpstr>
      <vt:lpstr>CERNCorporate16-9</vt:lpstr>
      <vt:lpstr>High-Available Samba for CERNBox</vt:lpstr>
      <vt:lpstr>Storage for MALT</vt:lpstr>
      <vt:lpstr>HA Samba Architecture</vt:lpstr>
      <vt:lpstr>Usage and current issues</vt:lpstr>
      <vt:lpstr>Usage and current issues</vt:lpstr>
      <vt:lpstr>Usage and current issues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Giuseppe Lo Presti</dc:creator>
  <cp:lastModifiedBy>Giuseppe Lo Presti</cp:lastModifiedBy>
  <cp:revision>15</cp:revision>
  <dcterms:created xsi:type="dcterms:W3CDTF">2020-01-20T09:29:43Z</dcterms:created>
  <dcterms:modified xsi:type="dcterms:W3CDTF">2020-02-03T10:23:19Z</dcterms:modified>
</cp:coreProperties>
</file>