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97" r:id="rId2"/>
    <p:sldId id="298" r:id="rId3"/>
    <p:sldId id="299" r:id="rId4"/>
    <p:sldId id="300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33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6" autoAdjust="0"/>
    <p:restoredTop sz="94676"/>
  </p:normalViewPr>
  <p:slideViewPr>
    <p:cSldViewPr snapToGrid="0" snapToObjects="1">
      <p:cViewPr varScale="1">
        <p:scale>
          <a:sx n="92" d="100"/>
          <a:sy n="92" d="100"/>
        </p:scale>
        <p:origin x="88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BD884-6932-4931-85D4-FAD6900A4BA5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9B6F7-2989-4CCA-AF80-AA61BAA1A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0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9B6F7-2989-4CCA-AF80-AA61BAA1A4B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3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9B6F7-2989-4CCA-AF80-AA61BAA1A4B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402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9B6F7-2989-4CCA-AF80-AA61BAA1A4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00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9B6F7-2989-4CCA-AF80-AA61BAA1A4B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959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9B6F7-2989-4CCA-AF80-AA61BAA1A4B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765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627200"/>
            <a:ext cx="8226854" cy="151233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Optical setup for halo </a:t>
            </a:r>
            <a:r>
              <a:rPr kumimoji="0" lang="fr-CH" dirty="0" err="1" smtClean="0"/>
              <a:t>measurements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625"/>
          <a:stretch/>
        </p:blipFill>
        <p:spPr>
          <a:xfrm>
            <a:off x="86430" y="6137146"/>
            <a:ext cx="268557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71" y="6239905"/>
            <a:ext cx="1000658" cy="511615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I. Gorgisyan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73598" y="1127684"/>
            <a:ext cx="4071259" cy="1106365"/>
            <a:chOff x="2243888" y="648428"/>
            <a:chExt cx="4071259" cy="1106365"/>
          </a:xfrm>
        </p:grpSpPr>
        <p:sp>
          <p:nvSpPr>
            <p:cNvPr id="9" name="Title 1"/>
            <p:cNvSpPr txBox="1">
              <a:spLocks/>
            </p:cNvSpPr>
            <p:nvPr/>
          </p:nvSpPr>
          <p:spPr>
            <a:xfrm>
              <a:off x="2243888" y="648428"/>
              <a:ext cx="4071259" cy="955980"/>
            </a:xfrm>
            <a:prstGeom prst="rect">
              <a:avLst/>
            </a:prstGeom>
            <a:ln>
              <a:noFill/>
            </a:ln>
          </p:spPr>
          <p:txBody>
            <a:bodyPr vert="horz" lIns="45720" rIns="45720" anchor="ctr">
              <a:normAutofit fontScale="92500"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600" b="1" dirty="0" smtClean="0">
                  <a:solidFill>
                    <a:schemeClr val="tx2"/>
                  </a:solidFill>
                </a:rPr>
                <a:t>Ishkhan Gorgisyan</a:t>
              </a:r>
              <a:endParaRPr lang="de-CH" sz="3600" b="1" dirty="0">
                <a:solidFill>
                  <a:schemeClr val="tx2"/>
                </a:solidFill>
              </a:endParaRPr>
            </a:p>
          </p:txBody>
        </p:sp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2353822" y="1288830"/>
              <a:ext cx="3765622" cy="46596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just">
                <a:buNone/>
              </a:pPr>
              <a:r>
                <a:rPr lang="en-US" sz="2400" b="1" dirty="0" smtClean="0">
                  <a:solidFill>
                    <a:srgbClr val="002060"/>
                  </a:solidFill>
                </a:rPr>
                <a:t>Fellow</a:t>
              </a:r>
            </a:p>
          </p:txBody>
        </p:sp>
      </p:grpSp>
      <p:sp>
        <p:nvSpPr>
          <p:cNvPr id="27" name="Subtitle 2"/>
          <p:cNvSpPr txBox="1">
            <a:spLocks/>
          </p:cNvSpPr>
          <p:nvPr/>
        </p:nvSpPr>
        <p:spPr>
          <a:xfrm>
            <a:off x="383532" y="2285198"/>
            <a:ext cx="3851392" cy="438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algn="l"/>
            <a:r>
              <a:rPr lang="en-US" sz="2000" b="1" dirty="0" smtClean="0">
                <a:solidFill>
                  <a:srgbClr val="002060"/>
                </a:solidFill>
              </a:rPr>
              <a:t>AWAKE experiment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383531" y="3279261"/>
            <a:ext cx="5237951" cy="438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algn="l"/>
            <a:r>
              <a:rPr lang="en-US" sz="2000" b="1" dirty="0" smtClean="0">
                <a:solidFill>
                  <a:srgbClr val="002060"/>
                </a:solidFill>
              </a:rPr>
              <a:t>PhD from EPFL at Paul </a:t>
            </a:r>
            <a:r>
              <a:rPr lang="en-US" sz="2000" b="1" dirty="0" err="1" smtClean="0">
                <a:solidFill>
                  <a:srgbClr val="002060"/>
                </a:solidFill>
              </a:rPr>
              <a:t>Scherrer</a:t>
            </a:r>
            <a:r>
              <a:rPr lang="en-US" sz="2000" b="1" dirty="0" smtClean="0">
                <a:solidFill>
                  <a:srgbClr val="002060"/>
                </a:solidFill>
              </a:rPr>
              <a:t> Institute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383532" y="3769278"/>
            <a:ext cx="2848041" cy="438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algn="l"/>
            <a:r>
              <a:rPr lang="en-US" sz="2000" b="1" dirty="0" smtClean="0">
                <a:solidFill>
                  <a:srgbClr val="002060"/>
                </a:solidFill>
              </a:rPr>
              <a:t>Master from EPFL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30" name="Date Placeholder 2"/>
          <p:cNvSpPr>
            <a:spLocks noGrp="1"/>
          </p:cNvSpPr>
          <p:nvPr>
            <p:ph type="dt" sz="half" idx="2"/>
          </p:nvPr>
        </p:nvSpPr>
        <p:spPr>
          <a:xfrm>
            <a:off x="3503827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3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78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19" y="495931"/>
            <a:ext cx="7612162" cy="5112548"/>
          </a:xfrm>
          <a:prstGeom prst="rect">
            <a:avLst/>
          </a:prstGeom>
        </p:spPr>
      </p:pic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3503827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75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023" y="206186"/>
            <a:ext cx="90054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 smtClean="0"/>
              <a:t>Transverse and longitudinal profile measurements of </a:t>
            </a:r>
            <a:r>
              <a:rPr lang="en-US" sz="1600" b="1" dirty="0">
                <a:latin typeface="Arial (body)"/>
                <a:cs typeface="Arial Narrow"/>
              </a:rPr>
              <a:t>e</a:t>
            </a:r>
            <a:r>
              <a:rPr lang="en-US" sz="1600" b="1" baseline="30000" dirty="0">
                <a:latin typeface="Arial (body)"/>
                <a:cs typeface="Arial Narrow"/>
              </a:rPr>
              <a:t>-</a:t>
            </a:r>
            <a:r>
              <a:rPr lang="en-GB" sz="1600" b="1" dirty="0" smtClean="0"/>
              <a:t> beam, </a:t>
            </a:r>
            <a:r>
              <a:rPr lang="en-US" sz="1600" b="1" dirty="0" smtClean="0">
                <a:latin typeface="Arial (body)"/>
                <a:cs typeface="Arial Narrow"/>
              </a:rPr>
              <a:t>p</a:t>
            </a:r>
            <a:r>
              <a:rPr lang="en-US" sz="1600" b="1" baseline="30000" dirty="0" smtClean="0">
                <a:latin typeface="Arial (body)"/>
                <a:cs typeface="Arial Narrow"/>
              </a:rPr>
              <a:t>+</a:t>
            </a:r>
            <a:r>
              <a:rPr lang="en-GB" sz="1600" b="1" dirty="0" smtClean="0"/>
              <a:t> </a:t>
            </a:r>
            <a:r>
              <a:rPr lang="en-GB" sz="1600" b="1" dirty="0"/>
              <a:t>beam </a:t>
            </a:r>
            <a:r>
              <a:rPr lang="en-GB" sz="1600" b="1" dirty="0" smtClean="0"/>
              <a:t>and laser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7226" y="1003569"/>
            <a:ext cx="2709814" cy="4973185"/>
            <a:chOff x="147226" y="1003569"/>
            <a:chExt cx="2709814" cy="497318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905" y="1632427"/>
              <a:ext cx="2470456" cy="234359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24" t="14623" r="3350" b="10522"/>
            <a:stretch/>
          </p:blipFill>
          <p:spPr>
            <a:xfrm>
              <a:off x="147226" y="4165758"/>
              <a:ext cx="2709814" cy="181099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7226" y="1003569"/>
              <a:ext cx="19933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00" dirty="0" smtClean="0"/>
                <a:t>Proton halo system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57040" y="998316"/>
            <a:ext cx="2396157" cy="5441757"/>
            <a:chOff x="2857040" y="998316"/>
            <a:chExt cx="2396157" cy="5441757"/>
          </a:xfrm>
        </p:grpSpPr>
        <p:grpSp>
          <p:nvGrpSpPr>
            <p:cNvPr id="4" name="Group 3"/>
            <p:cNvGrpSpPr/>
            <p:nvPr/>
          </p:nvGrpSpPr>
          <p:grpSpPr>
            <a:xfrm>
              <a:off x="2948442" y="1632427"/>
              <a:ext cx="2304755" cy="4807646"/>
              <a:chOff x="709614" y="969684"/>
              <a:chExt cx="2286484" cy="5064683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599" t="31535" r="17857"/>
              <a:stretch/>
            </p:blipFill>
            <p:spPr>
              <a:xfrm>
                <a:off x="709614" y="969684"/>
                <a:ext cx="2286484" cy="5064683"/>
              </a:xfrm>
              <a:prstGeom prst="rect">
                <a:avLst/>
              </a:prstGeom>
            </p:spPr>
          </p:pic>
          <p:sp>
            <p:nvSpPr>
              <p:cNvPr id="6" name="Oval 5"/>
              <p:cNvSpPr/>
              <p:nvPr/>
            </p:nvSpPr>
            <p:spPr>
              <a:xfrm>
                <a:off x="974361" y="4783736"/>
                <a:ext cx="446598" cy="438424"/>
              </a:xfrm>
              <a:prstGeom prst="ellipse">
                <a:avLst/>
              </a:prstGeom>
              <a:noFill/>
              <a:ln w="444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 rot="-120000" flipV="1">
                <a:off x="1161564" y="2273968"/>
                <a:ext cx="655196" cy="2728980"/>
              </a:xfrm>
              <a:prstGeom prst="line">
                <a:avLst/>
              </a:prstGeom>
              <a:ln w="31750">
                <a:solidFill>
                  <a:srgbClr val="FF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768633" y="2251334"/>
                <a:ext cx="794092" cy="0"/>
              </a:xfrm>
              <a:prstGeom prst="line">
                <a:avLst/>
              </a:prstGeom>
              <a:ln w="31750"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13"/>
            <p:cNvSpPr/>
            <p:nvPr/>
          </p:nvSpPr>
          <p:spPr>
            <a:xfrm>
              <a:off x="2857040" y="998316"/>
              <a:ext cx="23176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00" dirty="0" smtClean="0"/>
                <a:t>Streak camera system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574230" y="998315"/>
            <a:ext cx="3399781" cy="5441758"/>
            <a:chOff x="5574230" y="998315"/>
            <a:chExt cx="3399781" cy="544175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208" r="4991" b="14811"/>
            <a:stretch/>
          </p:blipFill>
          <p:spPr>
            <a:xfrm>
              <a:off x="5574230" y="1632427"/>
              <a:ext cx="3399781" cy="480764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5574230" y="998315"/>
              <a:ext cx="307100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00" dirty="0" smtClean="0"/>
                <a:t>Electron spectrometer optics</a:t>
              </a:r>
            </a:p>
          </p:txBody>
        </p:sp>
      </p:grp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3503827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6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1279" y="143840"/>
            <a:ext cx="6251865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EO system for sub-</a:t>
            </a:r>
            <a:r>
              <a:rPr lang="en-GB" b="1" dirty="0" err="1" smtClean="0"/>
              <a:t>ps</a:t>
            </a:r>
            <a:r>
              <a:rPr lang="en-GB" b="1" dirty="0" smtClean="0"/>
              <a:t> bunch length measurement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993" y="950868"/>
            <a:ext cx="4797747" cy="18181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5" t="26444" r="46096" b="41389"/>
          <a:stretch/>
        </p:blipFill>
        <p:spPr>
          <a:xfrm>
            <a:off x="710152" y="2800304"/>
            <a:ext cx="2413000" cy="166044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7211" y="4468767"/>
            <a:ext cx="2261732" cy="18751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8035" y="3168112"/>
            <a:ext cx="2452803" cy="1799611"/>
          </a:xfrm>
          <a:prstGeom prst="rect">
            <a:avLst/>
          </a:prstGeom>
        </p:spPr>
      </p:pic>
      <p:cxnSp>
        <p:nvCxnSpPr>
          <p:cNvPr id="23" name="Straight Connector 22"/>
          <p:cNvCxnSpPr>
            <a:endCxn id="21" idx="1"/>
          </p:cNvCxnSpPr>
          <p:nvPr/>
        </p:nvCxnSpPr>
        <p:spPr>
          <a:xfrm>
            <a:off x="1560079" y="3625180"/>
            <a:ext cx="1777132" cy="1781162"/>
          </a:xfrm>
          <a:prstGeom prst="line">
            <a:avLst/>
          </a:prstGeom>
          <a:ln w="666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22" idx="1"/>
          </p:cNvCxnSpPr>
          <p:nvPr/>
        </p:nvCxnSpPr>
        <p:spPr>
          <a:xfrm flipV="1">
            <a:off x="3726303" y="4067918"/>
            <a:ext cx="2261732" cy="1449655"/>
          </a:xfrm>
          <a:prstGeom prst="line">
            <a:avLst/>
          </a:prstGeom>
          <a:ln w="666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676304" y="6039522"/>
            <a:ext cx="3291047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 smtClean="0"/>
              <a:t>Currently being tested at CLEAR</a:t>
            </a:r>
            <a:endParaRPr lang="en-GB" sz="1600" dirty="0"/>
          </a:p>
        </p:txBody>
      </p:sp>
      <p:sp>
        <p:nvSpPr>
          <p:cNvPr id="29" name="Date Placeholder 2"/>
          <p:cNvSpPr>
            <a:spLocks noGrp="1"/>
          </p:cNvSpPr>
          <p:nvPr>
            <p:ph type="dt" sz="half" idx="2"/>
          </p:nvPr>
        </p:nvSpPr>
        <p:spPr>
          <a:xfrm>
            <a:off x="3503827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69716" y="1127515"/>
            <a:ext cx="436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 smtClean="0"/>
              <a:t>Developed at CLEAR for AWAKE Run 2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Linearly chirped laser pulse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e</a:t>
            </a:r>
            <a:r>
              <a:rPr lang="en-GB" sz="1600" baseline="30000" dirty="0"/>
              <a:t>-</a:t>
            </a:r>
            <a:r>
              <a:rPr lang="en-GB" sz="1600" dirty="0"/>
              <a:t> profile encoded in laser pulse spectrum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Single-shot and non-invasive </a:t>
            </a:r>
            <a:r>
              <a:rPr lang="en-GB" sz="1600" dirty="0" smtClean="0"/>
              <a:t>measurements </a:t>
            </a:r>
            <a:endParaRPr lang="en-GB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466357" y="629067"/>
            <a:ext cx="6223635" cy="5420164"/>
            <a:chOff x="1466357" y="722586"/>
            <a:chExt cx="6223635" cy="542016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46"/>
            <a:stretch/>
          </p:blipFill>
          <p:spPr>
            <a:xfrm rot="5400000">
              <a:off x="1868093" y="320850"/>
              <a:ext cx="5420164" cy="6223635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3484276" y="2112724"/>
              <a:ext cx="2478113" cy="2120135"/>
              <a:chOff x="3484276" y="2112724"/>
              <a:chExt cx="2478113" cy="2120135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 flipH="1" flipV="1">
                <a:off x="5637427" y="2947468"/>
                <a:ext cx="324962" cy="12853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4578175" y="2972226"/>
                <a:ext cx="1071200" cy="220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V="1">
                <a:off x="4575027" y="2112724"/>
                <a:ext cx="3148" cy="87066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3982997" y="2389536"/>
                <a:ext cx="587630" cy="26105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V="1">
                <a:off x="4577115" y="2166625"/>
                <a:ext cx="3148" cy="4914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 w="lg" len="med"/>
                <a:tailEnd type="non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3484276" y="2412359"/>
                <a:ext cx="524051" cy="173150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3484276" y="4143862"/>
                <a:ext cx="679674" cy="1965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4163950" y="3461406"/>
                <a:ext cx="86719" cy="71656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3913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38955" y="2429841"/>
            <a:ext cx="8063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800" b="1" dirty="0" smtClean="0"/>
              <a:t>Thank you for attention</a:t>
            </a:r>
            <a:endParaRPr lang="en-GB" sz="4800" b="1" dirty="0" smtClean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3503827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15608</TotalTime>
  <Words>91</Words>
  <Application>Microsoft Office PowerPoint</Application>
  <PresentationFormat>On-screen Show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(body)</vt:lpstr>
      <vt:lpstr>Arial Narrow</vt:lpstr>
      <vt:lpstr>Calibri</vt:lpstr>
      <vt:lpstr>Optima</vt:lpstr>
      <vt:lpstr>CERNCobranding4-3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Ishkhan Gorgisyan</cp:lastModifiedBy>
  <cp:revision>312</cp:revision>
  <dcterms:created xsi:type="dcterms:W3CDTF">2012-11-30T11:04:26Z</dcterms:created>
  <dcterms:modified xsi:type="dcterms:W3CDTF">2019-11-12T08:18:03Z</dcterms:modified>
</cp:coreProperties>
</file>