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308" r:id="rId3"/>
    <p:sldId id="265" r:id="rId4"/>
    <p:sldId id="348" r:id="rId5"/>
    <p:sldId id="298" r:id="rId6"/>
    <p:sldId id="330" r:id="rId7"/>
    <p:sldId id="300" r:id="rId8"/>
    <p:sldId id="333" r:id="rId9"/>
    <p:sldId id="334" r:id="rId10"/>
    <p:sldId id="347" r:id="rId11"/>
    <p:sldId id="349" r:id="rId12"/>
    <p:sldId id="350" r:id="rId13"/>
    <p:sldId id="351" r:id="rId14"/>
    <p:sldId id="352" r:id="rId15"/>
    <p:sldId id="339" r:id="rId16"/>
    <p:sldId id="338" r:id="rId17"/>
    <p:sldId id="325" r:id="rId18"/>
    <p:sldId id="332" r:id="rId19"/>
    <p:sldId id="327" r:id="rId20"/>
    <p:sldId id="329" r:id="rId21"/>
    <p:sldId id="341" r:id="rId22"/>
    <p:sldId id="342" r:id="rId23"/>
    <p:sldId id="343" r:id="rId24"/>
    <p:sldId id="344" r:id="rId25"/>
    <p:sldId id="345" r:id="rId26"/>
    <p:sldId id="353" r:id="rId27"/>
    <p:sldId id="354" r:id="rId28"/>
    <p:sldId id="355" r:id="rId29"/>
    <p:sldId id="356" r:id="rId30"/>
    <p:sldId id="357" r:id="rId31"/>
    <p:sldId id="340" r:id="rId32"/>
    <p:sldId id="29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1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5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E455E-2F4E-4BD7-B324-0E51894540A7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9ACA0-396A-458C-B318-208790FD3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20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769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14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88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CERN academic training - Compact Linear Collider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9 March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98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0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3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705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93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115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6578583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31"/>
            <a:ext cx="1100022" cy="11000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9358" y="230069"/>
            <a:ext cx="721946" cy="721946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830572" y="653572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LCWS2019, Sendai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9"/>
          <p:cNvSpPr txBox="1">
            <a:spLocks/>
          </p:cNvSpPr>
          <p:nvPr userDrawn="1"/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30 October 2019</a:t>
            </a:r>
            <a:endParaRPr lang="en-US" dirty="0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5359284" y="6529350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W. Wuensch,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86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066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739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CE144-4A67-4739-B5BE-AF6FCACA10CC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7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gif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hyperlink" Target="https://indico.cern.ch/event/766929/" TargetMode="Externa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2754" y="2258171"/>
            <a:ext cx="7760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Applications of X-band and high-gradient technology</a:t>
            </a:r>
            <a:endParaRPr lang="en-GB" sz="3600" dirty="0"/>
          </a:p>
        </p:txBody>
      </p:sp>
      <p:sp>
        <p:nvSpPr>
          <p:cNvPr id="2" name="Right Arrow 1"/>
          <p:cNvSpPr/>
          <p:nvPr/>
        </p:nvSpPr>
        <p:spPr>
          <a:xfrm rot="18624921">
            <a:off x="4247249" y="5316450"/>
            <a:ext cx="1403928" cy="93287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000567" y="4572924"/>
            <a:ext cx="6048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CLIC project meeting, 5 December 2019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3270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352" y="1096785"/>
            <a:ext cx="9434411" cy="52464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3168" y="294636"/>
            <a:ext cx="999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POLARIX transverse deflector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14397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CERN academic training - Compact Linear Collider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9 March 2018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98989" y="304800"/>
            <a:ext cx="1641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err="1" smtClean="0"/>
              <a:t>SwissFEL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2881" y="1471984"/>
            <a:ext cx="5271796" cy="39538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8586" y="1578706"/>
            <a:ext cx="582246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Recent implementation of a large-scale normal-conducting linac – 5.8 GeV, over 100 accelerating structures.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Strong linear collider technology heritage and with implementation </a:t>
            </a:r>
            <a:r>
              <a:rPr lang="en-GB" sz="2800" dirty="0" smtClean="0">
                <a:solidFill>
                  <a:srgbClr val="FF0000"/>
                </a:solidFill>
              </a:rPr>
              <a:t>many important lessons have been learned</a:t>
            </a:r>
            <a:r>
              <a:rPr lang="en-GB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0024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00" y="4156363"/>
            <a:ext cx="4611346" cy="233251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CERN academic training - Compact Linear Collider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9 March 2018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834" y="524824"/>
            <a:ext cx="4842051" cy="36315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91355" y="158957"/>
            <a:ext cx="2760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err="1" smtClean="0"/>
              <a:t>SwissFEL</a:t>
            </a:r>
            <a:r>
              <a:rPr lang="en-GB" sz="3200" dirty="0" smtClean="0"/>
              <a:t> rf unit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0973" y="819237"/>
            <a:ext cx="4728308" cy="3546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b="6645"/>
          <a:stretch/>
        </p:blipFill>
        <p:spPr>
          <a:xfrm>
            <a:off x="6590973" y="3589952"/>
            <a:ext cx="4572638" cy="32016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6089383"/>
            <a:ext cx="5557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Same rf “topology” as CLIC klystron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0850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CERN academic training - Compact Linear Collider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9 March 2018</a:t>
            </a:r>
            <a:endParaRPr lang="en-US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" t="5263" r="6619"/>
          <a:stretch>
            <a:fillRect/>
          </a:stretch>
        </p:blipFill>
        <p:spPr bwMode="auto">
          <a:xfrm>
            <a:off x="3530174" y="1475367"/>
            <a:ext cx="4652534" cy="390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834" y="3429479"/>
            <a:ext cx="4572638" cy="3429479"/>
          </a:xfrm>
          <a:prstGeom prst="rect">
            <a:avLst/>
          </a:prstGeom>
        </p:spPr>
      </p:pic>
      <p:pic>
        <p:nvPicPr>
          <p:cNvPr id="7" name="Picture 6" descr="TUPSO43f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0" y="1384882"/>
            <a:ext cx="3522867" cy="46971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6357" y="0"/>
            <a:ext cx="4572638" cy="3429479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 rot="2342773">
            <a:off x="6980611" y="1454445"/>
            <a:ext cx="547423" cy="17312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009662" y="5502031"/>
            <a:ext cx="208670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28348" y="215876"/>
            <a:ext cx="4725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err="1" smtClean="0"/>
              <a:t>SwissFEL</a:t>
            </a:r>
            <a:r>
              <a:rPr lang="en-GB" sz="3200" dirty="0" smtClean="0"/>
              <a:t> micron tolerances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381233" y="5751542"/>
            <a:ext cx="3343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Sub-micron precision achieved in production!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56985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CERN academic training - Compact Linear Collider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9 March 2018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20315" y="206640"/>
            <a:ext cx="31250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err="1" smtClean="0"/>
              <a:t>SwissFEL</a:t>
            </a:r>
            <a:r>
              <a:rPr lang="en-GB" sz="3200" dirty="0" smtClean="0"/>
              <a:t> gradient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11" y="1116121"/>
            <a:ext cx="5706853" cy="4280140"/>
          </a:xfrm>
          <a:prstGeom prst="rect">
            <a:avLst/>
          </a:prstGeom>
        </p:spPr>
      </p:pic>
      <p:pic>
        <p:nvPicPr>
          <p:cNvPr id="7" name="Immagine 1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95000"/>
                    </a14:imgEffect>
                    <a14:imgEffect>
                      <a14:brightnessContrast bright="21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028" y="1054899"/>
            <a:ext cx="5212862" cy="39096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31615" y="3703782"/>
            <a:ext cx="2951949" cy="1260764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730837" y="3842576"/>
            <a:ext cx="609599" cy="123599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9864436" y="2373745"/>
            <a:ext cx="1163782" cy="270482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6000" y="5094526"/>
            <a:ext cx="58228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Two PSI-built X-band structures have been tested in the Xboxes – both operated at over 115 MV/m.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2976" y="5530964"/>
            <a:ext cx="5029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Gradient only limited by C-band power source</a:t>
            </a:r>
            <a:endParaRPr lang="en-US" sz="2400" dirty="0"/>
          </a:p>
        </p:txBody>
      </p:sp>
      <p:sp>
        <p:nvSpPr>
          <p:cNvPr id="13" name="Right Arrow 12"/>
          <p:cNvSpPr/>
          <p:nvPr/>
        </p:nvSpPr>
        <p:spPr>
          <a:xfrm rot="1727151">
            <a:off x="5832055" y="2566169"/>
            <a:ext cx="1008185" cy="476739"/>
          </a:xfrm>
          <a:prstGeom prst="rightArrow">
            <a:avLst/>
          </a:prstGeom>
          <a:solidFill>
            <a:srgbClr val="FF000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4609980">
            <a:off x="10371729" y="827289"/>
            <a:ext cx="1008185" cy="476739"/>
          </a:xfrm>
          <a:prstGeom prst="rightArrow">
            <a:avLst/>
          </a:prstGeom>
          <a:solidFill>
            <a:srgbClr val="FF000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0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3168" y="294636"/>
            <a:ext cx="999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XARA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804" y="938835"/>
            <a:ext cx="7376323" cy="54367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72" y="1422125"/>
            <a:ext cx="3898078" cy="28816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0892" y="4700781"/>
            <a:ext cx="36420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Upgrade to the CLARA facility at Daresbury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541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110" y="1310640"/>
            <a:ext cx="5446734" cy="40477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3168" y="294636"/>
            <a:ext cx="999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XARA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888" y="1118089"/>
            <a:ext cx="5741493" cy="424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466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6130" y="253144"/>
            <a:ext cx="942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EuPRAXIA@SPARC_LAB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140208" y="1297031"/>
            <a:ext cx="63886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Electron </a:t>
            </a:r>
            <a:r>
              <a:rPr lang="en-US" sz="2000" dirty="0"/>
              <a:t>linac facility for XFEL and plasma acceleration research at INFN </a:t>
            </a:r>
            <a:r>
              <a:rPr lang="en-US" sz="2000" dirty="0" smtClean="0"/>
              <a:t>Frascati</a:t>
            </a:r>
            <a:r>
              <a:rPr lang="en-US" sz="2000" dirty="0"/>
              <a:t>,</a:t>
            </a:r>
            <a:r>
              <a:rPr lang="en-US" sz="2000" dirty="0" smtClean="0"/>
              <a:t> CDR submitted.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Central element is 1 GeV linac using X-band technology.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Strong </a:t>
            </a:r>
            <a:r>
              <a:rPr lang="en-US" sz="2000" dirty="0"/>
              <a:t>collaboration </a:t>
            </a:r>
            <a:r>
              <a:rPr lang="en-US" sz="2000" dirty="0" smtClean="0"/>
              <a:t>on linac between </a:t>
            </a:r>
            <a:r>
              <a:rPr lang="en-US" sz="2000" dirty="0"/>
              <a:t>Frascati and </a:t>
            </a:r>
            <a:r>
              <a:rPr lang="en-US" sz="2000" dirty="0" smtClean="0"/>
              <a:t>CERN, including X-band test stand at Frascati.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867" y="776364"/>
            <a:ext cx="3861722" cy="57363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01" y="3746101"/>
            <a:ext cx="5352853" cy="251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69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6130" y="253144"/>
            <a:ext cx="942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EuPRAXIA@SPARC_LAB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79" y="1331678"/>
            <a:ext cx="5799726" cy="43497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737" y="1331677"/>
            <a:ext cx="5957191" cy="445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6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6" y="1389888"/>
            <a:ext cx="4419600" cy="3314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0086" y="5084063"/>
            <a:ext cx="306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Based on XBox-2</a:t>
            </a:r>
            <a:endParaRPr lang="en-GB" sz="3200" dirty="0"/>
          </a:p>
        </p:txBody>
      </p:sp>
      <p:sp>
        <p:nvSpPr>
          <p:cNvPr id="5" name="Right Arrow 4"/>
          <p:cNvSpPr/>
          <p:nvPr/>
        </p:nvSpPr>
        <p:spPr>
          <a:xfrm>
            <a:off x="4126992" y="4961923"/>
            <a:ext cx="1237488" cy="829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326130" y="253144"/>
            <a:ext cx="942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EuPRAXIA@SPARC_LAB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7033" y="1228046"/>
            <a:ext cx="6360558" cy="477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31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0464" y="155162"/>
            <a:ext cx="631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Introduction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6210" y="1029694"/>
            <a:ext cx="120287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/>
              <a:t>An important aspect of the CLIC R&amp;D strategy is to assist and promote application of </a:t>
            </a:r>
            <a:r>
              <a:rPr lang="en-US" sz="2000" dirty="0" smtClean="0">
                <a:solidFill>
                  <a:srgbClr val="FF0000"/>
                </a:solidFill>
              </a:rPr>
              <a:t>high-gradient, X-band and advanced normal conducting technology. 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T</a:t>
            </a:r>
            <a:r>
              <a:rPr lang="en-US" sz="2000" dirty="0" smtClean="0"/>
              <a:t>he objective is to add to direct resources with those in other projects and broaden the technical base.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I will now present a selection of examples of </a:t>
            </a:r>
            <a:r>
              <a:rPr lang="en-US" sz="2000" dirty="0"/>
              <a:t>projects </a:t>
            </a:r>
            <a:r>
              <a:rPr lang="en-US" sz="2000" dirty="0" smtClean="0"/>
              <a:t>CLIC actively </a:t>
            </a:r>
            <a:r>
              <a:rPr lang="en-US" sz="2000" dirty="0"/>
              <a:t>collaborates </a:t>
            </a:r>
            <a:r>
              <a:rPr lang="en-US" sz="2000" dirty="0" smtClean="0"/>
              <a:t>with.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24" y="2626686"/>
            <a:ext cx="9765792" cy="375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4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6130" y="253144"/>
            <a:ext cx="942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EuPRAXIA@SPARC_LAB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737360"/>
            <a:ext cx="50840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Technology return: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Based on ELI-NP linac production experience, INFN is pursuing fabrication of brazed accelerating structures.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</a:t>
            </a:r>
            <a:r>
              <a:rPr lang="en-US" sz="2400" dirty="0" smtClean="0"/>
              <a:t>ill provide important experience for medium series production and possibly lower cost alternative to CLIC baseline.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296144" y="5888736"/>
            <a:ext cx="1051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</a:t>
            </a:r>
            <a:r>
              <a:rPr lang="en-US" dirty="0" err="1"/>
              <a:t>A</a:t>
            </a:r>
            <a:r>
              <a:rPr lang="en-US" dirty="0" err="1" smtClean="0"/>
              <a:t>lesini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787" y="1386546"/>
            <a:ext cx="6133829" cy="450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0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6130" y="253144"/>
            <a:ext cx="942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FERMI energy upgrade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80416" y="1158240"/>
            <a:ext cx="4760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Upgrade FERMI linac by keeping existing S-band klystron/modulator power stations and rebuild rest of rf system based on latest high-gradient ideas.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Linear collider developed high-gradient methodology is broadly applicable!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94" y="2912566"/>
            <a:ext cx="4395229" cy="31834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095" y="1158240"/>
            <a:ext cx="6699487" cy="488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550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" y="1062600"/>
            <a:ext cx="3475292" cy="4633654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326130" y="253144"/>
            <a:ext cx="942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FERMI energy upgrade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11492" y="5833872"/>
            <a:ext cx="3475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Structure built by PSI and installed in Trieste.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6113" y="1253184"/>
            <a:ext cx="7298586" cy="40808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65348" y="5568238"/>
            <a:ext cx="3700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Conditioning history – test continues!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802112" y="5198906"/>
            <a:ext cx="115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 </a:t>
            </a:r>
            <a:r>
              <a:rPr lang="en-US" dirty="0" err="1" smtClean="0"/>
              <a:t>Shafqat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8157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67" y="1660017"/>
            <a:ext cx="5586695" cy="35947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6130" y="253144"/>
            <a:ext cx="942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Tsinghua Thompson source energy upgrade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567" y="1281609"/>
            <a:ext cx="5577379" cy="4133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0914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04" y="1355021"/>
            <a:ext cx="5815152" cy="40155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2717" y="1291570"/>
            <a:ext cx="5694738" cy="41424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26130" y="253144"/>
            <a:ext cx="942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Tsinghua X-band test stand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997335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6130" y="167505"/>
            <a:ext cx="942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X-band energy spread linearizers at XFELs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86997" y="4946259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PSI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20708" y="1457449"/>
            <a:ext cx="3082402" cy="231180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907" y="4020438"/>
            <a:ext cx="3084862" cy="2313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6" descr="P10305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413" y="871666"/>
            <a:ext cx="3369537" cy="252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2" descr="P103030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787" y="2993676"/>
            <a:ext cx="3096326" cy="232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761192" y="5571744"/>
            <a:ext cx="851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FERMI</a:t>
            </a:r>
            <a:endParaRPr lang="en-GB" sz="2000" dirty="0"/>
          </a:p>
        </p:txBody>
      </p:sp>
      <p:pic>
        <p:nvPicPr>
          <p:cNvPr id="10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351" y="1018588"/>
            <a:ext cx="3394847" cy="2517091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1"/>
          <a:stretch/>
        </p:blipFill>
        <p:spPr>
          <a:xfrm>
            <a:off x="8238646" y="3713727"/>
            <a:ext cx="3354552" cy="248367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66893" y="1532561"/>
            <a:ext cx="814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SINAP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88451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6130" y="167505"/>
            <a:ext cx="942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eSPS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8" y="1447512"/>
            <a:ext cx="6003169" cy="45007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8750" y="1362436"/>
            <a:ext cx="6073250" cy="458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9329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83" y="1348071"/>
            <a:ext cx="6036108" cy="45354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9948" y="306050"/>
            <a:ext cx="942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eSPS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8811" y="1410547"/>
            <a:ext cx="5933189" cy="447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1895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55583" y="167762"/>
            <a:ext cx="4884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High-gradient test infrastructure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43929" y="877036"/>
          <a:ext cx="11297914" cy="5689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2708">
                  <a:extLst>
                    <a:ext uri="{9D8B030D-6E8A-4147-A177-3AD203B41FA5}">
                      <a16:colId xmlns:a16="http://schemas.microsoft.com/office/drawing/2014/main" val="2571048362"/>
                    </a:ext>
                  </a:extLst>
                </a:gridCol>
                <a:gridCol w="3938923">
                  <a:extLst>
                    <a:ext uri="{9D8B030D-6E8A-4147-A177-3AD203B41FA5}">
                      <a16:colId xmlns:a16="http://schemas.microsoft.com/office/drawing/2014/main" val="29189538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3011082390"/>
                    </a:ext>
                  </a:extLst>
                </a:gridCol>
                <a:gridCol w="3160783">
                  <a:extLst>
                    <a:ext uri="{9D8B030D-6E8A-4147-A177-3AD203B41FA5}">
                      <a16:colId xmlns:a16="http://schemas.microsoft.com/office/drawing/2014/main" val="3596663840"/>
                    </a:ext>
                  </a:extLst>
                </a:gridCol>
              </a:tblGrid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XBox-1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MW, 12 GHz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 (later to CLEAR)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418349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Xbox-2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50 MW, 12 GHz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903121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XBox-3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4x6 MW, 12 GHz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749336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GB" dirty="0" smtClean="0"/>
                        <a:t>KEK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NEXTEF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2x50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Reorganizing following fire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436405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Tsinghua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TPOT-X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MW, 11 GHz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427933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Trieste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CTF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 MW, 3 GHz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3965478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Valencia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2x10 MW, 3 GHz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Commissioning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259771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Frascati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MW, 12 GHz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Procurement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410410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Shanghai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50 MW, 12 GHz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Installation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56372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Melbourne, ALS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2x6 MW, 12 GHz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Planning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975583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SLAC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NLCTA+XTA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2x50 MW, 11 GHz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244680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Klystron Test</a:t>
                      </a:r>
                      <a:r>
                        <a:rPr lang="en-US" baseline="0" dirty="0" smtClean="0"/>
                        <a:t> Lab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2x50 MW, 11 GHz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075461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Los Alamos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CERF-NM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MW, 5.7 GHz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Commissioning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931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75028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5429" y="285152"/>
            <a:ext cx="5014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X-band linearizers and deflectors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21173" y="1057242"/>
          <a:ext cx="11297914" cy="5251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325">
                  <a:extLst>
                    <a:ext uri="{9D8B030D-6E8A-4147-A177-3AD203B41FA5}">
                      <a16:colId xmlns:a16="http://schemas.microsoft.com/office/drawing/2014/main" val="1666026486"/>
                    </a:ext>
                  </a:extLst>
                </a:gridCol>
                <a:gridCol w="4739484">
                  <a:extLst>
                    <a:ext uri="{9D8B030D-6E8A-4147-A177-3AD203B41FA5}">
                      <a16:colId xmlns:a16="http://schemas.microsoft.com/office/drawing/2014/main" val="4130862009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582415341"/>
                    </a:ext>
                  </a:extLst>
                </a:gridCol>
                <a:gridCol w="4024705">
                  <a:extLst>
                    <a:ext uri="{9D8B030D-6E8A-4147-A177-3AD203B41FA5}">
                      <a16:colId xmlns:a16="http://schemas.microsoft.com/office/drawing/2014/main" val="3214238153"/>
                    </a:ext>
                  </a:extLst>
                </a:gridCol>
              </a:tblGrid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Trieste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Linearizer for Fermi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1823235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PSI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Linearizer for </a:t>
                      </a:r>
                      <a:r>
                        <a:rPr lang="en-US" dirty="0" err="1" smtClean="0"/>
                        <a:t>SwissFEL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288315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Deflector for </a:t>
                      </a:r>
                      <a:r>
                        <a:rPr lang="en-US" dirty="0" err="1" smtClean="0"/>
                        <a:t>SwissFEL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Procurement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771505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DESY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Deflector for </a:t>
                      </a:r>
                      <a:r>
                        <a:rPr lang="en-US" dirty="0" err="1" smtClean="0"/>
                        <a:t>FLASHforward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016208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Deflector for FLASH2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Installation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941739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Deflector for Sinbad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Procurement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314655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SINAP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Linearizer for soft X-ray FEL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6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688125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Deflectors for soft X-ray FEL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2x50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Procurement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587456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GB" dirty="0" smtClean="0"/>
                        <a:t>Daresbury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Linearizer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Procurement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473276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SLAC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LCWS linearizer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26712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LCWS deflector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99369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Dalian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Linearizer for DCLS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065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709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2096" y="149066"/>
            <a:ext cx="63176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X-band and high-gradient applications overview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628" y="142056"/>
            <a:ext cx="2505782" cy="18793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348056" y="2144388"/>
            <a:ext cx="1510029" cy="36933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Linear collider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081584" y="2780717"/>
            <a:ext cx="620683" cy="36933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XFEL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3504" y="2580846"/>
            <a:ext cx="3463513" cy="36933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Inverse Compton Scattering Source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07" y="3354375"/>
            <a:ext cx="2464180" cy="21690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7059" y="5705530"/>
            <a:ext cx="2111925" cy="36933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Medical applications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744003" y="6008492"/>
            <a:ext cx="2021194" cy="3693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Beam manipulation</a:t>
            </a:r>
            <a:endParaRPr lang="en-GB" dirty="0"/>
          </a:p>
        </p:txBody>
      </p:sp>
      <p:pic>
        <p:nvPicPr>
          <p:cNvPr id="12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855" y="2907137"/>
            <a:ext cx="2635984" cy="1305696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003" y="4438903"/>
            <a:ext cx="1819328" cy="136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394986" y="6016796"/>
            <a:ext cx="2614562" cy="36933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GeV-range research linacs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3" y="996567"/>
            <a:ext cx="2390119" cy="14483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6766" y="3559985"/>
            <a:ext cx="2593841" cy="18378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28563" y="4121724"/>
            <a:ext cx="3549400" cy="1583806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96803" y="1103173"/>
            <a:ext cx="5044144" cy="160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12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734" y="266617"/>
            <a:ext cx="2201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X-band linacs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50701" y="1271424"/>
          <a:ext cx="11319429" cy="5251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5762">
                  <a:extLst>
                    <a:ext uri="{9D8B030D-6E8A-4147-A177-3AD203B41FA5}">
                      <a16:colId xmlns:a16="http://schemas.microsoft.com/office/drawing/2014/main" val="1688507222"/>
                    </a:ext>
                  </a:extLst>
                </a:gridCol>
                <a:gridCol w="4421980">
                  <a:extLst>
                    <a:ext uri="{9D8B030D-6E8A-4147-A177-3AD203B41FA5}">
                      <a16:colId xmlns:a16="http://schemas.microsoft.com/office/drawing/2014/main" val="3722905760"/>
                    </a:ext>
                  </a:extLst>
                </a:gridCol>
                <a:gridCol w="1841157">
                  <a:extLst>
                    <a:ext uri="{9D8B030D-6E8A-4147-A177-3AD203B41FA5}">
                      <a16:colId xmlns:a16="http://schemas.microsoft.com/office/drawing/2014/main" val="591182857"/>
                    </a:ext>
                  </a:extLst>
                </a:gridCol>
                <a:gridCol w="3540530">
                  <a:extLst>
                    <a:ext uri="{9D8B030D-6E8A-4147-A177-3AD203B41FA5}">
                      <a16:colId xmlns:a16="http://schemas.microsoft.com/office/drawing/2014/main" val="2772949658"/>
                    </a:ext>
                  </a:extLst>
                </a:gridCol>
              </a:tblGrid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SLAC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NLCTA+XTA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2x50 MW, 11 GHz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09500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Eindhoven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Smart*Light ICS - 25 MeV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Procurement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213915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Arizona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CXLS ICS/XFEL – 35 XFEL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2x6 MW 9.3 GHz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Installation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512966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CLEAR – 50 MeV (from Xbox-1)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Installation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101174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Tsinghua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Thompson source upgrade</a:t>
                      </a:r>
                      <a:r>
                        <a:rPr lang="en-US" baseline="0" dirty="0" smtClean="0"/>
                        <a:t> + 50 MeV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Procurement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843021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 MeV Thompson source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2x50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Proposal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596620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Frascati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XFEL, injector</a:t>
                      </a:r>
                      <a:r>
                        <a:rPr lang="en-GB" baseline="0" dirty="0" smtClean="0"/>
                        <a:t> to plasma</a:t>
                      </a:r>
                      <a:r>
                        <a:rPr lang="en-GB" dirty="0" smtClean="0"/>
                        <a:t> - 1 GeV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8x50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CDR submitted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299928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GB" dirty="0" smtClean="0"/>
                        <a:t>Daresbury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Xara – 1 GeV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6x50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 study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893053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Collaboration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CompactLight – 5.5 GeV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30x50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 study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222727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CERN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eSPS</a:t>
                      </a:r>
                      <a:r>
                        <a:rPr lang="en-US" dirty="0" smtClean="0"/>
                        <a:t> – 3.5 GeV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24x50 MW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Letter</a:t>
                      </a:r>
                      <a:r>
                        <a:rPr lang="en-US" baseline="0" dirty="0" smtClean="0"/>
                        <a:t> of intent submitted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672118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GB" dirty="0" smtClean="0"/>
                        <a:t>Groningen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1.4 GEV XFEL Accelerator - 1.4 GeV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NL roadmap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743917"/>
                  </a:ext>
                </a:extLst>
              </a:tr>
              <a:tr h="437661">
                <a:tc>
                  <a:txBody>
                    <a:bodyPr/>
                    <a:lstStyle/>
                    <a:p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 – 380 GeV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5800x50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European Strategy Update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748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50086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5149" y="550138"/>
            <a:ext cx="91259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Further information on these applications can be found at HG2019 held this past June </a:t>
            </a:r>
            <a:r>
              <a:rPr lang="en-US" sz="2400" dirty="0">
                <a:hlinkClick r:id="rId2"/>
              </a:rPr>
              <a:t>https://indico.cern.ch/event/766929/</a:t>
            </a:r>
            <a:r>
              <a:rPr lang="en-US" sz="2400" dirty="0"/>
              <a:t>. 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99" y="1705108"/>
            <a:ext cx="7113288" cy="456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6759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66872" y="248329"/>
            <a:ext cx="2414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Conclusions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49808" y="1755648"/>
            <a:ext cx="10905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high-gradient linac technology developed for CLIC is turning out to be of importance for many small to medium scale applications.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Excellent examples of “spin out” of developments in fundamental science.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Strong return for the CLIC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Applications growing!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578352" y="4693920"/>
            <a:ext cx="4473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Thank you for your attention!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122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2096" y="149066"/>
            <a:ext cx="63176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X-band and high-gradient applications *selection*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052382" y="2011680"/>
            <a:ext cx="81035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Smart*Light – Compact Inverse Compton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POLARIX – Variable polarization deflector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SwissFEL</a:t>
            </a:r>
            <a:r>
              <a:rPr lang="en-US" sz="2400" dirty="0" smtClean="0"/>
              <a:t> – Operational C-band linac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XARA – CLARA energy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EuPRAXIA@SPARC_Lab</a:t>
            </a:r>
            <a:r>
              <a:rPr lang="en-US" sz="2400" dirty="0" smtClean="0"/>
              <a:t> – Advanced accelerator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FERMI – XFFEL Energy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Tsinghua – Thompson source energy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PSI, FERMI, SINAP – Energy spread linearizers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eSPS</a:t>
            </a:r>
            <a:r>
              <a:rPr lang="en-US" sz="2400" dirty="0" smtClean="0"/>
              <a:t> </a:t>
            </a:r>
            <a:r>
              <a:rPr lang="en-US" sz="2400" dirty="0"/>
              <a:t>– 3.5 GeV linac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CompactLight – XFEL Gerardo D’Auria</a:t>
            </a:r>
          </a:p>
        </p:txBody>
      </p:sp>
    </p:spTree>
    <p:extLst>
      <p:ext uri="{BB962C8B-B14F-4D97-AF65-F5344CB8AC3E}">
        <p14:creationId xmlns:p14="http://schemas.microsoft.com/office/powerpoint/2010/main" val="1558703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3168" y="294636"/>
            <a:ext cx="999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Inverse Compton Scattering Source – Smart*Light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861" y="1040032"/>
            <a:ext cx="6981400" cy="42306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7504" y="1040032"/>
            <a:ext cx="45582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Compact, highly monochromatic X-ray source.</a:t>
            </a:r>
          </a:p>
          <a:p>
            <a:r>
              <a:rPr lang="en-US" sz="2400" dirty="0" smtClean="0"/>
              <a:t>Complementary to X-ray tube and synchrotron light source.</a:t>
            </a:r>
          </a:p>
          <a:p>
            <a:r>
              <a:rPr lang="en-US" sz="2400" dirty="0" smtClean="0"/>
              <a:t>Applications in cultural heritage, material science, medical, etc.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739" b="5645"/>
          <a:stretch/>
        </p:blipFill>
        <p:spPr>
          <a:xfrm>
            <a:off x="93322" y="3471832"/>
            <a:ext cx="4209428" cy="28923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8837" y="4098773"/>
            <a:ext cx="3281811" cy="24601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7463" y="4439173"/>
            <a:ext cx="3871385" cy="217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67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43" y="1055893"/>
            <a:ext cx="3942506" cy="22176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936" y="1529806"/>
            <a:ext cx="6373198" cy="3753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17" y="3273553"/>
            <a:ext cx="5332308" cy="3079298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0800000">
            <a:off x="5460325" y="5583936"/>
            <a:ext cx="1938528" cy="7689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63168" y="294636"/>
            <a:ext cx="999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Inverse Compton Scattering Source – Smart*Light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3868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3168" y="294636"/>
            <a:ext cx="999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Inverse Compton Scattering Source – Smart*Light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73" y="1173190"/>
            <a:ext cx="5487622" cy="31122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53" y="4108704"/>
            <a:ext cx="3256181" cy="2334768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 rot="16200000">
            <a:off x="4208088" y="4181856"/>
            <a:ext cx="835152" cy="8168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663696" y="5510783"/>
            <a:ext cx="3116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Based on one unit of XBox-3</a:t>
            </a: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3693" y="1249440"/>
            <a:ext cx="5401375" cy="405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12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3168" y="294636"/>
            <a:ext cx="999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POLARIX transverse deflector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48640" y="1012432"/>
            <a:ext cx="109240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Variable polarization transverse deflector for measurement </a:t>
            </a:r>
            <a:r>
              <a:rPr lang="en-US" smtClean="0"/>
              <a:t>of phase </a:t>
            </a:r>
            <a:r>
              <a:rPr lang="en-US" dirty="0" smtClean="0"/>
              <a:t>space of short bunches.</a:t>
            </a:r>
          </a:p>
          <a:p>
            <a:endParaRPr lang="en-US" dirty="0"/>
          </a:p>
          <a:p>
            <a:r>
              <a:rPr lang="en-US" dirty="0" smtClean="0"/>
              <a:t>Joint collaboration between CERN, DESY and PSI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CLIC structure concept and rf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High-power systems based on XBox-1 and 2 (PSI) and XBox-3 (DESY)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PSI fabrication based on </a:t>
            </a:r>
            <a:r>
              <a:rPr lang="en-US" dirty="0" err="1" smtClean="0"/>
              <a:t>SwissFEL</a:t>
            </a:r>
            <a:r>
              <a:rPr lang="en-US" dirty="0" smtClean="0"/>
              <a:t>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High-power structure validation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Operational at DESY in FLASH2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Preparation at PSI</a:t>
            </a:r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664" y="3297281"/>
            <a:ext cx="5505175" cy="27269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944" y="4069330"/>
            <a:ext cx="3154624" cy="236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9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ABD2194-B012-4C10-8F83-F86D91D856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014" y="1576741"/>
            <a:ext cx="3247288" cy="3257388"/>
          </a:xfrm>
          <a:prstGeom prst="rect">
            <a:avLst/>
          </a:prstGeom>
        </p:spPr>
      </p:pic>
      <p:pic>
        <p:nvPicPr>
          <p:cNvPr id="3" name="Picture 2" descr="https://scontent.flhr5-1.fna.fbcdn.net/v/t1.15752-9/52504022_2200613573510104_472621705945153536_n.jpg?_nc_cat=107&amp;_nc_ht=scontent.flhr5-1.fna&amp;oh=664f780c333f8ef4b063bb349c04c789&amp;oe=5CF19769">
            <a:extLst>
              <a:ext uri="{FF2B5EF4-FFF2-40B4-BE49-F238E27FC236}">
                <a16:creationId xmlns:a16="http://schemas.microsoft.com/office/drawing/2014/main" id="{EA381DC7-AD77-4113-90E1-38EF90503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6839" y="2991192"/>
            <a:ext cx="3945358" cy="296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63168" y="294636"/>
            <a:ext cx="999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POLARIX transverse deflector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752716" y="5214447"/>
            <a:ext cx="404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It arrives at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944453" y="2024658"/>
            <a:ext cx="404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Installed in XBox-2 for high-power testing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1" y="2991192"/>
            <a:ext cx="3627126" cy="27203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0138" y="1964543"/>
            <a:ext cx="3217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POLARIX structure under fabrication at PSI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43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</TotalTime>
  <Words>970</Words>
  <Application>Microsoft Office PowerPoint</Application>
  <PresentationFormat>Widescreen</PresentationFormat>
  <Paragraphs>243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Avenir Book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204</cp:revision>
  <dcterms:created xsi:type="dcterms:W3CDTF">2018-07-06T10:50:05Z</dcterms:created>
  <dcterms:modified xsi:type="dcterms:W3CDTF">2019-12-04T16:59:55Z</dcterms:modified>
</cp:coreProperties>
</file>