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81" r:id="rId2"/>
  </p:sldMasterIdLst>
  <p:notesMasterIdLst>
    <p:notesMasterId r:id="rId22"/>
  </p:notesMasterIdLst>
  <p:handoutMasterIdLst>
    <p:handoutMasterId r:id="rId23"/>
  </p:handoutMasterIdLst>
  <p:sldIdLst>
    <p:sldId id="1044" r:id="rId3"/>
    <p:sldId id="1045" r:id="rId4"/>
    <p:sldId id="1048" r:id="rId5"/>
    <p:sldId id="1064" r:id="rId6"/>
    <p:sldId id="1063" r:id="rId7"/>
    <p:sldId id="1062" r:id="rId8"/>
    <p:sldId id="1061" r:id="rId9"/>
    <p:sldId id="1060" r:id="rId10"/>
    <p:sldId id="1059" r:id="rId11"/>
    <p:sldId id="1046" r:id="rId12"/>
    <p:sldId id="1049" r:id="rId13"/>
    <p:sldId id="1050" r:id="rId14"/>
    <p:sldId id="1051" r:id="rId15"/>
    <p:sldId id="1057" r:id="rId16"/>
    <p:sldId id="1058" r:id="rId17"/>
    <p:sldId id="1053" r:id="rId18"/>
    <p:sldId id="1054" r:id="rId19"/>
    <p:sldId id="1052" r:id="rId20"/>
    <p:sldId id="1055" r:id="rId21"/>
  </p:sldIdLst>
  <p:sldSz cx="10048875" cy="7553325"/>
  <p:notesSz cx="6858000" cy="9144000"/>
  <p:defaultTextStyle>
    <a:defPPr>
      <a:defRPr lang="en-US"/>
    </a:defPPr>
    <a:lvl1pPr marL="0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819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640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8459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1277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4096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6917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9736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2555" algn="l" defTabSz="100564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9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F2121"/>
    <a:srgbClr val="22529E"/>
    <a:srgbClr val="E33F28"/>
    <a:srgbClr val="0000FF"/>
    <a:srgbClr val="FEE52D"/>
    <a:srgbClr val="BF605E"/>
    <a:srgbClr val="EAE7FE"/>
    <a:srgbClr val="839ED1"/>
    <a:srgbClr val="FCF390"/>
    <a:srgbClr val="FCF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3" autoAdjust="0"/>
    <p:restoredTop sz="95466" autoAdjust="0"/>
  </p:normalViewPr>
  <p:slideViewPr>
    <p:cSldViewPr snapToGrid="0" snapToObjects="1">
      <p:cViewPr varScale="1">
        <p:scale>
          <a:sx n="89" d="100"/>
          <a:sy n="89" d="100"/>
        </p:scale>
        <p:origin x="68" y="216"/>
      </p:cViewPr>
      <p:guideLst>
        <p:guide orient="horz" pos="2379"/>
        <p:guide pos="3165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557845F-4CD2-EC4A-8560-B0D980EFB9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7B5C4B-EC63-194F-9C65-F740B77B91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0AF6C-C09E-B34B-92AE-8EC9A1EE4AB9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78411-A479-2043-B204-93A2698165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5A3B7D-3DAE-4B48-9648-2A3E7022F6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D136D-0C38-7547-9C37-5828BAF9AB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4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96EE-CD24-E24C-8BAB-56DCE43175D7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6363" y="1143000"/>
            <a:ext cx="4105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2A1-C57B-4646-B465-83AF9B114B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5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819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640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8459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1277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4096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6917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9736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2555" algn="l" defTabSz="100564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CERN Open Days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7585" y="7218749"/>
            <a:ext cx="2260997" cy="40214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September 2019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284938" y="4359078"/>
            <a:ext cx="7478999" cy="528383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22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92671" y="6099404"/>
            <a:ext cx="4273334" cy="431882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2000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7928" y="7201826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9"/>
          <p:cNvSpPr>
            <a:spLocks noGrp="1"/>
          </p:cNvSpPr>
          <p:nvPr>
            <p:ph type="dt" sz="half" idx="2"/>
          </p:nvPr>
        </p:nvSpPr>
        <p:spPr>
          <a:xfrm>
            <a:off x="17585" y="7218749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September 2019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5942" y="7215253"/>
            <a:ext cx="3576991" cy="40214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/>
              <a:t>CERN Open Days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90860" y="1870299"/>
            <a:ext cx="8667155" cy="4661530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K. Elsener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7585" y="7218747"/>
            <a:ext cx="2260997" cy="40214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19-20 September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284936" y="4359076"/>
            <a:ext cx="7478999" cy="528383"/>
          </a:xfrm>
          <a:prstGeom prst="rect">
            <a:avLst/>
          </a:prstGeom>
        </p:spPr>
        <p:txBody>
          <a:bodyPr/>
          <a:lstStyle>
            <a:lvl1pPr>
              <a:defRPr sz="2198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892669" y="6099404"/>
            <a:ext cx="4273334" cy="431882"/>
          </a:xfrm>
          <a:prstGeom prst="rect">
            <a:avLst/>
          </a:prstGeom>
        </p:spPr>
        <p:txBody>
          <a:bodyPr/>
          <a:lstStyle>
            <a:lvl1pPr>
              <a:defRPr sz="1978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95632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604" y="217436"/>
            <a:ext cx="700828" cy="7023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7250655"/>
            <a:ext cx="10048875" cy="30774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64" tIns="50282" rIns="100564" bIns="50282" rtlCol="0" anchor="ctr"/>
          <a:lstStyle/>
          <a:p>
            <a:pPr algn="ctr"/>
            <a:endParaRPr lang="en-US" sz="13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860" y="3161033"/>
            <a:ext cx="8667155" cy="826520"/>
          </a:xfrm>
          <a:prstGeom prst="rect">
            <a:avLst/>
          </a:prstGeom>
        </p:spPr>
        <p:txBody>
          <a:bodyPr vert="horz" lIns="100564" tIns="50282" rIns="100564" bIns="50282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5942" y="7215253"/>
            <a:ext cx="3576991" cy="40214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K. Elsener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7928" y="7201826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7585" y="7218749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19-20 September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902" y="28145"/>
            <a:ext cx="1078579" cy="108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/>
  <p:txStyles>
    <p:titleStyle>
      <a:lvl1pPr algn="ctr" defTabSz="754228" rtl="0" eaLnBrk="1" latinLnBrk="0" hangingPunct="1">
        <a:lnSpc>
          <a:spcPct val="90000"/>
        </a:lnSpc>
        <a:spcBef>
          <a:spcPct val="0"/>
        </a:spcBef>
        <a:buNone/>
        <a:defRPr sz="5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754228" rtl="0" eaLnBrk="1" latinLnBrk="0" hangingPunct="1">
        <a:lnSpc>
          <a:spcPct val="90000"/>
        </a:lnSpc>
        <a:spcBef>
          <a:spcPts val="825"/>
        </a:spcBef>
        <a:buFont typeface="Arial"/>
        <a:buNone/>
        <a:defRPr sz="210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77115" indent="0" algn="ctr" defTabSz="754228" rtl="0" eaLnBrk="1" latinLnBrk="0" hangingPunct="1">
        <a:lnSpc>
          <a:spcPct val="90000"/>
        </a:lnSpc>
        <a:spcBef>
          <a:spcPts val="413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4228" indent="0" algn="ctr" defTabSz="754228" rtl="0" eaLnBrk="1" latinLnBrk="0" hangingPunct="1">
        <a:lnSpc>
          <a:spcPct val="90000"/>
        </a:lnSpc>
        <a:spcBef>
          <a:spcPts val="413"/>
        </a:spcBef>
        <a:buFont typeface="Arial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343" indent="0" algn="ctr" defTabSz="754228" rtl="0" eaLnBrk="1" latinLnBrk="0" hangingPunct="1">
        <a:lnSpc>
          <a:spcPct val="90000"/>
        </a:lnSpc>
        <a:spcBef>
          <a:spcPts val="413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459" indent="0" algn="ctr" defTabSz="754228" rtl="0" eaLnBrk="1" latinLnBrk="0" hangingPunct="1">
        <a:lnSpc>
          <a:spcPct val="90000"/>
        </a:lnSpc>
        <a:spcBef>
          <a:spcPts val="413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129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51244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28360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475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115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228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343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459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574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2687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39802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6917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604" y="217436"/>
            <a:ext cx="700828" cy="7023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7250655"/>
            <a:ext cx="10048875" cy="30774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64" tIns="50282" rIns="100564" bIns="50282" rtlCol="0" anchor="ctr"/>
          <a:lstStyle/>
          <a:p>
            <a:pPr algn="ctr"/>
            <a:endParaRPr lang="en-US" sz="17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860" y="151948"/>
            <a:ext cx="8667155" cy="826520"/>
          </a:xfrm>
          <a:prstGeom prst="rect">
            <a:avLst/>
          </a:prstGeom>
        </p:spPr>
        <p:txBody>
          <a:bodyPr vert="horz" lIns="100564" tIns="50282" rIns="100564" bIns="50282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5942" y="7215253"/>
            <a:ext cx="3576991" cy="402145"/>
          </a:xfrm>
          <a:prstGeom prst="rect">
            <a:avLst/>
          </a:prstGeom>
        </p:spPr>
        <p:txBody>
          <a:bodyPr vert="horz" lIns="100564" tIns="50282" rIns="100564" bIns="50282" rtlCol="0" anchor="ctr" anchorCtr="0"/>
          <a:lstStyle>
            <a:lvl1pPr algn="ct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K. Elsener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97928" y="7201826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r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7585" y="7218749"/>
            <a:ext cx="2260997" cy="402145"/>
          </a:xfrm>
          <a:prstGeom prst="rect">
            <a:avLst/>
          </a:prstGeom>
        </p:spPr>
        <p:txBody>
          <a:bodyPr vert="horz" lIns="100564" tIns="50282" rIns="100564" bIns="50282" rtlCol="0" anchor="ctr"/>
          <a:lstStyle>
            <a:lvl1pPr algn="l">
              <a:defRPr sz="13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19-20 September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8" y="-4876"/>
            <a:ext cx="1078579" cy="108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</p:sldLayoutIdLst>
  <p:hf hdr="0"/>
  <p:txStyles>
    <p:titleStyle>
      <a:lvl1pPr algn="ctr" defTabSz="754228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377115" indent="-377115" algn="l" defTabSz="754228" rtl="0" eaLnBrk="1" latinLnBrk="0" hangingPunct="1">
        <a:lnSpc>
          <a:spcPct val="90000"/>
        </a:lnSpc>
        <a:spcBef>
          <a:spcPts val="825"/>
        </a:spcBef>
        <a:buFont typeface="Arial" charset="0"/>
        <a:buChar char="•"/>
        <a:defRPr sz="220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91376" indent="-314261" algn="l" defTabSz="754228" rtl="0" eaLnBrk="1" latinLnBrk="0" hangingPunct="1">
        <a:lnSpc>
          <a:spcPct val="90000"/>
        </a:lnSpc>
        <a:spcBef>
          <a:spcPts val="413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68492" indent="-314261" algn="l" defTabSz="754228" rtl="0" eaLnBrk="1" latinLnBrk="0" hangingPunct="1">
        <a:lnSpc>
          <a:spcPct val="90000"/>
        </a:lnSpc>
        <a:spcBef>
          <a:spcPts val="413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5607" indent="-314261" algn="l" defTabSz="754228" rtl="0" eaLnBrk="1" latinLnBrk="0" hangingPunct="1">
        <a:lnSpc>
          <a:spcPct val="90000"/>
        </a:lnSpc>
        <a:spcBef>
          <a:spcPts val="413"/>
        </a:spcBef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720" indent="-314261" algn="l" defTabSz="754228" rtl="0" eaLnBrk="1" latinLnBrk="0" hangingPunct="1">
        <a:lnSpc>
          <a:spcPct val="90000"/>
        </a:lnSpc>
        <a:spcBef>
          <a:spcPts val="413"/>
        </a:spcBef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129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51244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28360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475" indent="-188558" algn="l" defTabSz="754228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115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228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343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459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574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2687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39802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6917" algn="l" defTabSz="75422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lic.cern/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lear.cern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lic-study.web.cern.ch/" TargetMode="External"/><Relationship Id="rId4" Type="http://schemas.openxmlformats.org/officeDocument/2006/relationships/hyperlink" Target="https://clicdp.web.cern.ch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clic_study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clic_study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videos.cern.ch/search?page=1&amp;size=21&amp;q=clic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home.cern/science/accelerators/compact-linear-collider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n.wikipedia.org/wiki/Compact_Linear_Collider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rdcu.be/bq1gh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89029" y="3742267"/>
            <a:ext cx="386676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Konrad Elsener, CERN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CLIC project meeting</a:t>
            </a:r>
          </a:p>
          <a:p>
            <a:pPr algn="ctr"/>
            <a:r>
              <a:rPr lang="en-US" sz="2800" dirty="0" smtClean="0"/>
              <a:t>5 December 2019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592667" y="1847921"/>
            <a:ext cx="9127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Report from the</a:t>
            </a:r>
            <a:endParaRPr lang="en-GB" sz="3600" dirty="0" smtClean="0">
              <a:solidFill>
                <a:srgbClr val="FF0000"/>
              </a:solidFill>
            </a:endParaRPr>
          </a:p>
          <a:p>
            <a:pPr algn="ctr"/>
            <a:r>
              <a:rPr lang="en-GB" sz="3600" dirty="0" smtClean="0">
                <a:solidFill>
                  <a:srgbClr val="FF0000"/>
                </a:solidFill>
              </a:rPr>
              <a:t>CLIC </a:t>
            </a:r>
            <a:r>
              <a:rPr lang="en-GB" sz="3600" dirty="0">
                <a:solidFill>
                  <a:srgbClr val="FF0000"/>
                </a:solidFill>
              </a:rPr>
              <a:t>Communication Initiative (CCI</a:t>
            </a:r>
            <a:r>
              <a:rPr lang="en-GB" sz="3600" dirty="0" smtClean="0">
                <a:solidFill>
                  <a:srgbClr val="FF0000"/>
                </a:solidFill>
              </a:rPr>
              <a:t>)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60000">
            <a:off x="1511617" y="1227010"/>
            <a:ext cx="7025640" cy="5099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2476" y="260255"/>
            <a:ext cx="6328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CERN Courier </a:t>
            </a:r>
            <a:r>
              <a:rPr lang="en-US" sz="3200" dirty="0" smtClean="0"/>
              <a:t>(Nov./Dec. 2019)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05253" y="219093"/>
            <a:ext cx="5641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n</a:t>
            </a:r>
            <a:r>
              <a:rPr lang="en-US" sz="3200" dirty="0" smtClean="0"/>
              <a:t>ow using Drupal 8</a:t>
            </a:r>
            <a:r>
              <a:rPr lang="en-US" sz="3600" dirty="0" smtClean="0"/>
              <a:t>: </a:t>
            </a:r>
            <a:r>
              <a:rPr lang="en-US" sz="3600" dirty="0" err="1" smtClean="0">
                <a:solidFill>
                  <a:srgbClr val="FF0000"/>
                </a:solidFill>
              </a:rPr>
              <a:t>clic.cern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t="7138" r="1909" b="8488"/>
          <a:stretch/>
        </p:blipFill>
        <p:spPr>
          <a:xfrm>
            <a:off x="587128" y="1111995"/>
            <a:ext cx="8849849" cy="60898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3915" y="818215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</a:rPr>
              <a:t>Nikos </a:t>
            </a:r>
            <a:r>
              <a:rPr lang="en-US" sz="1800" dirty="0" err="1" smtClean="0">
                <a:solidFill>
                  <a:srgbClr val="22529E"/>
                </a:solidFill>
              </a:rPr>
              <a:t>Kokkinis</a:t>
            </a:r>
            <a:r>
              <a:rPr lang="en-US" sz="1800" dirty="0" smtClean="0">
                <a:solidFill>
                  <a:srgbClr val="22529E"/>
                </a:solidFill>
              </a:rPr>
              <a:t> </a:t>
            </a:r>
            <a:endParaRPr lang="en-GB" sz="1800" dirty="0">
              <a:solidFill>
                <a:srgbClr val="22529E"/>
              </a:solidFill>
            </a:endParaRPr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>
            <a:off x="5916058" y="219093"/>
            <a:ext cx="1718631" cy="5991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t="7516" r="1666" b="8982"/>
          <a:stretch/>
        </p:blipFill>
        <p:spPr>
          <a:xfrm>
            <a:off x="1405822" y="1031357"/>
            <a:ext cx="5994438" cy="4072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5907" y="261625"/>
            <a:ext cx="4671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lso available: </a:t>
            </a:r>
            <a:r>
              <a:rPr lang="en-US" sz="3200" dirty="0" err="1" smtClean="0">
                <a:solidFill>
                  <a:srgbClr val="FF0000"/>
                </a:solidFill>
              </a:rPr>
              <a:t>clear.cern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5274" y="6028025"/>
            <a:ext cx="8105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oming soon: </a:t>
            </a:r>
            <a:r>
              <a:rPr lang="en-US" sz="3200" dirty="0" smtClean="0">
                <a:solidFill>
                  <a:srgbClr val="FF0000"/>
                </a:solidFill>
              </a:rPr>
              <a:t>clicdp </a:t>
            </a:r>
            <a:r>
              <a:rPr lang="en-US" sz="2800" dirty="0" smtClean="0"/>
              <a:t>and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clic</a:t>
            </a:r>
            <a:r>
              <a:rPr lang="en-US" sz="3200" dirty="0" smtClean="0">
                <a:solidFill>
                  <a:srgbClr val="FF0000"/>
                </a:solidFill>
              </a:rPr>
              <a:t>-study </a:t>
            </a:r>
            <a:r>
              <a:rPr lang="en-US" sz="2800" dirty="0" smtClean="0"/>
              <a:t>in Drupal 8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821511" y="67216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22529E"/>
                </a:solidFill>
              </a:rPr>
              <a:t>Davide</a:t>
            </a:r>
            <a:r>
              <a:rPr lang="en-US" sz="1800" dirty="0" smtClean="0">
                <a:solidFill>
                  <a:srgbClr val="22529E"/>
                </a:solidFill>
              </a:rPr>
              <a:t> </a:t>
            </a:r>
            <a:r>
              <a:rPr lang="en-US" sz="1800" dirty="0" err="1" smtClean="0">
                <a:solidFill>
                  <a:srgbClr val="22529E"/>
                </a:solidFill>
              </a:rPr>
              <a:t>Gamba</a:t>
            </a:r>
            <a:endParaRPr lang="en-GB" sz="1800" dirty="0">
              <a:solidFill>
                <a:srgbClr val="22529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758" y="66128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</a:rPr>
              <a:t>Nikos </a:t>
            </a:r>
            <a:r>
              <a:rPr lang="en-US" sz="1800" dirty="0" err="1" smtClean="0">
                <a:solidFill>
                  <a:srgbClr val="22529E"/>
                </a:solidFill>
              </a:rPr>
              <a:t>Kokkinis</a:t>
            </a:r>
            <a:r>
              <a:rPr lang="en-US" sz="1800" dirty="0" smtClean="0">
                <a:solidFill>
                  <a:srgbClr val="22529E"/>
                </a:solidFill>
              </a:rPr>
              <a:t> </a:t>
            </a:r>
            <a:endParaRPr lang="en-GB" sz="1800" dirty="0">
              <a:solidFill>
                <a:srgbClr val="22529E"/>
              </a:solidFill>
            </a:endParaRPr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4054207" y="261625"/>
            <a:ext cx="176730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hlinkClick r:id="rId4"/>
          </p:cNvPr>
          <p:cNvSpPr/>
          <p:nvPr/>
        </p:nvSpPr>
        <p:spPr>
          <a:xfrm>
            <a:off x="3569465" y="6028025"/>
            <a:ext cx="1068636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hlinkClick r:id="rId5"/>
          </p:cNvPr>
          <p:cNvSpPr/>
          <p:nvPr/>
        </p:nvSpPr>
        <p:spPr>
          <a:xfrm>
            <a:off x="5409282" y="6028025"/>
            <a:ext cx="1755476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6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1534" y="260255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CERN Open Days </a:t>
            </a:r>
            <a:r>
              <a:rPr lang="en-US" sz="3600" dirty="0" smtClean="0"/>
              <a:t>(1)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7" y="1192721"/>
            <a:ext cx="9957816" cy="5970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3915" y="818215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  <a:hlinkClick r:id="rId3"/>
              </a:rPr>
              <a:t>@</a:t>
            </a:r>
            <a:r>
              <a:rPr lang="en-US" sz="1800" dirty="0" err="1" smtClean="0">
                <a:solidFill>
                  <a:srgbClr val="22529E"/>
                </a:solidFill>
                <a:hlinkClick r:id="rId3"/>
              </a:rPr>
              <a:t>CLIC_study</a:t>
            </a:r>
            <a:endParaRPr lang="en-GB" sz="1800" dirty="0">
              <a:solidFill>
                <a:srgbClr val="22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0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1534" y="260255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CERN Open Days </a:t>
            </a:r>
            <a:r>
              <a:rPr lang="en-US" sz="3600" dirty="0" smtClean="0"/>
              <a:t>(2)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033" y="1297173"/>
            <a:ext cx="5474494" cy="5472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3915" y="818215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  <a:hlinkClick r:id="rId3"/>
              </a:rPr>
              <a:t>@</a:t>
            </a:r>
            <a:r>
              <a:rPr lang="en-US" sz="1800" dirty="0" err="1" smtClean="0">
                <a:solidFill>
                  <a:srgbClr val="22529E"/>
                </a:solidFill>
                <a:hlinkClick r:id="rId3"/>
              </a:rPr>
              <a:t>CLIC_study</a:t>
            </a:r>
            <a:endParaRPr lang="en-GB" sz="1800" dirty="0">
              <a:solidFill>
                <a:srgbClr val="22529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549" y="1307802"/>
            <a:ext cx="3918060" cy="5432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CLIC showroom –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fully refurbished</a:t>
            </a:r>
          </a:p>
          <a:p>
            <a:r>
              <a:rPr lang="en-US" sz="2800" dirty="0" smtClean="0"/>
              <a:t>THANKS to everyone !!</a:t>
            </a:r>
          </a:p>
          <a:p>
            <a:endParaRPr lang="en-US" sz="11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all posters new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m</a:t>
            </a:r>
            <a:r>
              <a:rPr lang="en-US" sz="2800" dirty="0" smtClean="0"/>
              <a:t>any new labels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NB.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Calendar </a:t>
            </a:r>
            <a:r>
              <a:rPr lang="en-US" sz="2800" dirty="0" smtClean="0"/>
              <a:t>for bookings</a:t>
            </a:r>
          </a:p>
          <a:p>
            <a:r>
              <a:rPr lang="en-US" sz="2800" dirty="0"/>
              <a:t>o</a:t>
            </a:r>
            <a:r>
              <a:rPr lang="en-US" sz="2800" dirty="0" smtClean="0"/>
              <a:t>f CLIC showroom:</a:t>
            </a:r>
          </a:p>
          <a:p>
            <a:r>
              <a:rPr lang="en-US" sz="2800" dirty="0"/>
              <a:t>c</a:t>
            </a:r>
            <a:r>
              <a:rPr lang="en-US" sz="2800" dirty="0" smtClean="0"/>
              <a:t>ontact </a:t>
            </a:r>
            <a:r>
              <a:rPr lang="en-US" sz="2800" dirty="0" err="1" smtClean="0"/>
              <a:t>Davide</a:t>
            </a:r>
            <a:r>
              <a:rPr lang="en-US" sz="2800" dirty="0" smtClean="0"/>
              <a:t> </a:t>
            </a:r>
            <a:r>
              <a:rPr lang="en-US" sz="2800" dirty="0" err="1" smtClean="0"/>
              <a:t>Gamba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196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1534" y="260255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CERN Open Days </a:t>
            </a:r>
            <a:r>
              <a:rPr lang="en-US" sz="3600" dirty="0" smtClean="0"/>
              <a:t>(3)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4767" b="15137"/>
          <a:stretch/>
        </p:blipFill>
        <p:spPr>
          <a:xfrm>
            <a:off x="145179" y="1576036"/>
            <a:ext cx="9753600" cy="54695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984" y="1086485"/>
            <a:ext cx="3198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2529E"/>
                </a:solidFill>
              </a:rPr>
              <a:t>n</a:t>
            </a:r>
            <a:r>
              <a:rPr lang="en-US" sz="2400" dirty="0" smtClean="0">
                <a:solidFill>
                  <a:srgbClr val="22529E"/>
                </a:solidFill>
              </a:rPr>
              <a:t>ew CLIC animations:</a:t>
            </a:r>
            <a:endParaRPr lang="en-GB" sz="2400" dirty="0">
              <a:solidFill>
                <a:srgbClr val="22529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15686" y="1211869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</a:rPr>
              <a:t>Daniel Dominguez</a:t>
            </a:r>
            <a:endParaRPr lang="en-GB" sz="1800" dirty="0">
              <a:solidFill>
                <a:srgbClr val="22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1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21714" y="451773"/>
            <a:ext cx="7750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hlinkClick r:id="rId2"/>
              </a:rPr>
              <a:t>https://videos.cern.ch/search?page=1&amp;size=21&amp;q=clic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21714" y="101861"/>
            <a:ext cx="6776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 versions of these animations can be found on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8765" y="6003206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Look around !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65" y="3402419"/>
            <a:ext cx="3078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“simplified” versions: </a:t>
            </a:r>
          </a:p>
          <a:p>
            <a:r>
              <a:rPr lang="en-US" sz="2400" dirty="0"/>
              <a:t>-</a:t>
            </a:r>
            <a:r>
              <a:rPr lang="en-US" sz="2400" dirty="0" smtClean="0"/>
              <a:t> less text, </a:t>
            </a:r>
          </a:p>
          <a:p>
            <a:r>
              <a:rPr lang="en-US" sz="2400" dirty="0"/>
              <a:t>-</a:t>
            </a:r>
            <a:r>
              <a:rPr lang="en-US" sz="2400" dirty="0" smtClean="0"/>
              <a:t> fewer numbers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3702" t="20545" r="1941" b="5108"/>
          <a:stretch/>
        </p:blipFill>
        <p:spPr>
          <a:xfrm>
            <a:off x="3561922" y="1467305"/>
            <a:ext cx="6345924" cy="507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5900" y="1154485"/>
            <a:ext cx="78139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NB. </a:t>
            </a:r>
          </a:p>
          <a:p>
            <a:r>
              <a:rPr lang="en-US" sz="2800" dirty="0" smtClean="0"/>
              <a:t>CLIC animations are now also available on the big screen in the CLIC showroom:</a:t>
            </a:r>
          </a:p>
          <a:p>
            <a:endParaRPr lang="en-US" sz="2800" dirty="0" smtClean="0"/>
          </a:p>
          <a:p>
            <a:r>
              <a:rPr lang="en-US" sz="2800" dirty="0" smtClean="0"/>
              <a:t>-&gt; take the keyboard, </a:t>
            </a:r>
          </a:p>
          <a:p>
            <a:r>
              <a:rPr lang="en-US" sz="2800" dirty="0" smtClean="0"/>
              <a:t>switch </a:t>
            </a:r>
            <a:r>
              <a:rPr lang="en-US" sz="2800" dirty="0" smtClean="0">
                <a:solidFill>
                  <a:srgbClr val="FF0000"/>
                </a:solidFill>
              </a:rPr>
              <a:t>POWER ON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-&gt; use </a:t>
            </a:r>
            <a:r>
              <a:rPr lang="en-US" sz="2800" dirty="0" smtClean="0">
                <a:solidFill>
                  <a:srgbClr val="FF0000"/>
                </a:solidFill>
              </a:rPr>
              <a:t>ALT+TAB</a:t>
            </a:r>
            <a:r>
              <a:rPr lang="en-US" sz="2800" dirty="0" smtClean="0"/>
              <a:t> to toggle </a:t>
            </a:r>
          </a:p>
          <a:p>
            <a:r>
              <a:rPr lang="en-US" sz="2800" dirty="0" smtClean="0"/>
              <a:t>from standard video to </a:t>
            </a:r>
          </a:p>
          <a:p>
            <a:r>
              <a:rPr lang="en-US" sz="2800" dirty="0" smtClean="0"/>
              <a:t>CLIC animations and back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874" y="2668774"/>
            <a:ext cx="4303776" cy="430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62978" y="249622"/>
            <a:ext cx="718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</a:t>
            </a:r>
            <a:r>
              <a:rPr lang="en-US" sz="3600" dirty="0" smtClean="0"/>
              <a:t>ext:</a:t>
            </a:r>
            <a:r>
              <a:rPr lang="en-US" sz="3600" dirty="0" smtClean="0">
                <a:solidFill>
                  <a:srgbClr val="FF0000"/>
                </a:solidFill>
              </a:rPr>
              <a:t> CLIC week </a:t>
            </a:r>
            <a:r>
              <a:rPr lang="en-US" sz="3600" dirty="0" smtClean="0">
                <a:solidFill>
                  <a:srgbClr val="22529E"/>
                </a:solidFill>
              </a:rPr>
              <a:t>6-13 March 2020</a:t>
            </a:r>
            <a:endParaRPr lang="en-GB" sz="3600" dirty="0">
              <a:solidFill>
                <a:srgbClr val="22529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28" y="1137302"/>
            <a:ext cx="8619043" cy="60946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9612" y="81821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2529E"/>
                </a:solidFill>
              </a:rPr>
              <a:t>Marko </a:t>
            </a:r>
            <a:r>
              <a:rPr lang="en-US" sz="1800" dirty="0" err="1" smtClean="0">
                <a:solidFill>
                  <a:srgbClr val="22529E"/>
                </a:solidFill>
              </a:rPr>
              <a:t>Petric</a:t>
            </a:r>
            <a:endParaRPr lang="en-GB" sz="1800" dirty="0">
              <a:solidFill>
                <a:srgbClr val="22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79125" y="2291505"/>
            <a:ext cx="853150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E33F28"/>
                </a:solidFill>
              </a:rPr>
              <a:t>Your suggestions / ideas / input</a:t>
            </a:r>
          </a:p>
          <a:p>
            <a:r>
              <a:rPr lang="en-US" sz="4400" dirty="0">
                <a:solidFill>
                  <a:srgbClr val="E33F28"/>
                </a:solidFill>
              </a:rPr>
              <a:t>a</a:t>
            </a:r>
            <a:r>
              <a:rPr lang="en-US" sz="4400" dirty="0" smtClean="0">
                <a:solidFill>
                  <a:srgbClr val="E33F28"/>
                </a:solidFill>
              </a:rPr>
              <a:t>re always welcome </a:t>
            </a:r>
            <a:r>
              <a:rPr lang="en-US" sz="4400" dirty="0" smtClean="0"/>
              <a:t>–Thank you!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2368236" y="4821514"/>
            <a:ext cx="54296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22529E"/>
                </a:solidFill>
              </a:rPr>
              <a:t>clic-communication@cern.ch</a:t>
            </a:r>
          </a:p>
        </p:txBody>
      </p:sp>
    </p:spTree>
    <p:extLst>
      <p:ext uri="{BB962C8B-B14F-4D97-AF65-F5344CB8AC3E}">
        <p14:creationId xmlns:p14="http://schemas.microsoft.com/office/powerpoint/2010/main" val="3117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43845" y="308970"/>
            <a:ext cx="6790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CLIC Communication Initiative (CCI)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84094" y="1444723"/>
            <a:ext cx="9265024" cy="5016758"/>
            <a:chOff x="484094" y="1444723"/>
            <a:chExt cx="9265024" cy="5016758"/>
          </a:xfrm>
        </p:grpSpPr>
        <p:sp>
          <p:nvSpPr>
            <p:cNvPr id="2" name="Rectangle 1"/>
            <p:cNvSpPr/>
            <p:nvPr/>
          </p:nvSpPr>
          <p:spPr>
            <a:xfrm>
              <a:off x="484094" y="1444723"/>
              <a:ext cx="9265024" cy="5016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q"/>
              </a:pPr>
              <a:r>
                <a:rPr lang="en-GB" b="1" dirty="0" smtClean="0"/>
                <a:t>What </a:t>
              </a:r>
              <a:r>
                <a:rPr lang="en-GB" b="1" dirty="0"/>
                <a:t>do we do? </a:t>
              </a:r>
              <a:endParaRPr lang="en-GB" b="1" dirty="0" smtClean="0"/>
            </a:p>
            <a:p>
              <a:r>
                <a:rPr lang="en-GB" dirty="0" smtClean="0"/>
                <a:t>	• Coordinate </a:t>
              </a:r>
              <a:r>
                <a:rPr lang="en-GB" dirty="0"/>
                <a:t>the communication of the CLIC project </a:t>
              </a:r>
              <a:endParaRPr lang="en-GB" dirty="0" smtClean="0"/>
            </a:p>
            <a:p>
              <a:r>
                <a:rPr lang="en-GB" dirty="0" smtClean="0"/>
                <a:t>	• </a:t>
              </a:r>
              <a:r>
                <a:rPr lang="en-GB" dirty="0"/>
                <a:t>CLIC Accelerator </a:t>
              </a:r>
              <a:r>
                <a:rPr lang="en-GB" b="1" dirty="0" smtClean="0"/>
                <a:t>and</a:t>
              </a:r>
              <a:r>
                <a:rPr lang="en-GB" dirty="0" smtClean="0"/>
                <a:t> CLIC </a:t>
              </a:r>
              <a:r>
                <a:rPr lang="en-GB" dirty="0"/>
                <a:t>Detector and Physics </a:t>
              </a:r>
              <a:endParaRPr lang="en-GB" dirty="0" smtClean="0"/>
            </a:p>
            <a:p>
              <a:r>
                <a:rPr lang="en-GB" dirty="0" smtClean="0"/>
                <a:t>	• </a:t>
              </a:r>
              <a:r>
                <a:rPr lang="en-GB" dirty="0"/>
                <a:t>Media coverage (CERN editorial meetings, …) </a:t>
              </a:r>
              <a:endParaRPr lang="en-GB" dirty="0" smtClean="0"/>
            </a:p>
            <a:p>
              <a:r>
                <a:rPr lang="en-GB" dirty="0" smtClean="0"/>
                <a:t>	• </a:t>
              </a:r>
              <a:r>
                <a:rPr lang="en-GB" dirty="0"/>
                <a:t>Visibility (graphics, showroom, wiki, …) </a:t>
              </a:r>
              <a:endParaRPr lang="en-GB" dirty="0" smtClean="0"/>
            </a:p>
            <a:p>
              <a:r>
                <a:rPr lang="en-GB" dirty="0" smtClean="0"/>
                <a:t>	• </a:t>
              </a:r>
              <a:r>
                <a:rPr lang="en-GB" dirty="0"/>
                <a:t>General outreach, both inside and outside CERN </a:t>
              </a:r>
              <a:endParaRPr lang="en-GB" dirty="0" smtClean="0"/>
            </a:p>
            <a:p>
              <a:endParaRPr lang="en-US" dirty="0" smtClean="0"/>
            </a:p>
            <a:p>
              <a:endParaRPr lang="en-GB" dirty="0"/>
            </a:p>
            <a:p>
              <a:pPr marL="342900" indent="-342900">
                <a:buFont typeface="Wingdings" panose="05000000000000000000" pitchFamily="2" charset="2"/>
                <a:buChar char="q"/>
              </a:pPr>
              <a:r>
                <a:rPr lang="en-GB" b="1" dirty="0" smtClean="0"/>
                <a:t>Who </a:t>
              </a:r>
              <a:r>
                <a:rPr lang="en-GB" b="1" dirty="0"/>
                <a:t>are we? </a:t>
              </a:r>
              <a:endParaRPr lang="en-GB" b="1" dirty="0" smtClean="0"/>
            </a:p>
            <a:p>
              <a:r>
                <a:rPr lang="en-GB" dirty="0" smtClean="0"/>
                <a:t>	Alexia </a:t>
              </a:r>
              <a:r>
                <a:rPr lang="en-GB" dirty="0"/>
                <a:t>Augier, Philip Burrows, Konrad Elsener, </a:t>
              </a:r>
              <a:r>
                <a:rPr lang="en-GB" dirty="0" err="1"/>
                <a:t>Davide</a:t>
              </a:r>
              <a:r>
                <a:rPr lang="en-GB" dirty="0"/>
                <a:t> </a:t>
              </a:r>
              <a:r>
                <a:rPr lang="en-GB" dirty="0" err="1"/>
                <a:t>Gamba</a:t>
              </a:r>
              <a:r>
                <a:rPr lang="en-GB" dirty="0"/>
                <a:t>, </a:t>
              </a:r>
              <a:endParaRPr lang="en-GB" dirty="0" smtClean="0"/>
            </a:p>
            <a:p>
              <a:r>
                <a:rPr lang="en-GB" dirty="0"/>
                <a:t>	</a:t>
              </a:r>
              <a:r>
                <a:rPr lang="en-GB" dirty="0" smtClean="0"/>
                <a:t>Nikos </a:t>
              </a:r>
              <a:r>
                <a:rPr lang="en-GB" dirty="0" err="1"/>
                <a:t>Kokkinis</a:t>
              </a:r>
              <a:r>
                <a:rPr lang="en-GB" dirty="0"/>
                <a:t>, </a:t>
              </a:r>
              <a:r>
                <a:rPr lang="en-GB" dirty="0" err="1"/>
                <a:t>Lucie</a:t>
              </a:r>
              <a:r>
                <a:rPr lang="en-GB" dirty="0"/>
                <a:t> </a:t>
              </a:r>
              <a:r>
                <a:rPr lang="en-GB" dirty="0" err="1"/>
                <a:t>Linssen</a:t>
              </a:r>
              <a:r>
                <a:rPr lang="en-GB" dirty="0"/>
                <a:t>, Aidan Robson, Steinar </a:t>
              </a:r>
              <a:r>
                <a:rPr lang="en-GB" dirty="0" err="1"/>
                <a:t>Stapnes</a:t>
              </a:r>
              <a:r>
                <a:rPr lang="en-GB" dirty="0"/>
                <a:t>, </a:t>
              </a:r>
              <a:endParaRPr lang="en-GB" dirty="0" smtClean="0"/>
            </a:p>
            <a:p>
              <a:r>
                <a:rPr lang="en-GB" dirty="0"/>
                <a:t>	</a:t>
              </a:r>
              <a:r>
                <a:rPr lang="en-GB" dirty="0" smtClean="0"/>
                <a:t>Rickard </a:t>
              </a:r>
              <a:r>
                <a:rPr lang="en-GB" dirty="0" err="1"/>
                <a:t>Ström</a:t>
              </a:r>
              <a:r>
                <a:rPr lang="en-GB" dirty="0"/>
                <a:t>, Walter </a:t>
              </a:r>
              <a:r>
                <a:rPr lang="en-GB" dirty="0" err="1" smtClean="0"/>
                <a:t>Wuensch</a:t>
              </a:r>
              <a:endParaRPr lang="en-GB" dirty="0" smtClean="0"/>
            </a:p>
            <a:p>
              <a:endParaRPr lang="en-US" dirty="0" smtClean="0"/>
            </a:p>
            <a:p>
              <a:endParaRPr lang="en-GB" dirty="0"/>
            </a:p>
            <a:p>
              <a:pPr marL="342900" indent="-342900">
                <a:buFont typeface="Wingdings" panose="05000000000000000000" pitchFamily="2" charset="2"/>
                <a:buChar char="q"/>
              </a:pPr>
              <a:r>
                <a:rPr lang="en-GB" b="1" dirty="0" smtClean="0"/>
                <a:t>How </a:t>
              </a:r>
              <a:r>
                <a:rPr lang="en-GB" b="1" dirty="0"/>
                <a:t>to reach us: </a:t>
              </a:r>
              <a:endParaRPr lang="en-GB" b="1" dirty="0" smtClean="0"/>
            </a:p>
            <a:p>
              <a:r>
                <a:rPr lang="en-GB" dirty="0" smtClean="0"/>
                <a:t>	clic-communication@cern.ch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4151" y="4833663"/>
              <a:ext cx="1734671" cy="336176"/>
            </a:xfrm>
            <a:prstGeom prst="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501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t="7137" r="1385" b="8379"/>
          <a:stretch/>
        </p:blipFill>
        <p:spPr>
          <a:xfrm>
            <a:off x="565849" y="1098743"/>
            <a:ext cx="8897128" cy="6097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28262" y="231136"/>
            <a:ext cx="419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</a:t>
            </a:r>
            <a:r>
              <a:rPr lang="en-US" sz="3200" b="1" dirty="0" smtClean="0"/>
              <a:t>mproved</a:t>
            </a:r>
            <a:r>
              <a:rPr lang="en-US" sz="3200" dirty="0" smtClean="0"/>
              <a:t> on </a:t>
            </a:r>
            <a:r>
              <a:rPr lang="en-US" sz="3600" dirty="0" smtClean="0">
                <a:solidFill>
                  <a:srgbClr val="FF0000"/>
                </a:solidFill>
              </a:rPr>
              <a:t>cern.ch</a:t>
            </a:r>
            <a:endParaRPr lang="en-GB" sz="1600" b="1" i="1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5255046" y="319489"/>
            <a:ext cx="1542361" cy="557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573" y="1063251"/>
            <a:ext cx="7683882" cy="6154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7658" y="228357"/>
            <a:ext cx="5970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</a:t>
            </a:r>
            <a:r>
              <a:rPr lang="en-US" sz="3200" b="1" dirty="0" smtClean="0"/>
              <a:t>ew</a:t>
            </a:r>
            <a:r>
              <a:rPr lang="en-US" sz="3200" dirty="0" smtClean="0"/>
              <a:t> on Twitter: </a:t>
            </a:r>
            <a:r>
              <a:rPr lang="en-US" sz="3600" dirty="0" smtClean="0">
                <a:solidFill>
                  <a:srgbClr val="FF0000"/>
                </a:solidFill>
              </a:rPr>
              <a:t>@</a:t>
            </a:r>
            <a:r>
              <a:rPr lang="en-US" sz="3600" dirty="0" err="1" smtClean="0">
                <a:solidFill>
                  <a:srgbClr val="FF0000"/>
                </a:solidFill>
              </a:rPr>
              <a:t>CLIC_study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1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95461" y="228357"/>
            <a:ext cx="4193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</a:t>
            </a:r>
            <a:r>
              <a:rPr lang="en-US" sz="3200" b="1" dirty="0" smtClean="0"/>
              <a:t>evised </a:t>
            </a:r>
            <a:r>
              <a:rPr lang="en-US" sz="3200" dirty="0" smtClean="0"/>
              <a:t>on Wikipedia: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14391" t="15799" r="21777" b="61836"/>
          <a:stretch/>
        </p:blipFill>
        <p:spPr>
          <a:xfrm>
            <a:off x="171820" y="1244905"/>
            <a:ext cx="9727996" cy="27267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4390" t="24946" r="21453" b="64211"/>
          <a:stretch/>
        </p:blipFill>
        <p:spPr>
          <a:xfrm>
            <a:off x="11015" y="5695718"/>
            <a:ext cx="9933967" cy="1343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421" y="3899969"/>
            <a:ext cx="5803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F2121"/>
                </a:solidFill>
              </a:rPr>
              <a:t>[several pages, 7 Figures, 1 Table, 22 references]</a:t>
            </a:r>
            <a:endParaRPr lang="en-GB" dirty="0">
              <a:solidFill>
                <a:srgbClr val="BF212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421" y="5244029"/>
            <a:ext cx="6686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… and someone created a (shorter) version in German 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hlinkClick r:id="rId2"/>
          </p:cNvPr>
          <p:cNvSpPr/>
          <p:nvPr/>
        </p:nvSpPr>
        <p:spPr>
          <a:xfrm>
            <a:off x="2732183" y="228357"/>
            <a:ext cx="188388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84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29663" t="19883" r="19193" b="54270"/>
          <a:stretch/>
        </p:blipFill>
        <p:spPr>
          <a:xfrm>
            <a:off x="17574" y="958465"/>
            <a:ext cx="8106119" cy="327731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4"/>
          <a:srcRect l="14740" t="29690" r="39627" b="38118"/>
          <a:stretch/>
        </p:blipFill>
        <p:spPr>
          <a:xfrm>
            <a:off x="4395731" y="4021161"/>
            <a:ext cx="5563519" cy="3139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3040" y="249711"/>
            <a:ext cx="745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Nature Reviews Physics</a:t>
            </a:r>
            <a:r>
              <a:rPr lang="en-US" sz="3600" dirty="0" smtClean="0"/>
              <a:t> </a:t>
            </a:r>
            <a:r>
              <a:rPr lang="en-US" sz="3200" dirty="0" smtClean="0"/>
              <a:t>March 2019</a:t>
            </a:r>
            <a:endParaRPr lang="en-GB" sz="3200" dirty="0"/>
          </a:p>
        </p:txBody>
      </p:sp>
      <p:sp>
        <p:nvSpPr>
          <p:cNvPr id="12" name="Rectangle 11"/>
          <p:cNvSpPr/>
          <p:nvPr/>
        </p:nvSpPr>
        <p:spPr>
          <a:xfrm>
            <a:off x="191458" y="5900795"/>
            <a:ext cx="3826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http://rdcu.be/bq1gh</a:t>
            </a:r>
          </a:p>
        </p:txBody>
      </p:sp>
      <p:sp>
        <p:nvSpPr>
          <p:cNvPr id="13" name="Rectangle 12">
            <a:hlinkClick r:id="rId2"/>
          </p:cNvPr>
          <p:cNvSpPr/>
          <p:nvPr/>
        </p:nvSpPr>
        <p:spPr>
          <a:xfrm>
            <a:off x="99152" y="5706737"/>
            <a:ext cx="4076241" cy="1035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2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405" y="6180460"/>
            <a:ext cx="44114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957" t="12860" r="27416" b="6379"/>
          <a:stretch/>
        </p:blipFill>
        <p:spPr>
          <a:xfrm>
            <a:off x="6455892" y="44068"/>
            <a:ext cx="3524554" cy="4883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9000" t="36579" r="9253" b="22645"/>
          <a:stretch/>
        </p:blipFill>
        <p:spPr>
          <a:xfrm>
            <a:off x="42752" y="1377099"/>
            <a:ext cx="6413140" cy="50111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5199" y="231353"/>
            <a:ext cx="4545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22529E"/>
                </a:solidFill>
              </a:rPr>
              <a:t>CERN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Annual Report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08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461" t="29483" r="6346" b="15509"/>
          <a:stretch/>
        </p:blipFill>
        <p:spPr>
          <a:xfrm>
            <a:off x="779699" y="2518315"/>
            <a:ext cx="9247142" cy="461412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181" t="14780" r="4554" b="42636"/>
          <a:stretch/>
        </p:blipFill>
        <p:spPr>
          <a:xfrm>
            <a:off x="3922010" y="209338"/>
            <a:ext cx="6008596" cy="2242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0376" y="1035587"/>
            <a:ext cx="3384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ew: </a:t>
            </a:r>
          </a:p>
          <a:p>
            <a:r>
              <a:rPr lang="en-US" sz="2400" dirty="0" smtClean="0"/>
              <a:t>CLIC got its category in</a:t>
            </a:r>
          </a:p>
          <a:p>
            <a:r>
              <a:rPr lang="en-US" sz="2400" dirty="0" smtClean="0"/>
              <a:t>Accelerating News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4198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5 December 2019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1168" t="12860" r="4915" b="48007"/>
          <a:stretch/>
        </p:blipFill>
        <p:spPr>
          <a:xfrm>
            <a:off x="914401" y="1027801"/>
            <a:ext cx="8651483" cy="3664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83498" y="510848"/>
            <a:ext cx="4894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CERN Courier </a:t>
            </a:r>
            <a:r>
              <a:rPr lang="en-US" sz="2400" dirty="0" smtClean="0"/>
              <a:t>(May/June 2019)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839" y="5154145"/>
            <a:ext cx="915763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forthcoming articles</a:t>
            </a:r>
            <a:r>
              <a:rPr lang="en-US" dirty="0" smtClean="0"/>
              <a:t>:</a:t>
            </a:r>
          </a:p>
          <a:p>
            <a:endParaRPr lang="en-US" sz="800" dirty="0" smtClean="0"/>
          </a:p>
          <a:p>
            <a:r>
              <a:rPr lang="en-GB" i="1" dirty="0" smtClean="0">
                <a:solidFill>
                  <a:srgbClr val="FF0000"/>
                </a:solidFill>
              </a:rPr>
              <a:t>International </a:t>
            </a:r>
            <a:r>
              <a:rPr lang="en-GB" i="1" dirty="0">
                <a:solidFill>
                  <a:srgbClr val="FF0000"/>
                </a:solidFill>
              </a:rPr>
              <a:t>High-Gradient </a:t>
            </a:r>
            <a:r>
              <a:rPr lang="en-GB" i="1" dirty="0" err="1">
                <a:solidFill>
                  <a:srgbClr val="FF0000"/>
                </a:solidFill>
              </a:rPr>
              <a:t>Linac</a:t>
            </a:r>
            <a:r>
              <a:rPr lang="en-GB" i="1" dirty="0">
                <a:solidFill>
                  <a:srgbClr val="FF0000"/>
                </a:solidFill>
              </a:rPr>
              <a:t> Technology </a:t>
            </a:r>
            <a:r>
              <a:rPr lang="en-GB" i="1" dirty="0" smtClean="0">
                <a:solidFill>
                  <a:srgbClr val="FF0000"/>
                </a:solidFill>
              </a:rPr>
              <a:t>Workshop </a:t>
            </a:r>
            <a:r>
              <a:rPr lang="en-GB" dirty="0" smtClean="0"/>
              <a:t>(report by W. </a:t>
            </a:r>
            <a:r>
              <a:rPr lang="en-GB" dirty="0" err="1" smtClean="0"/>
              <a:t>Wunsch</a:t>
            </a:r>
            <a:r>
              <a:rPr lang="en-GB" dirty="0" smtClean="0"/>
              <a:t>)</a:t>
            </a:r>
          </a:p>
          <a:p>
            <a:endParaRPr lang="en-US" sz="1000" i="1" dirty="0">
              <a:solidFill>
                <a:srgbClr val="FF0000"/>
              </a:solidFill>
            </a:endParaRPr>
          </a:p>
          <a:p>
            <a:r>
              <a:rPr lang="en-GB" i="1" dirty="0">
                <a:solidFill>
                  <a:srgbClr val="FF0000"/>
                </a:solidFill>
              </a:rPr>
              <a:t>From precision physics to the energy frontier with the Compact Linear </a:t>
            </a:r>
            <a:r>
              <a:rPr lang="en-GB" i="1" dirty="0" smtClean="0">
                <a:solidFill>
                  <a:srgbClr val="FF0000"/>
                </a:solidFill>
              </a:rPr>
              <a:t>Collider</a:t>
            </a:r>
          </a:p>
          <a:p>
            <a:r>
              <a:rPr lang="en-US" smtClean="0"/>
              <a:t>(to </a:t>
            </a:r>
            <a:r>
              <a:rPr lang="en-US" dirty="0" smtClean="0"/>
              <a:t>be published in Nature Physics, early 2020)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5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1CFEAB2C-AEC4-F347-B945-17AC24F6750B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_standard_4_3" id="{6D8468D9-50C7-3F47-9256-F17E30C2A8F2}" vid="{2272F3B6-CDA9-4649-879E-361B2F226CE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40216</TotalTime>
  <Words>386</Words>
  <Application>Microsoft Office PowerPoint</Application>
  <PresentationFormat>Custom</PresentationFormat>
  <Paragraphs>127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Avenir Book</vt:lpstr>
      <vt:lpstr>Calibri</vt:lpstr>
      <vt:lpstr>Wingdings</vt:lpstr>
      <vt:lpstr>1_Office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Rickard Strom</dc:creator>
  <cp:lastModifiedBy>Konrad Elsener</cp:lastModifiedBy>
  <cp:revision>733</cp:revision>
  <cp:lastPrinted>2019-03-13T13:40:41Z</cp:lastPrinted>
  <dcterms:created xsi:type="dcterms:W3CDTF">2018-01-26T19:32:33Z</dcterms:created>
  <dcterms:modified xsi:type="dcterms:W3CDTF">2019-12-05T12:11:26Z</dcterms:modified>
</cp:coreProperties>
</file>