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6"/>
  </p:notesMasterIdLst>
  <p:handoutMasterIdLst>
    <p:handoutMasterId r:id="rId7"/>
  </p:handoutMasterIdLst>
  <p:sldIdLst>
    <p:sldId id="256" r:id="rId2"/>
    <p:sldId id="259" r:id="rId3"/>
    <p:sldId id="257" r:id="rId4"/>
    <p:sldId id="258" r:id="rId5"/>
  </p:sldIdLst>
  <p:sldSz cx="6858000" cy="12192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586"/>
    <p:restoredTop sz="86407"/>
  </p:normalViewPr>
  <p:slideViewPr>
    <p:cSldViewPr snapToGrid="0" snapToObjects="1">
      <p:cViewPr varScale="1">
        <p:scale>
          <a:sx n="70" d="100"/>
          <a:sy n="70" d="100"/>
        </p:scale>
        <p:origin x="2832" y="21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9" d="100"/>
          <a:sy n="99" d="100"/>
        </p:scale>
        <p:origin x="4272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6837720-BDA5-664E-B22D-4A7728F829C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122C25-6D0B-7E40-9227-C60C5497A71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2490DC-7120-6843-BF1C-B3E154241DD1}" type="datetimeFigureOut">
              <a:rPr lang="en-US" smtClean="0"/>
              <a:t>2/2/20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DA7768-B68F-EC4E-8523-1280971A2F8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25F3A5-6AF2-684F-BF3C-19C7639E7FD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0E0DEF-376F-1849-9883-6F94A2C8EB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3752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FAA2C7-91E5-274D-84FA-584CA09299F3}" type="datetimeFigureOut">
              <a:rPr lang="en-US" smtClean="0"/>
              <a:t>2/2/20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60638" y="1143000"/>
            <a:ext cx="17367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09909D-7476-F445-8EDF-E3269CD77D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64160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09909D-7476-F445-8EDF-E3269CD77D7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25019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95E08-04D6-0644-8366-0390F474D4EB}" type="datetimeFigureOut">
              <a:rPr lang="en-US" smtClean="0"/>
              <a:t>2/2/20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0FFA2-781E-244F-9EB6-A91C3EA3B5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42212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95E08-04D6-0644-8366-0390F474D4EB}" type="datetimeFigureOut">
              <a:rPr lang="en-US" smtClean="0"/>
              <a:t>2/2/20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0FFA2-781E-244F-9EB6-A91C3EA3B5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35626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95E08-04D6-0644-8366-0390F474D4EB}" type="datetimeFigureOut">
              <a:rPr lang="en-US" smtClean="0"/>
              <a:t>2/2/20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0FFA2-781E-244F-9EB6-A91C3EA3B5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8701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95E08-04D6-0644-8366-0390F474D4EB}" type="datetimeFigureOut">
              <a:rPr lang="en-US" smtClean="0"/>
              <a:t>2/2/20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0FFA2-781E-244F-9EB6-A91C3EA3B5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2222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95E08-04D6-0644-8366-0390F474D4EB}" type="datetimeFigureOut">
              <a:rPr lang="en-US" smtClean="0"/>
              <a:t>2/2/20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0FFA2-781E-244F-9EB6-A91C3EA3B5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240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95E08-04D6-0644-8366-0390F474D4EB}" type="datetimeFigureOut">
              <a:rPr lang="en-US" smtClean="0"/>
              <a:t>2/2/20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0FFA2-781E-244F-9EB6-A91C3EA3B5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26362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95E08-04D6-0644-8366-0390F474D4EB}" type="datetimeFigureOut">
              <a:rPr lang="en-US" smtClean="0"/>
              <a:t>2/2/20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0FFA2-781E-244F-9EB6-A91C3EA3B5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6729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95E08-04D6-0644-8366-0390F474D4EB}" type="datetimeFigureOut">
              <a:rPr lang="en-US" smtClean="0"/>
              <a:t>2/2/20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0FFA2-781E-244F-9EB6-A91C3EA3B5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0439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95E08-04D6-0644-8366-0390F474D4EB}" type="datetimeFigureOut">
              <a:rPr lang="en-US" smtClean="0"/>
              <a:t>2/2/20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0FFA2-781E-244F-9EB6-A91C3EA3B5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9132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95E08-04D6-0644-8366-0390F474D4EB}" type="datetimeFigureOut">
              <a:rPr lang="en-US" smtClean="0"/>
              <a:t>2/2/20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0FFA2-781E-244F-9EB6-A91C3EA3B5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4623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95E08-04D6-0644-8366-0390F474D4EB}" type="datetimeFigureOut">
              <a:rPr lang="en-US" smtClean="0"/>
              <a:t>2/2/20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0FFA2-781E-244F-9EB6-A91C3EA3B5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703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995E08-04D6-0644-8366-0390F474D4EB}" type="datetimeFigureOut">
              <a:rPr lang="en-US" smtClean="0"/>
              <a:t>2/2/20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20FFA2-781E-244F-9EB6-A91C3EA3B5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7566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document/2302829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84C8F0-D4CE-074B-8FF6-60D30650B0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930900" cy="4244622"/>
          </a:xfrm>
        </p:spPr>
        <p:txBody>
          <a:bodyPr/>
          <a:lstStyle/>
          <a:p>
            <a:r>
              <a:rPr lang="en-US" dirty="0"/>
              <a:t>Construction/Installation approval process       </a:t>
            </a:r>
            <a:r>
              <a:rPr lang="en-US" sz="3600" dirty="0"/>
              <a:t>(LBNF and DUNE, post AUP)</a:t>
            </a:r>
            <a:br>
              <a:rPr lang="en-US" sz="3600" dirty="0"/>
            </a:br>
            <a:r>
              <a:rPr lang="en-US" dirty="0"/>
              <a:t> 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B5A0BFC-6BF6-2C4D-AA70-5DCD0D18984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/>
              <a:t>M.Ne</a:t>
            </a:r>
            <a:r>
              <a:rPr lang="en-US" dirty="0"/>
              <a:t>, February 2020</a:t>
            </a:r>
          </a:p>
        </p:txBody>
      </p:sp>
    </p:spTree>
    <p:extLst>
      <p:ext uri="{BB962C8B-B14F-4D97-AF65-F5344CB8AC3E}">
        <p14:creationId xmlns:p14="http://schemas.microsoft.com/office/powerpoint/2010/main" val="24130022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E92282-2866-9D49-829F-9E769CA917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E6E198-07D0-254F-B564-710E7B5530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A first attempt for a discussion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/>
              <a:t>In white : documents handling</a:t>
            </a:r>
          </a:p>
          <a:p>
            <a:pPr>
              <a:buFontTx/>
              <a:buChar char="-"/>
            </a:pPr>
            <a:r>
              <a:rPr lang="en-US" dirty="0"/>
              <a:t>In light green : approval requests</a:t>
            </a:r>
          </a:p>
          <a:p>
            <a:pPr>
              <a:buFontTx/>
              <a:buChar char="-"/>
            </a:pPr>
            <a:r>
              <a:rPr lang="en-US" dirty="0"/>
              <a:t>In dark green : acceptance by line management</a:t>
            </a:r>
          </a:p>
          <a:p>
            <a:pPr>
              <a:buFontTx/>
              <a:buChar char="-"/>
            </a:pPr>
            <a:r>
              <a:rPr lang="en-US" dirty="0"/>
              <a:t>In yellow : reviews</a:t>
            </a:r>
          </a:p>
          <a:p>
            <a:pPr>
              <a:buFontTx/>
              <a:buChar char="-"/>
            </a:pPr>
            <a:r>
              <a:rPr lang="en-US" dirty="0"/>
              <a:t>In  blue : </a:t>
            </a:r>
            <a:r>
              <a:rPr lang="en-US"/>
              <a:t>project steps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47A59FB-C744-0A46-9EA2-5CF50AD0956E}"/>
              </a:ext>
            </a:extLst>
          </p:cNvPr>
          <p:cNvSpPr txBox="1"/>
          <p:nvPr/>
        </p:nvSpPr>
        <p:spPr>
          <a:xfrm>
            <a:off x="1340928" y="8247888"/>
            <a:ext cx="41761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>
                <a:hlinkClick r:id="rId2"/>
              </a:rPr>
              <a:t>https://edms.cern.ch/document/2302829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697407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FF875C-3679-AE41-A8E1-2ADF566158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488" y="286393"/>
            <a:ext cx="5915025" cy="2356556"/>
          </a:xfrm>
        </p:spPr>
        <p:txBody>
          <a:bodyPr/>
          <a:lstStyle/>
          <a:p>
            <a:r>
              <a:rPr lang="en-US"/>
              <a:t>        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0FED8DF-BA87-F84D-8258-AC7C5699DC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063" y="-312554"/>
            <a:ext cx="6858000" cy="1432030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72F7370-7436-F94E-A2F0-9F1E8B403907}"/>
              </a:ext>
            </a:extLst>
          </p:cNvPr>
          <p:cNvSpPr txBox="1"/>
          <p:nvPr/>
        </p:nvSpPr>
        <p:spPr>
          <a:xfrm>
            <a:off x="821411" y="122188"/>
            <a:ext cx="4684307" cy="5232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Consortium/Project (post AUP)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59E4905-C264-444C-990D-2B4F53AE1C53}"/>
              </a:ext>
            </a:extLst>
          </p:cNvPr>
          <p:cNvGrpSpPr/>
          <p:nvPr/>
        </p:nvGrpSpPr>
        <p:grpSpPr>
          <a:xfrm>
            <a:off x="161621" y="651162"/>
            <a:ext cx="6696379" cy="11293463"/>
            <a:chOff x="46614" y="997740"/>
            <a:chExt cx="6696379" cy="11293463"/>
          </a:xfrm>
        </p:grpSpPr>
        <p:cxnSp>
          <p:nvCxnSpPr>
            <p:cNvPr id="126" name="Straight Arrow Connector 125">
              <a:extLst>
                <a:ext uri="{FF2B5EF4-FFF2-40B4-BE49-F238E27FC236}">
                  <a16:creationId xmlns:a16="http://schemas.microsoft.com/office/drawing/2014/main" id="{B6F68EF0-C1FF-884D-A940-124595270A18}"/>
                </a:ext>
              </a:extLst>
            </p:cNvPr>
            <p:cNvCxnSpPr>
              <a:cxnSpLocks/>
            </p:cNvCxnSpPr>
            <p:nvPr/>
          </p:nvCxnSpPr>
          <p:spPr>
            <a:xfrm>
              <a:off x="4924228" y="10246845"/>
              <a:ext cx="1" cy="16836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F25A2245-82E9-FF4B-A36A-C4F30C58BE4D}"/>
                </a:ext>
              </a:extLst>
            </p:cNvPr>
            <p:cNvSpPr txBox="1"/>
            <p:nvPr/>
          </p:nvSpPr>
          <p:spPr>
            <a:xfrm>
              <a:off x="2008801" y="1352357"/>
              <a:ext cx="1496291" cy="646331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physics requirements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1E23BD68-BB6A-1F47-8353-D73C84802868}"/>
                </a:ext>
              </a:extLst>
            </p:cNvPr>
            <p:cNvSpPr txBox="1"/>
            <p:nvPr/>
          </p:nvSpPr>
          <p:spPr>
            <a:xfrm>
              <a:off x="3625441" y="1054247"/>
              <a:ext cx="2812473" cy="1200329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/>
                <a:t>technical specifications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/>
                <a:t>QC plans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/>
                <a:t>technical drawings 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/>
                <a:t>safety plans  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966C2052-E32B-F14E-8B3C-76D63DC82604}"/>
                </a:ext>
              </a:extLst>
            </p:cNvPr>
            <p:cNvSpPr txBox="1"/>
            <p:nvPr/>
          </p:nvSpPr>
          <p:spPr>
            <a:xfrm>
              <a:off x="2687674" y="2309757"/>
              <a:ext cx="1964537" cy="369332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EDMS storage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FF4D3FF-75AE-C34C-924B-11F4D5C940AE}"/>
                </a:ext>
              </a:extLst>
            </p:cNvPr>
            <p:cNvSpPr txBox="1"/>
            <p:nvPr/>
          </p:nvSpPr>
          <p:spPr>
            <a:xfrm>
              <a:off x="179893" y="1516893"/>
              <a:ext cx="1496291" cy="923330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compliance office requirements</a:t>
              </a:r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810BAD94-F218-6A48-845C-D2AC9E0F5AA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468531" y="997740"/>
              <a:ext cx="0" cy="51915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3FA3E6CE-C645-F14F-ABDE-1BE2A2F8DFD7}"/>
                </a:ext>
              </a:extLst>
            </p:cNvPr>
            <p:cNvSpPr txBox="1"/>
            <p:nvPr/>
          </p:nvSpPr>
          <p:spPr>
            <a:xfrm>
              <a:off x="821411" y="2828843"/>
              <a:ext cx="1755534" cy="646331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Structural/elect. analysis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F6762AA5-1050-D74E-A23D-F1F4AC8FC5AF}"/>
                </a:ext>
              </a:extLst>
            </p:cNvPr>
            <p:cNvSpPr txBox="1"/>
            <p:nvPr/>
          </p:nvSpPr>
          <p:spPr>
            <a:xfrm>
              <a:off x="207439" y="3858383"/>
              <a:ext cx="2549507" cy="646331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compliance office check and approval</a:t>
              </a:r>
            </a:p>
          </p:txBody>
        </p: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1F2A6DAA-35D5-5441-BBED-8384E712474E}"/>
                </a:ext>
              </a:extLst>
            </p:cNvPr>
            <p:cNvCxnSpPr/>
            <p:nvPr/>
          </p:nvCxnSpPr>
          <p:spPr>
            <a:xfrm>
              <a:off x="1316182" y="3475174"/>
              <a:ext cx="0" cy="383209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5D9EC256-A3C5-7246-A284-2C3B2662D1CD}"/>
                </a:ext>
              </a:extLst>
            </p:cNvPr>
            <p:cNvSpPr txBox="1"/>
            <p:nvPr/>
          </p:nvSpPr>
          <p:spPr>
            <a:xfrm>
              <a:off x="3430056" y="9182723"/>
              <a:ext cx="3089564" cy="369332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TC, IPD, LBNF-PD approval </a:t>
              </a:r>
            </a:p>
          </p:txBody>
        </p: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0F7D6A39-7D0F-134E-A792-5608D5C0B264}"/>
                </a:ext>
              </a:extLst>
            </p:cNvPr>
            <p:cNvCxnSpPr>
              <a:cxnSpLocks/>
            </p:cNvCxnSpPr>
            <p:nvPr/>
          </p:nvCxnSpPr>
          <p:spPr>
            <a:xfrm>
              <a:off x="3678692" y="2683408"/>
              <a:ext cx="0" cy="161118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558BAAD2-21AB-304D-9BAD-CCF1F862D678}"/>
                </a:ext>
              </a:extLst>
            </p:cNvPr>
            <p:cNvSpPr txBox="1"/>
            <p:nvPr/>
          </p:nvSpPr>
          <p:spPr>
            <a:xfrm>
              <a:off x="3669942" y="3858383"/>
              <a:ext cx="2233553" cy="954107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/>
                <a:t>design reviews</a:t>
              </a:r>
            </a:p>
          </p:txBody>
        </p: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AAD13A95-09DF-ED43-840A-444E0B705450}"/>
                </a:ext>
              </a:extLst>
            </p:cNvPr>
            <p:cNvCxnSpPr>
              <a:cxnSpLocks/>
            </p:cNvCxnSpPr>
            <p:nvPr/>
          </p:nvCxnSpPr>
          <p:spPr>
            <a:xfrm>
              <a:off x="4652211" y="3496243"/>
              <a:ext cx="0" cy="36214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C9D5C222-C1C3-1E49-A37C-927A509692F7}"/>
                </a:ext>
              </a:extLst>
            </p:cNvPr>
            <p:cNvCxnSpPr/>
            <p:nvPr/>
          </p:nvCxnSpPr>
          <p:spPr>
            <a:xfrm>
              <a:off x="2756946" y="4043049"/>
              <a:ext cx="907094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D7620C20-487D-D943-8F42-AF6165C84D30}"/>
                </a:ext>
              </a:extLst>
            </p:cNvPr>
            <p:cNvSpPr txBox="1"/>
            <p:nvPr/>
          </p:nvSpPr>
          <p:spPr>
            <a:xfrm>
              <a:off x="3804426" y="7901843"/>
              <a:ext cx="2233553" cy="954107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/>
                <a:t>PRR       reviews</a:t>
              </a:r>
            </a:p>
          </p:txBody>
        </p:sp>
        <p:cxnSp>
          <p:nvCxnSpPr>
            <p:cNvPr id="44" name="Straight Arrow Connector 43">
              <a:extLst>
                <a:ext uri="{FF2B5EF4-FFF2-40B4-BE49-F238E27FC236}">
                  <a16:creationId xmlns:a16="http://schemas.microsoft.com/office/drawing/2014/main" id="{EC45B77F-DDAB-3144-8B22-B7129B1EC993}"/>
                </a:ext>
              </a:extLst>
            </p:cNvPr>
            <p:cNvCxnSpPr>
              <a:cxnSpLocks/>
            </p:cNvCxnSpPr>
            <p:nvPr/>
          </p:nvCxnSpPr>
          <p:spPr>
            <a:xfrm>
              <a:off x="4669092" y="4812490"/>
              <a:ext cx="0" cy="27926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71022783-DCE6-6F4F-B417-C659F478DF23}"/>
                </a:ext>
              </a:extLst>
            </p:cNvPr>
            <p:cNvSpPr txBox="1"/>
            <p:nvPr/>
          </p:nvSpPr>
          <p:spPr>
            <a:xfrm>
              <a:off x="124950" y="4903198"/>
              <a:ext cx="3089564" cy="369332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/>
                <a:t>DUNE TC or LBNF man. </a:t>
              </a:r>
              <a:r>
                <a:rPr lang="en-US" dirty="0" err="1"/>
                <a:t>approv</a:t>
              </a:r>
              <a:r>
                <a:rPr lang="en-US" dirty="0"/>
                <a:t>.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2EF2C8F6-648F-B44D-BF40-F656D229C71A}"/>
                </a:ext>
              </a:extLst>
            </p:cNvPr>
            <p:cNvSpPr txBox="1"/>
            <p:nvPr/>
          </p:nvSpPr>
          <p:spPr>
            <a:xfrm>
              <a:off x="3917672" y="7365950"/>
              <a:ext cx="1964537" cy="369332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/>
                <a:t>EDMS final storage</a:t>
              </a:r>
            </a:p>
          </p:txBody>
        </p:sp>
        <p:cxnSp>
          <p:nvCxnSpPr>
            <p:cNvPr id="53" name="Straight Arrow Connector 52">
              <a:extLst>
                <a:ext uri="{FF2B5EF4-FFF2-40B4-BE49-F238E27FC236}">
                  <a16:creationId xmlns:a16="http://schemas.microsoft.com/office/drawing/2014/main" id="{043FA1BA-E545-B64D-ACDB-465497114152}"/>
                </a:ext>
              </a:extLst>
            </p:cNvPr>
            <p:cNvCxnSpPr>
              <a:cxnSpLocks/>
            </p:cNvCxnSpPr>
            <p:nvPr/>
          </p:nvCxnSpPr>
          <p:spPr>
            <a:xfrm>
              <a:off x="4936232" y="7142715"/>
              <a:ext cx="0" cy="22391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56">
              <a:extLst>
                <a:ext uri="{FF2B5EF4-FFF2-40B4-BE49-F238E27FC236}">
                  <a16:creationId xmlns:a16="http://schemas.microsoft.com/office/drawing/2014/main" id="{72889783-956A-2446-9B9A-8CD2691A8CE7}"/>
                </a:ext>
              </a:extLst>
            </p:cNvPr>
            <p:cNvCxnSpPr>
              <a:cxnSpLocks/>
            </p:cNvCxnSpPr>
            <p:nvPr/>
          </p:nvCxnSpPr>
          <p:spPr>
            <a:xfrm>
              <a:off x="4921203" y="7731052"/>
              <a:ext cx="0" cy="17079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D5CA638C-3782-3949-940D-D8B46F2749BE}"/>
                </a:ext>
              </a:extLst>
            </p:cNvPr>
            <p:cNvSpPr txBox="1"/>
            <p:nvPr/>
          </p:nvSpPr>
          <p:spPr>
            <a:xfrm>
              <a:off x="2792645" y="2849912"/>
              <a:ext cx="3089564" cy="646331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TC, cons. PL and TL  approval</a:t>
              </a:r>
            </a:p>
            <a:p>
              <a:pPr algn="ctr"/>
              <a:r>
                <a:rPr lang="en-US" dirty="0"/>
                <a:t>or LBNF PL approval</a:t>
              </a:r>
            </a:p>
          </p:txBody>
        </p:sp>
        <p:cxnSp>
          <p:nvCxnSpPr>
            <p:cNvPr id="60" name="Straight Arrow Connector 59">
              <a:extLst>
                <a:ext uri="{FF2B5EF4-FFF2-40B4-BE49-F238E27FC236}">
                  <a16:creationId xmlns:a16="http://schemas.microsoft.com/office/drawing/2014/main" id="{01F8F774-8360-734D-9CE5-24ED5A790731}"/>
                </a:ext>
              </a:extLst>
            </p:cNvPr>
            <p:cNvCxnSpPr>
              <a:cxnSpLocks/>
            </p:cNvCxnSpPr>
            <p:nvPr/>
          </p:nvCxnSpPr>
          <p:spPr>
            <a:xfrm>
              <a:off x="4921203" y="8882079"/>
              <a:ext cx="0" cy="30064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BBB28FA8-55CE-1E4B-897D-4BAF6330ED78}"/>
                </a:ext>
              </a:extLst>
            </p:cNvPr>
            <p:cNvSpPr txBox="1"/>
            <p:nvPr/>
          </p:nvSpPr>
          <p:spPr>
            <a:xfrm>
              <a:off x="4687300" y="4805357"/>
              <a:ext cx="90812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final DR</a:t>
              </a: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33AB1110-2852-B54F-910B-FBE712FACA03}"/>
                </a:ext>
              </a:extLst>
            </p:cNvPr>
            <p:cNvSpPr txBox="1"/>
            <p:nvPr/>
          </p:nvSpPr>
          <p:spPr>
            <a:xfrm>
              <a:off x="120929" y="5756118"/>
              <a:ext cx="3089564" cy="369332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/>
                <a:t>QC officer approval 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57AC2E9A-F7F0-9447-A68B-8C8DCA70B8BB}"/>
                </a:ext>
              </a:extLst>
            </p:cNvPr>
            <p:cNvSpPr txBox="1"/>
            <p:nvPr/>
          </p:nvSpPr>
          <p:spPr>
            <a:xfrm>
              <a:off x="120929" y="5334138"/>
              <a:ext cx="3089564" cy="369332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/>
                <a:t>compliance office approval</a:t>
              </a:r>
            </a:p>
          </p:txBody>
        </p:sp>
        <p:cxnSp>
          <p:nvCxnSpPr>
            <p:cNvPr id="66" name="Straight Arrow Connector 65">
              <a:extLst>
                <a:ext uri="{FF2B5EF4-FFF2-40B4-BE49-F238E27FC236}">
                  <a16:creationId xmlns:a16="http://schemas.microsoft.com/office/drawing/2014/main" id="{9F3F797A-6079-784C-A27B-C5979704D6D4}"/>
                </a:ext>
              </a:extLst>
            </p:cNvPr>
            <p:cNvCxnSpPr>
              <a:cxnSpLocks/>
            </p:cNvCxnSpPr>
            <p:nvPr/>
          </p:nvCxnSpPr>
          <p:spPr>
            <a:xfrm>
              <a:off x="3210493" y="5184487"/>
              <a:ext cx="363547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Arrow Connector 68">
              <a:extLst>
                <a:ext uri="{FF2B5EF4-FFF2-40B4-BE49-F238E27FC236}">
                  <a16:creationId xmlns:a16="http://schemas.microsoft.com/office/drawing/2014/main" id="{EE5432DA-C93E-E840-AF8D-82405E6B22EA}"/>
                </a:ext>
              </a:extLst>
            </p:cNvPr>
            <p:cNvCxnSpPr>
              <a:cxnSpLocks/>
            </p:cNvCxnSpPr>
            <p:nvPr/>
          </p:nvCxnSpPr>
          <p:spPr>
            <a:xfrm>
              <a:off x="3210493" y="5580883"/>
              <a:ext cx="363547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Arrow Connector 69">
              <a:extLst>
                <a:ext uri="{FF2B5EF4-FFF2-40B4-BE49-F238E27FC236}">
                  <a16:creationId xmlns:a16="http://schemas.microsoft.com/office/drawing/2014/main" id="{6F77BE78-F2B4-6A42-8194-62CD92CBA172}"/>
                </a:ext>
              </a:extLst>
            </p:cNvPr>
            <p:cNvCxnSpPr>
              <a:cxnSpLocks/>
            </p:cNvCxnSpPr>
            <p:nvPr/>
          </p:nvCxnSpPr>
          <p:spPr>
            <a:xfrm>
              <a:off x="3220966" y="5985975"/>
              <a:ext cx="363547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Arrow Connector 70">
              <a:extLst>
                <a:ext uri="{FF2B5EF4-FFF2-40B4-BE49-F238E27FC236}">
                  <a16:creationId xmlns:a16="http://schemas.microsoft.com/office/drawing/2014/main" id="{C3F65A3E-F61F-0A41-BC5E-AADA5982B6C7}"/>
                </a:ext>
              </a:extLst>
            </p:cNvPr>
            <p:cNvCxnSpPr>
              <a:cxnSpLocks/>
            </p:cNvCxnSpPr>
            <p:nvPr/>
          </p:nvCxnSpPr>
          <p:spPr>
            <a:xfrm>
              <a:off x="3210493" y="6387079"/>
              <a:ext cx="363547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E36423BB-7C25-A04D-A967-6D2FDE35FEB3}"/>
                </a:ext>
              </a:extLst>
            </p:cNvPr>
            <p:cNvSpPr txBox="1"/>
            <p:nvPr/>
          </p:nvSpPr>
          <p:spPr>
            <a:xfrm>
              <a:off x="2725467" y="9877513"/>
              <a:ext cx="4017526" cy="369332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/>
                <a:t>Production by the consortium/project</a:t>
              </a:r>
            </a:p>
          </p:txBody>
        </p:sp>
        <p:cxnSp>
          <p:nvCxnSpPr>
            <p:cNvPr id="76" name="Straight Arrow Connector 75">
              <a:extLst>
                <a:ext uri="{FF2B5EF4-FFF2-40B4-BE49-F238E27FC236}">
                  <a16:creationId xmlns:a16="http://schemas.microsoft.com/office/drawing/2014/main" id="{CF1AC768-CD1F-9944-94C2-964FDC51B47F}"/>
                </a:ext>
              </a:extLst>
            </p:cNvPr>
            <p:cNvCxnSpPr>
              <a:cxnSpLocks/>
            </p:cNvCxnSpPr>
            <p:nvPr/>
          </p:nvCxnSpPr>
          <p:spPr>
            <a:xfrm>
              <a:off x="4924228" y="9576869"/>
              <a:ext cx="0" cy="30064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1A2EE1B1-C0BD-D842-A950-786948971635}"/>
                </a:ext>
              </a:extLst>
            </p:cNvPr>
            <p:cNvSpPr txBox="1"/>
            <p:nvPr/>
          </p:nvSpPr>
          <p:spPr>
            <a:xfrm>
              <a:off x="3523498" y="10415208"/>
              <a:ext cx="3016358" cy="1169551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dirty="0"/>
                <a:t>QC results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dirty="0"/>
                <a:t>non conformities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dirty="0"/>
                <a:t>compliance office check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dirty="0"/>
                <a:t>ready for installation milestones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dirty="0"/>
                <a:t>production  history</a:t>
              </a:r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1233DB28-5C49-2E4B-B6DE-0D511092B4FF}"/>
                </a:ext>
              </a:extLst>
            </p:cNvPr>
            <p:cNvSpPr txBox="1"/>
            <p:nvPr/>
          </p:nvSpPr>
          <p:spPr>
            <a:xfrm>
              <a:off x="3479334" y="11921871"/>
              <a:ext cx="3066777" cy="369332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/>
                <a:t>EDMS production final storage</a:t>
              </a:r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B0160AF7-8882-B040-9A1C-5286B7596344}"/>
                </a:ext>
              </a:extLst>
            </p:cNvPr>
            <p:cNvSpPr txBox="1"/>
            <p:nvPr/>
          </p:nvSpPr>
          <p:spPr>
            <a:xfrm>
              <a:off x="46614" y="11027046"/>
              <a:ext cx="3089564" cy="369332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/>
                <a:t>TC, IPD, LBNF-PD approval </a:t>
              </a:r>
            </a:p>
          </p:txBody>
        </p:sp>
        <p:cxnSp>
          <p:nvCxnSpPr>
            <p:cNvPr id="91" name="Straight Arrow Connector 90">
              <a:extLst>
                <a:ext uri="{FF2B5EF4-FFF2-40B4-BE49-F238E27FC236}">
                  <a16:creationId xmlns:a16="http://schemas.microsoft.com/office/drawing/2014/main" id="{A1E27924-AE81-D24F-B10B-43F1C518503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483330" y="8318477"/>
              <a:ext cx="1321096" cy="464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781DA0BA-3029-0A42-8214-64319EBE5E3A}"/>
                </a:ext>
              </a:extLst>
            </p:cNvPr>
            <p:cNvSpPr txBox="1"/>
            <p:nvPr/>
          </p:nvSpPr>
          <p:spPr>
            <a:xfrm>
              <a:off x="131402" y="11696071"/>
              <a:ext cx="2599766" cy="369332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Installation process start</a:t>
              </a:r>
            </a:p>
          </p:txBody>
        </p:sp>
        <p:cxnSp>
          <p:nvCxnSpPr>
            <p:cNvPr id="111" name="Straight Arrow Connector 110">
              <a:extLst>
                <a:ext uri="{FF2B5EF4-FFF2-40B4-BE49-F238E27FC236}">
                  <a16:creationId xmlns:a16="http://schemas.microsoft.com/office/drawing/2014/main" id="{8415547B-8DF9-FB44-B53B-84190E9795C5}"/>
                </a:ext>
              </a:extLst>
            </p:cNvPr>
            <p:cNvCxnSpPr>
              <a:cxnSpLocks/>
              <a:stCxn id="89" idx="2"/>
            </p:cNvCxnSpPr>
            <p:nvPr/>
          </p:nvCxnSpPr>
          <p:spPr>
            <a:xfrm>
              <a:off x="1377026" y="9599022"/>
              <a:ext cx="0" cy="140096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FCF98DE2-4CE1-FC41-A101-836C75AE73FE}"/>
                </a:ext>
              </a:extLst>
            </p:cNvPr>
            <p:cNvSpPr txBox="1"/>
            <p:nvPr/>
          </p:nvSpPr>
          <p:spPr>
            <a:xfrm>
              <a:off x="260249" y="7213754"/>
              <a:ext cx="2233553" cy="2385268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/>
                <a:t>installation       reviews</a:t>
              </a:r>
            </a:p>
            <a:p>
              <a:pPr marL="285750" indent="-285750">
                <a:buFontTx/>
                <a:buChar char="-"/>
              </a:pPr>
              <a:r>
                <a:rPr lang="en-US" sz="1100" i="1" dirty="0"/>
                <a:t>Detector FD, ND</a:t>
              </a:r>
            </a:p>
            <a:p>
              <a:pPr marL="285750" indent="-285750">
                <a:buFontTx/>
                <a:buChar char="-"/>
              </a:pPr>
              <a:r>
                <a:rPr lang="en-US" sz="1100" i="1" dirty="0"/>
                <a:t>Cryostats</a:t>
              </a:r>
            </a:p>
            <a:p>
              <a:pPr marL="285750" indent="-285750">
                <a:buFontTx/>
                <a:buChar char="-"/>
              </a:pPr>
              <a:r>
                <a:rPr lang="en-US" sz="1100" i="1" dirty="0"/>
                <a:t>External cryogenics</a:t>
              </a:r>
            </a:p>
            <a:p>
              <a:pPr marL="285750" indent="-285750">
                <a:buFontTx/>
                <a:buChar char="-"/>
              </a:pPr>
              <a:r>
                <a:rPr lang="en-US" sz="1100" i="1" dirty="0"/>
                <a:t>Internal cryogenics</a:t>
              </a:r>
            </a:p>
            <a:p>
              <a:pPr marL="285750" indent="-285750">
                <a:buFontTx/>
                <a:buChar char="-"/>
              </a:pPr>
              <a:r>
                <a:rPr lang="en-US" sz="1100" i="1" dirty="0"/>
                <a:t>Top of cryostat infrastructure</a:t>
              </a:r>
            </a:p>
            <a:p>
              <a:pPr marL="285750" indent="-285750">
                <a:buFontTx/>
                <a:buChar char="-"/>
              </a:pPr>
              <a:r>
                <a:rPr lang="en-US" sz="1100" i="1" dirty="0"/>
                <a:t>Facility infrastructure</a:t>
              </a:r>
            </a:p>
            <a:p>
              <a:pPr marL="285750" indent="-285750">
                <a:buFontTx/>
                <a:buChar char="-"/>
              </a:pPr>
              <a:r>
                <a:rPr lang="en-US" sz="1100" i="1" dirty="0"/>
                <a:t>Services</a:t>
              </a:r>
            </a:p>
            <a:p>
              <a:pPr marL="285750" indent="-285750">
                <a:buFontTx/>
                <a:buChar char="-"/>
              </a:pPr>
              <a:endParaRPr lang="en-US" sz="1600" dirty="0"/>
            </a:p>
          </p:txBody>
        </p:sp>
        <p:cxnSp>
          <p:nvCxnSpPr>
            <p:cNvPr id="116" name="Straight Arrow Connector 115">
              <a:extLst>
                <a:ext uri="{FF2B5EF4-FFF2-40B4-BE49-F238E27FC236}">
                  <a16:creationId xmlns:a16="http://schemas.microsoft.com/office/drawing/2014/main" id="{4E3BD377-1D6B-4442-9F3E-511262CF4A8B}"/>
                </a:ext>
              </a:extLst>
            </p:cNvPr>
            <p:cNvCxnSpPr>
              <a:cxnSpLocks/>
            </p:cNvCxnSpPr>
            <p:nvPr/>
          </p:nvCxnSpPr>
          <p:spPr>
            <a:xfrm>
              <a:off x="1384082" y="11414858"/>
              <a:ext cx="0" cy="28121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Arrow Connector 54">
              <a:extLst>
                <a:ext uri="{FF2B5EF4-FFF2-40B4-BE49-F238E27FC236}">
                  <a16:creationId xmlns:a16="http://schemas.microsoft.com/office/drawing/2014/main" id="{6ACEBFD6-1BF3-6D44-91EE-9184F4D8CD8C}"/>
                </a:ext>
              </a:extLst>
            </p:cNvPr>
            <p:cNvCxnSpPr>
              <a:cxnSpLocks/>
            </p:cNvCxnSpPr>
            <p:nvPr/>
          </p:nvCxnSpPr>
          <p:spPr>
            <a:xfrm>
              <a:off x="4294632" y="2254576"/>
              <a:ext cx="0" cy="7228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Arrow Connector 126">
              <a:extLst>
                <a:ext uri="{FF2B5EF4-FFF2-40B4-BE49-F238E27FC236}">
                  <a16:creationId xmlns:a16="http://schemas.microsoft.com/office/drawing/2014/main" id="{488DAF99-D6CA-D34D-8FE3-D918CC3B4A8E}"/>
                </a:ext>
              </a:extLst>
            </p:cNvPr>
            <p:cNvCxnSpPr>
              <a:cxnSpLocks/>
            </p:cNvCxnSpPr>
            <p:nvPr/>
          </p:nvCxnSpPr>
          <p:spPr>
            <a:xfrm>
              <a:off x="2787676" y="1998688"/>
              <a:ext cx="0" cy="31106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Arrow Connector 124">
              <a:extLst>
                <a:ext uri="{FF2B5EF4-FFF2-40B4-BE49-F238E27FC236}">
                  <a16:creationId xmlns:a16="http://schemas.microsoft.com/office/drawing/2014/main" id="{1DE6A747-DE50-1B40-A4D6-FB08AC5447A6}"/>
                </a:ext>
              </a:extLst>
            </p:cNvPr>
            <p:cNvCxnSpPr>
              <a:cxnSpLocks/>
            </p:cNvCxnSpPr>
            <p:nvPr/>
          </p:nvCxnSpPr>
          <p:spPr>
            <a:xfrm>
              <a:off x="4933511" y="11621227"/>
              <a:ext cx="0" cy="30064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Arrow Connector 60">
              <a:extLst>
                <a:ext uri="{FF2B5EF4-FFF2-40B4-BE49-F238E27FC236}">
                  <a16:creationId xmlns:a16="http://schemas.microsoft.com/office/drawing/2014/main" id="{5246F46F-2A8A-A44A-8FF7-220EF849278C}"/>
                </a:ext>
              </a:extLst>
            </p:cNvPr>
            <p:cNvCxnSpPr>
              <a:cxnSpLocks/>
            </p:cNvCxnSpPr>
            <p:nvPr/>
          </p:nvCxnSpPr>
          <p:spPr>
            <a:xfrm>
              <a:off x="4294632" y="997740"/>
              <a:ext cx="0" cy="7228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9EA90EEC-2914-674C-8BC0-A683592AB6DF}"/>
                </a:ext>
              </a:extLst>
            </p:cNvPr>
            <p:cNvSpPr txBox="1"/>
            <p:nvPr/>
          </p:nvSpPr>
          <p:spPr>
            <a:xfrm>
              <a:off x="3568601" y="5111390"/>
              <a:ext cx="2812473" cy="2031325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/>
                <a:t>Production technical specifications, incl. tools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/>
                <a:t>Production drawings 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/>
                <a:t>Final QC plans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/>
                <a:t>Safety plans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/>
                <a:t>Installation plans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/>
                <a:t>Transport and storage</a:t>
              </a: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77AC2221-9DB9-2942-B116-8926B011A84D}"/>
                </a:ext>
              </a:extLst>
            </p:cNvPr>
            <p:cNvSpPr txBox="1"/>
            <p:nvPr/>
          </p:nvSpPr>
          <p:spPr>
            <a:xfrm>
              <a:off x="120929" y="6584444"/>
              <a:ext cx="3089564" cy="369332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/>
                <a:t>safety approval (EH&amp;S </a:t>
              </a:r>
              <a:r>
                <a:rPr lang="en-US" err="1"/>
                <a:t>manag</a:t>
              </a:r>
              <a:r>
                <a:rPr lang="en-US"/>
                <a:t>.)</a:t>
              </a:r>
            </a:p>
          </p:txBody>
        </p:sp>
        <p:cxnSp>
          <p:nvCxnSpPr>
            <p:cNvPr id="80" name="Straight Arrow Connector 79">
              <a:extLst>
                <a:ext uri="{FF2B5EF4-FFF2-40B4-BE49-F238E27FC236}">
                  <a16:creationId xmlns:a16="http://schemas.microsoft.com/office/drawing/2014/main" id="{17F6F364-04A5-D04A-A497-F9DCDC13D903}"/>
                </a:ext>
              </a:extLst>
            </p:cNvPr>
            <p:cNvCxnSpPr>
              <a:cxnSpLocks/>
            </p:cNvCxnSpPr>
            <p:nvPr/>
          </p:nvCxnSpPr>
          <p:spPr>
            <a:xfrm>
              <a:off x="3227080" y="6713650"/>
              <a:ext cx="363547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0AE378BE-6840-B64B-B25F-5FC9C3E237CF}"/>
              </a:ext>
            </a:extLst>
          </p:cNvPr>
          <p:cNvCxnSpPr>
            <a:cxnSpLocks/>
          </p:cNvCxnSpPr>
          <p:nvPr/>
        </p:nvCxnSpPr>
        <p:spPr>
          <a:xfrm>
            <a:off x="1910979" y="645408"/>
            <a:ext cx="0" cy="184678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3435B3A7-8A27-C44C-AA2D-462D8E993343}"/>
              </a:ext>
            </a:extLst>
          </p:cNvPr>
          <p:cNvCxnSpPr>
            <a:cxnSpLocks/>
          </p:cNvCxnSpPr>
          <p:nvPr/>
        </p:nvCxnSpPr>
        <p:spPr>
          <a:xfrm>
            <a:off x="2900769" y="649359"/>
            <a:ext cx="0" cy="35066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541F00A3-1973-D540-A95E-BC6AE276BF38}"/>
              </a:ext>
            </a:extLst>
          </p:cNvPr>
          <p:cNvCxnSpPr>
            <a:cxnSpLocks/>
          </p:cNvCxnSpPr>
          <p:nvPr/>
        </p:nvCxnSpPr>
        <p:spPr>
          <a:xfrm flipH="1">
            <a:off x="2613018" y="6560778"/>
            <a:ext cx="1193021" cy="573643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Box 78">
            <a:extLst>
              <a:ext uri="{FF2B5EF4-FFF2-40B4-BE49-F238E27FC236}">
                <a16:creationId xmlns:a16="http://schemas.microsoft.com/office/drawing/2014/main" id="{296901EE-44A1-B142-80F1-1284552D056F}"/>
              </a:ext>
            </a:extLst>
          </p:cNvPr>
          <p:cNvSpPr txBox="1"/>
          <p:nvPr/>
        </p:nvSpPr>
        <p:spPr>
          <a:xfrm>
            <a:off x="246677" y="5830461"/>
            <a:ext cx="3089564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configuration control approval</a:t>
            </a:r>
          </a:p>
        </p:txBody>
      </p:sp>
    </p:spTree>
    <p:extLst>
      <p:ext uri="{BB962C8B-B14F-4D97-AF65-F5344CB8AC3E}">
        <p14:creationId xmlns:p14="http://schemas.microsoft.com/office/powerpoint/2010/main" val="14628374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FF875C-3679-AE41-A8E1-2ADF566158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488" y="478619"/>
            <a:ext cx="5915025" cy="2356556"/>
          </a:xfrm>
        </p:spPr>
        <p:txBody>
          <a:bodyPr/>
          <a:lstStyle/>
          <a:p>
            <a:r>
              <a:rPr lang="en-US"/>
              <a:t>        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0FED8DF-BA87-F84D-8258-AC7C5699DC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81910" y="-1818257"/>
            <a:ext cx="7221820" cy="1290566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72F7370-7436-F94E-A2F0-9F1E8B403907}"/>
              </a:ext>
            </a:extLst>
          </p:cNvPr>
          <p:cNvSpPr txBox="1"/>
          <p:nvPr/>
        </p:nvSpPr>
        <p:spPr>
          <a:xfrm>
            <a:off x="1305214" y="393620"/>
            <a:ext cx="3906982" cy="52322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/>
              <a:t>Installation process start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AAD13A95-09DF-ED43-840A-444E0B705450}"/>
              </a:ext>
            </a:extLst>
          </p:cNvPr>
          <p:cNvCxnSpPr>
            <a:cxnSpLocks/>
          </p:cNvCxnSpPr>
          <p:nvPr/>
        </p:nvCxnSpPr>
        <p:spPr>
          <a:xfrm>
            <a:off x="4566758" y="3461345"/>
            <a:ext cx="0" cy="1705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9EA90EEC-2914-674C-8BC0-A683592AB6DF}"/>
              </a:ext>
            </a:extLst>
          </p:cNvPr>
          <p:cNvSpPr txBox="1"/>
          <p:nvPr/>
        </p:nvSpPr>
        <p:spPr>
          <a:xfrm>
            <a:off x="3335049" y="1804144"/>
            <a:ext cx="2959847" cy="164660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213750" indent="-285750">
              <a:buFont typeface="Arial" panose="020B0604020202020204" pitchFamily="34" charset="0"/>
              <a:buChar char="•"/>
            </a:pPr>
            <a:r>
              <a:rPr lang="en-US" dirty="0"/>
              <a:t>installation procedures </a:t>
            </a:r>
            <a:r>
              <a:rPr lang="en-US" sz="1100" dirty="0"/>
              <a:t>(risks, coactivity, training, procedures, tools)</a:t>
            </a:r>
          </a:p>
          <a:p>
            <a:pPr marL="213750" indent="-285750">
              <a:buFont typeface="Arial" panose="020B0604020202020204" pitchFamily="34" charset="0"/>
              <a:buChar char="•"/>
            </a:pPr>
            <a:r>
              <a:rPr lang="en-US" dirty="0"/>
              <a:t>installation tools </a:t>
            </a:r>
          </a:p>
          <a:p>
            <a:pPr marL="213750" indent="-285750">
              <a:buFont typeface="Arial" panose="020B0604020202020204" pitchFamily="34" charset="0"/>
              <a:buChar char="•"/>
            </a:pPr>
            <a:r>
              <a:rPr lang="en-US" dirty="0"/>
              <a:t>QC plans</a:t>
            </a:r>
          </a:p>
          <a:p>
            <a:pPr marL="213750" indent="-285750">
              <a:buFont typeface="Arial" panose="020B0604020202020204" pitchFamily="34" charset="0"/>
              <a:buChar char="•"/>
            </a:pPr>
            <a:r>
              <a:rPr lang="en-US" dirty="0"/>
              <a:t>installation drawings </a:t>
            </a:r>
          </a:p>
          <a:p>
            <a:pPr marL="213750" indent="-285750">
              <a:buFont typeface="Arial" panose="020B0604020202020204" pitchFamily="34" charset="0"/>
              <a:buChar char="•"/>
            </a:pPr>
            <a:r>
              <a:rPr lang="en-US" dirty="0"/>
              <a:t>safety plans </a:t>
            </a:r>
            <a:r>
              <a:rPr lang="en-US" sz="1100" dirty="0"/>
              <a:t>(ODH, fire, access,…)</a:t>
            </a:r>
          </a:p>
        </p:txBody>
      </p: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9F3F797A-6079-784C-A27B-C5979704D6D4}"/>
              </a:ext>
            </a:extLst>
          </p:cNvPr>
          <p:cNvCxnSpPr>
            <a:cxnSpLocks/>
          </p:cNvCxnSpPr>
          <p:nvPr/>
        </p:nvCxnSpPr>
        <p:spPr>
          <a:xfrm>
            <a:off x="3166019" y="3008293"/>
            <a:ext cx="17463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76">
            <a:extLst>
              <a:ext uri="{FF2B5EF4-FFF2-40B4-BE49-F238E27FC236}">
                <a16:creationId xmlns:a16="http://schemas.microsoft.com/office/drawing/2014/main" id="{1A2EE1B1-C0BD-D842-A950-786948971635}"/>
              </a:ext>
            </a:extLst>
          </p:cNvPr>
          <p:cNvSpPr txBox="1"/>
          <p:nvPr/>
        </p:nvSpPr>
        <p:spPr>
          <a:xfrm>
            <a:off x="3278538" y="6143492"/>
            <a:ext cx="3016358" cy="160043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/>
              <a:t>QC results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/>
              <a:t>non conformities acceptance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/>
              <a:t>cryogenics conformity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/>
              <a:t>cryostat conformity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/>
              <a:t>electrical conformity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/>
              <a:t>safety systems conformity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/>
              <a:t>safety organizational procedure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B0160AF7-8882-B040-9A1C-5286B7596344}"/>
              </a:ext>
            </a:extLst>
          </p:cNvPr>
          <p:cNvSpPr txBox="1"/>
          <p:nvPr/>
        </p:nvSpPr>
        <p:spPr>
          <a:xfrm>
            <a:off x="1884218" y="8077291"/>
            <a:ext cx="3089564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/>
              <a:t>IPD and LBNF-PD approval 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781DA0BA-3029-0A42-8214-64319EBE5E3A}"/>
              </a:ext>
            </a:extLst>
          </p:cNvPr>
          <p:cNvSpPr txBox="1"/>
          <p:nvPr/>
        </p:nvSpPr>
        <p:spPr>
          <a:xfrm>
            <a:off x="2129117" y="8975674"/>
            <a:ext cx="2599766" cy="64633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/>
              <a:t>commissioning process start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7D6A5364-EAA9-954E-9C68-15C15D489D5B}"/>
              </a:ext>
            </a:extLst>
          </p:cNvPr>
          <p:cNvSpPr txBox="1"/>
          <p:nvPr/>
        </p:nvSpPr>
        <p:spPr>
          <a:xfrm>
            <a:off x="84721" y="1857341"/>
            <a:ext cx="3089564" cy="30777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err="1"/>
              <a:t>insitu</a:t>
            </a:r>
            <a:r>
              <a:rPr lang="en-US" sz="1400"/>
              <a:t> inspection by install managers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300F7303-5DE8-1546-A073-0A3D34BEC090}"/>
              </a:ext>
            </a:extLst>
          </p:cNvPr>
          <p:cNvSpPr txBox="1"/>
          <p:nvPr/>
        </p:nvSpPr>
        <p:spPr>
          <a:xfrm>
            <a:off x="76455" y="3216450"/>
            <a:ext cx="3089564" cy="30777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/>
              <a:t>ES&amp;H representatives safety approval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068E8C92-989C-7B4A-91C0-67F5663CAADA}"/>
              </a:ext>
            </a:extLst>
          </p:cNvPr>
          <p:cNvSpPr txBox="1"/>
          <p:nvPr/>
        </p:nvSpPr>
        <p:spPr>
          <a:xfrm>
            <a:off x="82695" y="2543511"/>
            <a:ext cx="3089564" cy="30777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/>
              <a:t>QC  officer approval 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A1C25CB0-36AF-0E43-9E57-943B7EC04A09}"/>
              </a:ext>
            </a:extLst>
          </p:cNvPr>
          <p:cNvSpPr txBox="1"/>
          <p:nvPr/>
        </p:nvSpPr>
        <p:spPr>
          <a:xfrm>
            <a:off x="82695" y="2193573"/>
            <a:ext cx="3089564" cy="30777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/>
              <a:t>compliance office approval</a:t>
            </a:r>
          </a:p>
        </p:txBody>
      </p: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49EC6E8E-760D-3145-890E-11F04C53B3E6}"/>
              </a:ext>
            </a:extLst>
          </p:cNvPr>
          <p:cNvCxnSpPr>
            <a:cxnSpLocks/>
          </p:cNvCxnSpPr>
          <p:nvPr/>
        </p:nvCxnSpPr>
        <p:spPr>
          <a:xfrm>
            <a:off x="3179029" y="2708102"/>
            <a:ext cx="17463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D02B072F-23A3-1C4A-90AC-E217247A44A2}"/>
              </a:ext>
            </a:extLst>
          </p:cNvPr>
          <p:cNvCxnSpPr>
            <a:cxnSpLocks/>
          </p:cNvCxnSpPr>
          <p:nvPr/>
        </p:nvCxnSpPr>
        <p:spPr>
          <a:xfrm>
            <a:off x="3172259" y="2406316"/>
            <a:ext cx="17463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D210E2CC-916E-A94D-B210-990117AE6A63}"/>
              </a:ext>
            </a:extLst>
          </p:cNvPr>
          <p:cNvCxnSpPr>
            <a:cxnSpLocks/>
          </p:cNvCxnSpPr>
          <p:nvPr/>
        </p:nvCxnSpPr>
        <p:spPr>
          <a:xfrm>
            <a:off x="3179029" y="2031674"/>
            <a:ext cx="17463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83">
            <a:extLst>
              <a:ext uri="{FF2B5EF4-FFF2-40B4-BE49-F238E27FC236}">
                <a16:creationId xmlns:a16="http://schemas.microsoft.com/office/drawing/2014/main" id="{99645705-DA74-1045-9541-27FA46955F2A}"/>
              </a:ext>
            </a:extLst>
          </p:cNvPr>
          <p:cNvSpPr txBox="1"/>
          <p:nvPr/>
        </p:nvSpPr>
        <p:spPr>
          <a:xfrm>
            <a:off x="3595799" y="3661510"/>
            <a:ext cx="1964537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/>
              <a:t>EDMS final storage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24179437-2977-0A43-9073-8913B8FDB1A7}"/>
              </a:ext>
            </a:extLst>
          </p:cNvPr>
          <p:cNvSpPr txBox="1"/>
          <p:nvPr/>
        </p:nvSpPr>
        <p:spPr>
          <a:xfrm>
            <a:off x="3033286" y="4265242"/>
            <a:ext cx="3089564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/>
              <a:t>IPD approval </a:t>
            </a:r>
          </a:p>
        </p:txBody>
      </p:sp>
      <p:cxnSp>
        <p:nvCxnSpPr>
          <p:cNvPr id="87" name="Straight Arrow Connector 86">
            <a:extLst>
              <a:ext uri="{FF2B5EF4-FFF2-40B4-BE49-F238E27FC236}">
                <a16:creationId xmlns:a16="http://schemas.microsoft.com/office/drawing/2014/main" id="{59C3699B-2BE1-7A47-9D14-F9D91E64DF00}"/>
              </a:ext>
            </a:extLst>
          </p:cNvPr>
          <p:cNvCxnSpPr>
            <a:cxnSpLocks/>
          </p:cNvCxnSpPr>
          <p:nvPr/>
        </p:nvCxnSpPr>
        <p:spPr>
          <a:xfrm>
            <a:off x="4575446" y="4082491"/>
            <a:ext cx="0" cy="1705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87">
            <a:extLst>
              <a:ext uri="{FF2B5EF4-FFF2-40B4-BE49-F238E27FC236}">
                <a16:creationId xmlns:a16="http://schemas.microsoft.com/office/drawing/2014/main" id="{6A5A885B-B750-3B48-9ACA-C2B7C3A4E307}"/>
              </a:ext>
            </a:extLst>
          </p:cNvPr>
          <p:cNvSpPr txBox="1"/>
          <p:nvPr/>
        </p:nvSpPr>
        <p:spPr>
          <a:xfrm>
            <a:off x="82695" y="2873817"/>
            <a:ext cx="3089564" cy="30777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/>
              <a:t>configuration control approval</a:t>
            </a:r>
          </a:p>
        </p:txBody>
      </p: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A8D7B653-E1E1-4441-A8A7-5ED63DCD3DE6}"/>
              </a:ext>
            </a:extLst>
          </p:cNvPr>
          <p:cNvCxnSpPr>
            <a:cxnSpLocks/>
          </p:cNvCxnSpPr>
          <p:nvPr/>
        </p:nvCxnSpPr>
        <p:spPr>
          <a:xfrm>
            <a:off x="3166019" y="3288159"/>
            <a:ext cx="17463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Box 91">
            <a:extLst>
              <a:ext uri="{FF2B5EF4-FFF2-40B4-BE49-F238E27FC236}">
                <a16:creationId xmlns:a16="http://schemas.microsoft.com/office/drawing/2014/main" id="{13DEF6F8-DA0A-6147-AB2D-2E3EFA96B2E4}"/>
              </a:ext>
            </a:extLst>
          </p:cNvPr>
          <p:cNvSpPr txBox="1"/>
          <p:nvPr/>
        </p:nvSpPr>
        <p:spPr>
          <a:xfrm>
            <a:off x="3331411" y="1128763"/>
            <a:ext cx="2791439" cy="46166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/>
              <a:t>cryostat, cryogenics, detectors installation, BSI  managers </a:t>
            </a:r>
          </a:p>
        </p:txBody>
      </p:sp>
      <p:cxnSp>
        <p:nvCxnSpPr>
          <p:cNvPr id="93" name="Straight Arrow Connector 92">
            <a:extLst>
              <a:ext uri="{FF2B5EF4-FFF2-40B4-BE49-F238E27FC236}">
                <a16:creationId xmlns:a16="http://schemas.microsoft.com/office/drawing/2014/main" id="{88CC58F1-E404-774F-A4E0-CB5034171D06}"/>
              </a:ext>
            </a:extLst>
          </p:cNvPr>
          <p:cNvCxnSpPr>
            <a:cxnSpLocks/>
          </p:cNvCxnSpPr>
          <p:nvPr/>
        </p:nvCxnSpPr>
        <p:spPr>
          <a:xfrm>
            <a:off x="4584241" y="916840"/>
            <a:ext cx="0" cy="2119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TextBox 96">
            <a:extLst>
              <a:ext uri="{FF2B5EF4-FFF2-40B4-BE49-F238E27FC236}">
                <a16:creationId xmlns:a16="http://schemas.microsoft.com/office/drawing/2014/main" id="{16DCD1C8-3CA8-6344-9CD4-115F522347AA}"/>
              </a:ext>
            </a:extLst>
          </p:cNvPr>
          <p:cNvSpPr txBox="1"/>
          <p:nvPr/>
        </p:nvSpPr>
        <p:spPr>
          <a:xfrm>
            <a:off x="1409402" y="4944177"/>
            <a:ext cx="3906982" cy="52322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/>
              <a:t>Installation start</a:t>
            </a:r>
          </a:p>
        </p:txBody>
      </p: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ACDADE83-303E-B34D-8979-243806149FB5}"/>
              </a:ext>
            </a:extLst>
          </p:cNvPr>
          <p:cNvCxnSpPr>
            <a:cxnSpLocks/>
          </p:cNvCxnSpPr>
          <p:nvPr/>
        </p:nvCxnSpPr>
        <p:spPr>
          <a:xfrm>
            <a:off x="3210493" y="4634574"/>
            <a:ext cx="0" cy="3096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TextBox 98">
            <a:extLst>
              <a:ext uri="{FF2B5EF4-FFF2-40B4-BE49-F238E27FC236}">
                <a16:creationId xmlns:a16="http://schemas.microsoft.com/office/drawing/2014/main" id="{AE17AB12-5F00-0F40-A9EC-1028577E3D92}"/>
              </a:ext>
            </a:extLst>
          </p:cNvPr>
          <p:cNvSpPr txBox="1"/>
          <p:nvPr/>
        </p:nvSpPr>
        <p:spPr>
          <a:xfrm>
            <a:off x="2446731" y="5603625"/>
            <a:ext cx="2558406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/>
              <a:t>EDMS safety files storage</a:t>
            </a:r>
          </a:p>
        </p:txBody>
      </p:sp>
      <p:cxnSp>
        <p:nvCxnSpPr>
          <p:cNvPr id="100" name="Straight Arrow Connector 99">
            <a:extLst>
              <a:ext uri="{FF2B5EF4-FFF2-40B4-BE49-F238E27FC236}">
                <a16:creationId xmlns:a16="http://schemas.microsoft.com/office/drawing/2014/main" id="{80577617-3926-0B4E-897A-15B66BC1D1BD}"/>
              </a:ext>
            </a:extLst>
          </p:cNvPr>
          <p:cNvCxnSpPr>
            <a:cxnSpLocks/>
          </p:cNvCxnSpPr>
          <p:nvPr/>
        </p:nvCxnSpPr>
        <p:spPr>
          <a:xfrm>
            <a:off x="3215944" y="5467397"/>
            <a:ext cx="0" cy="1705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id="{3C3765CB-B9E5-D14B-8C07-E5598F8DEFC2}"/>
              </a:ext>
            </a:extLst>
          </p:cNvPr>
          <p:cNvCxnSpPr>
            <a:cxnSpLocks/>
          </p:cNvCxnSpPr>
          <p:nvPr/>
        </p:nvCxnSpPr>
        <p:spPr>
          <a:xfrm>
            <a:off x="3725934" y="5972957"/>
            <a:ext cx="0" cy="1705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TextBox 101">
            <a:extLst>
              <a:ext uri="{FF2B5EF4-FFF2-40B4-BE49-F238E27FC236}">
                <a16:creationId xmlns:a16="http://schemas.microsoft.com/office/drawing/2014/main" id="{959D427B-9766-2B48-B96C-72F3B6DC6178}"/>
              </a:ext>
            </a:extLst>
          </p:cNvPr>
          <p:cNvSpPr txBox="1"/>
          <p:nvPr/>
        </p:nvSpPr>
        <p:spPr>
          <a:xfrm>
            <a:off x="120929" y="6180958"/>
            <a:ext cx="2495939" cy="30777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project managers approval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23E0B7E9-7D5D-B846-9684-00846CB83FFF}"/>
              </a:ext>
            </a:extLst>
          </p:cNvPr>
          <p:cNvSpPr txBox="1"/>
          <p:nvPr/>
        </p:nvSpPr>
        <p:spPr>
          <a:xfrm>
            <a:off x="120929" y="6595920"/>
            <a:ext cx="2495939" cy="30777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safety approval (EH&amp;S </a:t>
            </a:r>
            <a:r>
              <a:rPr lang="en-US" sz="1400" dirty="0" err="1"/>
              <a:t>manag</a:t>
            </a:r>
            <a:r>
              <a:rPr lang="en-US" sz="1400" dirty="0"/>
              <a:t>.)</a:t>
            </a:r>
          </a:p>
        </p:txBody>
      </p:sp>
      <p:cxnSp>
        <p:nvCxnSpPr>
          <p:cNvPr id="105" name="Straight Arrow Connector 104">
            <a:extLst>
              <a:ext uri="{FF2B5EF4-FFF2-40B4-BE49-F238E27FC236}">
                <a16:creationId xmlns:a16="http://schemas.microsoft.com/office/drawing/2014/main" id="{4CBE77FC-C9B3-6949-90E7-E1F1AD618E5B}"/>
              </a:ext>
            </a:extLst>
          </p:cNvPr>
          <p:cNvCxnSpPr>
            <a:cxnSpLocks/>
          </p:cNvCxnSpPr>
          <p:nvPr/>
        </p:nvCxnSpPr>
        <p:spPr>
          <a:xfrm flipV="1">
            <a:off x="2646951" y="6371422"/>
            <a:ext cx="606387" cy="11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Arrow Connector 105">
            <a:extLst>
              <a:ext uri="{FF2B5EF4-FFF2-40B4-BE49-F238E27FC236}">
                <a16:creationId xmlns:a16="http://schemas.microsoft.com/office/drawing/2014/main" id="{00411DD8-CAE4-8547-9877-7878F27F6421}"/>
              </a:ext>
            </a:extLst>
          </p:cNvPr>
          <p:cNvCxnSpPr>
            <a:cxnSpLocks/>
          </p:cNvCxnSpPr>
          <p:nvPr/>
        </p:nvCxnSpPr>
        <p:spPr>
          <a:xfrm flipV="1">
            <a:off x="2642068" y="6766686"/>
            <a:ext cx="606387" cy="11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Arrow Connector 107">
            <a:extLst>
              <a:ext uri="{FF2B5EF4-FFF2-40B4-BE49-F238E27FC236}">
                <a16:creationId xmlns:a16="http://schemas.microsoft.com/office/drawing/2014/main" id="{97A386A7-E716-2544-94FE-80004518E374}"/>
              </a:ext>
            </a:extLst>
          </p:cNvPr>
          <p:cNvCxnSpPr>
            <a:cxnSpLocks/>
          </p:cNvCxnSpPr>
          <p:nvPr/>
        </p:nvCxnSpPr>
        <p:spPr>
          <a:xfrm>
            <a:off x="3429000" y="7743930"/>
            <a:ext cx="0" cy="3333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Arrow Connector 108">
            <a:extLst>
              <a:ext uri="{FF2B5EF4-FFF2-40B4-BE49-F238E27FC236}">
                <a16:creationId xmlns:a16="http://schemas.microsoft.com/office/drawing/2014/main" id="{1AF686DB-99D0-5644-9910-EF8186AD77F7}"/>
              </a:ext>
            </a:extLst>
          </p:cNvPr>
          <p:cNvCxnSpPr>
            <a:cxnSpLocks/>
          </p:cNvCxnSpPr>
          <p:nvPr/>
        </p:nvCxnSpPr>
        <p:spPr>
          <a:xfrm>
            <a:off x="3429000" y="8446623"/>
            <a:ext cx="0" cy="5047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8242ADD0-2AF5-BD4F-B1A9-D759019268C4}"/>
              </a:ext>
            </a:extLst>
          </p:cNvPr>
          <p:cNvSpPr txBox="1"/>
          <p:nvPr/>
        </p:nvSpPr>
        <p:spPr>
          <a:xfrm>
            <a:off x="87709" y="7027040"/>
            <a:ext cx="2529159" cy="31856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/>
              <a:t>compliance office approval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5A910CC6-DE73-C74D-B9CF-26DB47FB497A}"/>
              </a:ext>
            </a:extLst>
          </p:cNvPr>
          <p:cNvCxnSpPr>
            <a:cxnSpLocks/>
          </p:cNvCxnSpPr>
          <p:nvPr/>
        </p:nvCxnSpPr>
        <p:spPr>
          <a:xfrm flipV="1">
            <a:off x="2652318" y="7196017"/>
            <a:ext cx="606387" cy="11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9EBA6405-C872-3843-ADFD-48086BBBC44F}"/>
              </a:ext>
            </a:extLst>
          </p:cNvPr>
          <p:cNvCxnSpPr>
            <a:cxnSpLocks/>
          </p:cNvCxnSpPr>
          <p:nvPr/>
        </p:nvCxnSpPr>
        <p:spPr>
          <a:xfrm>
            <a:off x="4577775" y="1509033"/>
            <a:ext cx="1" cy="3093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CEA68D5B-805F-9942-9107-7A1E9D56FE6A}"/>
              </a:ext>
            </a:extLst>
          </p:cNvPr>
          <p:cNvSpPr txBox="1"/>
          <p:nvPr/>
        </p:nvSpPr>
        <p:spPr>
          <a:xfrm>
            <a:off x="73199" y="7447743"/>
            <a:ext cx="2543669" cy="30777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/>
              <a:t>QC  officer approval 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3044F8E0-C57F-D649-88C9-38B91262B6C8}"/>
              </a:ext>
            </a:extLst>
          </p:cNvPr>
          <p:cNvCxnSpPr>
            <a:cxnSpLocks/>
          </p:cNvCxnSpPr>
          <p:nvPr/>
        </p:nvCxnSpPr>
        <p:spPr>
          <a:xfrm flipV="1">
            <a:off x="2642067" y="7603714"/>
            <a:ext cx="606387" cy="11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07961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9145</TotalTime>
  <Words>334</Words>
  <Application>Microsoft Macintosh PowerPoint</Application>
  <PresentationFormat>Widescreen</PresentationFormat>
  <Paragraphs>89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Construction/Installation approval process       (LBNF and DUNE, post AUP)   </vt:lpstr>
      <vt:lpstr>PowerPoint Presentation</vt:lpstr>
      <vt:lpstr>         </vt:lpstr>
      <vt:lpstr>         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Engineering process</dc:title>
  <dc:creator>Marzio Nessi</dc:creator>
  <cp:lastModifiedBy>Marzio Nessi</cp:lastModifiedBy>
  <cp:revision>31</cp:revision>
  <dcterms:created xsi:type="dcterms:W3CDTF">2019-12-11T18:40:54Z</dcterms:created>
  <dcterms:modified xsi:type="dcterms:W3CDTF">2020-02-02T12:32:45Z</dcterms:modified>
</cp:coreProperties>
</file>