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23"/>
  </p:notesMasterIdLst>
  <p:handoutMasterIdLst>
    <p:handoutMasterId r:id="rId24"/>
  </p:handoutMasterIdLst>
  <p:sldIdLst>
    <p:sldId id="263" r:id="rId3"/>
    <p:sldId id="329" r:id="rId4"/>
    <p:sldId id="1877" r:id="rId5"/>
    <p:sldId id="1876" r:id="rId6"/>
    <p:sldId id="348" r:id="rId7"/>
    <p:sldId id="1881" r:id="rId8"/>
    <p:sldId id="1888" r:id="rId9"/>
    <p:sldId id="1889" r:id="rId10"/>
    <p:sldId id="1885" r:id="rId11"/>
    <p:sldId id="354" r:id="rId12"/>
    <p:sldId id="1887" r:id="rId13"/>
    <p:sldId id="335" r:id="rId14"/>
    <p:sldId id="1882" r:id="rId15"/>
    <p:sldId id="1883" r:id="rId16"/>
    <p:sldId id="1884" r:id="rId17"/>
    <p:sldId id="339" r:id="rId18"/>
    <p:sldId id="1891" r:id="rId19"/>
    <p:sldId id="1874" r:id="rId20"/>
    <p:sldId id="1886" r:id="rId21"/>
    <p:sldId id="1890" r:id="rId2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88">
          <p15:clr>
            <a:srgbClr val="A4A3A4"/>
          </p15:clr>
        </p15:guide>
        <p15:guide id="2" orient="horz" pos="4186">
          <p15:clr>
            <a:srgbClr val="A4A3A4"/>
          </p15:clr>
        </p15:guide>
        <p15:guide id="3" orient="horz" pos="3394">
          <p15:clr>
            <a:srgbClr val="A4A3A4"/>
          </p15:clr>
        </p15:guide>
        <p15:guide id="4" orient="horz" pos="777">
          <p15:clr>
            <a:srgbClr val="A4A3A4"/>
          </p15:clr>
        </p15:guide>
        <p15:guide id="5" orient="horz" pos="1749">
          <p15:clr>
            <a:srgbClr val="A4A3A4"/>
          </p15:clr>
        </p15:guide>
        <p15:guide id="6" orient="horz" pos="457">
          <p15:clr>
            <a:srgbClr val="A4A3A4"/>
          </p15:clr>
        </p15:guide>
        <p15:guide id="7" pos="285">
          <p15:clr>
            <a:srgbClr val="A4A3A4"/>
          </p15:clr>
        </p15:guide>
        <p15:guide id="8" pos="55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666A"/>
    <a:srgbClr val="676767"/>
    <a:srgbClr val="FFFF99"/>
    <a:srgbClr val="F79646"/>
    <a:srgbClr val="4F81BD"/>
    <a:srgbClr val="C0504D"/>
    <a:srgbClr val="004C97"/>
    <a:srgbClr val="00B5E2"/>
    <a:srgbClr val="5A5A5A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35" autoAdjust="0"/>
    <p:restoredTop sz="98464" autoAdjust="0"/>
  </p:normalViewPr>
  <p:slideViewPr>
    <p:cSldViewPr snapToGrid="0" snapToObjects="1">
      <p:cViewPr varScale="1">
        <p:scale>
          <a:sx n="67" d="100"/>
          <a:sy n="67" d="100"/>
        </p:scale>
        <p:origin x="1352" y="48"/>
      </p:cViewPr>
      <p:guideLst>
        <p:guide orient="horz" pos="988"/>
        <p:guide orient="horz" pos="4186"/>
        <p:guide orient="horz" pos="3394"/>
        <p:guide orient="horz" pos="777"/>
        <p:guide orient="horz" pos="1749"/>
        <p:guide orient="horz" pos="457"/>
        <p:guide pos="285"/>
        <p:guide pos="551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B589245-636E-234E-BFAD-9607949806CA}" type="datetimeFigureOut">
              <a:rPr lang="en-US"/>
              <a:pPr>
                <a:defRPr/>
              </a:pPr>
              <a:t>2/1/2020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4"/>
            <a:ext cx="2971800" cy="457200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4"/>
            <a:ext cx="2971800" cy="457200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F3B233-32CA-1B4D-AFEE-D703F5CA5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863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9BCED8-DCF3-A94B-99F8-D2FB79A8911E}" type="datetimeFigureOut">
              <a:rPr lang="en-US"/>
              <a:pPr>
                <a:defRPr/>
              </a:pPr>
              <a:t>2/1/2020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1"/>
            <a:ext cx="5486400" cy="4114800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7200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7200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A82294-BF3E-954A-9E49-35D72A5F0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41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1746"/>
            <a:ext cx="8293100" cy="1143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4025" y="3209907"/>
            <a:ext cx="8296275" cy="172106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2200" baseline="0">
                <a:solidFill>
                  <a:srgbClr val="004C97"/>
                </a:solidFill>
                <a:latin typeface="Helvetica"/>
              </a:defRPr>
            </a:lvl1pPr>
            <a:lvl2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2023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93100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Andrews | ESH Experience - FSCF Pre-Excavation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0" y="1238250"/>
            <a:ext cx="8293100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79684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5487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02.02.20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Andrews | ESH Experience - FSCF Pre-Excavation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A3EDC-84CE-5D44-955B-22A59AD275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457200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/>
          </p:nvPr>
        </p:nvSpPr>
        <p:spPr>
          <a:xfrm>
            <a:off x="4751454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8206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4" y="5347368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46058" y="432610"/>
            <a:ext cx="8304267" cy="57950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5" y="5347368"/>
            <a:ext cx="406713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02.02.20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Andrews | ESH Experience - FSCF Pre-Excavation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39268-D729-4C4B-81BB-35603E7F3B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/>
          </p:nvPr>
        </p:nvSpPr>
        <p:spPr>
          <a:xfrm>
            <a:off x="4751454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lang="en-US" sz="22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Geneva" charset="0"/>
              </a:defRPr>
            </a:lvl1pPr>
            <a:lvl2pPr marL="320040" indent="256032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lang="en-US" sz="20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2pPr>
            <a:lvl3pPr marL="640080" indent="228600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lang="en-US" sz="20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3pPr>
            <a:lvl4pPr marL="914400" indent="228600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lang="en-US" sz="20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4pPr>
            <a:lvl5pPr marL="1143000" indent="192024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lang="en-US" sz="2000" b="0" i="0" kern="1200" dirty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5pPr>
          </a:lstStyle>
          <a:p>
            <a:pPr marL="256032" lvl="0" indent="-265176" algn="l" defTabSz="457200" rtl="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9620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64695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93100" cy="4846639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02.02.20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Andrews | ESH Experience - FSCF Pre-Excavation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3080B-B7DD-F94E-BF93-E5AF96AB21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782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0991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02.02.20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Andrews | ESH Experience - FSCF Pre-Excavation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71154-E60D-9942-9C7E-C9963561CB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088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175906"/>
            <a:ext cx="3017520" cy="91533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38250"/>
            <a:ext cx="5033962" cy="4852988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02.02.20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M. Andrews | ESH Experience - FSCF Pre-Excavation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609735B5-E0F8-D44A-A3DE-E2CD0DCDE7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9098"/>
            <a:ext cx="82931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017524" cy="372268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5480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4" y="1227137"/>
            <a:ext cx="8296275" cy="42418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63666A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3" y="5686118"/>
            <a:ext cx="8293095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02.02.20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M. Andrews | ESH Experience - FSCF Pre-Excavation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D7C6703C-D516-5C41-9D7B-DB72F4B68A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425568"/>
            <a:ext cx="8293096" cy="60376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12412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 txBox="1">
            <a:spLocks/>
          </p:cNvSpPr>
          <p:nvPr/>
        </p:nvSpPr>
        <p:spPr>
          <a:xfrm>
            <a:off x="985866" y="195263"/>
            <a:ext cx="4381500" cy="24765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dirty="0"/>
              <a:t>Long-Baseline Neutrino Facility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7200" y="475760"/>
            <a:ext cx="8302625" cy="0"/>
          </a:xfrm>
          <a:prstGeom prst="line">
            <a:avLst/>
          </a:prstGeom>
          <a:ln w="19050" cmpd="sng">
            <a:solidFill>
              <a:srgbClr val="004C9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 Placeholder 7"/>
          <p:cNvSpPr txBox="1">
            <a:spLocks/>
          </p:cNvSpPr>
          <p:nvPr/>
        </p:nvSpPr>
        <p:spPr>
          <a:xfrm>
            <a:off x="457200" y="196850"/>
            <a:ext cx="506413" cy="246063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1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dirty="0"/>
              <a:t>LBNF</a:t>
            </a:r>
          </a:p>
        </p:txBody>
      </p:sp>
      <p:pic>
        <p:nvPicPr>
          <p:cNvPr id="1029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6154906"/>
            <a:ext cx="1594477" cy="288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/>
          <p:nvPr/>
        </p:nvCxnSpPr>
        <p:spPr>
          <a:xfrm>
            <a:off x="457200" y="5728951"/>
            <a:ext cx="8302625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13" descr="CERN-logo_outlin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456" y="6003296"/>
            <a:ext cx="65405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6" descr="SanfordSURF-horiz-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024" y="5916605"/>
            <a:ext cx="1857669" cy="69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Color-Seal_Green-Mark_SC_Horizontal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209" y="6083428"/>
            <a:ext cx="2202053" cy="3680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 txBox="1">
            <a:spLocks/>
          </p:cNvSpPr>
          <p:nvPr/>
        </p:nvSpPr>
        <p:spPr>
          <a:xfrm>
            <a:off x="8337550" y="6483731"/>
            <a:ext cx="419100" cy="192024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1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1200" dirty="0"/>
              <a:t>LBNF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57200" y="6357938"/>
            <a:ext cx="8293100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9488" y="6488430"/>
            <a:ext cx="1136650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02.02.20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16138" y="6488430"/>
            <a:ext cx="5616575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dirty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M. Andrews | ESH Experience - FSCF Pre-Excavation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5" y="6488430"/>
            <a:ext cx="525463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0C39C72E-2A13-EB4D-AD45-6D4E6ACAED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0" r:id="rId2"/>
    <p:sldLayoutId id="2147483681" r:id="rId3"/>
    <p:sldLayoutId id="2147483682" r:id="rId4"/>
    <p:sldLayoutId id="2147483683" r:id="rId5"/>
    <p:sldLayoutId id="2147483685" r:id="rId6"/>
    <p:sldLayoutId id="2147483686" r:id="rId7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docs.dunescience.org/cgi-bin/private/RetrieveFile?docid=14887&amp;extension=pdf&amp;asof=2019-10-29" TargetMode="Externa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docs.dunescience.org/cgi-bin/private/RetrieveFile?docid=14744&amp;filename=LBNF%20Interactions%20and%20Communications%20Guidelines.Signed.pdf&amp;version=2" TargetMode="External"/><Relationship Id="rId3" Type="http://schemas.openxmlformats.org/officeDocument/2006/relationships/hyperlink" Target="http://docs.dunescience.org:8080/cgi-bin/ShowDocument?docid=567" TargetMode="External"/><Relationship Id="rId7" Type="http://schemas.openxmlformats.org/officeDocument/2006/relationships/hyperlink" Target="https://docs.dunescience.org/cgi-bin/private/RetrieveFile?docid=16502&amp;extension=docx&amp;asof=2019-10-29" TargetMode="External"/><Relationship Id="rId2" Type="http://schemas.openxmlformats.org/officeDocument/2006/relationships/hyperlink" Target="https://docs.dunescience.org/cgi-bin/private/RetrieveFile?docid=649&amp;extension=pdf&amp;asof=2019-1-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cs.dunescience.org/cgi-bin/private/RetrieveFile?docid=16091&amp;extension=pdf&amp;asof=2019-10-29" TargetMode="External"/><Relationship Id="rId5" Type="http://schemas.openxmlformats.org/officeDocument/2006/relationships/hyperlink" Target="https://docs.dunescience.org/cgi-bin/private/RetrieveFile?docid=559&amp;extension=pdf&amp;asof=2019-1-8" TargetMode="External"/><Relationship Id="rId4" Type="http://schemas.openxmlformats.org/officeDocument/2006/relationships/hyperlink" Target="https://docs.dunescience.org/cgi-bin/private/RetrieveFile?docid=567&amp;extension=pdf&amp;asof=2019-1-8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title"/>
          </p:nvPr>
        </p:nvSpPr>
        <p:spPr bwMode="auto">
          <a:xfrm>
            <a:off x="457200" y="1711325"/>
            <a:ext cx="8218488" cy="11430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dirty="0"/>
              <a:t>ESH Experience - FSCF Pre-Excavation</a:t>
            </a:r>
            <a:endParaRPr lang="en-US" dirty="0">
              <a:latin typeface="Helvetica" charset="0"/>
            </a:endParaRPr>
          </a:p>
        </p:txBody>
      </p:sp>
      <p:sp>
        <p:nvSpPr>
          <p:cNvPr id="6146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454025" y="3209925"/>
            <a:ext cx="8221663" cy="172085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Michael P. Andrews</a:t>
            </a:r>
          </a:p>
          <a:p>
            <a:r>
              <a:rPr lang="en-US" dirty="0"/>
              <a:t>LBNF/DUNE Installation Workshop </a:t>
            </a:r>
            <a:endParaRPr lang="en-US" dirty="0">
              <a:latin typeface="Helvetica" charset="0"/>
            </a:endParaRPr>
          </a:p>
          <a:p>
            <a:r>
              <a:rPr lang="en-US" dirty="0">
                <a:latin typeface="Helvetica" charset="0"/>
              </a:rPr>
              <a:t>2 - 4 February 2020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B83E2-95A2-4542-B2E1-5106C4D23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Far Site Access &amp; Personnel Accountability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060493-18F8-4ACE-BC3E-8F0F7DE3B25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423A91-057F-4700-98BC-E68F09499E0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Andrews | ESH Experience - FSCF Pre-Excavation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FD0DEE-BF54-4D73-9559-5647C501468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10" name="Content Placeholder 9" descr="A picture containing text&#10;&#10;Description automatically generated">
            <a:extLst>
              <a:ext uri="{FF2B5EF4-FFF2-40B4-BE49-F238E27FC236}">
                <a16:creationId xmlns:a16="http://schemas.microsoft.com/office/drawing/2014/main" id="{210BBF53-5389-457A-ADD1-68B62726ABD1}"/>
              </a:ext>
            </a:extLst>
          </p:cNvPr>
          <p:cNvPicPr>
            <a:picLocks noGrp="1" noChangeAspect="1"/>
          </p:cNvPicPr>
          <p:nvPr>
            <p:ph idx="17"/>
          </p:nvPr>
        </p:nvPicPr>
        <p:blipFill>
          <a:blip r:embed="rId2"/>
          <a:stretch>
            <a:fillRect/>
          </a:stretch>
        </p:blipFill>
        <p:spPr>
          <a:xfrm rot="5400000">
            <a:off x="4290116" y="1422222"/>
            <a:ext cx="2560320" cy="1920240"/>
          </a:xfr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141E737-49BB-4C3E-8DF5-EEC26BCF511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5400000">
            <a:off x="6043433" y="1682327"/>
            <a:ext cx="2926081" cy="2194560"/>
          </a:xfrm>
          <a:prstGeom prst="rect">
            <a:avLst/>
          </a:prstGeom>
        </p:spPr>
      </p:pic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B599FCF8-EA77-45CD-A465-03CBE20ABBDA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427212" y="1027983"/>
            <a:ext cx="3998846" cy="5222721"/>
          </a:xfrm>
        </p:spPr>
        <p:txBody>
          <a:bodyPr/>
          <a:lstStyle/>
          <a:p>
            <a:r>
              <a:rPr lang="en-US" sz="2000" dirty="0"/>
              <a:t>Fermilab Sub-Contractor ID Request Form</a:t>
            </a:r>
          </a:p>
          <a:p>
            <a:pPr lvl="1"/>
            <a:r>
              <a:rPr lang="en-US" sz="1800" dirty="0"/>
              <a:t>Submitted to Fermilab Global Services for review &amp; authorization </a:t>
            </a:r>
          </a:p>
          <a:p>
            <a:pPr lvl="1"/>
            <a:r>
              <a:rPr lang="en-US" sz="1800" dirty="0"/>
              <a:t>Fermilab ID number issued</a:t>
            </a:r>
          </a:p>
          <a:p>
            <a:r>
              <a:rPr lang="en-US" sz="2000" dirty="0"/>
              <a:t>SURF Access Request Form</a:t>
            </a:r>
          </a:p>
          <a:p>
            <a:pPr lvl="1"/>
            <a:r>
              <a:rPr lang="en-US" sz="1800" dirty="0"/>
              <a:t>SURF ID Badge Issued after ESH orientation</a:t>
            </a:r>
            <a:endParaRPr lang="en-US" sz="2000" dirty="0"/>
          </a:p>
          <a:p>
            <a:r>
              <a:rPr lang="en-US" sz="2000" dirty="0"/>
              <a:t>Construction Coordinators track active work areas &amp; personnel </a:t>
            </a:r>
          </a:p>
          <a:p>
            <a:r>
              <a:rPr lang="en-US" sz="2000" dirty="0"/>
              <a:t>Underground Access Controls</a:t>
            </a:r>
          </a:p>
          <a:p>
            <a:pPr lvl="1"/>
            <a:r>
              <a:rPr lang="en-US" sz="1800" dirty="0"/>
              <a:t>SURF Trip Action Plan (TAP)</a:t>
            </a:r>
          </a:p>
          <a:p>
            <a:pPr lvl="2"/>
            <a:r>
              <a:rPr lang="en-US" sz="1600" dirty="0"/>
              <a:t>TAP’s can be copied for daily use</a:t>
            </a:r>
          </a:p>
          <a:p>
            <a:pPr lvl="1"/>
            <a:r>
              <a:rPr lang="en-US" sz="1800" dirty="0"/>
              <a:t>Individual Brass Boards at Ross Shaft</a:t>
            </a:r>
          </a:p>
          <a:p>
            <a:endParaRPr lang="en-US" dirty="0"/>
          </a:p>
        </p:txBody>
      </p:sp>
      <p:pic>
        <p:nvPicPr>
          <p:cNvPr id="13" name="Picture 12" descr="A person standing in front of a building&#10;&#10;Description automatically generated">
            <a:extLst>
              <a:ext uri="{FF2B5EF4-FFF2-40B4-BE49-F238E27FC236}">
                <a16:creationId xmlns:a16="http://schemas.microsoft.com/office/drawing/2014/main" id="{1942B526-9939-428D-B67B-CD5FBF1D6A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4425" y="3844083"/>
            <a:ext cx="3290427" cy="2281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200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C3541-F26E-41E0-BF45-712610A6A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SURF Trip Action Plan Database Example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859159-B0A1-4CA9-A849-DA0AC3A29021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4D88B7-6BF8-434F-9123-88A428FC242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Andrews | ESH Experience - FSCF Pre-Excavation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1E08EA-98DE-449E-8642-CB6EF90E8B8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E08C598-F3DD-492F-A0F3-1765668576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70" y="900712"/>
            <a:ext cx="3031594" cy="39232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7DB9AC3-5D20-456B-892A-59D7D46891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5232" y="2565191"/>
            <a:ext cx="3031594" cy="39232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F209141-A8B6-4AAE-97FF-F2B48E7497B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16" t="73369" r="34007" b="4183"/>
          <a:stretch/>
        </p:blipFill>
        <p:spPr>
          <a:xfrm>
            <a:off x="3231029" y="821382"/>
            <a:ext cx="6015318" cy="29135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039F2ED-AF2C-446C-A9B7-B84871A973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34" t="26163" r="61091" b="53410"/>
          <a:stretch/>
        </p:blipFill>
        <p:spPr>
          <a:xfrm>
            <a:off x="5147732" y="3982641"/>
            <a:ext cx="3104591" cy="26931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67184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8BC0A-A268-4B0F-94A7-59EA30C22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Far Site ESH Training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84112C-910D-4706-9A96-EFB4F0C5C8F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DDCA3B-8E7F-4A50-81E3-A37855296A8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M. Andrews | ESH Experience - FSCF Pre-Excavation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CD08EA-5AB6-4457-8A38-10031D9712B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C540A6-A572-4A76-B202-842BCE2BB15F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454025" y="859452"/>
            <a:ext cx="3998846" cy="5405284"/>
          </a:xfrm>
        </p:spPr>
        <p:txBody>
          <a:bodyPr/>
          <a:lstStyle/>
          <a:p>
            <a:r>
              <a:rPr lang="en-US" sz="2000" dirty="0"/>
              <a:t>FS Construction Management</a:t>
            </a:r>
          </a:p>
          <a:p>
            <a:pPr lvl="1"/>
            <a:r>
              <a:rPr lang="en-US" sz="1800" dirty="0"/>
              <a:t>Fermilab Construction Coordinator Training </a:t>
            </a:r>
          </a:p>
          <a:p>
            <a:pPr lvl="1"/>
            <a:r>
              <a:rPr lang="en-US" sz="1800" dirty="0"/>
              <a:t>Human Performance Improvement Training </a:t>
            </a:r>
          </a:p>
          <a:p>
            <a:pPr lvl="1"/>
            <a:r>
              <a:rPr lang="en-US" sz="1800" dirty="0"/>
              <a:t>Ocenco self-rescuer &amp; EBA</a:t>
            </a:r>
          </a:p>
          <a:p>
            <a:pPr lvl="1"/>
            <a:r>
              <a:rPr lang="en-US" sz="1800" dirty="0"/>
              <a:t>Fall Protection</a:t>
            </a:r>
          </a:p>
          <a:p>
            <a:pPr lvl="1"/>
            <a:r>
              <a:rPr lang="en-US" sz="1800" dirty="0"/>
              <a:t>OSHA 30 Hour</a:t>
            </a:r>
          </a:p>
          <a:p>
            <a:pPr lvl="1"/>
            <a:r>
              <a:rPr lang="en-US" sz="1800" dirty="0"/>
              <a:t>Remote training capability </a:t>
            </a:r>
          </a:p>
          <a:p>
            <a:r>
              <a:rPr lang="en-US" sz="2000" dirty="0"/>
              <a:t>SURF ESH Training </a:t>
            </a:r>
          </a:p>
          <a:p>
            <a:pPr lvl="1"/>
            <a:r>
              <a:rPr lang="en-US" sz="1600" dirty="0"/>
              <a:t>Surface &amp; Underground</a:t>
            </a:r>
          </a:p>
          <a:p>
            <a:pPr lvl="1"/>
            <a:r>
              <a:rPr lang="en-US" sz="1800" dirty="0"/>
              <a:t>Unescorted Worker by level</a:t>
            </a:r>
          </a:p>
          <a:p>
            <a:pPr lvl="1"/>
            <a:r>
              <a:rPr lang="en-US" sz="1800" dirty="0"/>
              <a:t>Guide training</a:t>
            </a:r>
          </a:p>
          <a:p>
            <a:pPr lvl="1"/>
            <a:r>
              <a:rPr lang="en-US" sz="1800" dirty="0"/>
              <a:t>KAJV has been authorized by SURF ESH to provide this training</a:t>
            </a:r>
          </a:p>
          <a:p>
            <a:endParaRPr lang="en-US" sz="2000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59D2C94-CBD0-4206-B133-FDA9FAF9A17A}"/>
              </a:ext>
            </a:extLst>
          </p:cNvPr>
          <p:cNvPicPr>
            <a:picLocks noGrp="1" noChangeAspect="1"/>
          </p:cNvPicPr>
          <p:nvPr>
            <p:ph idx="17"/>
          </p:nvPr>
        </p:nvPicPr>
        <p:blipFill>
          <a:blip r:embed="rId2"/>
          <a:stretch>
            <a:fillRect/>
          </a:stretch>
        </p:blipFill>
        <p:spPr>
          <a:xfrm>
            <a:off x="5314386" y="2200561"/>
            <a:ext cx="2798098" cy="38404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ED13A0-DEBE-4C60-A4E9-DAD29E7363CA}"/>
              </a:ext>
            </a:extLst>
          </p:cNvPr>
          <p:cNvSpPr txBox="1"/>
          <p:nvPr/>
        </p:nvSpPr>
        <p:spPr>
          <a:xfrm>
            <a:off x="4852219" y="1083146"/>
            <a:ext cx="3722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6032" lvl="0" indent="-265176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000" dirty="0">
                <a:solidFill>
                  <a:srgbClr val="63666A"/>
                </a:solidFill>
                <a:latin typeface="Helvetica"/>
              </a:rPr>
              <a:t>Weekly KAJV ESH Indoctrination</a:t>
            </a:r>
          </a:p>
        </p:txBody>
      </p:sp>
    </p:spTree>
    <p:extLst>
      <p:ext uri="{BB962C8B-B14F-4D97-AF65-F5344CB8AC3E}">
        <p14:creationId xmlns:p14="http://schemas.microsoft.com/office/powerpoint/2010/main" val="34108205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71A09-015B-46B7-AE8A-3B049567E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548785"/>
          </a:xfrm>
        </p:spPr>
        <p:txBody>
          <a:bodyPr/>
          <a:lstStyle/>
          <a:p>
            <a:r>
              <a:rPr lang="en-US" dirty="0"/>
              <a:t>Work Planning and Controls (WPC)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A5E60C-4956-46C6-AB11-C5D88E8CF59F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79488" y="6488430"/>
            <a:ext cx="1136650" cy="187325"/>
          </a:xfrm>
        </p:spPr>
        <p:txBody>
          <a:bodyPr/>
          <a:lstStyle/>
          <a:p>
            <a:pPr>
              <a:defRPr/>
            </a:pPr>
            <a:r>
              <a:rPr lang="en-US"/>
              <a:t>02.02.20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D4E379-FDC4-4F68-BFA2-555777E9521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>
              <a:defRPr/>
            </a:pPr>
            <a:r>
              <a:rPr lang="en-US"/>
              <a:t>M. Andrews | ESH Experience - FSCF Pre-Excavation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2A041B-86F5-4C38-8330-301DFCD5A7B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454025" y="6488430"/>
            <a:ext cx="525463" cy="187325"/>
          </a:xfrm>
        </p:spPr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DD5A0A-5553-4A2C-9221-D72EDF798B9D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457200" y="779930"/>
            <a:ext cx="3998846" cy="5436516"/>
          </a:xfrm>
        </p:spPr>
        <p:txBody>
          <a:bodyPr/>
          <a:lstStyle/>
          <a:p>
            <a:r>
              <a:rPr lang="en-US" sz="1800" dirty="0"/>
              <a:t>Documentation reviewed through shared databases with stakeholders</a:t>
            </a:r>
          </a:p>
          <a:p>
            <a:pPr lvl="1"/>
            <a:r>
              <a:rPr lang="en-US" sz="1600" dirty="0"/>
              <a:t>Build Plans, Standard Operating Procedures</a:t>
            </a:r>
          </a:p>
          <a:p>
            <a:pPr lvl="1"/>
            <a:r>
              <a:rPr lang="en-US" sz="1600" dirty="0"/>
              <a:t>Hazard Analysis</a:t>
            </a:r>
          </a:p>
          <a:p>
            <a:pPr lvl="1"/>
            <a:r>
              <a:rPr lang="en-US" sz="1600" dirty="0"/>
              <a:t>Hot work permits &amp; Safety Data Sheet’s</a:t>
            </a:r>
          </a:p>
          <a:p>
            <a:pPr lvl="1"/>
            <a:r>
              <a:rPr lang="en-US" sz="1600" dirty="0"/>
              <a:t>Pre-Activity  Meetings</a:t>
            </a:r>
          </a:p>
          <a:p>
            <a:r>
              <a:rPr lang="en-US" sz="1800" dirty="0"/>
              <a:t>Field level Work Planning Controls</a:t>
            </a:r>
          </a:p>
          <a:p>
            <a:pPr lvl="1"/>
            <a:r>
              <a:rPr lang="en-US" sz="1600" dirty="0"/>
              <a:t>Mini Job Hazard Analysis’s</a:t>
            </a:r>
          </a:p>
          <a:p>
            <a:pPr lvl="1"/>
            <a:r>
              <a:rPr lang="en-US" sz="1600" dirty="0"/>
              <a:t>Joint task planning meetings </a:t>
            </a:r>
          </a:p>
          <a:p>
            <a:pPr lvl="1"/>
            <a:r>
              <a:rPr lang="en-US" sz="1600" dirty="0"/>
              <a:t>Daily Planning Meetings</a:t>
            </a:r>
          </a:p>
          <a:p>
            <a:pPr lvl="1"/>
            <a:r>
              <a:rPr lang="en-US" sz="1600" dirty="0"/>
              <a:t>Monthly Safety Meetings</a:t>
            </a:r>
          </a:p>
          <a:p>
            <a:r>
              <a:rPr lang="en-US" sz="1800" dirty="0"/>
              <a:t>Reviewing Work Planning documentation for all subcontractor work activities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B38C09A-6629-4E0A-B3F7-E6EBDC8CA496}"/>
              </a:ext>
            </a:extLst>
          </p:cNvPr>
          <p:cNvPicPr>
            <a:picLocks noGrp="1" noChangeAspect="1"/>
          </p:cNvPicPr>
          <p:nvPr>
            <p:ph idx="17"/>
          </p:nvPr>
        </p:nvPicPr>
        <p:blipFill>
          <a:blip r:embed="rId2"/>
          <a:stretch>
            <a:fillRect/>
          </a:stretch>
        </p:blipFill>
        <p:spPr>
          <a:xfrm>
            <a:off x="4846368" y="3947835"/>
            <a:ext cx="3560373" cy="199966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1EC4372-C357-4F58-BB10-2C4378CC1682}"/>
              </a:ext>
            </a:extLst>
          </p:cNvPr>
          <p:cNvSpPr txBox="1"/>
          <p:nvPr/>
        </p:nvSpPr>
        <p:spPr>
          <a:xfrm>
            <a:off x="4846369" y="1125018"/>
            <a:ext cx="3560373" cy="2396971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671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49168-9434-40FC-97F1-03C05705D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54878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/>
              <a:t>ESH Field Support &amp; Oversight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7C0CF3-385D-4F76-B941-CF35A16338F0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79488" y="6488430"/>
            <a:ext cx="1136650" cy="187325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02.02.20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5A15FB-3AA0-44C1-9DBE-6DA9EC15EB5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2116138" y="6488430"/>
            <a:ext cx="5616575" cy="187325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M. Andrews | ESH Experience - FSCF Pre-Excavation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B44359-280D-4773-8C47-BD149ECB620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454025" y="6488430"/>
            <a:ext cx="525463" cy="187325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  <a:defRPr/>
            </a:pPr>
            <a:fld id="{98AA3EDC-84CE-5D44-955B-22A59AD27526}" type="slidenum">
              <a:rPr lang="en-US" smtClean="0"/>
              <a:pPr>
                <a:spcAft>
                  <a:spcPts val="600"/>
                </a:spcAft>
                <a:defRPr/>
              </a:pPr>
              <a:t>14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DFF0E18-48C4-4520-8615-BDB06945B28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457200" y="1238249"/>
            <a:ext cx="4114800" cy="496344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Construction Coordinator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Daily Reports</a:t>
            </a:r>
          </a:p>
          <a:p>
            <a:pPr>
              <a:spcAft>
                <a:spcPts val="600"/>
              </a:spcAft>
            </a:pPr>
            <a:r>
              <a:rPr lang="en-US" dirty="0"/>
              <a:t>ESH Coordinator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Document findings</a:t>
            </a:r>
          </a:p>
          <a:p>
            <a:pPr>
              <a:spcAft>
                <a:spcPts val="600"/>
              </a:spcAft>
            </a:pPr>
            <a:r>
              <a:rPr lang="en-US" dirty="0"/>
              <a:t>Weekly jobsite walkthroughs by stakeholders</a:t>
            </a:r>
          </a:p>
          <a:p>
            <a:pPr>
              <a:spcAft>
                <a:spcPts val="600"/>
              </a:spcAft>
            </a:pPr>
            <a:r>
              <a:rPr lang="en-US" dirty="0"/>
              <a:t>Management walkthroughs</a:t>
            </a:r>
          </a:p>
          <a:p>
            <a:pPr>
              <a:spcAft>
                <a:spcPts val="600"/>
              </a:spcAft>
            </a:pPr>
            <a:r>
              <a:rPr lang="en-US" dirty="0"/>
              <a:t>Fermilab ESH Subject Matter Expert’s</a:t>
            </a:r>
          </a:p>
          <a:p>
            <a:pPr>
              <a:spcAft>
                <a:spcPts val="600"/>
              </a:spcAft>
            </a:pPr>
            <a:r>
              <a:rPr lang="en-US" dirty="0"/>
              <a:t>Subcontractor ESH representatives</a:t>
            </a:r>
          </a:p>
          <a:p>
            <a:pPr>
              <a:spcAft>
                <a:spcPts val="600"/>
              </a:spcAft>
            </a:pPr>
            <a:endParaRPr lang="en-US" dirty="0"/>
          </a:p>
          <a:p>
            <a:pPr>
              <a:spcAft>
                <a:spcPts val="600"/>
              </a:spcAft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78C5D3-0634-4287-8EB1-F934674CE0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9445" y="1268128"/>
            <a:ext cx="3369334" cy="43475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101120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135E3-E3F8-447E-99D4-6BDD6AE53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Far Site Emergency Management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664E6D-0D33-4A40-8E45-6E1F56B3F44B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88D0E2-134E-4B3E-81CA-1EB709E1591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Andrews | ESH Experience - FSCF Pre-Excavation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76A00A-40F2-4A18-85FE-76E511971B4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9C2702-DADB-4288-9E02-2470BA712EF8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454025" y="1106853"/>
            <a:ext cx="3998846" cy="4846638"/>
          </a:xfrm>
        </p:spPr>
        <p:txBody>
          <a:bodyPr/>
          <a:lstStyle/>
          <a:p>
            <a:r>
              <a:rPr lang="en-US" sz="2000" dirty="0">
                <a:hlinkClick r:id="rId2"/>
              </a:rPr>
              <a:t>LBNF Far Site Emergency Operations Plan</a:t>
            </a:r>
            <a:endParaRPr lang="en-US" sz="2000" dirty="0"/>
          </a:p>
          <a:p>
            <a:r>
              <a:rPr lang="en-US" sz="2000" dirty="0"/>
              <a:t>SDSTA ERT providing support on all shifts</a:t>
            </a:r>
          </a:p>
          <a:p>
            <a:r>
              <a:rPr lang="en-US" sz="2000" dirty="0"/>
              <a:t>Participating in SURF quarterly underground evacuation &amp; bi-annual surface drills</a:t>
            </a:r>
          </a:p>
          <a:p>
            <a:r>
              <a:rPr lang="en-US" sz="2000" dirty="0"/>
              <a:t>KAJV Crisis Management Plan</a:t>
            </a:r>
          </a:p>
          <a:p>
            <a:r>
              <a:rPr lang="en-US" sz="2000" dirty="0"/>
              <a:t>KAJV Severe weather plan</a:t>
            </a:r>
          </a:p>
          <a:p>
            <a:r>
              <a:rPr lang="en-US" sz="2000" dirty="0"/>
              <a:t>KAJV paramedic on-site for all shifts (ALS certified)</a:t>
            </a:r>
          </a:p>
          <a:p>
            <a:r>
              <a:rPr lang="en-US" sz="2000" dirty="0"/>
              <a:t>Refuge chamber upgrade completed to increase capacity to 144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DC63EB6-0F80-4DFE-A213-C73FCC3618C4}"/>
              </a:ext>
            </a:extLst>
          </p:cNvPr>
          <p:cNvPicPr>
            <a:picLocks noGrp="1" noChangeAspect="1"/>
          </p:cNvPicPr>
          <p:nvPr>
            <p:ph idx="17"/>
          </p:nvPr>
        </p:nvPicPr>
        <p:blipFill>
          <a:blip r:embed="rId3"/>
          <a:stretch>
            <a:fillRect/>
          </a:stretch>
        </p:blipFill>
        <p:spPr>
          <a:xfrm>
            <a:off x="4562579" y="1115817"/>
            <a:ext cx="4187721" cy="4399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8965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C41F5-68ED-4496-9F68-668376C35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Far Site Environmental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BEE5C2-648C-43C9-BC82-69607CBCB2CA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FCE51A-D4A8-41EE-B986-346AF1828C1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Andrews | ESH Experience - FSCF Pre-Excavation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2545E-E3FC-4DF4-A454-C7C643FA649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0903F5-B15B-4DE1-8E46-FC6C345E9E1A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457267" y="981395"/>
            <a:ext cx="3998846" cy="5301418"/>
          </a:xfrm>
        </p:spPr>
        <p:txBody>
          <a:bodyPr/>
          <a:lstStyle/>
          <a:p>
            <a:pPr lvl="0"/>
            <a:r>
              <a:rPr lang="en-US" sz="1900" dirty="0"/>
              <a:t>Environmental Assessment &amp; FONSI completed in Sept. 2015</a:t>
            </a:r>
          </a:p>
          <a:p>
            <a:pPr lvl="0"/>
            <a:r>
              <a:rPr lang="en-US" sz="1900" dirty="0"/>
              <a:t>Water discharge permit in place with the State of SD for the tramway</a:t>
            </a:r>
          </a:p>
          <a:p>
            <a:pPr lvl="0"/>
            <a:r>
              <a:rPr lang="en-US" sz="1900" dirty="0"/>
              <a:t>Established air permit requirements associated with the conveyor</a:t>
            </a:r>
          </a:p>
          <a:p>
            <a:pPr lvl="0"/>
            <a:r>
              <a:rPr lang="en-US" sz="1900" dirty="0"/>
              <a:t>Evaluating impacts of excavation activities on the SURF water treatment facility</a:t>
            </a:r>
          </a:p>
          <a:p>
            <a:pPr lvl="0"/>
            <a:r>
              <a:rPr lang="en-US" sz="1900" dirty="0"/>
              <a:t>Lead/asbestos abatement processes well developed for construction activities in the headframe and crusher areas</a:t>
            </a:r>
          </a:p>
          <a:p>
            <a:r>
              <a:rPr lang="en-US" sz="1900" dirty="0"/>
              <a:t>Weekly SWPPP inspections</a:t>
            </a:r>
          </a:p>
          <a:p>
            <a:pPr lvl="1"/>
            <a:r>
              <a:rPr lang="en-US" sz="1700" dirty="0"/>
              <a:t>Silt fence, stockpile storage, etc.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DCD724-375D-4D8F-8ECB-9AEAF277B32B}"/>
              </a:ext>
            </a:extLst>
          </p:cNvPr>
          <p:cNvSpPr txBox="1"/>
          <p:nvPr/>
        </p:nvSpPr>
        <p:spPr>
          <a:xfrm>
            <a:off x="4687819" y="981395"/>
            <a:ext cx="3998913" cy="2010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6032" lvl="0" indent="-265176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1900" dirty="0">
                <a:solidFill>
                  <a:srgbClr val="63666A"/>
                </a:solidFill>
                <a:latin typeface="Helvetica"/>
              </a:rPr>
              <a:t>EA commitments reviewed as part of the work planning process</a:t>
            </a:r>
          </a:p>
          <a:p>
            <a:pPr marL="320040" lvl="1" indent="256032"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</a:pPr>
            <a:r>
              <a:rPr lang="en-US" sz="1700" dirty="0">
                <a:solidFill>
                  <a:srgbClr val="63666A"/>
                </a:solidFill>
                <a:latin typeface="Helvetica"/>
                <a:cs typeface="+mn-cs"/>
              </a:rPr>
              <a:t>Raptor Study completed for conveyor installation</a:t>
            </a:r>
          </a:p>
          <a:p>
            <a:pPr marL="320040" lvl="1" indent="256032"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</a:pPr>
            <a:r>
              <a:rPr lang="en-US" sz="1700" dirty="0">
                <a:solidFill>
                  <a:srgbClr val="63666A"/>
                </a:solidFill>
                <a:latin typeface="Helvetica"/>
                <a:cs typeface="+mn-cs"/>
              </a:rPr>
              <a:t>Traffic management plan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3E1DFF8-337E-4FBC-9F48-4EE6D22DBF13}"/>
              </a:ext>
            </a:extLst>
          </p:cNvPr>
          <p:cNvPicPr>
            <a:picLocks noGrp="1" noChangeAspect="1"/>
          </p:cNvPicPr>
          <p:nvPr>
            <p:ph idx="17"/>
          </p:nvPr>
        </p:nvPicPr>
        <p:blipFill>
          <a:blip r:embed="rId2"/>
          <a:stretch>
            <a:fillRect/>
          </a:stretch>
        </p:blipFill>
        <p:spPr>
          <a:xfrm>
            <a:off x="5248840" y="2967318"/>
            <a:ext cx="2712254" cy="331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6163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8F4C7-A9B9-4A2D-918F-D41DE30DB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Far Site Ventilation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206A3D-32E5-41EF-8187-67D3D892092B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403414-3F2B-4BDC-9E4A-E697E106FB9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Andrews | ESH Experience - FSCF Pre-Excavation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0CCDC4-80DE-43C0-AB51-482ADA5B1C5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FF6E8D-E7F4-43DC-8062-20002D984B2E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454025" y="1219998"/>
            <a:ext cx="3998846" cy="4940709"/>
          </a:xfrm>
        </p:spPr>
        <p:txBody>
          <a:bodyPr/>
          <a:lstStyle/>
          <a:p>
            <a:r>
              <a:rPr lang="en-US" dirty="0"/>
              <a:t>ARUP has developed multiple ventilation models reflecting phases of construction and final operations for LBNF</a:t>
            </a:r>
          </a:p>
          <a:p>
            <a:r>
              <a:rPr lang="en-US" dirty="0"/>
              <a:t>ARUP modeling software utilized is industry standard, </a:t>
            </a:r>
            <a:r>
              <a:rPr lang="en-US" dirty="0" err="1"/>
              <a:t>Vnet</a:t>
            </a:r>
            <a:endParaRPr lang="en-US" dirty="0"/>
          </a:p>
          <a:p>
            <a:r>
              <a:rPr lang="en-US" dirty="0"/>
              <a:t>Ventilation consultant validated the LBNF ventilation modeling to verify alignment with the ODH analysis. Presently no major issues identified</a:t>
            </a:r>
          </a:p>
          <a:p>
            <a:endParaRPr lang="en-US" sz="2000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609E905-4583-4DA9-90CA-4D9604795868}"/>
              </a:ext>
            </a:extLst>
          </p:cNvPr>
          <p:cNvPicPr>
            <a:picLocks noGrp="1" noChangeAspect="1"/>
          </p:cNvPicPr>
          <p:nvPr>
            <p:ph idx="17"/>
          </p:nvPr>
        </p:nvPicPr>
        <p:blipFill>
          <a:blip r:embed="rId2"/>
          <a:srcRect/>
          <a:stretch/>
        </p:blipFill>
        <p:spPr>
          <a:xfrm>
            <a:off x="4942840" y="3357384"/>
            <a:ext cx="3540782" cy="27432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A21144A-BEE6-4FD3-B9CB-802FF5BB6349}"/>
              </a:ext>
            </a:extLst>
          </p:cNvPr>
          <p:cNvSpPr txBox="1"/>
          <p:nvPr/>
        </p:nvSpPr>
        <p:spPr>
          <a:xfrm>
            <a:off x="4751388" y="1184434"/>
            <a:ext cx="399884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6032" lvl="0" indent="-265176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200" dirty="0">
                <a:solidFill>
                  <a:srgbClr val="63666A"/>
                </a:solidFill>
                <a:latin typeface="Helvetica"/>
              </a:rPr>
              <a:t>KAJV subcontract modified to accommodate change in ventilation compliance requirements from OSHA 1926.800 to MSHA 30 CFR 57</a:t>
            </a:r>
          </a:p>
        </p:txBody>
      </p:sp>
    </p:spTree>
    <p:extLst>
      <p:ext uri="{BB962C8B-B14F-4D97-AF65-F5344CB8AC3E}">
        <p14:creationId xmlns:p14="http://schemas.microsoft.com/office/powerpoint/2010/main" val="40651491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BD47C6C-F4D9-4ED9-949F-EBE1D6DDF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Learned Communication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BD2901-8914-4381-AB64-7C7E578CF53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61FFCB-90D4-4EA0-9A5F-623A90F457F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Andrews | ESH Experience - FSCF Pre-Excavation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17B773-9947-4317-80D3-B0CAF18816A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C43BB44-DAB3-46BC-B7EE-432198C27544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pPr lvl="0"/>
            <a:r>
              <a:rPr lang="en-US" sz="2000" dirty="0"/>
              <a:t>Management meetings</a:t>
            </a:r>
          </a:p>
          <a:p>
            <a:pPr lvl="0"/>
            <a:r>
              <a:rPr lang="en-US" sz="2000" dirty="0"/>
              <a:t>Weekly Fermilab ESH summary reports</a:t>
            </a:r>
          </a:p>
          <a:p>
            <a:pPr lvl="0"/>
            <a:r>
              <a:rPr lang="en-US" sz="2000" dirty="0"/>
              <a:t>Monthly DOE ORPS summary reports</a:t>
            </a:r>
          </a:p>
          <a:p>
            <a:pPr lvl="0"/>
            <a:r>
              <a:rPr lang="en-US" sz="2000" dirty="0"/>
              <a:t>Monthly Fermilab ESH committee meetings</a:t>
            </a:r>
          </a:p>
          <a:p>
            <a:r>
              <a:rPr lang="en-US" sz="2000" dirty="0"/>
              <a:t>Daily work planning meetings</a:t>
            </a:r>
          </a:p>
          <a:p>
            <a:r>
              <a:rPr lang="en-US" sz="2000" dirty="0"/>
              <a:t>Weekly subcontractor progress meetings</a:t>
            </a:r>
          </a:p>
          <a:p>
            <a:pPr lvl="0"/>
            <a:r>
              <a:rPr lang="en-US" sz="2000" dirty="0"/>
              <a:t>Monthly safety meetings</a:t>
            </a:r>
          </a:p>
          <a:p>
            <a:pPr lvl="0"/>
            <a:r>
              <a:rPr lang="en-US" sz="2000" dirty="0"/>
              <a:t>SDSTA flash reports</a:t>
            </a:r>
          </a:p>
        </p:txBody>
      </p:sp>
      <p:pic>
        <p:nvPicPr>
          <p:cNvPr id="7" name="Content Placeholder 6" descr="A picture containing outdoor&#10;&#10;Description automatically generated">
            <a:extLst>
              <a:ext uri="{FF2B5EF4-FFF2-40B4-BE49-F238E27FC236}">
                <a16:creationId xmlns:a16="http://schemas.microsoft.com/office/drawing/2014/main" id="{4BA11F86-F664-4835-A4BB-E55B31F98878}"/>
              </a:ext>
            </a:extLst>
          </p:cNvPr>
          <p:cNvPicPr>
            <a:picLocks noGrp="1" noChangeAspect="1"/>
          </p:cNvPicPr>
          <p:nvPr>
            <p:ph idx="17"/>
          </p:nvPr>
        </p:nvPicPr>
        <p:blipFill>
          <a:blip r:embed="rId2"/>
          <a:stretch>
            <a:fillRect/>
          </a:stretch>
        </p:blipFill>
        <p:spPr>
          <a:xfrm rot="5400000">
            <a:off x="4558745" y="1911946"/>
            <a:ext cx="4216081" cy="3162061"/>
          </a:xfrm>
        </p:spPr>
      </p:pic>
    </p:spTree>
    <p:extLst>
      <p:ext uri="{BB962C8B-B14F-4D97-AF65-F5344CB8AC3E}">
        <p14:creationId xmlns:p14="http://schemas.microsoft.com/office/powerpoint/2010/main" val="18665861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6FC32BA-D4B2-4802-9D98-04B2FBDDF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Safety: LBNF/DUNE-US Incident Statistics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C6B6F0-5525-449E-95AB-E98DA4F0D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Andrews | ESH Experience - FSCF Pre-Excavation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3AF07D-89B2-4A21-8075-81F25D286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79360C-C020-482E-876B-334EF89E39BB}"/>
              </a:ext>
            </a:extLst>
          </p:cNvPr>
          <p:cNvSpPr txBox="1"/>
          <p:nvPr/>
        </p:nvSpPr>
        <p:spPr>
          <a:xfrm>
            <a:off x="401124" y="3862865"/>
            <a:ext cx="851427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6032" lvl="0" indent="-265176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>
                <a:solidFill>
                  <a:srgbClr val="63666A"/>
                </a:solidFill>
                <a:latin typeface="Helvetica"/>
              </a:rPr>
              <a:t>Good safety record, but not without minor incidents</a:t>
            </a:r>
          </a:p>
          <a:p>
            <a:pPr marL="713232" lvl="1" indent="-265176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>
                <a:solidFill>
                  <a:srgbClr val="63666A"/>
                </a:solidFill>
                <a:latin typeface="Helvetica"/>
              </a:rPr>
              <a:t>One first aid case – hand injury</a:t>
            </a:r>
          </a:p>
          <a:p>
            <a:pPr marL="256032" lvl="0" indent="-265176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>
                <a:solidFill>
                  <a:srgbClr val="63666A"/>
                </a:solidFill>
                <a:latin typeface="Helvetica"/>
              </a:rPr>
              <a:t>Response to issues-actively investigate ALL incidents to drive change and continuous improvement</a:t>
            </a:r>
          </a:p>
          <a:p>
            <a:pPr marL="256032" lvl="0" indent="-265176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>
                <a:solidFill>
                  <a:srgbClr val="63666A"/>
                </a:solidFill>
                <a:latin typeface="Helvetica"/>
              </a:rPr>
              <a:t>Communicate lessons learned to all levels of the project team</a:t>
            </a:r>
          </a:p>
          <a:p>
            <a:pPr>
              <a:spcBef>
                <a:spcPts val="600"/>
              </a:spcBef>
            </a:pPr>
            <a:endParaRPr lang="en-US" sz="2000" dirty="0"/>
          </a:p>
        </p:txBody>
      </p:sp>
      <p:graphicFrame>
        <p:nvGraphicFramePr>
          <p:cNvPr id="15" name="Content Placeholder 8">
            <a:extLst>
              <a:ext uri="{FF2B5EF4-FFF2-40B4-BE49-F238E27FC236}">
                <a16:creationId xmlns:a16="http://schemas.microsoft.com/office/drawing/2014/main" id="{6D2357ED-4BA6-40E5-9B3F-CFF8C11D5BE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1547144"/>
              </p:ext>
            </p:extLst>
          </p:nvPr>
        </p:nvGraphicFramePr>
        <p:xfrm>
          <a:off x="377833" y="1234013"/>
          <a:ext cx="8364968" cy="2286000"/>
        </p:xfrm>
        <a:graphic>
          <a:graphicData uri="http://schemas.openxmlformats.org/drawingml/2006/table">
            <a:tbl>
              <a:tblPr firstRow="1" bandRow="1"/>
              <a:tblGrid>
                <a:gridCol w="1371600">
                  <a:extLst>
                    <a:ext uri="{9D8B030D-6E8A-4147-A177-3AD203B41FA5}">
                      <a16:colId xmlns:a16="http://schemas.microsoft.com/office/drawing/2014/main" val="2555589639"/>
                    </a:ext>
                  </a:extLst>
                </a:gridCol>
                <a:gridCol w="923826">
                  <a:extLst>
                    <a:ext uri="{9D8B030D-6E8A-4147-A177-3AD203B41FA5}">
                      <a16:colId xmlns:a16="http://schemas.microsoft.com/office/drawing/2014/main" val="2295703817"/>
                    </a:ext>
                  </a:extLst>
                </a:gridCol>
                <a:gridCol w="665438">
                  <a:extLst>
                    <a:ext uri="{9D8B030D-6E8A-4147-A177-3AD203B41FA5}">
                      <a16:colId xmlns:a16="http://schemas.microsoft.com/office/drawing/2014/main" val="221352485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34514150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601946186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4056484338"/>
                    </a:ext>
                  </a:extLst>
                </a:gridCol>
                <a:gridCol w="923544">
                  <a:extLst>
                    <a:ext uri="{9D8B030D-6E8A-4147-A177-3AD203B41FA5}">
                      <a16:colId xmlns:a16="http://schemas.microsoft.com/office/drawing/2014/main" val="127576531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1224719540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879077151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734472457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4204452027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Organization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Manhours*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DART Cases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DART Rate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TRC Cases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TRC Rate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Manhours*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DART Cases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DART Rate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TRC Cases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TRC Rate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7891756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LBNF/DUNE-US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139,689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858,890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715092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SDSTA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51,944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128,032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1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1.6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2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3.1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48066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KAJV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112,960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112,960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5481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KENNY/JACOBS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794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794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0931500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OTHER SUBCONTRACTORS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2114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2114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34010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Total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307,501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/>
                        <a:t>1,102,790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1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0.2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2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0.4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6511157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26647949-3C98-4770-897E-092D4B0D7D07}"/>
              </a:ext>
            </a:extLst>
          </p:cNvPr>
          <p:cNvGraphicFramePr>
            <a:graphicFrameLocks noGrp="1"/>
          </p:cNvGraphicFramePr>
          <p:nvPr/>
        </p:nvGraphicFramePr>
        <p:xfrm>
          <a:off x="1746579" y="917491"/>
          <a:ext cx="6993368" cy="304800"/>
        </p:xfrm>
        <a:graphic>
          <a:graphicData uri="http://schemas.openxmlformats.org/drawingml/2006/table">
            <a:tbl>
              <a:tblPr firstRow="1" bandRow="1"/>
              <a:tblGrid>
                <a:gridCol w="3510529">
                  <a:extLst>
                    <a:ext uri="{9D8B030D-6E8A-4147-A177-3AD203B41FA5}">
                      <a16:colId xmlns:a16="http://schemas.microsoft.com/office/drawing/2014/main" val="1706334928"/>
                    </a:ext>
                  </a:extLst>
                </a:gridCol>
                <a:gridCol w="3482839">
                  <a:extLst>
                    <a:ext uri="{9D8B030D-6E8A-4147-A177-3AD203B41FA5}">
                      <a16:colId xmlns:a16="http://schemas.microsoft.com/office/drawing/2014/main" val="3068062269"/>
                    </a:ext>
                  </a:extLst>
                </a:gridCol>
              </a:tblGrid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Current Calendar Year to Date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Cumulative to Date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554582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45E1292F-4F1C-40A6-A21D-7B64EC02313B}"/>
              </a:ext>
            </a:extLst>
          </p:cNvPr>
          <p:cNvSpPr txBox="1"/>
          <p:nvPr/>
        </p:nvSpPr>
        <p:spPr>
          <a:xfrm>
            <a:off x="493412" y="3524534"/>
            <a:ext cx="25250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*Reflects manhours through </a:t>
            </a:r>
            <a:r>
              <a:rPr lang="en-US" sz="1000" kern="0" dirty="0">
                <a:solidFill>
                  <a:prstClr val="black"/>
                </a:solidFill>
              </a:rPr>
              <a:t>December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2019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E215A54-95F8-491D-9487-BCF338D3D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311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Andrews | ESH Experience - FSCF Pre-Excavation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Far Site Staffing</a:t>
            </a:r>
          </a:p>
          <a:p>
            <a:r>
              <a:rPr lang="en-US" dirty="0"/>
              <a:t>ESH program requirements</a:t>
            </a:r>
          </a:p>
          <a:p>
            <a:r>
              <a:rPr lang="en-US" dirty="0"/>
              <a:t>Personnel Accountability &amp; Training</a:t>
            </a:r>
          </a:p>
          <a:p>
            <a:r>
              <a:rPr lang="en-US" dirty="0"/>
              <a:t>Work Planning &amp; Controls</a:t>
            </a:r>
          </a:p>
          <a:p>
            <a:r>
              <a:rPr lang="en-US" dirty="0"/>
              <a:t>ESH Support &amp; Oversight</a:t>
            </a:r>
          </a:p>
          <a:p>
            <a:r>
              <a:rPr lang="en-US" dirty="0"/>
              <a:t>Emergency Management</a:t>
            </a:r>
          </a:p>
          <a:p>
            <a:r>
              <a:rPr lang="en-US" dirty="0"/>
              <a:t>Environmental</a:t>
            </a:r>
          </a:p>
          <a:p>
            <a:r>
              <a:rPr lang="en-US" dirty="0"/>
              <a:t>Ventilation</a:t>
            </a:r>
          </a:p>
          <a:p>
            <a:r>
              <a:rPr lang="en-US" dirty="0"/>
              <a:t>Project Safety Statistics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AD94FD-528B-4FDD-998A-D748170FE7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1063" y="1322341"/>
            <a:ext cx="3535737" cy="471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4134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2A0E6714-A730-43C0-8778-00C473342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5E595E-FD85-46D7-9902-B491700FA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29D7AB-3B06-49A2-BA09-D8912E709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Andrews | ESH Experience - FSCF Pre-Excavation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24AE60-D694-4A60-AD6E-C520A5F7A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D20AAED-58E0-4A7D-8630-724C13B1A1F3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lvl="0"/>
            <a:r>
              <a:rPr lang="en-US" dirty="0"/>
              <a:t>Site access &amp; badging process established </a:t>
            </a:r>
          </a:p>
          <a:p>
            <a:pPr lvl="0"/>
            <a:r>
              <a:rPr lang="en-US" dirty="0"/>
              <a:t>Training requirements developed and in place </a:t>
            </a:r>
          </a:p>
          <a:p>
            <a:pPr lvl="0"/>
            <a:r>
              <a:rPr lang="en-US" dirty="0"/>
              <a:t>PPE requirements defined</a:t>
            </a:r>
          </a:p>
          <a:p>
            <a:pPr lvl="0"/>
            <a:r>
              <a:rPr lang="en-US" dirty="0"/>
              <a:t>Underground access process coordinated with SDSTA</a:t>
            </a:r>
          </a:p>
          <a:p>
            <a:pPr lvl="0"/>
            <a:r>
              <a:rPr lang="en-US" dirty="0"/>
              <a:t>Work planning and control process implemented for all activities</a:t>
            </a:r>
          </a:p>
          <a:p>
            <a:pPr lvl="0"/>
            <a:r>
              <a:rPr lang="en-US" dirty="0"/>
              <a:t>Support, oversight, &amp; assurance of the ESH program at multiple levels of project oversight</a:t>
            </a:r>
          </a:p>
          <a:p>
            <a:pPr lvl="0"/>
            <a:r>
              <a:rPr lang="en-US" dirty="0"/>
              <a:t>Frequent coordination with FNAL ESH </a:t>
            </a:r>
          </a:p>
        </p:txBody>
      </p:sp>
    </p:spTree>
    <p:extLst>
      <p:ext uri="{BB962C8B-B14F-4D97-AF65-F5344CB8AC3E}">
        <p14:creationId xmlns:p14="http://schemas.microsoft.com/office/powerpoint/2010/main" val="3039603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2AE7EFB3-A0DC-4BC6-9D2A-F808D0F2F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LBNF/DUNE  Present ESH Staffing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A8E2F3-2CFC-4D38-8ECE-414058F24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38152C-7BFD-4D65-91EB-B68D23579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Andrews | ESH Experience - FSCF Pre-Excavation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BCBDF-0C8C-4B31-B890-CC058BDEE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25302B7-9742-4262-ACAD-DCA4A0196B63}"/>
              </a:ext>
            </a:extLst>
          </p:cNvPr>
          <p:cNvSpPr txBox="1"/>
          <p:nvPr/>
        </p:nvSpPr>
        <p:spPr>
          <a:xfrm>
            <a:off x="550506" y="3340359"/>
            <a:ext cx="8199794" cy="2985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B7758F-BC17-4863-8448-755C67BEFA7C}"/>
              </a:ext>
            </a:extLst>
          </p:cNvPr>
          <p:cNvSpPr txBox="1"/>
          <p:nvPr/>
        </p:nvSpPr>
        <p:spPr>
          <a:xfrm>
            <a:off x="852901" y="3412375"/>
            <a:ext cx="6770210" cy="3365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6032" lvl="0" indent="-265176">
              <a:spcBef>
                <a:spcPts val="0"/>
              </a:spcBef>
              <a:spcAft>
                <a:spcPts val="1000"/>
              </a:spcAft>
              <a:buFont typeface="Arial"/>
              <a:buChar char="•"/>
            </a:pPr>
            <a:r>
              <a:rPr lang="en-US" sz="1600" dirty="0">
                <a:solidFill>
                  <a:srgbClr val="63666A"/>
                </a:solidFill>
                <a:latin typeface="Helvetica"/>
              </a:rPr>
              <a:t>FS ESH Coordinator started in April 2019</a:t>
            </a:r>
          </a:p>
          <a:p>
            <a:pPr marL="713232" lvl="1" indent="-265176">
              <a:spcBef>
                <a:spcPts val="0"/>
              </a:spcBef>
              <a:spcAft>
                <a:spcPts val="1000"/>
              </a:spcAft>
              <a:buFont typeface="Arial"/>
              <a:buChar char="•"/>
            </a:pPr>
            <a:r>
              <a:rPr lang="en-US" sz="1600" dirty="0">
                <a:solidFill>
                  <a:srgbClr val="63666A"/>
                </a:solidFill>
                <a:latin typeface="Helvetica"/>
              </a:rPr>
              <a:t>Daily ESH field support</a:t>
            </a:r>
          </a:p>
          <a:p>
            <a:pPr marL="713232" lvl="1" indent="-265176">
              <a:spcBef>
                <a:spcPts val="0"/>
              </a:spcBef>
              <a:spcAft>
                <a:spcPts val="1000"/>
              </a:spcAft>
              <a:buFont typeface="Arial"/>
              <a:buChar char="•"/>
            </a:pPr>
            <a:r>
              <a:rPr lang="en-US" sz="1600" dirty="0">
                <a:solidFill>
                  <a:srgbClr val="63666A"/>
                </a:solidFill>
                <a:latin typeface="Helvetica"/>
              </a:rPr>
              <a:t>ESH POC for SDSTA &amp; KAJV activities </a:t>
            </a:r>
          </a:p>
          <a:p>
            <a:pPr marL="256032" lvl="0" indent="-265176">
              <a:spcBef>
                <a:spcPts val="0"/>
              </a:spcBef>
              <a:spcAft>
                <a:spcPts val="1000"/>
              </a:spcAft>
              <a:buFont typeface="Arial"/>
              <a:buChar char="•"/>
            </a:pPr>
            <a:r>
              <a:rPr lang="en-US" sz="1600" dirty="0">
                <a:solidFill>
                  <a:srgbClr val="63666A"/>
                </a:solidFill>
                <a:latin typeface="Helvetica"/>
              </a:rPr>
              <a:t>DUNE ESH Coordinator started in June 2019</a:t>
            </a:r>
          </a:p>
          <a:p>
            <a:pPr marL="713232" lvl="1" indent="-265176">
              <a:spcBef>
                <a:spcPts val="0"/>
              </a:spcBef>
              <a:spcAft>
                <a:spcPts val="1000"/>
              </a:spcAft>
              <a:buFont typeface="Arial"/>
              <a:buChar char="•"/>
            </a:pPr>
            <a:r>
              <a:rPr lang="en-US" sz="1600" dirty="0">
                <a:solidFill>
                  <a:srgbClr val="63666A"/>
                </a:solidFill>
                <a:latin typeface="Helvetica"/>
              </a:rPr>
              <a:t>Support for the consortia leads</a:t>
            </a:r>
          </a:p>
          <a:p>
            <a:pPr marL="713232" lvl="1" indent="-265176">
              <a:spcBef>
                <a:spcPts val="0"/>
              </a:spcBef>
              <a:spcAft>
                <a:spcPts val="1000"/>
              </a:spcAft>
              <a:buFont typeface="Arial"/>
              <a:buChar char="•"/>
            </a:pPr>
            <a:r>
              <a:rPr lang="en-US" sz="1600" dirty="0">
                <a:solidFill>
                  <a:srgbClr val="63666A"/>
                </a:solidFill>
                <a:latin typeface="Helvetica"/>
              </a:rPr>
              <a:t>ESH POC production factories </a:t>
            </a:r>
          </a:p>
          <a:p>
            <a:pPr marL="256032" lvl="0" indent="-265176">
              <a:spcBef>
                <a:spcPts val="0"/>
              </a:spcBef>
              <a:spcAft>
                <a:spcPts val="1000"/>
              </a:spcAft>
              <a:buFont typeface="Arial"/>
              <a:buChar char="•"/>
            </a:pPr>
            <a:r>
              <a:rPr lang="en-US" sz="1600" dirty="0">
                <a:solidFill>
                  <a:srgbClr val="63666A"/>
                </a:solidFill>
                <a:latin typeface="Helvetica"/>
              </a:rPr>
              <a:t>NS ESH Coordinator started in Sept. 2019</a:t>
            </a:r>
          </a:p>
          <a:p>
            <a:pPr marL="713232" lvl="1" indent="-265176">
              <a:spcBef>
                <a:spcPts val="0"/>
              </a:spcBef>
              <a:spcAft>
                <a:spcPts val="1000"/>
              </a:spcAft>
              <a:buFont typeface="Arial"/>
              <a:buChar char="•"/>
            </a:pPr>
            <a:r>
              <a:rPr lang="en-US" sz="1600" dirty="0">
                <a:solidFill>
                  <a:srgbClr val="63666A"/>
                </a:solidFill>
                <a:latin typeface="Helvetica"/>
              </a:rPr>
              <a:t>ESH support for site prep construction activities</a:t>
            </a:r>
          </a:p>
          <a:p>
            <a:endParaRPr lang="en-US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DA6BAB84-A63C-416B-8863-70470FB1090E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1698802" y="1056355"/>
            <a:ext cx="4823918" cy="2308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610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48668D3-5421-4358-80C1-EF33AC832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LBNF Far Site Conventional Facilities ESH Oversight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A9FB80-35C1-4874-BEC3-DE26B6FD4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C9DAED-2686-4E34-8127-43A55DDFD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Andrews | ESH Experience - FSCF Pre-Excavation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DF08AE-2519-40F7-A1CE-36C6CBE5E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5F265B3-1DEE-4944-9912-D203ACB7B911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716756" y="1238250"/>
            <a:ext cx="7703984" cy="484663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52E9F97-AA19-4023-867A-DBED976588F3}"/>
              </a:ext>
            </a:extLst>
          </p:cNvPr>
          <p:cNvSpPr/>
          <p:nvPr/>
        </p:nvSpPr>
        <p:spPr>
          <a:xfrm>
            <a:off x="2227006" y="2698955"/>
            <a:ext cx="2721078" cy="13494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580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B75AB-67BF-4FAD-8FE6-138C44865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LBNF CF ESH Support Systems &amp; Documentation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A1B254-D6F0-41A0-94A3-AF41322C1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EEBD11-AB11-4715-A187-96FD377F6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Andrews | ESH Experience - FSCF Pre-Excavation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E65DBF-0D37-4CB0-A330-6E25B02B5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9DF8A16-17DF-4946-802D-B83D4BCB849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57200" y="1414366"/>
            <a:ext cx="8293100" cy="5353368"/>
          </a:xfrm>
        </p:spPr>
        <p:txBody>
          <a:bodyPr/>
          <a:lstStyle/>
          <a:p>
            <a:r>
              <a:rPr lang="en-US" dirty="0"/>
              <a:t>Project Management &amp; ESH documentation complete</a:t>
            </a:r>
          </a:p>
          <a:p>
            <a:pPr lvl="1"/>
            <a:r>
              <a:rPr lang="en-US" dirty="0">
                <a:hlinkClick r:id="rId2"/>
              </a:rPr>
              <a:t>LBNF/DUNE Hazard Analysis Report</a:t>
            </a:r>
            <a:endParaRPr lang="en-US" dirty="0">
              <a:hlinkClick r:id="rId3"/>
            </a:endParaRPr>
          </a:p>
          <a:p>
            <a:pPr lvl="1"/>
            <a:r>
              <a:rPr lang="en-US" dirty="0">
                <a:hlinkClick r:id="rId4"/>
              </a:rPr>
              <a:t>LBNF FSCF Construction Management Plan </a:t>
            </a:r>
            <a:endParaRPr lang="en-US" dirty="0"/>
          </a:p>
          <a:p>
            <a:pPr lvl="1"/>
            <a:r>
              <a:rPr lang="en-US" dirty="0">
                <a:hlinkClick r:id="rId5"/>
              </a:rPr>
              <a:t>LBNF Far Site Construction ESH Plan</a:t>
            </a:r>
          </a:p>
          <a:p>
            <a:pPr lvl="1"/>
            <a:r>
              <a:rPr lang="en-US" dirty="0">
                <a:hlinkClick r:id="rId6"/>
              </a:rPr>
              <a:t>LBNF Near Site Construction Management Plan</a:t>
            </a:r>
            <a:endParaRPr lang="en-US" dirty="0">
              <a:hlinkClick r:id="rId5"/>
            </a:endParaRPr>
          </a:p>
          <a:p>
            <a:pPr lvl="1"/>
            <a:r>
              <a:rPr lang="en-US" dirty="0">
                <a:hlinkClick r:id="rId7"/>
              </a:rPr>
              <a:t>LBNF Near Site Construction ESH Plan </a:t>
            </a:r>
            <a:endParaRPr lang="en-US" dirty="0"/>
          </a:p>
          <a:p>
            <a:pPr lvl="1"/>
            <a:r>
              <a:rPr lang="en-US" dirty="0">
                <a:hlinkClick r:id="rId8"/>
              </a:rPr>
              <a:t>FSCF Interactions and Communications Guidelines</a:t>
            </a:r>
            <a:endParaRPr lang="en-US" dirty="0"/>
          </a:p>
          <a:p>
            <a:r>
              <a:rPr lang="en-US" dirty="0"/>
              <a:t>Following Fermilab’s ESH Program for Construction, implementing DOE 10CFR851</a:t>
            </a:r>
          </a:p>
          <a:p>
            <a:pPr lvl="1"/>
            <a:r>
              <a:rPr lang="en-US" dirty="0"/>
              <a:t>Completing assurance visits to validate compliance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729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Communicating ESH Requirements &amp; Expectations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Andrews | ESH Experience - FSCF Pre-Excavation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3"/>
          </p:nvPr>
        </p:nvSpPr>
        <p:spPr>
          <a:xfrm>
            <a:off x="457200" y="1001878"/>
            <a:ext cx="8293100" cy="4957128"/>
          </a:xfrm>
        </p:spPr>
        <p:txBody>
          <a:bodyPr/>
          <a:lstStyle/>
          <a:p>
            <a:r>
              <a:rPr lang="en-US" dirty="0"/>
              <a:t>ESH coordination &amp; support through</a:t>
            </a:r>
          </a:p>
          <a:p>
            <a:pPr lvl="1"/>
            <a:r>
              <a:rPr lang="en-US" dirty="0"/>
              <a:t>LBNF Project Management Meetings</a:t>
            </a:r>
          </a:p>
          <a:p>
            <a:pPr lvl="1"/>
            <a:r>
              <a:rPr lang="en-US" dirty="0"/>
              <a:t>L2 Project Office Meetings</a:t>
            </a:r>
          </a:p>
          <a:p>
            <a:pPr lvl="1"/>
            <a:r>
              <a:rPr lang="en-US" dirty="0"/>
              <a:t>Far Site &amp; Near Site Integration Meetings</a:t>
            </a:r>
          </a:p>
          <a:p>
            <a:pPr lvl="1"/>
            <a:r>
              <a:rPr lang="en-US" dirty="0"/>
              <a:t>Conventional Facilities Coordination Meetings</a:t>
            </a:r>
          </a:p>
          <a:p>
            <a:pPr lvl="1"/>
            <a:r>
              <a:rPr lang="en-US" dirty="0"/>
              <a:t>LBNF/DUNE/CERN Interface Meetings</a:t>
            </a:r>
          </a:p>
          <a:p>
            <a:r>
              <a:rPr lang="en-US" sz="2000" dirty="0"/>
              <a:t> </a:t>
            </a:r>
            <a:r>
              <a:rPr lang="en-US" dirty="0"/>
              <a:t>Interfaces with major stakeholders ESH organization</a:t>
            </a:r>
          </a:p>
          <a:p>
            <a:pPr lvl="1"/>
            <a:r>
              <a:rPr lang="en-US" dirty="0"/>
              <a:t>Weekly meeting with Fermilab ESH Section Management</a:t>
            </a:r>
          </a:p>
          <a:p>
            <a:pPr lvl="1"/>
            <a:r>
              <a:rPr lang="en-US" dirty="0"/>
              <a:t>FRA-SDSTA joint coordination team</a:t>
            </a:r>
          </a:p>
          <a:p>
            <a:pPr lvl="1"/>
            <a:r>
              <a:rPr lang="en-US" dirty="0"/>
              <a:t>Bi-weekly ESH stakeholder meetings at the Far Site</a:t>
            </a:r>
          </a:p>
          <a:p>
            <a:pPr lvl="1"/>
            <a:r>
              <a:rPr lang="en-US" dirty="0"/>
              <a:t>Weekly subcontractor progress meetings</a:t>
            </a:r>
          </a:p>
          <a:p>
            <a:pPr lvl="1"/>
            <a:r>
              <a:rPr lang="en-US" dirty="0"/>
              <a:t>Daily working planning meetings at the field level </a:t>
            </a:r>
          </a:p>
        </p:txBody>
      </p:sp>
    </p:spTree>
    <p:extLst>
      <p:ext uri="{BB962C8B-B14F-4D97-AF65-F5344CB8AC3E}">
        <p14:creationId xmlns:p14="http://schemas.microsoft.com/office/powerpoint/2010/main" val="2302648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26AF138A-AC2F-4932-9389-6732D1484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 of ESH Requirements to Subcontractors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8BD24B-E1D9-4193-926E-D341410272A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29AA59-054E-4255-B3FD-8F36EC5A0C5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Andrews | ESH Experience - FSCF Pre-Excavation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9E39E4-1864-4066-AF96-24A1D5E004F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A3FAFD-1960-4E24-8BF8-053D19AA2BF7}"/>
              </a:ext>
            </a:extLst>
          </p:cNvPr>
          <p:cNvSpPr txBox="1"/>
          <p:nvPr/>
        </p:nvSpPr>
        <p:spPr>
          <a:xfrm>
            <a:off x="454025" y="891099"/>
            <a:ext cx="8077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Regulatory requirements referenced in construction subcontracts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EDDBE1F-16C2-4FA8-9F43-5DFBC3828D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1760" y="1173691"/>
            <a:ext cx="6181581" cy="550206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959798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CDD42F1-3478-4C2B-B67C-439DC11CA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Ready to Work at Far Site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BFA643-E7C9-4BC4-B1D3-2ADB5633822B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B21879-4899-427D-B761-DD40B1187CC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Andrews | ESH Experience - FSCF Pre-Excavation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60BF7F-6C56-4AB7-B0CA-B35D7E8B10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BE148A2-8433-4553-A3A4-8F24CD3F192E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sz="2400" dirty="0"/>
              <a:t>Request Fermilab ID through SDSD</a:t>
            </a:r>
          </a:p>
          <a:p>
            <a:r>
              <a:rPr lang="en-US" sz="2400" dirty="0"/>
              <a:t>Complete KAJV/SURF ESH orientation training</a:t>
            </a:r>
          </a:p>
          <a:p>
            <a:r>
              <a:rPr lang="en-US" sz="2400" dirty="0"/>
              <a:t>Obtain SURF ID Badge</a:t>
            </a:r>
          </a:p>
          <a:p>
            <a:r>
              <a:rPr lang="en-US" sz="2400" dirty="0"/>
              <a:t>Review work planning documentation</a:t>
            </a:r>
          </a:p>
          <a:p>
            <a:r>
              <a:rPr lang="en-US" sz="2400" dirty="0"/>
              <a:t>Attend daily planning meeting</a:t>
            </a:r>
          </a:p>
          <a:p>
            <a:r>
              <a:rPr lang="en-US" sz="2400" dirty="0"/>
              <a:t>Get to work!</a:t>
            </a:r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F638053-C2CE-44A6-B17B-6A071F75CD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1454" y="1234518"/>
            <a:ext cx="3637778" cy="4850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454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C242229-C646-46B2-AC45-D59750D2A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Personnel Protective Equipment Requirements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FFA0E7-6F17-4B56-8F32-D1EF249FC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91BA83-F1FE-4DA7-8B76-B1D83CAE7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Andrews | ESH Experience - FSCF Pre-Excavation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F3D7C9-7A56-4179-BB85-2A1380B81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8C05AB8-6FEC-4B9C-85F3-F3F3E395371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57200" y="1005681"/>
            <a:ext cx="8293100" cy="4846638"/>
          </a:xfrm>
        </p:spPr>
        <p:txBody>
          <a:bodyPr/>
          <a:lstStyle/>
          <a:p>
            <a:r>
              <a:rPr lang="en-US" sz="2000" dirty="0"/>
              <a:t>Hard Hat w/ tether</a:t>
            </a:r>
          </a:p>
          <a:p>
            <a:r>
              <a:rPr lang="en-US" sz="2000" dirty="0"/>
              <a:t>Steel toes boots above ankle</a:t>
            </a:r>
          </a:p>
          <a:p>
            <a:r>
              <a:rPr lang="en-US" sz="2000" dirty="0"/>
              <a:t>Class 2 reflective vest</a:t>
            </a:r>
          </a:p>
          <a:p>
            <a:r>
              <a:rPr lang="en-US" sz="2000" dirty="0"/>
              <a:t>Safety Glasses</a:t>
            </a:r>
          </a:p>
          <a:p>
            <a:r>
              <a:rPr lang="en-US" sz="2000" dirty="0"/>
              <a:t>Gloves</a:t>
            </a:r>
          </a:p>
          <a:p>
            <a:r>
              <a:rPr lang="en-US" sz="2000" dirty="0"/>
              <a:t>Underground Only</a:t>
            </a:r>
          </a:p>
          <a:p>
            <a:pPr lvl="1"/>
            <a:r>
              <a:rPr lang="en-US" sz="1800" dirty="0"/>
              <a:t>Cap Lamp &amp; Belts</a:t>
            </a:r>
          </a:p>
          <a:p>
            <a:pPr lvl="1"/>
            <a:r>
              <a:rPr lang="en-US" sz="1800" dirty="0"/>
              <a:t>Self rescuer/Emergency Escape Breathing Apparatus</a:t>
            </a:r>
          </a:p>
          <a:p>
            <a:r>
              <a:rPr lang="en-US" sz="2000" dirty="0"/>
              <a:t>Based on hazards analysis </a:t>
            </a:r>
          </a:p>
          <a:p>
            <a:pPr lvl="1"/>
            <a:r>
              <a:rPr lang="en-US" sz="1800" dirty="0"/>
              <a:t>Hearing protection (plugs/muffs)</a:t>
            </a:r>
          </a:p>
          <a:p>
            <a:pPr lvl="1"/>
            <a:r>
              <a:rPr lang="en-US" sz="1800" dirty="0"/>
              <a:t>Face shield</a:t>
            </a:r>
          </a:p>
          <a:p>
            <a:pPr lvl="1"/>
            <a:r>
              <a:rPr lang="en-US" sz="1800" dirty="0"/>
              <a:t>Respirators</a:t>
            </a:r>
          </a:p>
          <a:p>
            <a:pPr lvl="1"/>
            <a:r>
              <a:rPr lang="en-US" sz="1800" dirty="0"/>
              <a:t>Fall protection (harness w/retractable lanyards)</a:t>
            </a:r>
          </a:p>
          <a:p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3370A34-73B3-4A61-8E0D-70B69F18B3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3365" y="787560"/>
            <a:ext cx="4048842" cy="303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670419"/>
      </p:ext>
    </p:extLst>
  </p:cSld>
  <p:clrMapOvr>
    <a:masterClrMapping/>
  </p:clrMapOvr>
</p:sld>
</file>

<file path=ppt/theme/theme1.xml><?xml version="1.0" encoding="utf-8"?>
<a:theme xmlns:a="http://schemas.openxmlformats.org/drawingml/2006/main" name="LBNF Template_0512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12310</TotalTime>
  <Words>1216</Words>
  <Application>Microsoft Office PowerPoint</Application>
  <PresentationFormat>On-screen Show (4:3)</PresentationFormat>
  <Paragraphs>302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Helvetica</vt:lpstr>
      <vt:lpstr>Lucida Grande</vt:lpstr>
      <vt:lpstr>LBNF Template_051215</vt:lpstr>
      <vt:lpstr>LBNF Content-Footer Theme</vt:lpstr>
      <vt:lpstr>ESH Experience - FSCF Pre-Excavation</vt:lpstr>
      <vt:lpstr>Outline</vt:lpstr>
      <vt:lpstr>LBNF/DUNE  Present ESH Staffing</vt:lpstr>
      <vt:lpstr>LBNF Far Site Conventional Facilities ESH Oversight</vt:lpstr>
      <vt:lpstr>LBNF CF ESH Support Systems &amp; Documentation</vt:lpstr>
      <vt:lpstr>Communicating ESH Requirements &amp; Expectations</vt:lpstr>
      <vt:lpstr>Communication of ESH Requirements to Subcontractors</vt:lpstr>
      <vt:lpstr>Getting Ready to Work at Far Site</vt:lpstr>
      <vt:lpstr>Personnel Protective Equipment Requirements</vt:lpstr>
      <vt:lpstr>Far Site Access &amp; Personnel Accountability</vt:lpstr>
      <vt:lpstr>SURF Trip Action Plan Database Example</vt:lpstr>
      <vt:lpstr>Far Site ESH Training</vt:lpstr>
      <vt:lpstr>Work Planning and Controls (WPC)</vt:lpstr>
      <vt:lpstr>ESH Field Support &amp; Oversight</vt:lpstr>
      <vt:lpstr>Far Site Emergency Management</vt:lpstr>
      <vt:lpstr>Far Site Environmental</vt:lpstr>
      <vt:lpstr>Far Site Ventilation</vt:lpstr>
      <vt:lpstr>Lessons Learned Communication</vt:lpstr>
      <vt:lpstr>Safety: LBNF/DUNE-US Incident Statistics</vt:lpstr>
      <vt:lpstr>Summary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Jolie R Macier</cp:lastModifiedBy>
  <cp:revision>391</cp:revision>
  <cp:lastPrinted>2020-01-22T17:32:51Z</cp:lastPrinted>
  <dcterms:created xsi:type="dcterms:W3CDTF">2015-04-30T14:29:22Z</dcterms:created>
  <dcterms:modified xsi:type="dcterms:W3CDTF">2020-02-01T22:00:32Z</dcterms:modified>
</cp:coreProperties>
</file>