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99" r:id="rId4"/>
    <p:sldId id="300" r:id="rId5"/>
    <p:sldId id="301" r:id="rId6"/>
    <p:sldId id="302" r:id="rId7"/>
    <p:sldId id="303" r:id="rId8"/>
    <p:sldId id="304" r:id="rId9"/>
    <p:sldId id="305" r:id="rId10"/>
    <p:sldId id="306" r:id="rId11"/>
    <p:sldId id="307" r:id="rId12"/>
    <p:sldId id="309" r:id="rId13"/>
    <p:sldId id="308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35"/>
    <p:restoredTop sz="94645"/>
  </p:normalViewPr>
  <p:slideViewPr>
    <p:cSldViewPr snapToGrid="0" snapToObjects="1">
      <p:cViewPr varScale="1">
        <p:scale>
          <a:sx n="102" d="100"/>
          <a:sy n="102" d="100"/>
        </p:scale>
        <p:origin x="216" y="5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4BB3F-9C05-5D4D-9021-44CCAF91AB37}" type="datetimeFigureOut">
              <a:rPr lang="de-DE" smtClean="0"/>
              <a:t>02.02.20</a:t>
            </a:fld>
            <a:endParaRPr lang="de-D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4F139-EAC5-0544-BA4F-DCF69B6B18CC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1538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24F139-EAC5-0544-BA4F-DCF69B6B18CC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2140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3365A-A7BC-054C-A016-E097C744D9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61DF65-EB73-E04D-9FE4-7CBC52E741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37663-E1F2-6845-9AAB-A0A2A7271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BD65-89A1-EC4E-AF35-9BAAC28BDB49}" type="datetimeFigureOut">
              <a:rPr lang="de-DE" smtClean="0"/>
              <a:t>02.02.20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4BE76F-CC7B-3640-B114-5F961167D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5AEBF6-C43D-7D40-87B1-055637B6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93B2-93CD-2748-B01E-DE391C1F5919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5668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19874-8395-DC43-A4C4-0E879CEA5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A76576-0CF2-BC43-913E-21C864AA6A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476A4B-70E8-2B46-9722-D80D67678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BD65-89A1-EC4E-AF35-9BAAC28BDB49}" type="datetimeFigureOut">
              <a:rPr lang="de-DE" smtClean="0"/>
              <a:t>02.02.20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6A099B-DC00-AB4A-A7A3-76E3D8FBF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DA2319-06F9-0A46-B4F2-707E9E9E6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93B2-93CD-2748-B01E-DE391C1F5919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8839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702748-1DF5-3341-B878-2141AF326F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F0648C-1112-0E4B-87F2-5E9120AC82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37F13-AA6E-714A-BCE6-58554779C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BD65-89A1-EC4E-AF35-9BAAC28BDB49}" type="datetimeFigureOut">
              <a:rPr lang="de-DE" smtClean="0"/>
              <a:t>02.02.20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EE8A11-1FF2-5A4F-B052-0A25D0FB2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FFC0E-BB40-604F-A574-A3C10041D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93B2-93CD-2748-B01E-DE391C1F5919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3819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A4146-E2A0-004B-9ADD-25F165521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AC5E0-C225-D640-876F-9964D77978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CCD08A-1398-974E-83D8-EC32261F1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BD65-89A1-EC4E-AF35-9BAAC28BDB49}" type="datetimeFigureOut">
              <a:rPr lang="de-DE" smtClean="0"/>
              <a:t>02.02.20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33A278-F6AB-C64F-BCBC-22F47F4B6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9E107-01DC-A14B-97A1-8ABF900E3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93B2-93CD-2748-B01E-DE391C1F5919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6951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BE41D-C4A1-A44B-8050-7D19E2756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2CBCF4-30C8-C444-AAE6-72FC47C5C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420FDA-48C7-7E40-B1C4-EC5E6B49A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BD65-89A1-EC4E-AF35-9BAAC28BDB49}" type="datetimeFigureOut">
              <a:rPr lang="de-DE" smtClean="0"/>
              <a:t>02.02.20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46B161-BAB7-3C49-B8CC-CFDA5C4FD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5E40D5-14D0-0C41-9FC5-9FE43748D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93B2-93CD-2748-B01E-DE391C1F5919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219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EE418-EE3B-D34E-8AE4-CEB6CDF85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D5CA7-3596-9341-8492-13F0B5B7A4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44A1C9-2FAD-704E-BFFB-F94D2AE70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D9C7D6-9146-D84F-9644-0EEA86244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BD65-89A1-EC4E-AF35-9BAAC28BDB49}" type="datetimeFigureOut">
              <a:rPr lang="de-DE" smtClean="0"/>
              <a:t>02.02.20</a:t>
            </a:fld>
            <a:endParaRPr lang="de-D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D06733-40E1-004A-8DCD-45E72CD34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575EFA-31F1-054A-8F20-7117398F5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93B2-93CD-2748-B01E-DE391C1F5919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6851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96DD7-EA2E-A341-8DC2-6961F4558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D3CB3-C3DF-A245-B547-53187C794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102ABD-58D1-2146-84AB-24A64E3510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09AA53-9828-7448-9DFE-B6233C19EE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EF22FF-8B10-C94A-9490-614F6FA673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A8C3C4-C17C-D449-97AD-304DA6D8F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BD65-89A1-EC4E-AF35-9BAAC28BDB49}" type="datetimeFigureOut">
              <a:rPr lang="de-DE" smtClean="0"/>
              <a:t>02.02.20</a:t>
            </a:fld>
            <a:endParaRPr lang="de-DE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43744C-98FD-6146-8105-A811976FA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F5AA09-9F1C-9142-9FBE-10267603B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93B2-93CD-2748-B01E-DE391C1F5919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1773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590F0-0821-6A48-A175-4892A5EEA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91222C-5AB8-6B45-8330-C44251073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BD65-89A1-EC4E-AF35-9BAAC28BDB49}" type="datetimeFigureOut">
              <a:rPr lang="de-DE" smtClean="0"/>
              <a:t>02.02.20</a:t>
            </a:fld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26F423-3818-994F-9046-5CE4691A6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15D934-69FD-F84C-984F-FA3177D62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93B2-93CD-2748-B01E-DE391C1F5919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9381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1F5581-F1B8-7049-B73C-47073D631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BD65-89A1-EC4E-AF35-9BAAC28BDB49}" type="datetimeFigureOut">
              <a:rPr lang="de-DE" smtClean="0"/>
              <a:t>02.02.20</a:t>
            </a:fld>
            <a:endParaRPr lang="de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033645-96E8-F142-B893-9A0825369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E511BF-1E04-4145-8A2C-49E8DA480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93B2-93CD-2748-B01E-DE391C1F5919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2240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9890D-CA16-CA43-B364-CD8903BAD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F4A95-35E2-0E45-BE3D-E117740126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BDB1F4-9A77-EA46-BECA-820CC98E89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0B529D-2AE6-EB41-BFE3-1CF5E98A2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BD65-89A1-EC4E-AF35-9BAAC28BDB49}" type="datetimeFigureOut">
              <a:rPr lang="de-DE" smtClean="0"/>
              <a:t>02.02.20</a:t>
            </a:fld>
            <a:endParaRPr lang="de-D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890D47-8109-E647-88FA-E3CC018B3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14E806-E3A0-3241-B638-2D05464A5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93B2-93CD-2748-B01E-DE391C1F5919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1661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C4FD1-C6BD-7846-B614-001143522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5B8A06-2F99-174D-AB53-BA26411C5A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27EF49-F25D-6B46-9F9A-1F20B59EB2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7F0200-EF11-C34D-A1C1-880544D4B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BD65-89A1-EC4E-AF35-9BAAC28BDB49}" type="datetimeFigureOut">
              <a:rPr lang="de-DE" smtClean="0"/>
              <a:t>02.02.20</a:t>
            </a:fld>
            <a:endParaRPr lang="de-D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6AFA24-37E1-8D47-A94D-8EC7DFE5E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BD1078-6140-9942-985C-969D6B443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93B2-93CD-2748-B01E-DE391C1F5919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1762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1C949D-D2AB-724C-BB26-D88466D6D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54BBB0-E2AE-5245-AC56-3BAA5EEC37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6CB9D0-B4F4-9248-B9AE-835BC8A4AF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5BD65-89A1-EC4E-AF35-9BAAC28BDB49}" type="datetimeFigureOut">
              <a:rPr lang="de-DE" smtClean="0"/>
              <a:t>02.02.20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7CE5AA-098B-8245-94B6-4D2EE9119C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3F13AB-B5AA-F44C-8395-0C8AEE65DB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793B2-93CD-2748-B01E-DE391C1F5919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637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DD539-CE48-D24C-934D-0A2BFA9E87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500315" cy="3059224"/>
          </a:xfrm>
        </p:spPr>
        <p:txBody>
          <a:bodyPr>
            <a:normAutofit/>
          </a:bodyPr>
          <a:lstStyle/>
          <a:p>
            <a:r>
              <a:rPr lang="en-CA" b="1" dirty="0"/>
              <a:t>Compliance Office (CO)</a:t>
            </a:r>
            <a:br>
              <a:rPr lang="en-CA" b="1" dirty="0"/>
            </a:br>
            <a:r>
              <a:rPr lang="en-CA" b="1" dirty="0"/>
              <a:t> </a:t>
            </a:r>
            <a:br>
              <a:rPr lang="en-CA" b="1" dirty="0"/>
            </a:br>
            <a:r>
              <a:rPr lang="en-CA" dirty="0"/>
              <a:t>Mandate and guidelines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74B615-D896-D845-98EF-CD2F2290F1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81587"/>
            <a:ext cx="9144000" cy="1655762"/>
          </a:xfrm>
        </p:spPr>
        <p:txBody>
          <a:bodyPr/>
          <a:lstStyle/>
          <a:p>
            <a:endParaRPr lang="de-DE" dirty="0"/>
          </a:p>
          <a:p>
            <a:r>
              <a:rPr lang="de-DE" dirty="0"/>
              <a:t>O. Beltramello – 01.02.2020</a:t>
            </a:r>
          </a:p>
        </p:txBody>
      </p:sp>
    </p:spTree>
    <p:extLst>
      <p:ext uri="{BB962C8B-B14F-4D97-AF65-F5344CB8AC3E}">
        <p14:creationId xmlns:p14="http://schemas.microsoft.com/office/powerpoint/2010/main" val="20029305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5F5CB-CF5C-3645-A3A3-E0F90E5D2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311" y="145251"/>
            <a:ext cx="11644912" cy="634814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2400" b="1" dirty="0">
                <a:solidFill>
                  <a:srgbClr val="0432FF"/>
                </a:solidFill>
              </a:rPr>
              <a:t>How do we interact with the Review Office</a:t>
            </a:r>
          </a:p>
          <a:p>
            <a:pPr marL="0" indent="0">
              <a:buNone/>
            </a:pPr>
            <a:endParaRPr lang="en-US" sz="2000" b="1" dirty="0">
              <a:solidFill>
                <a:srgbClr val="0432FF"/>
              </a:solidFill>
            </a:endParaRPr>
          </a:p>
          <a:p>
            <a:pPr marL="0" indent="0">
              <a:buNone/>
            </a:pPr>
            <a:r>
              <a:rPr lang="en-US" sz="2000" dirty="0"/>
              <a:t>	The CO validation process summary documentation and conclusions will be provided as an input to 	the Project Review Office. </a:t>
            </a:r>
          </a:p>
          <a:p>
            <a:pPr marL="0" indent="0">
              <a:buNone/>
            </a:pPr>
            <a:r>
              <a:rPr lang="en-US" sz="2000" dirty="0"/>
              <a:t>	</a:t>
            </a:r>
          </a:p>
          <a:p>
            <a:pPr marL="0" indent="0">
              <a:buNone/>
            </a:pPr>
            <a:r>
              <a:rPr lang="en-US" sz="2000" dirty="0"/>
              <a:t>	The mechanical and electrical recommendations issued from the Reviews committees will be </a:t>
            </a:r>
            <a:r>
              <a:rPr lang="en-US" sz="2000"/>
              <a:t>included 	in the </a:t>
            </a:r>
            <a:r>
              <a:rPr lang="en-US" sz="2000" dirty="0"/>
              <a:t>engineering file and followed up by the CO.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400" b="1" dirty="0">
                <a:solidFill>
                  <a:srgbClr val="0432FF"/>
                </a:solidFill>
              </a:rPr>
              <a:t>How do we interact with the ES&amp;H manager</a:t>
            </a:r>
          </a:p>
          <a:p>
            <a:pPr marL="0" indent="0">
              <a:buNone/>
            </a:pPr>
            <a:endParaRPr lang="en-US" sz="2000" b="1" dirty="0">
              <a:solidFill>
                <a:srgbClr val="0432FF"/>
              </a:solidFill>
            </a:endParaRPr>
          </a:p>
          <a:p>
            <a:pPr marL="0" indent="0">
              <a:buNone/>
            </a:pPr>
            <a:r>
              <a:rPr lang="en-US" sz="2000" dirty="0"/>
              <a:t>	The Compliance Office will keep inform the ES&amp;H manager of the process of structural compliance 	checks and of the status of the engineering file.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432FF"/>
                </a:solidFill>
              </a:rPr>
              <a:t>	</a:t>
            </a:r>
          </a:p>
          <a:p>
            <a:pPr marL="0" indent="0">
              <a:buNone/>
            </a:pPr>
            <a:r>
              <a:rPr lang="en-US" sz="2000" dirty="0"/>
              <a:t>	Any variance or derogation will be submitted to the approval of the ES&amp;H manager by the CO who will	technically justify the request in collaboration with the equipment responsible.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11745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5F5CB-CF5C-3645-A3A3-E0F90E5D2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523" y="-292631"/>
            <a:ext cx="11409342" cy="648736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The Compliance is part of the approval process at various stage of the project. </a:t>
            </a:r>
          </a:p>
          <a:p>
            <a:pPr marL="0" indent="0">
              <a:buNone/>
            </a:pPr>
            <a:r>
              <a:rPr lang="en-US" sz="2000" dirty="0"/>
              <a:t>This is done in agreement with the main project sign-off strategy. </a:t>
            </a:r>
          </a:p>
          <a:p>
            <a:pPr marL="0" indent="0">
              <a:buNone/>
            </a:pPr>
            <a:r>
              <a:rPr lang="en-US" sz="2000" dirty="0"/>
              <a:t>The CO defines what is required to get the CO approval all along the project life-time ( content, milestones and responsibilities).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5EC351-6F00-CF4D-91A1-B98611EC3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9870" y="1926770"/>
            <a:ext cx="2756792" cy="49312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10CF31D-540E-D041-BE73-2EC0B3C93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7917" y="1926770"/>
            <a:ext cx="3197468" cy="493123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80970E1-2055-864B-A924-E93965C9CCA8}"/>
              </a:ext>
            </a:extLst>
          </p:cNvPr>
          <p:cNvSpPr/>
          <p:nvPr/>
        </p:nvSpPr>
        <p:spPr>
          <a:xfrm>
            <a:off x="3120754" y="2472744"/>
            <a:ext cx="601240" cy="3863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E625DB2-D63B-A448-A43F-C12FA7EACB59}"/>
              </a:ext>
            </a:extLst>
          </p:cNvPr>
          <p:cNvSpPr/>
          <p:nvPr/>
        </p:nvSpPr>
        <p:spPr>
          <a:xfrm>
            <a:off x="3120753" y="3429000"/>
            <a:ext cx="1026243" cy="2622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FD754FD-AEE9-D549-897D-913A390F3CF9}"/>
              </a:ext>
            </a:extLst>
          </p:cNvPr>
          <p:cNvCxnSpPr>
            <a:cxnSpLocks/>
          </p:cNvCxnSpPr>
          <p:nvPr/>
        </p:nvCxnSpPr>
        <p:spPr>
          <a:xfrm>
            <a:off x="4146996" y="3499597"/>
            <a:ext cx="391386" cy="3362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8B38AA8-A124-EF4B-AE5E-EDBC2BB92B00}"/>
              </a:ext>
            </a:extLst>
          </p:cNvPr>
          <p:cNvCxnSpPr>
            <a:cxnSpLocks/>
          </p:cNvCxnSpPr>
          <p:nvPr/>
        </p:nvCxnSpPr>
        <p:spPr>
          <a:xfrm flipV="1">
            <a:off x="3633874" y="2124636"/>
            <a:ext cx="0" cy="348108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1171274-24AD-9645-B385-63C4510729D8}"/>
              </a:ext>
            </a:extLst>
          </p:cNvPr>
          <p:cNvCxnSpPr>
            <a:cxnSpLocks/>
          </p:cNvCxnSpPr>
          <p:nvPr/>
        </p:nvCxnSpPr>
        <p:spPr>
          <a:xfrm>
            <a:off x="3772826" y="2205318"/>
            <a:ext cx="0" cy="82027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7AB8752-1324-1547-8535-5336AB2386D5}"/>
              </a:ext>
            </a:extLst>
          </p:cNvPr>
          <p:cNvCxnSpPr>
            <a:cxnSpLocks/>
          </p:cNvCxnSpPr>
          <p:nvPr/>
        </p:nvCxnSpPr>
        <p:spPr>
          <a:xfrm flipV="1">
            <a:off x="3564397" y="3240741"/>
            <a:ext cx="0" cy="188260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7502CEAB-913C-EE4E-81CA-19A770042C19}"/>
              </a:ext>
            </a:extLst>
          </p:cNvPr>
          <p:cNvSpPr/>
          <p:nvPr/>
        </p:nvSpPr>
        <p:spPr>
          <a:xfrm>
            <a:off x="3072653" y="4090227"/>
            <a:ext cx="1250575" cy="16751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96642E1-879D-434D-9AA1-98919A318496}"/>
              </a:ext>
            </a:extLst>
          </p:cNvPr>
          <p:cNvCxnSpPr>
            <a:cxnSpLocks/>
          </p:cNvCxnSpPr>
          <p:nvPr/>
        </p:nvCxnSpPr>
        <p:spPr>
          <a:xfrm>
            <a:off x="4342689" y="4137294"/>
            <a:ext cx="183295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F80757D-165B-034D-AE3D-D318F8BB5AD0}"/>
              </a:ext>
            </a:extLst>
          </p:cNvPr>
          <p:cNvCxnSpPr>
            <a:cxnSpLocks/>
          </p:cNvCxnSpPr>
          <p:nvPr/>
        </p:nvCxnSpPr>
        <p:spPr>
          <a:xfrm flipH="1">
            <a:off x="5365334" y="6010835"/>
            <a:ext cx="411328" cy="183903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F6BF514A-F8AF-214F-96E0-8927DF2BCCB3}"/>
              </a:ext>
            </a:extLst>
          </p:cNvPr>
          <p:cNvSpPr/>
          <p:nvPr/>
        </p:nvSpPr>
        <p:spPr>
          <a:xfrm>
            <a:off x="6036703" y="2951053"/>
            <a:ext cx="1453309" cy="13420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91E8DFA-81C5-AA43-9CDE-176659E7B6D9}"/>
              </a:ext>
            </a:extLst>
          </p:cNvPr>
          <p:cNvCxnSpPr>
            <a:cxnSpLocks/>
          </p:cNvCxnSpPr>
          <p:nvPr/>
        </p:nvCxnSpPr>
        <p:spPr>
          <a:xfrm>
            <a:off x="7490012" y="3039117"/>
            <a:ext cx="183295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726F4F7-0794-9049-876F-95BCCC562309}"/>
              </a:ext>
            </a:extLst>
          </p:cNvPr>
          <p:cNvCxnSpPr>
            <a:cxnSpLocks/>
          </p:cNvCxnSpPr>
          <p:nvPr/>
        </p:nvCxnSpPr>
        <p:spPr>
          <a:xfrm flipH="1">
            <a:off x="8755229" y="4764741"/>
            <a:ext cx="411328" cy="183903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68A48E60-0E87-8240-99AB-B37B46766BEA}"/>
              </a:ext>
            </a:extLst>
          </p:cNvPr>
          <p:cNvSpPr/>
          <p:nvPr/>
        </p:nvSpPr>
        <p:spPr>
          <a:xfrm>
            <a:off x="6036703" y="5191418"/>
            <a:ext cx="1211263" cy="13420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A776DFC-91BA-3E4A-B520-50BB8E7CF352}"/>
              </a:ext>
            </a:extLst>
          </p:cNvPr>
          <p:cNvCxnSpPr>
            <a:cxnSpLocks/>
          </p:cNvCxnSpPr>
          <p:nvPr/>
        </p:nvCxnSpPr>
        <p:spPr>
          <a:xfrm>
            <a:off x="7247966" y="5258600"/>
            <a:ext cx="333693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0439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5F5CB-CF5C-3645-A3A3-E0F90E5D2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752" y="0"/>
            <a:ext cx="11409342" cy="215238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EDMS – Compliance Office  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/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925C223-46B0-AE40-950A-536FD13F0A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953" y="890344"/>
            <a:ext cx="11582094" cy="5385985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3F5E10A-BD55-FD46-ABBF-E87C58BD3CB6}"/>
              </a:ext>
            </a:extLst>
          </p:cNvPr>
          <p:cNvCxnSpPr/>
          <p:nvPr/>
        </p:nvCxnSpPr>
        <p:spPr>
          <a:xfrm flipH="1">
            <a:off x="2379945" y="3093929"/>
            <a:ext cx="576197" cy="489407"/>
          </a:xfrm>
          <a:prstGeom prst="straightConnector1">
            <a:avLst/>
          </a:prstGeom>
          <a:ln w="603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ADC539C-EE32-A64A-9E1E-4A14BD6C1712}"/>
              </a:ext>
            </a:extLst>
          </p:cNvPr>
          <p:cNvCxnSpPr>
            <a:cxnSpLocks/>
          </p:cNvCxnSpPr>
          <p:nvPr/>
        </p:nvCxnSpPr>
        <p:spPr>
          <a:xfrm flipH="1" flipV="1">
            <a:off x="3208752" y="5552800"/>
            <a:ext cx="624212" cy="723529"/>
          </a:xfrm>
          <a:prstGeom prst="straightConnector1">
            <a:avLst/>
          </a:prstGeom>
          <a:ln w="603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2275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5F5CB-CF5C-3645-A3A3-E0F90E5D2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644" y="-263047"/>
            <a:ext cx="11780712" cy="68392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3200" b="1" dirty="0">
                <a:solidFill>
                  <a:srgbClr val="0432FF"/>
                </a:solidFill>
              </a:rPr>
              <a:t>Conclusion</a:t>
            </a:r>
          </a:p>
          <a:p>
            <a:pPr marL="0" indent="0">
              <a:buNone/>
            </a:pPr>
            <a:endParaRPr lang="en-US" sz="2000" dirty="0"/>
          </a:p>
          <a:p>
            <a:pPr>
              <a:buFont typeface="Wingdings" pitchFamily="2" charset="2"/>
              <a:buChar char="v"/>
            </a:pPr>
            <a:r>
              <a:rPr lang="en-US" sz="2000" dirty="0"/>
              <a:t> </a:t>
            </a:r>
            <a:r>
              <a:rPr lang="en-US" sz="2400" dirty="0"/>
              <a:t>We are now starting quite intensively … </a:t>
            </a:r>
          </a:p>
          <a:p>
            <a:pPr>
              <a:buFont typeface="Wingdings" pitchFamily="2" charset="2"/>
              <a:buChar char="v"/>
            </a:pPr>
            <a:endParaRPr lang="en-US" sz="2400" dirty="0"/>
          </a:p>
          <a:p>
            <a:pPr>
              <a:buFont typeface="Wingdings" pitchFamily="2" charset="2"/>
              <a:buChar char="v"/>
            </a:pPr>
            <a:r>
              <a:rPr lang="en-US" sz="2400" dirty="0"/>
              <a:t> Even if we set up requirements .. , we also </a:t>
            </a:r>
            <a:r>
              <a:rPr lang="en-US" sz="2400" b="1" dirty="0">
                <a:solidFill>
                  <a:srgbClr val="0432FF"/>
                </a:solidFill>
              </a:rPr>
              <a:t>actively participate to the projects </a:t>
            </a:r>
            <a:r>
              <a:rPr lang="en-US" sz="2400" dirty="0"/>
              <a:t>and we try to help you solving issues when any. </a:t>
            </a:r>
          </a:p>
          <a:p>
            <a:pPr>
              <a:buFont typeface="Wingdings" pitchFamily="2" charset="2"/>
              <a:buChar char="v"/>
            </a:pPr>
            <a:endParaRPr lang="en-US" sz="2400" dirty="0"/>
          </a:p>
          <a:p>
            <a:pPr>
              <a:buFont typeface="Wingdings" pitchFamily="2" charset="2"/>
              <a:buChar char="v"/>
            </a:pPr>
            <a:r>
              <a:rPr lang="en-US" sz="2400" dirty="0"/>
              <a:t> We are here to help you and make sure that your equipment is safe and fulfill DOE requirements. </a:t>
            </a:r>
          </a:p>
          <a:p>
            <a:pPr>
              <a:buFont typeface="Wingdings" pitchFamily="2" charset="2"/>
              <a:buChar char="v"/>
            </a:pPr>
            <a:endParaRPr lang="en-US" sz="2400" dirty="0"/>
          </a:p>
          <a:p>
            <a:pPr>
              <a:buFont typeface="Wingdings" pitchFamily="2" charset="2"/>
              <a:buChar char="v"/>
            </a:pPr>
            <a:r>
              <a:rPr lang="en-US" sz="2400" dirty="0"/>
              <a:t> We will accompany the projects all along their life-time up from design to operation. </a:t>
            </a:r>
          </a:p>
          <a:p>
            <a:pPr>
              <a:buFont typeface="Wingdings" pitchFamily="2" charset="2"/>
              <a:buChar char="v"/>
            </a:pPr>
            <a:endParaRPr lang="en-US" sz="2400" dirty="0"/>
          </a:p>
          <a:p>
            <a:pPr>
              <a:buFont typeface="Wingdings" pitchFamily="2" charset="2"/>
              <a:buChar char="v"/>
            </a:pPr>
            <a:r>
              <a:rPr lang="en-US" sz="2400" dirty="0"/>
              <a:t> Don’t hesitate to contact us and implicate us, this will make the process much efficient and easier. 			</a:t>
            </a:r>
          </a:p>
          <a:p>
            <a:pPr>
              <a:buFont typeface="Wingdings" pitchFamily="2" charset="2"/>
              <a:buChar char="v"/>
            </a:pPr>
            <a:endParaRPr lang="en-US" sz="2400" dirty="0"/>
          </a:p>
          <a:p>
            <a:pPr marL="0" indent="0">
              <a:buNone/>
            </a:pPr>
            <a:r>
              <a:rPr lang="en-US" dirty="0">
                <a:solidFill>
                  <a:srgbClr val="0432FF"/>
                </a:solidFill>
              </a:rPr>
              <a:t>				Tell us what you need !!!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33588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6FFFC-3ED0-CF47-9B65-E1C7DD180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97760"/>
          </a:xfrm>
        </p:spPr>
        <p:txBody>
          <a:bodyPr>
            <a:normAutofit fontScale="90000"/>
          </a:bodyPr>
          <a:lstStyle/>
          <a:p>
            <a:r>
              <a:rPr lang="en-GB" dirty="0"/>
              <a:t>The mandate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5F5CB-CF5C-3645-A3A3-E0F90E5D2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628" y="1349636"/>
            <a:ext cx="11680372" cy="530874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400" dirty="0"/>
              <a:t>The Compliance Office is part of the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C00000"/>
                </a:solidFill>
              </a:rPr>
              <a:t>Integration Project Office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>
              <a:solidFill>
                <a:srgbClr val="0432FF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rgbClr val="0432FF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432FF"/>
                </a:solidFill>
              </a:rPr>
              <a:t>The Compliance Office </a:t>
            </a:r>
            <a:r>
              <a:rPr lang="en-US" sz="2400" b="1" dirty="0">
                <a:solidFill>
                  <a:srgbClr val="0432FF"/>
                </a:solidFill>
              </a:rPr>
              <a:t>defines, leads and implements </a:t>
            </a:r>
            <a:r>
              <a:rPr lang="en-US" sz="2400" dirty="0">
                <a:solidFill>
                  <a:srgbClr val="0432FF"/>
                </a:solidFill>
              </a:rPr>
              <a:t>the process of assessment, validation and sign-off for the equipment </a:t>
            </a:r>
            <a:r>
              <a:rPr lang="en-US" sz="2400" b="1" dirty="0">
                <a:solidFill>
                  <a:srgbClr val="0432FF"/>
                </a:solidFill>
              </a:rPr>
              <a:t>compliance to mechanical and the electrical standards and regulations.</a:t>
            </a:r>
          </a:p>
          <a:p>
            <a:pPr marL="0" indent="0">
              <a:buNone/>
            </a:pPr>
            <a:endParaRPr lang="en-US" sz="2400" dirty="0">
              <a:solidFill>
                <a:srgbClr val="0432FF"/>
              </a:solidFill>
            </a:endParaRP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5" name="Picture 4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0B04AD8A-FD79-FD44-AAC5-1EA1623179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0186" y="0"/>
            <a:ext cx="6632620" cy="501236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D7A16F5-1DAA-5F42-8B93-2D86116F8F3D}"/>
              </a:ext>
            </a:extLst>
          </p:cNvPr>
          <p:cNvCxnSpPr/>
          <p:nvPr/>
        </p:nvCxnSpPr>
        <p:spPr>
          <a:xfrm>
            <a:off x="6864439" y="1584101"/>
            <a:ext cx="708338" cy="115909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7748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6FFFC-3ED0-CF47-9B65-E1C7DD180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97760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432FF"/>
                </a:solidFill>
              </a:rPr>
              <a:t>What do we deal with 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5F5CB-CF5C-3645-A3A3-E0F90E5D2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1001390"/>
            <a:ext cx="11291553" cy="570850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sz="2200" dirty="0"/>
              <a:t>Any equipment associated with the LBNF/DUNE project to be installed in service or experimental caverns at SURF or at Fermilab, from design, to fabrication, installation, commissioning and operation. 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/>
              <a:t>Only equipment with major safety implications are assessed. Equipment will be classified after screening by the CO. 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/>
              <a:t>Equipment can be commercial or custom. 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/>
              <a:t>Any tool, lifting device, or structure used to transport or manipulate equipment that will end in the near or far site must be assessed. 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>
              <a:buFont typeface="Wingdings" pitchFamily="2" charset="2"/>
              <a:buChar char="Ø"/>
            </a:pPr>
            <a:r>
              <a:rPr lang="en-US" sz="2200" dirty="0"/>
              <a:t>Equipment that are part of civil construction 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/>
              <a:t>Tools developed in the Institutes to construct their detector 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/>
              <a:t>Equipment at construction factory 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/>
              <a:t>Equipment related to the Neutrino Beam Line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600" dirty="0">
                <a:solidFill>
                  <a:srgbClr val="0432FF"/>
                </a:solidFill>
              </a:rPr>
              <a:t>But we are open to discussions, case by case … </a:t>
            </a:r>
          </a:p>
          <a:p>
            <a:pPr marL="0" indent="0">
              <a:buNone/>
            </a:pPr>
            <a:endParaRPr lang="en-US" sz="2000" dirty="0"/>
          </a:p>
          <a:p>
            <a:pPr lvl="1"/>
            <a:endParaRPr lang="en-US" sz="16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2545AA3-6DF3-654E-807D-A1BA89ED2CCB}"/>
              </a:ext>
            </a:extLst>
          </p:cNvPr>
          <p:cNvSpPr txBox="1">
            <a:spLocks/>
          </p:cNvSpPr>
          <p:nvPr/>
        </p:nvSpPr>
        <p:spPr>
          <a:xfrm>
            <a:off x="685799" y="3541794"/>
            <a:ext cx="10515600" cy="497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432FF"/>
                </a:solidFill>
              </a:rPr>
              <a:t>We do NOT take care of:  </a:t>
            </a:r>
          </a:p>
        </p:txBody>
      </p:sp>
    </p:spTree>
    <p:extLst>
      <p:ext uri="{BB962C8B-B14F-4D97-AF65-F5344CB8AC3E}">
        <p14:creationId xmlns:p14="http://schemas.microsoft.com/office/powerpoint/2010/main" val="2801594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6FFFC-3ED0-CF47-9B65-E1C7DD180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97760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432FF"/>
                </a:solidFill>
              </a:rPr>
              <a:t>We act in 3 main complementary domains 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5F5CB-CF5C-3645-A3A3-E0F90E5D2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071" y="1175562"/>
            <a:ext cx="11468100" cy="5404399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000" b="1" dirty="0">
                <a:solidFill>
                  <a:srgbClr val="0432FF"/>
                </a:solidFill>
              </a:rPr>
              <a:t>Applicable Rules and Regulations for the Project and US / EU standards equivalencies </a:t>
            </a:r>
          </a:p>
          <a:p>
            <a:pPr marL="457200" indent="-457200">
              <a:buAutoNum type="arabicPeriod"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Due to the international nature and the complexity of the LBNF / DUNE, we need to define what are the </a:t>
            </a:r>
            <a:r>
              <a:rPr lang="en-US" sz="2000" b="1" dirty="0"/>
              <a:t>applicable rules and regulations </a:t>
            </a:r>
            <a:r>
              <a:rPr lang="en-US" sz="2000" dirty="0"/>
              <a:t>for our Project. </a:t>
            </a:r>
          </a:p>
          <a:p>
            <a:pPr marL="0" indent="0">
              <a:buNone/>
            </a:pPr>
            <a:r>
              <a:rPr lang="en-US" sz="2000" dirty="0"/>
              <a:t>This is done in collaboration with FNAL and SURF responsible parties. </a:t>
            </a:r>
          </a:p>
          <a:p>
            <a:pPr marL="0" indent="0">
              <a:buNone/>
            </a:pPr>
            <a:r>
              <a:rPr lang="en-US" sz="2000" dirty="0"/>
              <a:t>This covers all life-time of the equipment including design, fabrication, transport, installation, commissioning and operation.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432FF"/>
                </a:solidFill>
              </a:rPr>
              <a:t>Our non-negotiable goal: we must be compliant with the </a:t>
            </a:r>
            <a:r>
              <a:rPr lang="en-US" sz="2000" b="1" dirty="0">
                <a:solidFill>
                  <a:srgbClr val="0432FF"/>
                </a:solidFill>
              </a:rPr>
              <a:t>US and DOE regulations</a:t>
            </a:r>
            <a:r>
              <a:rPr lang="en-US" sz="2000" dirty="0">
                <a:solidFill>
                  <a:srgbClr val="0432FF"/>
                </a:solidFill>
              </a:rPr>
              <a:t>. 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The CO is defining the applicable the standards and assisting the sub-projects to interpret them when required.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The CO determines the list of required equivalency checks between the US and the EU standards </a:t>
            </a:r>
          </a:p>
          <a:p>
            <a:pPr marL="0" indent="0">
              <a:buNone/>
            </a:pPr>
            <a:r>
              <a:rPr lang="en-US" sz="2000" dirty="0"/>
              <a:t>… and we do perform these equivalency analyses.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33844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5F5CB-CF5C-3645-A3A3-E0F90E5D2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949" y="-193186"/>
            <a:ext cx="6950423" cy="7147771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We do have equivalencies already performed by Fermilab defined and agreed with DOE: </a:t>
            </a:r>
          </a:p>
          <a:p>
            <a:pPr marL="0" indent="0">
              <a:buNone/>
            </a:pPr>
            <a:r>
              <a:rPr lang="en-US" sz="2000" b="1" dirty="0"/>
              <a:t>US AISC  and European EN 1993, EN 1990, EN 1991, EN 1999</a:t>
            </a:r>
          </a:p>
          <a:p>
            <a:pPr marL="0" indent="0">
              <a:buNone/>
            </a:pPr>
            <a:r>
              <a:rPr lang="en-US" sz="2000" b="1" dirty="0"/>
              <a:t>and EN 14620. 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The process of equivalency is not always straight forward. 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We are currently working on equivalency between US and EU </a:t>
            </a:r>
            <a:r>
              <a:rPr lang="en-US" sz="2000" b="1" dirty="0">
                <a:solidFill>
                  <a:srgbClr val="0432FF"/>
                </a:solidFill>
              </a:rPr>
              <a:t>lifting devices standards </a:t>
            </a:r>
            <a:r>
              <a:rPr lang="en-US" sz="2000" b="1" dirty="0"/>
              <a:t>.. </a:t>
            </a:r>
          </a:p>
          <a:p>
            <a:pPr marL="0" indent="0">
              <a:buNone/>
            </a:pPr>
            <a:endParaRPr lang="en-US" sz="20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C00000"/>
                </a:solidFill>
              </a:rPr>
              <a:t>EN 13155</a:t>
            </a:r>
            <a:r>
              <a:rPr lang="en-US" sz="2000" b="1" dirty="0"/>
              <a:t>		versus 		</a:t>
            </a:r>
            <a:r>
              <a:rPr lang="en-US" sz="2000" b="1" dirty="0">
                <a:solidFill>
                  <a:srgbClr val="C00000"/>
                </a:solidFill>
              </a:rPr>
              <a:t>ASME BTH-1 </a:t>
            </a:r>
            <a:r>
              <a:rPr lang="en-US" sz="2000" b="1" dirty="0"/>
              <a:t>	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C00000"/>
                </a:solidFill>
              </a:rPr>
              <a:t>Directive machine 2006/42/CE		ASME B30.20 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… and they are not fully equivalent. 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The US standard covers the EU one for the design aspects. </a:t>
            </a:r>
          </a:p>
          <a:p>
            <a:pPr marL="0" indent="0">
              <a:buNone/>
            </a:pPr>
            <a:r>
              <a:rPr lang="en-US" sz="2000" b="1" dirty="0"/>
              <a:t>We have decided to use the US standard for the APA lifting frame (See Giuseppe’s talk) but we increase the load factor </a:t>
            </a:r>
          </a:p>
          <a:p>
            <a:pPr marL="0" indent="0">
              <a:buNone/>
            </a:pPr>
            <a:r>
              <a:rPr lang="en-US" sz="2000" b="1" dirty="0"/>
              <a:t>up to the level of Machine Directive (1.5 instead of 1.25 for ASME)</a:t>
            </a:r>
          </a:p>
          <a:p>
            <a:pPr marL="0" indent="0">
              <a:buNone/>
            </a:pPr>
            <a:endParaRPr lang="en-US" sz="2000" b="1" dirty="0"/>
          </a:p>
        </p:txBody>
      </p:sp>
      <p:pic>
        <p:nvPicPr>
          <p:cNvPr id="7" name="Picture 6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5E0D69D1-108B-3044-A20D-E234300158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2372" y="198549"/>
            <a:ext cx="4879628" cy="5698901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CA8B6A1-0ADD-FD43-8FAA-17386AF34C92}"/>
              </a:ext>
            </a:extLst>
          </p:cNvPr>
          <p:cNvCxnSpPr/>
          <p:nvPr/>
        </p:nvCxnSpPr>
        <p:spPr>
          <a:xfrm>
            <a:off x="6555805" y="1557884"/>
            <a:ext cx="849086" cy="0"/>
          </a:xfrm>
          <a:prstGeom prst="straightConnector1">
            <a:avLst/>
          </a:prstGeom>
          <a:ln w="60325" cmpd="sng">
            <a:solidFill>
              <a:srgbClr val="0432FF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0802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5F5CB-CF5C-3645-A3A3-E0F90E5D2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829" y="428587"/>
            <a:ext cx="11468100" cy="58563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0432FF"/>
                </a:solidFill>
              </a:rPr>
              <a:t>2.      </a:t>
            </a:r>
            <a:r>
              <a:rPr lang="en-US" sz="2000" b="1" dirty="0">
                <a:solidFill>
                  <a:srgbClr val="0432FF"/>
                </a:solidFill>
              </a:rPr>
              <a:t>Equipment mechanical compliance checks and validation </a:t>
            </a:r>
          </a:p>
          <a:p>
            <a:pPr marL="457200" indent="-457200">
              <a:buAutoNum type="arabicPeriod"/>
            </a:pPr>
            <a:endParaRPr lang="en-US" sz="2000" b="1" dirty="0"/>
          </a:p>
          <a:p>
            <a:pPr marL="0" indent="0">
              <a:buNone/>
            </a:pPr>
            <a:r>
              <a:rPr lang="en-US" sz="2000" dirty="0"/>
              <a:t>A team of several engineers is being set up to perform these checks and take responsibility to validate the compliance of equipment. </a:t>
            </a:r>
          </a:p>
          <a:p>
            <a:pPr marL="0" indent="0">
              <a:buNone/>
            </a:pPr>
            <a:r>
              <a:rPr lang="en-US" sz="2000" u="sng" dirty="0"/>
              <a:t>Mechanical team</a:t>
            </a:r>
            <a:r>
              <a:rPr lang="en-US" sz="2000" dirty="0"/>
              <a:t>: O. Beltramello, G. Gallo, J-L. Grenard, M. Zimbru</a:t>
            </a:r>
          </a:p>
          <a:p>
            <a:pPr marL="0" indent="0">
              <a:buNone/>
            </a:pPr>
            <a:r>
              <a:rPr lang="en-US" sz="2000" u="sng" dirty="0"/>
              <a:t>Electrical team : </a:t>
            </a:r>
            <a:r>
              <a:rPr lang="en-US" sz="2000" dirty="0"/>
              <a:t>T. Shaw and engineers to be clarified …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/>
              <a:t>We are working closely with the project engineers </a:t>
            </a:r>
            <a:r>
              <a:rPr lang="en-US" sz="2000" dirty="0"/>
              <a:t>to :</a:t>
            </a:r>
          </a:p>
          <a:p>
            <a:pPr marL="0" indent="0">
              <a:buNone/>
            </a:pPr>
            <a:r>
              <a:rPr lang="en-US" sz="2000" dirty="0"/>
              <a:t>	- clarify what is required from regulations and standards</a:t>
            </a:r>
          </a:p>
          <a:p>
            <a:pPr marL="0" indent="0">
              <a:buNone/>
            </a:pPr>
            <a:r>
              <a:rPr lang="en-US" sz="2000" dirty="0"/>
              <a:t>	- help them to propose an analysis plan and to provide the required documentation all along the 	project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We have issued </a:t>
            </a:r>
            <a:r>
              <a:rPr lang="en-US" sz="2000" b="1" dirty="0"/>
              <a:t>a set of mechanical guidelines </a:t>
            </a:r>
            <a:r>
              <a:rPr lang="en-US" sz="2000" dirty="0"/>
              <a:t>tailored for the LBNF/DUNE project in order to help the engineers to present the compliance of their equipment and request approval of the CO in a coherent and efficient way.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51379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5F5CB-CF5C-3645-A3A3-E0F90E5D2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677" y="261161"/>
            <a:ext cx="11468100" cy="585630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DBB915-98C2-1C49-9B85-1207124FA3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874" y="0"/>
            <a:ext cx="6628251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85675D-9C54-004A-8B26-0D415D48A84C}"/>
              </a:ext>
            </a:extLst>
          </p:cNvPr>
          <p:cNvSpPr txBox="1"/>
          <p:nvPr/>
        </p:nvSpPr>
        <p:spPr>
          <a:xfrm>
            <a:off x="103031" y="2967335"/>
            <a:ext cx="35545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5400" b="1" dirty="0">
                <a:solidFill>
                  <a:srgbClr val="00B050"/>
                </a:solidFill>
              </a:rPr>
              <a:t>Released </a:t>
            </a:r>
          </a:p>
        </p:txBody>
      </p:sp>
    </p:spTree>
    <p:extLst>
      <p:ext uri="{BB962C8B-B14F-4D97-AF65-F5344CB8AC3E}">
        <p14:creationId xmlns:p14="http://schemas.microsoft.com/office/powerpoint/2010/main" val="3795047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5F5CB-CF5C-3645-A3A3-E0F90E5D2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989" y="108042"/>
            <a:ext cx="11976011" cy="68594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200" dirty="0"/>
              <a:t>The document defines the CO requirements and especially what must contain </a:t>
            </a:r>
          </a:p>
          <a:p>
            <a:pPr marL="0" indent="0">
              <a:buNone/>
            </a:pPr>
            <a:r>
              <a:rPr lang="en-US" sz="2200" dirty="0"/>
              <a:t>the engineering file and in which format : </a:t>
            </a:r>
          </a:p>
          <a:p>
            <a:pPr marL="0" indent="0">
              <a:buNone/>
            </a:pPr>
            <a:endParaRPr lang="en-US" sz="1000" dirty="0"/>
          </a:p>
          <a:p>
            <a:r>
              <a:rPr lang="en-US" sz="1900" dirty="0"/>
              <a:t>The technical 2D drawings and geometrical 3D models</a:t>
            </a:r>
          </a:p>
          <a:p>
            <a:pPr marL="0" indent="0">
              <a:buNone/>
            </a:pPr>
            <a:endParaRPr lang="en-US" sz="1000" dirty="0"/>
          </a:p>
          <a:p>
            <a:r>
              <a:rPr lang="en-US" sz="1900" dirty="0"/>
              <a:t>The transportation, the installation and the operation technical specifications</a:t>
            </a:r>
          </a:p>
          <a:p>
            <a:pPr marL="0" indent="0">
              <a:buNone/>
            </a:pPr>
            <a:endParaRPr lang="en-US" sz="1000" dirty="0"/>
          </a:p>
          <a:p>
            <a:r>
              <a:rPr lang="en-US" sz="1900" dirty="0"/>
              <a:t>Standards and regulations for design, fabrication, testing, operation. </a:t>
            </a:r>
          </a:p>
          <a:p>
            <a:pPr marL="0" indent="0">
              <a:buNone/>
            </a:pPr>
            <a:r>
              <a:rPr lang="en-US" sz="1900" dirty="0"/>
              <a:t>Some classification of equipment are being agreed with the project management. </a:t>
            </a:r>
          </a:p>
          <a:p>
            <a:pPr marL="0" indent="0">
              <a:buNone/>
            </a:pPr>
            <a:r>
              <a:rPr lang="en-US" sz="1900" dirty="0"/>
              <a:t>For example:  the execution class as required by EN1090 (defines the severity of the controls on fabrication), type of lift (critical lifts or not) for lifting devices, ..</a:t>
            </a:r>
          </a:p>
          <a:p>
            <a:pPr marL="0" indent="0">
              <a:buNone/>
            </a:pPr>
            <a:endParaRPr lang="en-US" sz="1000" dirty="0"/>
          </a:p>
          <a:p>
            <a:r>
              <a:rPr lang="en-US" sz="1900" dirty="0"/>
              <a:t>Operational (or serviceability requirements) … </a:t>
            </a:r>
            <a:r>
              <a:rPr lang="en-US" sz="1900" b="1" dirty="0">
                <a:solidFill>
                  <a:srgbClr val="FF0000"/>
                </a:solidFill>
              </a:rPr>
              <a:t>This is today not clear enough – Urgent </a:t>
            </a:r>
          </a:p>
          <a:p>
            <a:pPr marL="0" indent="0">
              <a:buNone/>
            </a:pPr>
            <a:r>
              <a:rPr lang="en-US" sz="1900" b="1" dirty="0"/>
              <a:t>These requirements that are not required by standards (safety) but are derived from the project needs (max. deformations, positioning for physics). They need to be approved by the management.</a:t>
            </a:r>
          </a:p>
          <a:p>
            <a:pPr marL="0" indent="0">
              <a:buNone/>
            </a:pPr>
            <a:r>
              <a:rPr lang="en-US" sz="1900" b="1" dirty="0"/>
              <a:t>These requirement might be more stringent than the ones from standards and can be the sizing case</a:t>
            </a:r>
          </a:p>
          <a:p>
            <a:pPr marL="0" indent="0">
              <a:buNone/>
            </a:pPr>
            <a:r>
              <a:rPr lang="en-US" sz="1900" b="1" dirty="0">
                <a:solidFill>
                  <a:srgbClr val="0432FF"/>
                </a:solidFill>
              </a:rPr>
              <a:t>It is mandatory to clarify them at the beginning of the design phases (urgent for the APA lifting frame for example) … </a:t>
            </a:r>
          </a:p>
          <a:p>
            <a:pPr marL="0" indent="0">
              <a:buNone/>
            </a:pPr>
            <a:endParaRPr lang="en-US" sz="900" dirty="0"/>
          </a:p>
          <a:p>
            <a:r>
              <a:rPr lang="en-US" sz="1900" dirty="0"/>
              <a:t>The structural design calculation notes</a:t>
            </a:r>
          </a:p>
          <a:p>
            <a:pPr lvl="1">
              <a:buFont typeface="Symbol" pitchFamily="2" charset="2"/>
              <a:buChar char="-"/>
            </a:pPr>
            <a:r>
              <a:rPr lang="en-US" sz="1900" dirty="0"/>
              <a:t>mass budget (dry/wet, contingencies) and materials (from standards or provider or tests) </a:t>
            </a:r>
          </a:p>
          <a:p>
            <a:pPr lvl="1">
              <a:buFont typeface="Symbol" pitchFamily="2" charset="2"/>
              <a:buChar char="-"/>
            </a:pPr>
            <a:r>
              <a:rPr lang="en-US" sz="1900" dirty="0"/>
              <a:t>load cases and combinations </a:t>
            </a:r>
            <a:r>
              <a:rPr lang="en-US" sz="1900" b="1" dirty="0">
                <a:solidFill>
                  <a:srgbClr val="0432FF"/>
                </a:solidFill>
              </a:rPr>
              <a:t>(with justifications !!) </a:t>
            </a:r>
          </a:p>
          <a:p>
            <a:pPr lvl="1">
              <a:buFont typeface="Symbol" pitchFamily="2" charset="2"/>
              <a:buChar char="-"/>
            </a:pPr>
            <a:r>
              <a:rPr lang="en-US" sz="1900" dirty="0"/>
              <a:t>type of mechanical analyses (FEA, analytical) , required verifications (stresses, connections, buckling, linear/ non-linear , etc. ..) </a:t>
            </a:r>
          </a:p>
          <a:p>
            <a:pPr marL="0" indent="0">
              <a:buNone/>
            </a:pPr>
            <a:endParaRPr lang="en-US" sz="19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645E00-C3D9-A242-AE76-92C2DC3F6BCF}"/>
              </a:ext>
            </a:extLst>
          </p:cNvPr>
          <p:cNvSpPr txBox="1"/>
          <p:nvPr/>
        </p:nvSpPr>
        <p:spPr>
          <a:xfrm>
            <a:off x="8899300" y="881139"/>
            <a:ext cx="2524260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Mandatory to authorize the equipment production </a:t>
            </a:r>
          </a:p>
        </p:txBody>
      </p:sp>
    </p:spTree>
    <p:extLst>
      <p:ext uri="{BB962C8B-B14F-4D97-AF65-F5344CB8AC3E}">
        <p14:creationId xmlns:p14="http://schemas.microsoft.com/office/powerpoint/2010/main" val="146772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5F5CB-CF5C-3645-A3A3-E0F90E5D2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948" y="364192"/>
            <a:ext cx="8819629" cy="6493807"/>
          </a:xfrm>
        </p:spPr>
        <p:txBody>
          <a:bodyPr>
            <a:normAutofit lnSpcReduction="10000"/>
          </a:bodyPr>
          <a:lstStyle/>
          <a:p>
            <a:r>
              <a:rPr lang="en-US" sz="1800" b="1" dirty="0"/>
              <a:t>The required QA/QC documentation (that will be channeled to the CO by the DUNE QA/QC responsible). </a:t>
            </a:r>
          </a:p>
          <a:p>
            <a:pPr marL="0" indent="0">
              <a:buNone/>
            </a:pPr>
            <a:r>
              <a:rPr lang="en-US" sz="1800" dirty="0"/>
              <a:t>To prove compliance with the Standards .. </a:t>
            </a:r>
          </a:p>
          <a:p>
            <a:pPr marL="0" indent="0">
              <a:buNone/>
            </a:pPr>
            <a:r>
              <a:rPr lang="en-US" sz="1800" dirty="0"/>
              <a:t>This could be factory production control by the manufacturer, including inspections and testing of products sampled, materials certificates, batch numbers and origin, procedure to manage the changes and non-conformity, declaration of conformity, strength conformity, welding procedures, welders certificates, welds examination results, testing results, etc.… 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b="1" dirty="0"/>
              <a:t>The eventual testing documentation on structures and structural components of the equipment.</a:t>
            </a:r>
          </a:p>
          <a:p>
            <a:pPr marL="0" indent="0">
              <a:buNone/>
            </a:pPr>
            <a:r>
              <a:rPr lang="en-US" sz="1800" dirty="0"/>
              <a:t> Test justification and strategy, the test procedure and results  ..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The final in situ equipment inspections before commissioning or operation</a:t>
            </a:r>
          </a:p>
          <a:p>
            <a:pPr marL="0" indent="0">
              <a:buNone/>
            </a:pPr>
            <a:r>
              <a:rPr lang="en-US" sz="1800" dirty="0"/>
              <a:t>This will be performed and documented by the Compliance Office Engineer in charge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The engineering file will contain all the documentation related to the acceptance or recommendations from the CO and the LBNF/DUNE ES&amp;H manager. 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The engineering file will expand during the life-time of the equipment and should always be kept up to date by the technical leaders of the consortium. 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8B226A-D6AA-5B4C-8D6A-F786219DBF0C}"/>
              </a:ext>
            </a:extLst>
          </p:cNvPr>
          <p:cNvSpPr txBox="1"/>
          <p:nvPr/>
        </p:nvSpPr>
        <p:spPr>
          <a:xfrm>
            <a:off x="9569002" y="1512205"/>
            <a:ext cx="2524260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Mandatory to authorize the equipment installation 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39855F42-326A-E245-9ECA-26A862117E54}"/>
              </a:ext>
            </a:extLst>
          </p:cNvPr>
          <p:cNvSpPr/>
          <p:nvPr/>
        </p:nvSpPr>
        <p:spPr>
          <a:xfrm>
            <a:off x="8925059" y="364191"/>
            <a:ext cx="463640" cy="314100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A2D05D-BB02-3B4A-AF9A-C23FBC066827}"/>
              </a:ext>
            </a:extLst>
          </p:cNvPr>
          <p:cNvSpPr txBox="1"/>
          <p:nvPr/>
        </p:nvSpPr>
        <p:spPr>
          <a:xfrm>
            <a:off x="9569002" y="3639852"/>
            <a:ext cx="2524260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Mandatory to authorize the equipment commissioning or operation </a:t>
            </a: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75531C78-A9F7-A042-A7BF-DFAD2E12FDE9}"/>
              </a:ext>
            </a:extLst>
          </p:cNvPr>
          <p:cNvSpPr/>
          <p:nvPr/>
        </p:nvSpPr>
        <p:spPr>
          <a:xfrm>
            <a:off x="8925059" y="3799176"/>
            <a:ext cx="463640" cy="88168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9310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1686</TotalTime>
  <Words>1357</Words>
  <Application>Microsoft Macintosh PowerPoint</Application>
  <PresentationFormat>Widescreen</PresentationFormat>
  <Paragraphs>174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Symbol</vt:lpstr>
      <vt:lpstr>Wingdings</vt:lpstr>
      <vt:lpstr>Office Theme</vt:lpstr>
      <vt:lpstr>Compliance Office (CO)   Mandate and guidelines </vt:lpstr>
      <vt:lpstr>The mandate </vt:lpstr>
      <vt:lpstr>What do we deal with ? </vt:lpstr>
      <vt:lpstr>We act in 3 main complementary domains 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Compliance Office   Mandate and guidelines </dc:title>
  <dc:creator>Olga Beltramello</dc:creator>
  <cp:lastModifiedBy>Olga Beltramello</cp:lastModifiedBy>
  <cp:revision>48</cp:revision>
  <cp:lastPrinted>2020-01-30T14:14:15Z</cp:lastPrinted>
  <dcterms:created xsi:type="dcterms:W3CDTF">2020-01-29T09:24:03Z</dcterms:created>
  <dcterms:modified xsi:type="dcterms:W3CDTF">2020-02-02T10:01:55Z</dcterms:modified>
</cp:coreProperties>
</file>