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1" r:id="rId5"/>
  </p:sldMasterIdLst>
  <p:notesMasterIdLst>
    <p:notesMasterId r:id="rId23"/>
  </p:notesMasterIdLst>
  <p:handoutMasterIdLst>
    <p:handoutMasterId r:id="rId24"/>
  </p:handoutMasterIdLst>
  <p:sldIdLst>
    <p:sldId id="263" r:id="rId6"/>
    <p:sldId id="274" r:id="rId7"/>
    <p:sldId id="275" r:id="rId8"/>
    <p:sldId id="297" r:id="rId9"/>
    <p:sldId id="299" r:id="rId10"/>
    <p:sldId id="298" r:id="rId11"/>
    <p:sldId id="288" r:id="rId12"/>
    <p:sldId id="283" r:id="rId13"/>
    <p:sldId id="295" r:id="rId14"/>
    <p:sldId id="294" r:id="rId15"/>
    <p:sldId id="285" r:id="rId16"/>
    <p:sldId id="287" r:id="rId17"/>
    <p:sldId id="296" r:id="rId18"/>
    <p:sldId id="292" r:id="rId19"/>
    <p:sldId id="276" r:id="rId20"/>
    <p:sldId id="290" r:id="rId21"/>
    <p:sldId id="289"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988">
          <p15:clr>
            <a:srgbClr val="A4A3A4"/>
          </p15:clr>
        </p15:guide>
        <p15:guide id="2" orient="horz" pos="4186">
          <p15:clr>
            <a:srgbClr val="A4A3A4"/>
          </p15:clr>
        </p15:guide>
        <p15:guide id="3" orient="horz" pos="3394">
          <p15:clr>
            <a:srgbClr val="A4A3A4"/>
          </p15:clr>
        </p15:guide>
        <p15:guide id="4" orient="horz" pos="777">
          <p15:clr>
            <a:srgbClr val="A4A3A4"/>
          </p15:clr>
        </p15:guide>
        <p15:guide id="5" orient="horz" pos="1749">
          <p15:clr>
            <a:srgbClr val="A4A3A4"/>
          </p15:clr>
        </p15:guide>
        <p15:guide id="6" orient="horz" pos="457">
          <p15:clr>
            <a:srgbClr val="A4A3A4"/>
          </p15:clr>
        </p15:guide>
        <p15:guide id="7" pos="285">
          <p15:clr>
            <a:srgbClr val="A4A3A4"/>
          </p15:clr>
        </p15:guide>
        <p15:guide id="8" pos="551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666A"/>
    <a:srgbClr val="004C97"/>
    <a:srgbClr val="00B5E2"/>
    <a:srgbClr val="5A5A5A"/>
    <a:srgbClr val="676767"/>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85" autoAdjust="0"/>
    <p:restoredTop sz="98464" autoAdjust="0"/>
  </p:normalViewPr>
  <p:slideViewPr>
    <p:cSldViewPr snapToGrid="0" snapToObjects="1">
      <p:cViewPr varScale="1">
        <p:scale>
          <a:sx n="124" d="100"/>
          <a:sy n="124" d="100"/>
        </p:scale>
        <p:origin x="336" y="176"/>
      </p:cViewPr>
      <p:guideLst>
        <p:guide orient="horz" pos="988"/>
        <p:guide orient="horz" pos="4186"/>
        <p:guide orient="horz" pos="3394"/>
        <p:guide orient="horz" pos="777"/>
        <p:guide orient="horz" pos="1749"/>
        <p:guide orient="horz" pos="457"/>
        <p:guide pos="285"/>
        <p:guide pos="551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FB589245-636E-234E-BFAD-9607949806CA}" type="datetimeFigureOut">
              <a:rPr lang="en-US"/>
              <a:pPr>
                <a:defRPr/>
              </a:pPr>
              <a:t>2/2/20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62F3B233-32CA-1B4D-AFEE-D703F5CA5C37}" type="slidenum">
              <a:rPr lang="en-US"/>
              <a:pPr>
                <a:defRPr/>
              </a:pPr>
              <a:t>‹#›</a:t>
            </a:fld>
            <a:endParaRPr lang="en-US"/>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129BCED8-DCF3-A94B-99F8-D2FB79A8911E}" type="datetimeFigureOut">
              <a:rPr lang="en-US"/>
              <a:pPr>
                <a:defRPr/>
              </a:pPr>
              <a:t>2/2/20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EA82294-BF3E-954A-9E49-35D72A5F0004}" type="slidenum">
              <a:rPr lang="en-US"/>
              <a:pPr>
                <a:defRPr/>
              </a:pPr>
              <a:t>‹#›</a:t>
            </a:fld>
            <a:endParaRPr lang="en-US"/>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457200" y="1711746"/>
            <a:ext cx="8293100" cy="1143000"/>
          </a:xfrm>
          <a:prstGeom prst="rect">
            <a:avLst/>
          </a:prstGeom>
        </p:spPr>
        <p:txBody>
          <a:bodyPr vert="horz" lIns="0" tIns="0" rIns="0" bIns="0" anchor="b" anchorCtr="0"/>
          <a:lstStyle>
            <a:lvl1pPr algn="l">
              <a:defRPr sz="3200" b="1" i="0" baseline="0">
                <a:solidFill>
                  <a:srgbClr val="004C97"/>
                </a:solidFill>
                <a:latin typeface="Helvetica"/>
              </a:defRPr>
            </a:lvl1pPr>
          </a:lstStyle>
          <a:p>
            <a:r>
              <a:rPr lang="en-US"/>
              <a:t>Click to edit Master title style</a:t>
            </a:r>
            <a:endParaRPr lang="en-US" dirty="0"/>
          </a:p>
        </p:txBody>
      </p:sp>
      <p:sp>
        <p:nvSpPr>
          <p:cNvPr id="4" name="Text Placeholder 3"/>
          <p:cNvSpPr>
            <a:spLocks noGrp="1"/>
          </p:cNvSpPr>
          <p:nvPr>
            <p:ph type="body" sz="quarter" idx="10"/>
          </p:nvPr>
        </p:nvSpPr>
        <p:spPr>
          <a:xfrm>
            <a:off x="454025" y="3209907"/>
            <a:ext cx="8296275" cy="1721069"/>
          </a:xfrm>
          <a:prstGeom prst="rect">
            <a:avLst/>
          </a:prstGeom>
        </p:spPr>
        <p:txBody>
          <a:bodyPr vert="horz" lIns="0" tIns="0" rIns="0" bIns="0"/>
          <a:lstStyle>
            <a:lvl1pPr marL="0" indent="0">
              <a:buFontTx/>
              <a:buNone/>
              <a:defRPr sz="2200" baseline="0">
                <a:solidFill>
                  <a:srgbClr val="004C97"/>
                </a:solidFill>
                <a:latin typeface="Helvetica"/>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a:t>Click to edit Master text styles</a:t>
            </a:r>
          </a:p>
        </p:txBody>
      </p:sp>
    </p:spTree>
    <p:extLst>
      <p:ext uri="{BB962C8B-B14F-4D97-AF65-F5344CB8AC3E}">
        <p14:creationId xmlns:p14="http://schemas.microsoft.com/office/powerpoint/2010/main" val="3422023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dirty="0"/>
          </a:p>
        </p:txBody>
      </p:sp>
      <p:sp>
        <p:nvSpPr>
          <p:cNvPr id="2" name="Title 1"/>
          <p:cNvSpPr>
            <a:spLocks noGrp="1"/>
          </p:cNvSpPr>
          <p:nvPr>
            <p:ph type="title"/>
          </p:nvPr>
        </p:nvSpPr>
        <p:spPr>
          <a:xfrm>
            <a:off x="457200" y="432610"/>
            <a:ext cx="8293100" cy="569268"/>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3" name="Date Placeholder 2"/>
          <p:cNvSpPr>
            <a:spLocks noGrp="1"/>
          </p:cNvSpPr>
          <p:nvPr>
            <p:ph type="dt" sz="half" idx="10"/>
          </p:nvPr>
        </p:nvSpPr>
        <p:spPr/>
        <p:txBody>
          <a:bodyPr/>
          <a:lstStyle/>
          <a:p>
            <a:pPr>
              <a:defRPr/>
            </a:pPr>
            <a:r>
              <a:rPr lang="en-US"/>
              <a:t>02.02.2020</a:t>
            </a:r>
            <a:endParaRPr lang="en-US" dirty="0"/>
          </a:p>
        </p:txBody>
      </p:sp>
      <p:sp>
        <p:nvSpPr>
          <p:cNvPr id="5" name="Footer Placeholder 4"/>
          <p:cNvSpPr>
            <a:spLocks noGrp="1"/>
          </p:cNvSpPr>
          <p:nvPr>
            <p:ph type="ftr" sz="quarter" idx="11"/>
          </p:nvPr>
        </p:nvSpPr>
        <p:spPr/>
        <p:txBody>
          <a:bodyPr/>
          <a:lstStyle/>
          <a:p>
            <a:pPr>
              <a:defRPr/>
            </a:pPr>
            <a:r>
              <a:rPr lang="en-US"/>
              <a:t>SDSD | Installation and Integration Workshop</a:t>
            </a:r>
            <a:endParaRPr lang="en-US" dirty="0"/>
          </a:p>
        </p:txBody>
      </p:sp>
      <p:sp>
        <p:nvSpPr>
          <p:cNvPr id="6" name="Slide Number Placeholder 5"/>
          <p:cNvSpPr>
            <a:spLocks noGrp="1"/>
          </p:cNvSpPr>
          <p:nvPr>
            <p:ph type="sldNum" sz="quarter" idx="12"/>
          </p:nvPr>
        </p:nvSpPr>
        <p:spPr/>
        <p:txBody>
          <a:bodyPr/>
          <a:lstStyle/>
          <a:p>
            <a:pPr>
              <a:defRPr/>
            </a:pPr>
            <a:fld id="{0C39C72E-2A13-EB4D-AD45-6D4E6ACAED8D}" type="slidenum">
              <a:rPr lang="en-US" smtClean="0"/>
              <a:pPr>
                <a:defRPr/>
              </a:pPr>
              <a:t>‹#›</a:t>
            </a:fld>
            <a:endParaRPr lang="en-US" dirty="0"/>
          </a:p>
        </p:txBody>
      </p:sp>
      <p:sp>
        <p:nvSpPr>
          <p:cNvPr id="8" name="Content Placeholder 2"/>
          <p:cNvSpPr>
            <a:spLocks noGrp="1"/>
          </p:cNvSpPr>
          <p:nvPr>
            <p:ph idx="13"/>
          </p:nvPr>
        </p:nvSpPr>
        <p:spPr>
          <a:xfrm>
            <a:off x="457200" y="1238250"/>
            <a:ext cx="8293100"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7968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Title 1"/>
          <p:cNvSpPr>
            <a:spLocks noGrp="1"/>
          </p:cNvSpPr>
          <p:nvPr>
            <p:ph type="title"/>
          </p:nvPr>
        </p:nvSpPr>
        <p:spPr>
          <a:xfrm>
            <a:off x="457200" y="432609"/>
            <a:ext cx="8293100" cy="548785"/>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5" name="Date Placeholder 3"/>
          <p:cNvSpPr>
            <a:spLocks noGrp="1"/>
          </p:cNvSpPr>
          <p:nvPr>
            <p:ph type="dt" sz="half" idx="13"/>
          </p:nvPr>
        </p:nvSpPr>
        <p:spPr/>
        <p:txBody>
          <a:bodyPr/>
          <a:lstStyle>
            <a:lvl1pPr>
              <a:defRPr/>
            </a:lvl1pPr>
          </a:lstStyle>
          <a:p>
            <a:pPr>
              <a:defRPr/>
            </a:pPr>
            <a:r>
              <a:rPr lang="en-US"/>
              <a:t>02.02.2020</a:t>
            </a:r>
            <a:endParaRPr lang="en-US" dirty="0"/>
          </a:p>
        </p:txBody>
      </p:sp>
      <p:sp>
        <p:nvSpPr>
          <p:cNvPr id="6" name="Footer Placeholder 4"/>
          <p:cNvSpPr>
            <a:spLocks noGrp="1"/>
          </p:cNvSpPr>
          <p:nvPr>
            <p:ph type="ftr" sz="quarter" idx="14"/>
          </p:nvPr>
        </p:nvSpPr>
        <p:spPr/>
        <p:txBody>
          <a:bodyPr/>
          <a:lstStyle>
            <a:lvl1pPr>
              <a:defRPr/>
            </a:lvl1pPr>
          </a:lstStyle>
          <a:p>
            <a:pPr>
              <a:defRPr/>
            </a:pPr>
            <a:r>
              <a:rPr lang="en-US"/>
              <a:t>SDSD | Installation and Integration Workshop</a:t>
            </a:r>
          </a:p>
        </p:txBody>
      </p:sp>
      <p:sp>
        <p:nvSpPr>
          <p:cNvPr id="7" name="Slide Number Placeholder 5"/>
          <p:cNvSpPr>
            <a:spLocks noGrp="1"/>
          </p:cNvSpPr>
          <p:nvPr>
            <p:ph type="sldNum" sz="quarter" idx="15"/>
          </p:nvPr>
        </p:nvSpPr>
        <p:spPr/>
        <p:txBody>
          <a:bodyPr/>
          <a:lstStyle>
            <a:lvl1pPr>
              <a:defRPr/>
            </a:lvl1pPr>
          </a:lstStyle>
          <a:p>
            <a:pPr>
              <a:defRPr/>
            </a:pPr>
            <a:fld id="{98AA3EDC-84CE-5D44-955B-22A59AD27526}" type="slidenum">
              <a:rPr lang="en-US"/>
              <a:pPr>
                <a:defRPr/>
              </a:pPr>
              <a:t>‹#›</a:t>
            </a:fld>
            <a:endParaRPr lang="en-US" dirty="0"/>
          </a:p>
        </p:txBody>
      </p:sp>
      <p:sp>
        <p:nvSpPr>
          <p:cNvPr id="8" name="Content Placeholder 2"/>
          <p:cNvSpPr>
            <a:spLocks noGrp="1"/>
          </p:cNvSpPr>
          <p:nvPr>
            <p:ph idx="16"/>
          </p:nvPr>
        </p:nvSpPr>
        <p:spPr>
          <a:xfrm>
            <a:off x="457200" y="1238250"/>
            <a:ext cx="3998846"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7"/>
          </p:nvPr>
        </p:nvSpPr>
        <p:spPr>
          <a:xfrm>
            <a:off x="4751454" y="1238250"/>
            <a:ext cx="3998846"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206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4" y="5347368"/>
            <a:ext cx="4003605" cy="737519"/>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3" name="Title 1"/>
          <p:cNvSpPr>
            <a:spLocks noGrp="1"/>
          </p:cNvSpPr>
          <p:nvPr>
            <p:ph type="title"/>
          </p:nvPr>
        </p:nvSpPr>
        <p:spPr>
          <a:xfrm>
            <a:off x="446058" y="432610"/>
            <a:ext cx="8304267" cy="579507"/>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14" name="Text Placeholder 2"/>
          <p:cNvSpPr>
            <a:spLocks noGrp="1"/>
          </p:cNvSpPr>
          <p:nvPr>
            <p:ph type="body" idx="13"/>
          </p:nvPr>
        </p:nvSpPr>
        <p:spPr>
          <a:xfrm>
            <a:off x="4683195" y="5347368"/>
            <a:ext cx="4067130" cy="737519"/>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7" name="Date Placeholder 3"/>
          <p:cNvSpPr>
            <a:spLocks noGrp="1"/>
          </p:cNvSpPr>
          <p:nvPr>
            <p:ph type="dt" sz="half" idx="16"/>
          </p:nvPr>
        </p:nvSpPr>
        <p:spPr/>
        <p:txBody>
          <a:bodyPr/>
          <a:lstStyle>
            <a:lvl1pPr>
              <a:defRPr/>
            </a:lvl1pPr>
          </a:lstStyle>
          <a:p>
            <a:pPr>
              <a:defRPr/>
            </a:pPr>
            <a:r>
              <a:rPr lang="en-US"/>
              <a:t>02.02.2020</a:t>
            </a:r>
            <a:endParaRPr lang="en-US" dirty="0"/>
          </a:p>
        </p:txBody>
      </p:sp>
      <p:sp>
        <p:nvSpPr>
          <p:cNvPr id="8" name="Footer Placeholder 4"/>
          <p:cNvSpPr>
            <a:spLocks noGrp="1"/>
          </p:cNvSpPr>
          <p:nvPr>
            <p:ph type="ftr" sz="quarter" idx="17"/>
          </p:nvPr>
        </p:nvSpPr>
        <p:spPr/>
        <p:txBody>
          <a:bodyPr/>
          <a:lstStyle>
            <a:lvl1pPr>
              <a:defRPr/>
            </a:lvl1pPr>
          </a:lstStyle>
          <a:p>
            <a:pPr>
              <a:defRPr/>
            </a:pPr>
            <a:r>
              <a:rPr lang="en-US"/>
              <a:t>SDSD | Installation and Integration Workshop</a:t>
            </a:r>
          </a:p>
        </p:txBody>
      </p:sp>
      <p:sp>
        <p:nvSpPr>
          <p:cNvPr id="9" name="Slide Number Placeholder 5"/>
          <p:cNvSpPr>
            <a:spLocks noGrp="1"/>
          </p:cNvSpPr>
          <p:nvPr>
            <p:ph type="sldNum" sz="quarter" idx="18"/>
          </p:nvPr>
        </p:nvSpPr>
        <p:spPr/>
        <p:txBody>
          <a:bodyPr/>
          <a:lstStyle>
            <a:lvl1pPr>
              <a:defRPr/>
            </a:lvl1pPr>
          </a:lstStyle>
          <a:p>
            <a:pPr>
              <a:defRPr/>
            </a:pPr>
            <a:fld id="{68139268-D729-4C4B-81BB-35603E7F3BD0}" type="slidenum">
              <a:rPr lang="en-US"/>
              <a:pPr>
                <a:defRPr/>
              </a:pPr>
              <a:t>‹#›</a:t>
            </a:fld>
            <a:endParaRPr lang="en-US" dirty="0"/>
          </a:p>
        </p:txBody>
      </p:sp>
      <p:sp>
        <p:nvSpPr>
          <p:cNvPr id="10" name="Content Placeholder 2"/>
          <p:cNvSpPr>
            <a:spLocks noGrp="1"/>
          </p:cNvSpPr>
          <p:nvPr>
            <p:ph idx="19"/>
          </p:nvPr>
        </p:nvSpPr>
        <p:spPr>
          <a:xfrm>
            <a:off x="457200" y="1238250"/>
            <a:ext cx="3998846" cy="3892550"/>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20"/>
          </p:nvPr>
        </p:nvSpPr>
        <p:spPr>
          <a:xfrm>
            <a:off x="4751454" y="1238250"/>
            <a:ext cx="3998846" cy="3892550"/>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962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9" name="Title 1"/>
          <p:cNvSpPr>
            <a:spLocks noGrp="1"/>
          </p:cNvSpPr>
          <p:nvPr>
            <p:ph type="title"/>
          </p:nvPr>
        </p:nvSpPr>
        <p:spPr>
          <a:xfrm>
            <a:off x="457200" y="432609"/>
            <a:ext cx="8293100" cy="646957"/>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13" name="Picture Placeholder 12"/>
          <p:cNvSpPr>
            <a:spLocks noGrp="1"/>
          </p:cNvSpPr>
          <p:nvPr>
            <p:ph type="pic" sz="quarter" idx="10"/>
          </p:nvPr>
        </p:nvSpPr>
        <p:spPr>
          <a:xfrm>
            <a:off x="457200" y="1238250"/>
            <a:ext cx="8293100" cy="4846639"/>
          </a:xfrm>
          <a:prstGeom prst="rect">
            <a:avLst/>
          </a:prstGeom>
        </p:spPr>
        <p:txBody>
          <a:bodyPr vert="horz"/>
          <a:lstStyle>
            <a:lvl1pPr marL="0" indent="0">
              <a:buFontTx/>
              <a:buNone/>
              <a:defRPr>
                <a:solidFill>
                  <a:srgbClr val="63666A"/>
                </a:solidFill>
                <a:latin typeface="Helvetica"/>
              </a:defRPr>
            </a:lvl1pPr>
          </a:lstStyle>
          <a:p>
            <a:pPr lvl="0"/>
            <a:endParaRPr lang="en-US" noProof="0" dirty="0"/>
          </a:p>
        </p:txBody>
      </p:sp>
      <p:sp>
        <p:nvSpPr>
          <p:cNvPr id="4" name="Date Placeholder 3"/>
          <p:cNvSpPr>
            <a:spLocks noGrp="1"/>
          </p:cNvSpPr>
          <p:nvPr>
            <p:ph type="dt" sz="half" idx="11"/>
          </p:nvPr>
        </p:nvSpPr>
        <p:spPr/>
        <p:txBody>
          <a:bodyPr/>
          <a:lstStyle>
            <a:lvl1pPr>
              <a:defRPr/>
            </a:lvl1pPr>
          </a:lstStyle>
          <a:p>
            <a:pPr>
              <a:defRPr/>
            </a:pPr>
            <a:r>
              <a:rPr lang="en-US"/>
              <a:t>02.02.2020</a:t>
            </a:r>
            <a:endParaRPr lang="en-US" dirty="0"/>
          </a:p>
        </p:txBody>
      </p:sp>
      <p:sp>
        <p:nvSpPr>
          <p:cNvPr id="5" name="Footer Placeholder 4"/>
          <p:cNvSpPr>
            <a:spLocks noGrp="1"/>
          </p:cNvSpPr>
          <p:nvPr>
            <p:ph type="ftr" sz="quarter" idx="12"/>
          </p:nvPr>
        </p:nvSpPr>
        <p:spPr/>
        <p:txBody>
          <a:bodyPr/>
          <a:lstStyle>
            <a:lvl1pPr>
              <a:defRPr/>
            </a:lvl1pPr>
          </a:lstStyle>
          <a:p>
            <a:pPr>
              <a:defRPr/>
            </a:pPr>
            <a:r>
              <a:rPr lang="en-US"/>
              <a:t>SDSD | Installation and Integration Workshop</a:t>
            </a:r>
          </a:p>
        </p:txBody>
      </p:sp>
      <p:sp>
        <p:nvSpPr>
          <p:cNvPr id="6" name="Slide Number Placeholder 5"/>
          <p:cNvSpPr>
            <a:spLocks noGrp="1"/>
          </p:cNvSpPr>
          <p:nvPr>
            <p:ph type="sldNum" sz="quarter" idx="13"/>
          </p:nvPr>
        </p:nvSpPr>
        <p:spPr/>
        <p:txBody>
          <a:bodyPr/>
          <a:lstStyle>
            <a:lvl1pPr>
              <a:defRPr/>
            </a:lvl1pPr>
          </a:lstStyle>
          <a:p>
            <a:pPr>
              <a:defRPr/>
            </a:pPr>
            <a:fld id="{C663080B-B7DD-F94E-BF93-E5AF96AB2174}" type="slidenum">
              <a:rPr lang="en-US"/>
              <a:pPr>
                <a:defRPr/>
              </a:pPr>
              <a:t>‹#›</a:t>
            </a:fld>
            <a:endParaRPr lang="en-US" dirty="0"/>
          </a:p>
        </p:txBody>
      </p:sp>
    </p:spTree>
    <p:extLst>
      <p:ext uri="{BB962C8B-B14F-4D97-AF65-F5344CB8AC3E}">
        <p14:creationId xmlns:p14="http://schemas.microsoft.com/office/powerpoint/2010/main" val="2850782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9144000" cy="6099175"/>
          </a:xfrm>
          <a:prstGeom prst="rect">
            <a:avLst/>
          </a:prstGeom>
        </p:spPr>
        <p:txBody>
          <a:bodyPr vert="horz"/>
          <a:lstStyle>
            <a:lvl1pPr marL="0" indent="0">
              <a:buFontTx/>
              <a:buNone/>
              <a:defRPr>
                <a:solidFill>
                  <a:srgbClr val="63666A"/>
                </a:solidFill>
                <a:latin typeface="Helvetica"/>
              </a:defRPr>
            </a:lvl1pPr>
          </a:lstStyle>
          <a:p>
            <a:pPr lvl="0"/>
            <a:endParaRPr lang="en-US" noProof="0" dirty="0"/>
          </a:p>
        </p:txBody>
      </p:sp>
      <p:sp>
        <p:nvSpPr>
          <p:cNvPr id="3" name="Date Placeholder 3"/>
          <p:cNvSpPr>
            <a:spLocks noGrp="1"/>
          </p:cNvSpPr>
          <p:nvPr>
            <p:ph type="dt" sz="half" idx="11"/>
          </p:nvPr>
        </p:nvSpPr>
        <p:spPr/>
        <p:txBody>
          <a:bodyPr/>
          <a:lstStyle>
            <a:lvl1pPr>
              <a:defRPr/>
            </a:lvl1pPr>
          </a:lstStyle>
          <a:p>
            <a:pPr>
              <a:defRPr/>
            </a:pPr>
            <a:r>
              <a:rPr lang="en-US"/>
              <a:t>02.02.2020</a:t>
            </a:r>
            <a:endParaRPr lang="en-US" dirty="0"/>
          </a:p>
        </p:txBody>
      </p:sp>
      <p:sp>
        <p:nvSpPr>
          <p:cNvPr id="4" name="Footer Placeholder 4"/>
          <p:cNvSpPr>
            <a:spLocks noGrp="1"/>
          </p:cNvSpPr>
          <p:nvPr>
            <p:ph type="ftr" sz="quarter" idx="12"/>
          </p:nvPr>
        </p:nvSpPr>
        <p:spPr/>
        <p:txBody>
          <a:bodyPr/>
          <a:lstStyle>
            <a:lvl1pPr>
              <a:defRPr/>
            </a:lvl1pPr>
          </a:lstStyle>
          <a:p>
            <a:pPr>
              <a:defRPr/>
            </a:pPr>
            <a:r>
              <a:rPr lang="en-US"/>
              <a:t>SDSD | Installation and Integration Workshop</a:t>
            </a:r>
          </a:p>
        </p:txBody>
      </p:sp>
      <p:sp>
        <p:nvSpPr>
          <p:cNvPr id="5" name="Slide Number Placeholder 5"/>
          <p:cNvSpPr>
            <a:spLocks noGrp="1"/>
          </p:cNvSpPr>
          <p:nvPr>
            <p:ph type="sldNum" sz="quarter" idx="13"/>
          </p:nvPr>
        </p:nvSpPr>
        <p:spPr/>
        <p:txBody>
          <a:bodyPr/>
          <a:lstStyle>
            <a:lvl1pPr>
              <a:defRPr/>
            </a:lvl1pPr>
          </a:lstStyle>
          <a:p>
            <a:pPr>
              <a:defRPr/>
            </a:pPr>
            <a:fld id="{72F71154-E60D-9942-9C7E-C9963561CB3F}" type="slidenum">
              <a:rPr lang="en-US"/>
              <a:pPr>
                <a:defRPr/>
              </a:pPr>
              <a:t>‹#›</a:t>
            </a:fld>
            <a:endParaRPr lang="en-US" dirty="0"/>
          </a:p>
        </p:txBody>
      </p:sp>
    </p:spTree>
    <p:extLst>
      <p:ext uri="{BB962C8B-B14F-4D97-AF65-F5344CB8AC3E}">
        <p14:creationId xmlns:p14="http://schemas.microsoft.com/office/powerpoint/2010/main" val="3458088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457204" y="5175906"/>
            <a:ext cx="3017520" cy="915332"/>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3716338" y="1238250"/>
            <a:ext cx="5033962" cy="4852988"/>
          </a:xfrm>
          <a:prstGeom prst="rect">
            <a:avLst/>
          </a:prstGeom>
        </p:spPr>
        <p:txBody>
          <a:bodyPr vert="horz"/>
          <a:lstStyle>
            <a:lvl1pPr marL="0" indent="0">
              <a:buFontTx/>
              <a:buNone/>
              <a:defRPr>
                <a:solidFill>
                  <a:srgbClr val="63666A"/>
                </a:solidFill>
                <a:latin typeface="Helvetica"/>
              </a:defRPr>
            </a:lvl1pPr>
          </a:lstStyle>
          <a:p>
            <a:pPr lvl="0"/>
            <a:endParaRPr lang="en-US" noProof="0" dirty="0"/>
          </a:p>
        </p:txBody>
      </p:sp>
      <p:sp>
        <p:nvSpPr>
          <p:cNvPr id="6" name="Date Placeholder 3"/>
          <p:cNvSpPr>
            <a:spLocks noGrp="1"/>
          </p:cNvSpPr>
          <p:nvPr>
            <p:ph type="dt" sz="half" idx="16"/>
          </p:nvPr>
        </p:nvSpPr>
        <p:spPr/>
        <p:txBody>
          <a:bodyPr/>
          <a:lstStyle>
            <a:lvl1pPr>
              <a:defRPr sz="1200" baseline="0" smtClean="0">
                <a:solidFill>
                  <a:srgbClr val="004C97"/>
                </a:solidFill>
                <a:latin typeface="Helvetica"/>
              </a:defRPr>
            </a:lvl1pPr>
          </a:lstStyle>
          <a:p>
            <a:pPr>
              <a:defRPr/>
            </a:pPr>
            <a:r>
              <a:rPr lang="en-US"/>
              <a:t>02.02.2020</a:t>
            </a:r>
            <a:endParaRPr lang="en-US" dirty="0"/>
          </a:p>
        </p:txBody>
      </p:sp>
      <p:sp>
        <p:nvSpPr>
          <p:cNvPr id="7" name="Footer Placeholder 4"/>
          <p:cNvSpPr>
            <a:spLocks noGrp="1"/>
          </p:cNvSpPr>
          <p:nvPr>
            <p:ph type="ftr" sz="quarter" idx="17"/>
          </p:nvPr>
        </p:nvSpPr>
        <p:spPr/>
        <p:txBody>
          <a:bodyPr/>
          <a:lstStyle>
            <a:lvl1pPr>
              <a:defRPr sz="1200" baseline="0" dirty="0">
                <a:solidFill>
                  <a:srgbClr val="004C97"/>
                </a:solidFill>
                <a:latin typeface="Helvetica"/>
              </a:defRPr>
            </a:lvl1pPr>
          </a:lstStyle>
          <a:p>
            <a:pPr>
              <a:defRPr/>
            </a:pPr>
            <a:r>
              <a:rPr lang="en-US"/>
              <a:t>SDSD | Installation and Integration Workshop</a:t>
            </a:r>
          </a:p>
        </p:txBody>
      </p:sp>
      <p:sp>
        <p:nvSpPr>
          <p:cNvPr id="8" name="Slide Number Placeholder 5"/>
          <p:cNvSpPr>
            <a:spLocks noGrp="1"/>
          </p:cNvSpPr>
          <p:nvPr>
            <p:ph type="sldNum" sz="quarter" idx="18"/>
          </p:nvPr>
        </p:nvSpPr>
        <p:spPr/>
        <p:txBody>
          <a:bodyPr/>
          <a:lstStyle>
            <a:lvl1pPr>
              <a:defRPr sz="1200" b="1" i="0" baseline="0" smtClean="0">
                <a:solidFill>
                  <a:srgbClr val="004C97"/>
                </a:solidFill>
                <a:latin typeface="Helvetica"/>
              </a:defRPr>
            </a:lvl1pPr>
          </a:lstStyle>
          <a:p>
            <a:pPr>
              <a:defRPr/>
            </a:pPr>
            <a:fld id="{609735B5-E0F8-D44A-A3DE-E2CD0DCDE7CF}" type="slidenum">
              <a:rPr lang="en-US"/>
              <a:pPr>
                <a:defRPr/>
              </a:pPr>
              <a:t>‹#›</a:t>
            </a:fld>
            <a:endParaRPr lang="en-US" dirty="0"/>
          </a:p>
        </p:txBody>
      </p:sp>
      <p:sp>
        <p:nvSpPr>
          <p:cNvPr id="2" name="Title 1"/>
          <p:cNvSpPr>
            <a:spLocks noGrp="1"/>
          </p:cNvSpPr>
          <p:nvPr>
            <p:ph type="title"/>
          </p:nvPr>
        </p:nvSpPr>
        <p:spPr>
          <a:xfrm>
            <a:off x="457200" y="429098"/>
            <a:ext cx="8293100" cy="647102"/>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9" name="Content Placeholder 2"/>
          <p:cNvSpPr>
            <a:spLocks noGrp="1"/>
          </p:cNvSpPr>
          <p:nvPr>
            <p:ph idx="19"/>
          </p:nvPr>
        </p:nvSpPr>
        <p:spPr>
          <a:xfrm>
            <a:off x="457200" y="1238250"/>
            <a:ext cx="3017524" cy="372268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54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4024" y="1227137"/>
            <a:ext cx="8296275" cy="4241851"/>
          </a:xfrm>
          <a:prstGeom prst="rect">
            <a:avLst/>
          </a:prstGeom>
        </p:spPr>
        <p:txBody>
          <a:bodyPr/>
          <a:lstStyle>
            <a:lvl1pPr marL="0" indent="0">
              <a:buNone/>
              <a:defRPr sz="3200">
                <a:solidFill>
                  <a:srgbClr val="63666A"/>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2" name="Text Placeholder 2"/>
          <p:cNvSpPr>
            <a:spLocks noGrp="1"/>
          </p:cNvSpPr>
          <p:nvPr>
            <p:ph type="body" idx="11"/>
          </p:nvPr>
        </p:nvSpPr>
        <p:spPr>
          <a:xfrm>
            <a:off x="457203" y="5686118"/>
            <a:ext cx="8293095" cy="439738"/>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Date Placeholder 3"/>
          <p:cNvSpPr>
            <a:spLocks noGrp="1"/>
          </p:cNvSpPr>
          <p:nvPr>
            <p:ph type="dt" sz="half" idx="12"/>
          </p:nvPr>
        </p:nvSpPr>
        <p:spPr/>
        <p:txBody>
          <a:bodyPr/>
          <a:lstStyle>
            <a:lvl1pPr>
              <a:defRPr sz="1200" baseline="0" smtClean="0">
                <a:solidFill>
                  <a:srgbClr val="004C97"/>
                </a:solidFill>
                <a:latin typeface="Helvetica"/>
              </a:defRPr>
            </a:lvl1pPr>
          </a:lstStyle>
          <a:p>
            <a:pPr>
              <a:defRPr/>
            </a:pPr>
            <a:r>
              <a:rPr lang="en-US"/>
              <a:t>02.02.2020</a:t>
            </a:r>
            <a:endParaRPr lang="en-US" dirty="0"/>
          </a:p>
        </p:txBody>
      </p:sp>
      <p:sp>
        <p:nvSpPr>
          <p:cNvPr id="6" name="Footer Placeholder 4"/>
          <p:cNvSpPr>
            <a:spLocks noGrp="1"/>
          </p:cNvSpPr>
          <p:nvPr>
            <p:ph type="ftr" sz="quarter" idx="13"/>
          </p:nvPr>
        </p:nvSpPr>
        <p:spPr/>
        <p:txBody>
          <a:bodyPr/>
          <a:lstStyle>
            <a:lvl1pPr>
              <a:defRPr sz="1200" baseline="0" dirty="0">
                <a:solidFill>
                  <a:srgbClr val="004C97"/>
                </a:solidFill>
                <a:latin typeface="Helvetica"/>
              </a:defRPr>
            </a:lvl1pPr>
          </a:lstStyle>
          <a:p>
            <a:pPr>
              <a:defRPr/>
            </a:pPr>
            <a:r>
              <a:rPr lang="en-US"/>
              <a:t>SDSD | Installation and Integration Workshop</a:t>
            </a:r>
          </a:p>
        </p:txBody>
      </p:sp>
      <p:sp>
        <p:nvSpPr>
          <p:cNvPr id="7" name="Slide Number Placeholder 5"/>
          <p:cNvSpPr>
            <a:spLocks noGrp="1"/>
          </p:cNvSpPr>
          <p:nvPr>
            <p:ph type="sldNum" sz="quarter" idx="14"/>
          </p:nvPr>
        </p:nvSpPr>
        <p:spPr/>
        <p:txBody>
          <a:bodyPr/>
          <a:lstStyle>
            <a:lvl1pPr>
              <a:defRPr sz="1200" b="1" i="0" baseline="0" smtClean="0">
                <a:solidFill>
                  <a:srgbClr val="004C97"/>
                </a:solidFill>
                <a:latin typeface="Helvetica"/>
              </a:defRPr>
            </a:lvl1pPr>
          </a:lstStyle>
          <a:p>
            <a:pPr>
              <a:defRPr/>
            </a:pPr>
            <a:fld id="{D7C6703C-D516-5C41-9D7B-DB72F4B68AE4}" type="slidenum">
              <a:rPr lang="en-US"/>
              <a:pPr>
                <a:defRPr/>
              </a:pPr>
              <a:t>‹#›</a:t>
            </a:fld>
            <a:endParaRPr lang="en-US" dirty="0"/>
          </a:p>
        </p:txBody>
      </p:sp>
      <p:sp>
        <p:nvSpPr>
          <p:cNvPr id="2" name="Title 1"/>
          <p:cNvSpPr>
            <a:spLocks noGrp="1"/>
          </p:cNvSpPr>
          <p:nvPr>
            <p:ph type="title"/>
          </p:nvPr>
        </p:nvSpPr>
        <p:spPr>
          <a:xfrm>
            <a:off x="457204" y="425568"/>
            <a:ext cx="8293096" cy="603767"/>
          </a:xfrm>
          <a:prstGeom prst="rect">
            <a:avLst/>
          </a:prstGeom>
        </p:spPr>
        <p:txBody>
          <a:bodyPr vert="horz" lIns="0" tIns="0" rIns="0" bIns="0"/>
          <a:lstStyle>
            <a:lvl1pPr algn="l">
              <a:defRPr sz="2200" b="1" i="0" baseline="0">
                <a:solidFill>
                  <a:srgbClr val="004C97"/>
                </a:solidFill>
                <a:latin typeface="Helvetica"/>
              </a:defRPr>
            </a:lvl1pPr>
          </a:lstStyle>
          <a:p>
            <a:r>
              <a:rPr lang="en-US"/>
              <a:t>Click to edit Master title style</a:t>
            </a:r>
          </a:p>
        </p:txBody>
      </p:sp>
    </p:spTree>
    <p:extLst>
      <p:ext uri="{BB962C8B-B14F-4D97-AF65-F5344CB8AC3E}">
        <p14:creationId xmlns:p14="http://schemas.microsoft.com/office/powerpoint/2010/main" val="24124122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ext Placeholder 7"/>
          <p:cNvSpPr txBox="1">
            <a:spLocks/>
          </p:cNvSpPr>
          <p:nvPr/>
        </p:nvSpPr>
        <p:spPr>
          <a:xfrm>
            <a:off x="985866" y="195263"/>
            <a:ext cx="4381500" cy="247650"/>
          </a:xfrm>
          <a:prstGeom prst="rect">
            <a:avLst/>
          </a:prstGeom>
        </p:spPr>
        <p:txBody>
          <a:bodyPr lIns="0" tIns="0" rIns="0" bIns="0"/>
          <a:lstStyle>
            <a:lvl1pPr marL="0" indent="0" algn="l" defTabSz="457200" rtl="0" eaLnBrk="1" latinLnBrk="0" hangingPunct="1">
              <a:spcBef>
                <a:spcPts val="0"/>
              </a:spcBef>
              <a:buFontTx/>
              <a:buNone/>
              <a:defRPr sz="1400" b="0" kern="1200" baseline="0">
                <a:solidFill>
                  <a:srgbClr val="004C97"/>
                </a:solidFill>
                <a:latin typeface="Helvetic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dirty="0"/>
              <a:t>Long-Baseline Neutrino Facility</a:t>
            </a:r>
          </a:p>
        </p:txBody>
      </p:sp>
      <p:cxnSp>
        <p:nvCxnSpPr>
          <p:cNvPr id="10" name="Straight Connector 9"/>
          <p:cNvCxnSpPr/>
          <p:nvPr/>
        </p:nvCxnSpPr>
        <p:spPr>
          <a:xfrm>
            <a:off x="457200" y="475760"/>
            <a:ext cx="8302625" cy="0"/>
          </a:xfrm>
          <a:prstGeom prst="line">
            <a:avLst/>
          </a:prstGeom>
          <a:ln w="19050" cmpd="sng">
            <a:solidFill>
              <a:srgbClr val="004C97"/>
            </a:solidFill>
          </a:ln>
        </p:spPr>
        <p:style>
          <a:lnRef idx="1">
            <a:schemeClr val="dk1"/>
          </a:lnRef>
          <a:fillRef idx="0">
            <a:schemeClr val="dk1"/>
          </a:fillRef>
          <a:effectRef idx="0">
            <a:schemeClr val="dk1"/>
          </a:effectRef>
          <a:fontRef idx="minor">
            <a:schemeClr val="tx1"/>
          </a:fontRef>
        </p:style>
      </p:cxnSp>
      <p:sp>
        <p:nvSpPr>
          <p:cNvPr id="11" name="Text Placeholder 7"/>
          <p:cNvSpPr txBox="1">
            <a:spLocks/>
          </p:cNvSpPr>
          <p:nvPr/>
        </p:nvSpPr>
        <p:spPr>
          <a:xfrm>
            <a:off x="457200" y="196850"/>
            <a:ext cx="506413" cy="246063"/>
          </a:xfrm>
          <a:prstGeom prst="rect">
            <a:avLst/>
          </a:prstGeom>
        </p:spPr>
        <p:txBody>
          <a:bodyPr lIns="0" tIns="0" rIns="0" bIns="0"/>
          <a:lstStyle>
            <a:lvl1pPr marL="0" indent="0" algn="l" defTabSz="457200" rtl="0" eaLnBrk="1" latinLnBrk="0" hangingPunct="1">
              <a:spcBef>
                <a:spcPts val="0"/>
              </a:spcBef>
              <a:buFontTx/>
              <a:buNone/>
              <a:defRPr sz="1400" b="1" kern="1200" baseline="0">
                <a:solidFill>
                  <a:srgbClr val="004C97"/>
                </a:solidFill>
                <a:latin typeface="Helvetic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dirty="0"/>
              <a:t>LBNF</a:t>
            </a:r>
          </a:p>
        </p:txBody>
      </p:sp>
      <p:pic>
        <p:nvPicPr>
          <p:cNvPr id="1029" name="Picture 6" descr="FermiLogo_RGB_NALBlu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4025" y="6154906"/>
            <a:ext cx="1594477" cy="2883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3" name="Straight Connector 12"/>
          <p:cNvCxnSpPr/>
          <p:nvPr/>
        </p:nvCxnSpPr>
        <p:spPr>
          <a:xfrm>
            <a:off x="457200" y="5728951"/>
            <a:ext cx="8302625" cy="0"/>
          </a:xfrm>
          <a:prstGeom prst="line">
            <a:avLst/>
          </a:prstGeom>
          <a:ln>
            <a:solidFill>
              <a:srgbClr val="004C97"/>
            </a:solidFill>
          </a:ln>
          <a:effectLst/>
        </p:spPr>
        <p:style>
          <a:lnRef idx="2">
            <a:schemeClr val="accent1"/>
          </a:lnRef>
          <a:fillRef idx="0">
            <a:schemeClr val="accent1"/>
          </a:fillRef>
          <a:effectRef idx="1">
            <a:schemeClr val="accent1"/>
          </a:effectRef>
          <a:fontRef idx="minor">
            <a:schemeClr val="tx1"/>
          </a:fontRef>
        </p:style>
      </p:cxnSp>
      <p:pic>
        <p:nvPicPr>
          <p:cNvPr id="1031" name="Picture 13" descr="CERN-logo_outlin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47456" y="6003296"/>
            <a:ext cx="654050" cy="644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3" name="Picture 16" descr="SanfordSURF-horiz-logo.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72024" y="5916605"/>
            <a:ext cx="1857669" cy="69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descr="Color-Seal_Green-Mark_SC_Horizontal.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12209" y="6083428"/>
            <a:ext cx="2202053" cy="368028"/>
          </a:xfrm>
          <a:prstGeom prst="rect">
            <a:avLst/>
          </a:prstGeom>
        </p:spPr>
      </p:pic>
    </p:spTree>
  </p:cSld>
  <p:clrMap bg1="lt1" tx1="dk1" bg2="lt2" tx2="dk2" accent1="accent1" accent2="accent2" accent3="accent3" accent4="accent4" accent5="accent5" accent6="accent6" hlink="hlink" folHlink="folHlink"/>
  <p:sldLayoutIdLst>
    <p:sldLayoutId id="2147483679" r:id="rId1"/>
  </p:sldLayoutIdLst>
  <p:hf hdr="0"/>
  <p:txStyles>
    <p:titleStyle>
      <a:lvl1pPr algn="ctr" defTabSz="457200" rtl="0" eaLnBrk="1" fontAlgn="base" hangingPunct="1">
        <a:spcBef>
          <a:spcPct val="0"/>
        </a:spcBef>
        <a:spcAft>
          <a:spcPct val="0"/>
        </a:spcAft>
        <a:defRPr sz="4400" kern="1200">
          <a:solidFill>
            <a:schemeClr val="tx1"/>
          </a:solidFill>
          <a:latin typeface="+mj-lt"/>
          <a:ea typeface="Geneva" charset="0"/>
          <a:cs typeface="Geneva" charset="0"/>
        </a:defRPr>
      </a:lvl1pPr>
      <a:lvl2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2pPr>
      <a:lvl3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3pPr>
      <a:lvl4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4pPr>
      <a:lvl5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5pPr>
      <a:lvl6pPr marL="4572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6pPr>
      <a:lvl7pPr marL="9144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7pPr>
      <a:lvl8pPr marL="13716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8pPr>
      <a:lvl9pPr marL="18288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Text Placeholder 7"/>
          <p:cNvSpPr txBox="1">
            <a:spLocks/>
          </p:cNvSpPr>
          <p:nvPr/>
        </p:nvSpPr>
        <p:spPr>
          <a:xfrm>
            <a:off x="8337550" y="6483731"/>
            <a:ext cx="419100" cy="192024"/>
          </a:xfrm>
          <a:prstGeom prst="rect">
            <a:avLst/>
          </a:prstGeom>
        </p:spPr>
        <p:txBody>
          <a:bodyPr lIns="0" tIns="0" rIns="0" bIns="0" anchor="b"/>
          <a:lstStyle>
            <a:lvl1pPr marL="0" indent="0" algn="l" defTabSz="457200" rtl="0" eaLnBrk="1" latinLnBrk="0" hangingPunct="1">
              <a:spcBef>
                <a:spcPts val="0"/>
              </a:spcBef>
              <a:buFontTx/>
              <a:buNone/>
              <a:defRPr sz="1400" b="1" kern="1200" baseline="0">
                <a:solidFill>
                  <a:srgbClr val="004C97"/>
                </a:solidFill>
                <a:latin typeface="Helvetic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sz="1200" dirty="0"/>
              <a:t>LBNF</a:t>
            </a:r>
          </a:p>
        </p:txBody>
      </p:sp>
      <p:cxnSp>
        <p:nvCxnSpPr>
          <p:cNvPr id="13" name="Straight Connector 12"/>
          <p:cNvCxnSpPr/>
          <p:nvPr/>
        </p:nvCxnSpPr>
        <p:spPr>
          <a:xfrm>
            <a:off x="457200" y="6357938"/>
            <a:ext cx="8293100" cy="0"/>
          </a:xfrm>
          <a:prstGeom prst="line">
            <a:avLst/>
          </a:prstGeom>
          <a:ln>
            <a:solidFill>
              <a:srgbClr val="004C97"/>
            </a:solidFill>
          </a:ln>
          <a:effectLst/>
        </p:spPr>
        <p:style>
          <a:lnRef idx="2">
            <a:schemeClr val="accent1"/>
          </a:lnRef>
          <a:fillRef idx="0">
            <a:schemeClr val="accent1"/>
          </a:fillRef>
          <a:effectRef idx="1">
            <a:schemeClr val="accent1"/>
          </a:effectRef>
          <a:fontRef idx="minor">
            <a:schemeClr val="tx1"/>
          </a:fontRef>
        </p:style>
      </p:cxnSp>
      <p:sp>
        <p:nvSpPr>
          <p:cNvPr id="4" name="Date Placeholder 3"/>
          <p:cNvSpPr>
            <a:spLocks noGrp="1"/>
          </p:cNvSpPr>
          <p:nvPr>
            <p:ph type="dt" sz="half" idx="2"/>
          </p:nvPr>
        </p:nvSpPr>
        <p:spPr>
          <a:xfrm>
            <a:off x="979488" y="6488430"/>
            <a:ext cx="1136650" cy="187325"/>
          </a:xfrm>
          <a:prstGeom prst="rect">
            <a:avLst/>
          </a:prstGeom>
        </p:spPr>
        <p:txBody>
          <a:bodyPr lIns="0" tIns="0" rIns="0" bIns="0" anchor="b" anchorCtr="0"/>
          <a:lstStyle>
            <a:lvl1pPr fontAlgn="auto">
              <a:spcBef>
                <a:spcPts val="0"/>
              </a:spcBef>
              <a:spcAft>
                <a:spcPts val="0"/>
              </a:spcAft>
              <a:defRPr sz="1200" baseline="0" smtClean="0">
                <a:solidFill>
                  <a:srgbClr val="004C97"/>
                </a:solidFill>
                <a:latin typeface="Helvetica"/>
                <a:ea typeface="+mn-ea"/>
                <a:cs typeface="+mn-cs"/>
              </a:defRPr>
            </a:lvl1pPr>
          </a:lstStyle>
          <a:p>
            <a:pPr>
              <a:defRPr/>
            </a:pPr>
            <a:r>
              <a:rPr lang="en-US"/>
              <a:t>02.02.2020</a:t>
            </a:r>
            <a:endParaRPr lang="en-US" dirty="0"/>
          </a:p>
        </p:txBody>
      </p:sp>
      <p:sp>
        <p:nvSpPr>
          <p:cNvPr id="5" name="Footer Placeholder 4"/>
          <p:cNvSpPr>
            <a:spLocks noGrp="1"/>
          </p:cNvSpPr>
          <p:nvPr>
            <p:ph type="ftr" sz="quarter" idx="3"/>
          </p:nvPr>
        </p:nvSpPr>
        <p:spPr>
          <a:xfrm>
            <a:off x="2116138" y="6488430"/>
            <a:ext cx="5616575" cy="187325"/>
          </a:xfrm>
          <a:prstGeom prst="rect">
            <a:avLst/>
          </a:prstGeom>
        </p:spPr>
        <p:txBody>
          <a:bodyPr lIns="0" tIns="0" rIns="0" bIns="0" anchor="b" anchorCtr="0"/>
          <a:lstStyle>
            <a:lvl1pPr fontAlgn="auto">
              <a:spcBef>
                <a:spcPts val="0"/>
              </a:spcBef>
              <a:spcAft>
                <a:spcPts val="0"/>
              </a:spcAft>
              <a:defRPr sz="1200" baseline="0" dirty="0">
                <a:solidFill>
                  <a:srgbClr val="004C97"/>
                </a:solidFill>
                <a:latin typeface="Helvetica"/>
                <a:ea typeface="+mn-ea"/>
                <a:cs typeface="+mn-cs"/>
              </a:defRPr>
            </a:lvl1pPr>
          </a:lstStyle>
          <a:p>
            <a:pPr>
              <a:defRPr/>
            </a:pPr>
            <a:r>
              <a:rPr lang="en-US"/>
              <a:t>SDSD | Installation and Integration Workshop</a:t>
            </a:r>
            <a:endParaRPr lang="en-US" dirty="0"/>
          </a:p>
        </p:txBody>
      </p:sp>
      <p:sp>
        <p:nvSpPr>
          <p:cNvPr id="6" name="Slide Number Placeholder 5"/>
          <p:cNvSpPr>
            <a:spLocks noGrp="1"/>
          </p:cNvSpPr>
          <p:nvPr>
            <p:ph type="sldNum" sz="quarter" idx="4"/>
          </p:nvPr>
        </p:nvSpPr>
        <p:spPr>
          <a:xfrm>
            <a:off x="454025" y="6488430"/>
            <a:ext cx="525463" cy="187325"/>
          </a:xfrm>
          <a:prstGeom prst="rect">
            <a:avLst/>
          </a:prstGeom>
        </p:spPr>
        <p:txBody>
          <a:bodyPr lIns="0" tIns="0" rIns="0" bIns="0" anchor="b" anchorCtr="0"/>
          <a:lstStyle>
            <a:lvl1pPr fontAlgn="auto">
              <a:spcBef>
                <a:spcPts val="0"/>
              </a:spcBef>
              <a:spcAft>
                <a:spcPts val="0"/>
              </a:spcAft>
              <a:defRPr sz="1200" b="1" i="0" baseline="0" smtClean="0">
                <a:solidFill>
                  <a:srgbClr val="004C97"/>
                </a:solidFill>
                <a:latin typeface="Helvetica"/>
                <a:ea typeface="+mn-ea"/>
                <a:cs typeface="+mn-cs"/>
              </a:defRPr>
            </a:lvl1pPr>
          </a:lstStyle>
          <a:p>
            <a:pPr>
              <a:defRPr/>
            </a:pPr>
            <a:fld id="{0C39C72E-2A13-EB4D-AD45-6D4E6ACAED8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4" r:id="rId1"/>
    <p:sldLayoutId id="2147483680" r:id="rId2"/>
    <p:sldLayoutId id="2147483681" r:id="rId3"/>
    <p:sldLayoutId id="2147483682" r:id="rId4"/>
    <p:sldLayoutId id="2147483683" r:id="rId5"/>
    <p:sldLayoutId id="2147483685" r:id="rId6"/>
    <p:sldLayoutId id="2147483686" r:id="rId7"/>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7.emf"/><Relationship Id="rId4" Type="http://schemas.openxmlformats.org/officeDocument/2006/relationships/package" Target="../embeddings/Microsoft_Excel_Worksheet.xlsx"/></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sunflowersystems.com/" TargetMode="External"/><Relationship Id="rId2" Type="http://schemas.openxmlformats.org/officeDocument/2006/relationships/image" Target="../media/image7.png"/><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1"/>
          <p:cNvSpPr>
            <a:spLocks noGrp="1"/>
          </p:cNvSpPr>
          <p:nvPr>
            <p:ph type="title"/>
          </p:nvPr>
        </p:nvSpPr>
        <p:spPr bwMode="auto">
          <a:xfrm>
            <a:off x="457200" y="1711325"/>
            <a:ext cx="8218488" cy="11430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compatLnSpc="1">
            <a:prstTxWarp prst="textNoShape">
              <a:avLst/>
            </a:prstTxWarp>
          </a:bodyPr>
          <a:lstStyle/>
          <a:p>
            <a:r>
              <a:rPr lang="en-US" dirty="0">
                <a:latin typeface="Helvetica" charset="0"/>
              </a:rPr>
              <a:t>LBNF/DUNE Installation Workshop, 2-4 February 2020</a:t>
            </a:r>
            <a:br>
              <a:rPr lang="en-US" dirty="0">
                <a:latin typeface="Helvetica" charset="0"/>
              </a:rPr>
            </a:br>
            <a:br>
              <a:rPr lang="en-US" dirty="0">
                <a:latin typeface="Helvetica" charset="0"/>
              </a:rPr>
            </a:br>
            <a:r>
              <a:rPr lang="en-US" b="0" i="1" dirty="0">
                <a:latin typeface="Helvetica" charset="0"/>
              </a:rPr>
              <a:t>Logistics Planning Overview</a:t>
            </a:r>
          </a:p>
        </p:txBody>
      </p:sp>
      <p:sp>
        <p:nvSpPr>
          <p:cNvPr id="6146" name="Text Placeholder 2"/>
          <p:cNvSpPr>
            <a:spLocks noGrp="1"/>
          </p:cNvSpPr>
          <p:nvPr>
            <p:ph type="body" sz="quarter" idx="10"/>
          </p:nvPr>
        </p:nvSpPr>
        <p:spPr bwMode="auto">
          <a:xfrm>
            <a:off x="454025" y="3793399"/>
            <a:ext cx="8221663" cy="17208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err="1">
                <a:latin typeface="Helvetica" charset="0"/>
              </a:rPr>
              <a:t>Ladia</a:t>
            </a:r>
            <a:r>
              <a:rPr lang="en-US" dirty="0">
                <a:latin typeface="Helvetica" charset="0"/>
              </a:rPr>
              <a:t> </a:t>
            </a:r>
            <a:r>
              <a:rPr lang="en-US" dirty="0" err="1">
                <a:latin typeface="Helvetica" charset="0"/>
              </a:rPr>
              <a:t>Jakubec</a:t>
            </a:r>
            <a:r>
              <a:rPr lang="en-US" dirty="0">
                <a:latin typeface="Helvetica" charset="0"/>
              </a:rPr>
              <a:t>, Joe </a:t>
            </a:r>
            <a:r>
              <a:rPr lang="en-US" dirty="0" err="1">
                <a:latin typeface="Helvetica" charset="0"/>
              </a:rPr>
              <a:t>Pygott</a:t>
            </a:r>
            <a:r>
              <a:rPr lang="en-US" dirty="0">
                <a:latin typeface="Helvetica" charset="0"/>
              </a:rPr>
              <a:t>, and Patrick Weber</a:t>
            </a:r>
          </a:p>
          <a:p>
            <a:r>
              <a:rPr lang="en-US" dirty="0">
                <a:latin typeface="Helvetica" charset="0"/>
              </a:rPr>
              <a:t>SDSD</a:t>
            </a:r>
          </a:p>
          <a:p>
            <a:r>
              <a:rPr lang="en-US" dirty="0" err="1">
                <a:latin typeface="Helvetica" charset="0"/>
              </a:rPr>
              <a:t>Kartause</a:t>
            </a:r>
            <a:r>
              <a:rPr lang="en-US" dirty="0">
                <a:latin typeface="Helvetica" charset="0"/>
              </a:rPr>
              <a:t> </a:t>
            </a:r>
            <a:r>
              <a:rPr lang="en-US" dirty="0" err="1">
                <a:latin typeface="Helvetica" charset="0"/>
              </a:rPr>
              <a:t>Ittingen</a:t>
            </a:r>
            <a:r>
              <a:rPr lang="en-US" b="1" dirty="0"/>
              <a:t>, </a:t>
            </a:r>
            <a:r>
              <a:rPr lang="en-US" dirty="0">
                <a:latin typeface="Helvetica" charset="0"/>
                <a:cs typeface="Helvetica"/>
              </a:rPr>
              <a:t>February 2, 2020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72F05EF-6AEE-4C1C-AF4D-AE0101D83052}"/>
              </a:ext>
            </a:extLst>
          </p:cNvPr>
          <p:cNvPicPr>
            <a:picLocks noChangeAspect="1"/>
          </p:cNvPicPr>
          <p:nvPr/>
        </p:nvPicPr>
        <p:blipFill>
          <a:blip r:embed="rId2"/>
          <a:stretch>
            <a:fillRect/>
          </a:stretch>
        </p:blipFill>
        <p:spPr>
          <a:xfrm>
            <a:off x="4782677" y="3429000"/>
            <a:ext cx="2835652" cy="2766182"/>
          </a:xfrm>
          <a:prstGeom prst="rect">
            <a:avLst/>
          </a:prstGeom>
        </p:spPr>
      </p:pic>
      <p:sp>
        <p:nvSpPr>
          <p:cNvPr id="2" name="Title 1">
            <a:extLst>
              <a:ext uri="{FF2B5EF4-FFF2-40B4-BE49-F238E27FC236}">
                <a16:creationId xmlns:a16="http://schemas.microsoft.com/office/drawing/2014/main" id="{E1A568AA-A201-4915-8AF0-1AFCA78941D6}"/>
              </a:ext>
            </a:extLst>
          </p:cNvPr>
          <p:cNvSpPr>
            <a:spLocks noGrp="1"/>
          </p:cNvSpPr>
          <p:nvPr>
            <p:ph type="title"/>
          </p:nvPr>
        </p:nvSpPr>
        <p:spPr/>
        <p:txBody>
          <a:bodyPr/>
          <a:lstStyle/>
          <a:p>
            <a:r>
              <a:rPr lang="en-US" dirty="0"/>
              <a:t>Distribution</a:t>
            </a:r>
          </a:p>
        </p:txBody>
      </p:sp>
      <p:sp>
        <p:nvSpPr>
          <p:cNvPr id="3" name="Date Placeholder 2">
            <a:extLst>
              <a:ext uri="{FF2B5EF4-FFF2-40B4-BE49-F238E27FC236}">
                <a16:creationId xmlns:a16="http://schemas.microsoft.com/office/drawing/2014/main" id="{15A44074-2888-4494-87D3-B7EE7296F1E8}"/>
              </a:ext>
            </a:extLst>
          </p:cNvPr>
          <p:cNvSpPr>
            <a:spLocks noGrp="1"/>
          </p:cNvSpPr>
          <p:nvPr>
            <p:ph type="dt" sz="half" idx="13"/>
          </p:nvPr>
        </p:nvSpPr>
        <p:spPr/>
        <p:txBody>
          <a:bodyPr/>
          <a:lstStyle/>
          <a:p>
            <a:pPr>
              <a:defRPr/>
            </a:pPr>
            <a:r>
              <a:rPr lang="en-US"/>
              <a:t>02.02.2020</a:t>
            </a:r>
            <a:endParaRPr lang="en-US" dirty="0"/>
          </a:p>
        </p:txBody>
      </p:sp>
      <p:sp>
        <p:nvSpPr>
          <p:cNvPr id="4" name="Footer Placeholder 3">
            <a:extLst>
              <a:ext uri="{FF2B5EF4-FFF2-40B4-BE49-F238E27FC236}">
                <a16:creationId xmlns:a16="http://schemas.microsoft.com/office/drawing/2014/main" id="{38891247-D3BE-4425-94AC-ED94E252708D}"/>
              </a:ext>
            </a:extLst>
          </p:cNvPr>
          <p:cNvSpPr>
            <a:spLocks noGrp="1"/>
          </p:cNvSpPr>
          <p:nvPr>
            <p:ph type="ftr" sz="quarter" idx="14"/>
          </p:nvPr>
        </p:nvSpPr>
        <p:spPr/>
        <p:txBody>
          <a:bodyPr/>
          <a:lstStyle/>
          <a:p>
            <a:pPr>
              <a:defRPr/>
            </a:pPr>
            <a:r>
              <a:rPr lang="en-US"/>
              <a:t>SDSD | Installation and Integration Workshop</a:t>
            </a:r>
          </a:p>
        </p:txBody>
      </p:sp>
      <p:sp>
        <p:nvSpPr>
          <p:cNvPr id="5" name="Slide Number Placeholder 4">
            <a:extLst>
              <a:ext uri="{FF2B5EF4-FFF2-40B4-BE49-F238E27FC236}">
                <a16:creationId xmlns:a16="http://schemas.microsoft.com/office/drawing/2014/main" id="{315928A8-9151-4FE1-9DD0-23E1AA31FE63}"/>
              </a:ext>
            </a:extLst>
          </p:cNvPr>
          <p:cNvSpPr>
            <a:spLocks noGrp="1"/>
          </p:cNvSpPr>
          <p:nvPr>
            <p:ph type="sldNum" sz="quarter" idx="15"/>
          </p:nvPr>
        </p:nvSpPr>
        <p:spPr/>
        <p:txBody>
          <a:bodyPr/>
          <a:lstStyle/>
          <a:p>
            <a:pPr>
              <a:defRPr/>
            </a:pPr>
            <a:fld id="{98AA3EDC-84CE-5D44-955B-22A59AD27526}" type="slidenum">
              <a:rPr lang="en-US" smtClean="0"/>
              <a:pPr>
                <a:defRPr/>
              </a:pPr>
              <a:t>10</a:t>
            </a:fld>
            <a:endParaRPr lang="en-US" dirty="0"/>
          </a:p>
        </p:txBody>
      </p:sp>
      <p:sp>
        <p:nvSpPr>
          <p:cNvPr id="6" name="Content Placeholder 5">
            <a:extLst>
              <a:ext uri="{FF2B5EF4-FFF2-40B4-BE49-F238E27FC236}">
                <a16:creationId xmlns:a16="http://schemas.microsoft.com/office/drawing/2014/main" id="{89F79CA3-6142-437A-B166-7DFE1F40534E}"/>
              </a:ext>
            </a:extLst>
          </p:cNvPr>
          <p:cNvSpPr>
            <a:spLocks noGrp="1"/>
          </p:cNvSpPr>
          <p:nvPr>
            <p:ph idx="16"/>
          </p:nvPr>
        </p:nvSpPr>
        <p:spPr>
          <a:xfrm>
            <a:off x="457201" y="1238250"/>
            <a:ext cx="4968240" cy="4956932"/>
          </a:xfrm>
        </p:spPr>
        <p:txBody>
          <a:bodyPr>
            <a:normAutofit fontScale="92500" lnSpcReduction="10000"/>
          </a:bodyPr>
          <a:lstStyle/>
          <a:p>
            <a:r>
              <a:rPr lang="en-US" dirty="0"/>
              <a:t>Verify Lift/Transport Plans (SDSD)</a:t>
            </a:r>
          </a:p>
          <a:p>
            <a:pPr lvl="1"/>
            <a:r>
              <a:rPr lang="en-US" dirty="0"/>
              <a:t>Should be developed and approved well before this point</a:t>
            </a:r>
          </a:p>
          <a:p>
            <a:endParaRPr lang="en-US" dirty="0"/>
          </a:p>
          <a:p>
            <a:r>
              <a:rPr lang="en-US" dirty="0"/>
              <a:t>Transport to 4850</a:t>
            </a:r>
          </a:p>
          <a:p>
            <a:endParaRPr lang="en-US" dirty="0"/>
          </a:p>
          <a:p>
            <a:r>
              <a:rPr lang="en-US" dirty="0"/>
              <a:t>Material will receive Scan at Ross base (SDSD)</a:t>
            </a:r>
          </a:p>
          <a:p>
            <a:endParaRPr lang="en-US" dirty="0"/>
          </a:p>
          <a:p>
            <a:r>
              <a:rPr lang="en-US" dirty="0"/>
              <a:t>Delivery to final destination (SDSD)</a:t>
            </a:r>
          </a:p>
          <a:p>
            <a:pPr lvl="2"/>
            <a:r>
              <a:rPr lang="en-US" dirty="0"/>
              <a:t>North Cavern</a:t>
            </a:r>
          </a:p>
          <a:p>
            <a:pPr lvl="2"/>
            <a:r>
              <a:rPr lang="en-US" dirty="0"/>
              <a:t>South Cavern</a:t>
            </a:r>
          </a:p>
          <a:p>
            <a:pPr lvl="2"/>
            <a:r>
              <a:rPr lang="en-US" dirty="0"/>
              <a:t>CUC</a:t>
            </a:r>
          </a:p>
          <a:p>
            <a:pPr lvl="2" indent="0">
              <a:buNone/>
            </a:pPr>
            <a:endParaRPr lang="en-US" dirty="0"/>
          </a:p>
          <a:p>
            <a:r>
              <a:rPr lang="en-US" dirty="0"/>
              <a:t>Visual Quality Check (SDSD)</a:t>
            </a:r>
          </a:p>
          <a:p>
            <a:endParaRPr lang="en-US" dirty="0"/>
          </a:p>
          <a:p>
            <a:endParaRPr lang="en-US" dirty="0"/>
          </a:p>
          <a:p>
            <a:endParaRPr lang="en-US" dirty="0"/>
          </a:p>
          <a:p>
            <a:endParaRPr lang="en-US" dirty="0"/>
          </a:p>
          <a:p>
            <a:endParaRPr lang="en-US" dirty="0"/>
          </a:p>
          <a:p>
            <a:endParaRPr lang="en-US" dirty="0"/>
          </a:p>
        </p:txBody>
      </p:sp>
      <p:pic>
        <p:nvPicPr>
          <p:cNvPr id="10" name="Picture 9">
            <a:extLst>
              <a:ext uri="{FF2B5EF4-FFF2-40B4-BE49-F238E27FC236}">
                <a16:creationId xmlns:a16="http://schemas.microsoft.com/office/drawing/2014/main" id="{1B64F8CF-1409-4AA8-9EC4-96C60A4EA206}"/>
              </a:ext>
            </a:extLst>
          </p:cNvPr>
          <p:cNvPicPr>
            <a:picLocks noChangeAspect="1"/>
          </p:cNvPicPr>
          <p:nvPr/>
        </p:nvPicPr>
        <p:blipFill>
          <a:blip r:embed="rId3"/>
          <a:stretch>
            <a:fillRect/>
          </a:stretch>
        </p:blipFill>
        <p:spPr>
          <a:xfrm>
            <a:off x="2356786" y="260543"/>
            <a:ext cx="6767733" cy="645148"/>
          </a:xfrm>
          <a:prstGeom prst="rect">
            <a:avLst/>
          </a:prstGeom>
        </p:spPr>
      </p:pic>
      <p:pic>
        <p:nvPicPr>
          <p:cNvPr id="11" name="Picture 10">
            <a:extLst>
              <a:ext uri="{FF2B5EF4-FFF2-40B4-BE49-F238E27FC236}">
                <a16:creationId xmlns:a16="http://schemas.microsoft.com/office/drawing/2014/main" id="{4BA3B0E0-E641-4376-A173-096AB51D49F0}"/>
              </a:ext>
            </a:extLst>
          </p:cNvPr>
          <p:cNvPicPr>
            <a:picLocks noChangeAspect="1"/>
          </p:cNvPicPr>
          <p:nvPr/>
        </p:nvPicPr>
        <p:blipFill>
          <a:blip r:embed="rId4"/>
          <a:stretch>
            <a:fillRect/>
          </a:stretch>
        </p:blipFill>
        <p:spPr>
          <a:xfrm>
            <a:off x="5975850" y="1044433"/>
            <a:ext cx="3148669" cy="2445358"/>
          </a:xfrm>
          <a:prstGeom prst="rect">
            <a:avLst/>
          </a:prstGeom>
        </p:spPr>
      </p:pic>
    </p:spTree>
    <p:extLst>
      <p:ext uri="{BB962C8B-B14F-4D97-AF65-F5344CB8AC3E}">
        <p14:creationId xmlns:p14="http://schemas.microsoft.com/office/powerpoint/2010/main" val="2509699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DD6239B-9151-4739-BA18-EF9B8DBC570D}"/>
              </a:ext>
            </a:extLst>
          </p:cNvPr>
          <p:cNvSpPr>
            <a:spLocks noGrp="1"/>
          </p:cNvSpPr>
          <p:nvPr>
            <p:ph type="dt" sz="half" idx="16"/>
          </p:nvPr>
        </p:nvSpPr>
        <p:spPr/>
        <p:txBody>
          <a:bodyPr/>
          <a:lstStyle/>
          <a:p>
            <a:pPr>
              <a:defRPr/>
            </a:pPr>
            <a:r>
              <a:rPr lang="en-US"/>
              <a:t>02.02.2020</a:t>
            </a:r>
            <a:endParaRPr lang="en-US" dirty="0"/>
          </a:p>
        </p:txBody>
      </p:sp>
      <p:sp>
        <p:nvSpPr>
          <p:cNvPr id="5" name="Footer Placeholder 4">
            <a:extLst>
              <a:ext uri="{FF2B5EF4-FFF2-40B4-BE49-F238E27FC236}">
                <a16:creationId xmlns:a16="http://schemas.microsoft.com/office/drawing/2014/main" id="{751E11A0-8724-4831-9B08-09AB1F0F4051}"/>
              </a:ext>
            </a:extLst>
          </p:cNvPr>
          <p:cNvSpPr>
            <a:spLocks noGrp="1"/>
          </p:cNvSpPr>
          <p:nvPr>
            <p:ph type="ftr" sz="quarter" idx="17"/>
          </p:nvPr>
        </p:nvSpPr>
        <p:spPr/>
        <p:txBody>
          <a:bodyPr/>
          <a:lstStyle/>
          <a:p>
            <a:pPr>
              <a:defRPr/>
            </a:pPr>
            <a:r>
              <a:rPr lang="en-US"/>
              <a:t>SDSD | Installation and Integration Workshop</a:t>
            </a:r>
          </a:p>
        </p:txBody>
      </p:sp>
      <p:sp>
        <p:nvSpPr>
          <p:cNvPr id="6" name="Slide Number Placeholder 5">
            <a:extLst>
              <a:ext uri="{FF2B5EF4-FFF2-40B4-BE49-F238E27FC236}">
                <a16:creationId xmlns:a16="http://schemas.microsoft.com/office/drawing/2014/main" id="{CE34CBCF-AE9A-41BB-8CD7-AC0316AD4970}"/>
              </a:ext>
            </a:extLst>
          </p:cNvPr>
          <p:cNvSpPr>
            <a:spLocks noGrp="1"/>
          </p:cNvSpPr>
          <p:nvPr>
            <p:ph type="sldNum" sz="quarter" idx="18"/>
          </p:nvPr>
        </p:nvSpPr>
        <p:spPr/>
        <p:txBody>
          <a:bodyPr/>
          <a:lstStyle/>
          <a:p>
            <a:pPr>
              <a:defRPr/>
            </a:pPr>
            <a:fld id="{609735B5-E0F8-D44A-A3DE-E2CD0DCDE7CF}" type="slidenum">
              <a:rPr lang="en-US" smtClean="0"/>
              <a:pPr>
                <a:defRPr/>
              </a:pPr>
              <a:t>11</a:t>
            </a:fld>
            <a:endParaRPr lang="en-US" dirty="0"/>
          </a:p>
        </p:txBody>
      </p:sp>
      <p:sp>
        <p:nvSpPr>
          <p:cNvPr id="7" name="Title 6">
            <a:extLst>
              <a:ext uri="{FF2B5EF4-FFF2-40B4-BE49-F238E27FC236}">
                <a16:creationId xmlns:a16="http://schemas.microsoft.com/office/drawing/2014/main" id="{746BD083-B9D6-4639-B939-C84607DE1C36}"/>
              </a:ext>
            </a:extLst>
          </p:cNvPr>
          <p:cNvSpPr>
            <a:spLocks noGrp="1"/>
          </p:cNvSpPr>
          <p:nvPr>
            <p:ph type="title"/>
          </p:nvPr>
        </p:nvSpPr>
        <p:spPr>
          <a:xfrm>
            <a:off x="457200" y="429098"/>
            <a:ext cx="2830530" cy="427625"/>
          </a:xfrm>
        </p:spPr>
        <p:txBody>
          <a:bodyPr/>
          <a:lstStyle/>
          <a:p>
            <a:r>
              <a:rPr lang="en-US" sz="2400" dirty="0"/>
              <a:t>Action Item: 81912</a:t>
            </a:r>
            <a:endParaRPr lang="en-US" dirty="0"/>
          </a:p>
        </p:txBody>
      </p:sp>
      <p:sp>
        <p:nvSpPr>
          <p:cNvPr id="8" name="Content Placeholder 7">
            <a:extLst>
              <a:ext uri="{FF2B5EF4-FFF2-40B4-BE49-F238E27FC236}">
                <a16:creationId xmlns:a16="http://schemas.microsoft.com/office/drawing/2014/main" id="{CF0F61EB-81BB-4D1D-9F53-F2B379E0EC32}"/>
              </a:ext>
            </a:extLst>
          </p:cNvPr>
          <p:cNvSpPr>
            <a:spLocks noGrp="1"/>
          </p:cNvSpPr>
          <p:nvPr>
            <p:ph idx="19"/>
          </p:nvPr>
        </p:nvSpPr>
        <p:spPr>
          <a:xfrm>
            <a:off x="3287730" y="384617"/>
            <a:ext cx="5599416" cy="766806"/>
          </a:xfrm>
        </p:spPr>
        <p:txBody>
          <a:bodyPr>
            <a:noAutofit/>
          </a:bodyPr>
          <a:lstStyle/>
          <a:p>
            <a:pPr marL="0" indent="0">
              <a:buNone/>
            </a:pPr>
            <a:r>
              <a:rPr lang="en-US" sz="1600" i="1" dirty="0"/>
              <a:t>SDSD - develop template for information needed for material handling in Ross Headframe, through shaft, through drifts to cavern</a:t>
            </a:r>
          </a:p>
          <a:p>
            <a:pPr marL="0" indent="0">
              <a:buNone/>
            </a:pPr>
            <a:endParaRPr lang="en-US" sz="1800" dirty="0"/>
          </a:p>
        </p:txBody>
      </p:sp>
      <p:pic>
        <p:nvPicPr>
          <p:cNvPr id="10" name="Picture 9">
            <a:extLst>
              <a:ext uri="{FF2B5EF4-FFF2-40B4-BE49-F238E27FC236}">
                <a16:creationId xmlns:a16="http://schemas.microsoft.com/office/drawing/2014/main" id="{9930F8CB-3527-46E7-9F27-08AD15A0610C}"/>
              </a:ext>
            </a:extLst>
          </p:cNvPr>
          <p:cNvPicPr>
            <a:picLocks noChangeAspect="1"/>
          </p:cNvPicPr>
          <p:nvPr/>
        </p:nvPicPr>
        <p:blipFill>
          <a:blip r:embed="rId3"/>
          <a:stretch>
            <a:fillRect/>
          </a:stretch>
        </p:blipFill>
        <p:spPr>
          <a:xfrm>
            <a:off x="4970030" y="1983264"/>
            <a:ext cx="4226593" cy="5469708"/>
          </a:xfrm>
          <a:prstGeom prst="rect">
            <a:avLst/>
          </a:prstGeom>
        </p:spPr>
      </p:pic>
      <p:graphicFrame>
        <p:nvGraphicFramePr>
          <p:cNvPr id="2" name="Object 1">
            <a:extLst>
              <a:ext uri="{FF2B5EF4-FFF2-40B4-BE49-F238E27FC236}">
                <a16:creationId xmlns:a16="http://schemas.microsoft.com/office/drawing/2014/main" id="{498AEE7F-9089-E74C-BF6E-E52BB7035CEA}"/>
              </a:ext>
            </a:extLst>
          </p:cNvPr>
          <p:cNvGraphicFramePr>
            <a:graphicFrameLocks noChangeAspect="1"/>
          </p:cNvGraphicFramePr>
          <p:nvPr/>
        </p:nvGraphicFramePr>
        <p:xfrm>
          <a:off x="751495" y="2355981"/>
          <a:ext cx="3985152" cy="3952352"/>
        </p:xfrm>
        <a:graphic>
          <a:graphicData uri="http://schemas.openxmlformats.org/presentationml/2006/ole">
            <mc:AlternateContent xmlns:mc="http://schemas.openxmlformats.org/markup-compatibility/2006">
              <mc:Choice xmlns:v="urn:schemas-microsoft-com:vml" Requires="v">
                <p:oleObj spid="_x0000_s10282" name="Worksheet" r:id="rId4" imgW="3086100" imgH="3060700" progId="Excel.Sheet.12">
                  <p:embed/>
                </p:oleObj>
              </mc:Choice>
              <mc:Fallback>
                <p:oleObj name="Worksheet" r:id="rId4" imgW="3086100" imgH="3060700" progId="Excel.Sheet.12">
                  <p:embed/>
                  <p:pic>
                    <p:nvPicPr>
                      <p:cNvPr id="2" name="Object 1">
                        <a:extLst>
                          <a:ext uri="{FF2B5EF4-FFF2-40B4-BE49-F238E27FC236}">
                            <a16:creationId xmlns:a16="http://schemas.microsoft.com/office/drawing/2014/main" id="{498AEE7F-9089-E74C-BF6E-E52BB7035CEA}"/>
                          </a:ext>
                        </a:extLst>
                      </p:cNvPr>
                      <p:cNvPicPr/>
                      <p:nvPr/>
                    </p:nvPicPr>
                    <p:blipFill>
                      <a:blip r:embed="rId5"/>
                      <a:stretch>
                        <a:fillRect/>
                      </a:stretch>
                    </p:blipFill>
                    <p:spPr>
                      <a:xfrm>
                        <a:off x="751495" y="2355981"/>
                        <a:ext cx="3985152" cy="3952352"/>
                      </a:xfrm>
                      <a:prstGeom prst="rect">
                        <a:avLst/>
                      </a:prstGeom>
                    </p:spPr>
                  </p:pic>
                </p:oleObj>
              </mc:Fallback>
            </mc:AlternateContent>
          </a:graphicData>
        </a:graphic>
      </p:graphicFrame>
      <p:sp>
        <p:nvSpPr>
          <p:cNvPr id="11" name="Content Placeholder 7">
            <a:extLst>
              <a:ext uri="{FF2B5EF4-FFF2-40B4-BE49-F238E27FC236}">
                <a16:creationId xmlns:a16="http://schemas.microsoft.com/office/drawing/2014/main" id="{11FC0893-AB3B-224E-80E5-6D162C625974}"/>
              </a:ext>
            </a:extLst>
          </p:cNvPr>
          <p:cNvSpPr txBox="1">
            <a:spLocks/>
          </p:cNvSpPr>
          <p:nvPr/>
        </p:nvSpPr>
        <p:spPr>
          <a:xfrm>
            <a:off x="453795" y="1331520"/>
            <a:ext cx="8232775" cy="891283"/>
          </a:xfrm>
          <a:prstGeom prst="rect">
            <a:avLst/>
          </a:prstGeom>
        </p:spPr>
        <p:txBody>
          <a:bodyPr lIns="0" rIns="0">
            <a:noAutofit/>
          </a:bodyPr>
          <a:lstStyle>
            <a:lvl1pPr marL="256032" indent="-265176" algn="l" defTabSz="457200" rtl="0" fontAlgn="base">
              <a:lnSpc>
                <a:spcPct val="100000"/>
              </a:lnSpc>
              <a:spcBef>
                <a:spcPts val="0"/>
              </a:spcBef>
              <a:spcAft>
                <a:spcPts val="0"/>
              </a:spcAft>
              <a:buFont typeface="Arial"/>
              <a:buChar char="•"/>
              <a:defRPr sz="2200" b="0" i="0" kern="1200">
                <a:solidFill>
                  <a:srgbClr val="63666A"/>
                </a:solidFill>
                <a:latin typeface="Helvetica"/>
                <a:ea typeface="Geneva" charset="0"/>
                <a:cs typeface="Geneva" charset="0"/>
              </a:defRPr>
            </a:lvl1pPr>
            <a:lvl2pPr marL="320040" indent="256032" algn="l" defTabSz="457200" rtl="0" fontAlgn="base">
              <a:lnSpc>
                <a:spcPct val="100000"/>
              </a:lnSpc>
              <a:spcBef>
                <a:spcPts val="1032"/>
              </a:spcBef>
              <a:spcAft>
                <a:spcPts val="0"/>
              </a:spcAft>
              <a:buSzPct val="90000"/>
              <a:buFont typeface="Lucida Grande"/>
              <a:buChar char="-"/>
              <a:defRPr sz="2000" b="0" i="0" kern="1200">
                <a:solidFill>
                  <a:srgbClr val="63666A"/>
                </a:solidFill>
                <a:latin typeface="Helvetica"/>
                <a:ea typeface="Geneva" charset="0"/>
                <a:cs typeface="+mn-cs"/>
              </a:defRPr>
            </a:lvl2pPr>
            <a:lvl3pPr marL="640080" indent="228600" algn="l" defTabSz="457200" rtl="0" fontAlgn="base">
              <a:lnSpc>
                <a:spcPct val="100000"/>
              </a:lnSpc>
              <a:spcBef>
                <a:spcPts val="1032"/>
              </a:spcBef>
              <a:spcAft>
                <a:spcPts val="0"/>
              </a:spcAft>
              <a:buSzPct val="88000"/>
              <a:buFont typeface="Arial"/>
              <a:buChar char="•"/>
              <a:defRPr sz="1800" b="0" i="0" kern="1200">
                <a:solidFill>
                  <a:srgbClr val="63666A"/>
                </a:solidFill>
                <a:latin typeface="Helvetica"/>
                <a:ea typeface="Geneva" charset="0"/>
                <a:cs typeface="+mn-cs"/>
              </a:defRPr>
            </a:lvl3pPr>
            <a:lvl4pPr marL="914400" indent="228600" algn="l" defTabSz="457200" rtl="0" fontAlgn="base">
              <a:lnSpc>
                <a:spcPct val="100000"/>
              </a:lnSpc>
              <a:spcBef>
                <a:spcPts val="1032"/>
              </a:spcBef>
              <a:spcAft>
                <a:spcPts val="0"/>
              </a:spcAft>
              <a:buSzPct val="90000"/>
              <a:buFont typeface="Lucida Grande"/>
              <a:buChar char="-"/>
              <a:defRPr sz="1600" b="0" i="0" kern="1200">
                <a:solidFill>
                  <a:srgbClr val="63666A"/>
                </a:solidFill>
                <a:latin typeface="Helvetica"/>
                <a:ea typeface="Geneva" charset="0"/>
                <a:cs typeface="+mn-cs"/>
              </a:defRPr>
            </a:lvl4pPr>
            <a:lvl5pPr marL="1143000" indent="192024" algn="l" defTabSz="457200" rtl="0" fontAlgn="base">
              <a:lnSpc>
                <a:spcPct val="100000"/>
              </a:lnSpc>
              <a:spcBef>
                <a:spcPts val="1032"/>
              </a:spcBef>
              <a:spcAft>
                <a:spcPts val="0"/>
              </a:spcAft>
              <a:buSzPct val="88000"/>
              <a:buFont typeface="Arial"/>
              <a:buChar char="•"/>
              <a:defRPr sz="1400" b="0" i="0" kern="1200">
                <a:solidFill>
                  <a:srgbClr val="63666A"/>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r>
              <a:rPr lang="en-US" sz="1600" dirty="0"/>
              <a:t>The Check Sheet must be completed for any loads that require rigging. This checklist must be received by the time the item arrives at the SDWF. SDSD and ESH will review to create a specific lifting plan.</a:t>
            </a:r>
          </a:p>
          <a:p>
            <a:endParaRPr lang="en-US" sz="1600" dirty="0"/>
          </a:p>
          <a:p>
            <a:pPr marL="0" indent="0">
              <a:buFont typeface="Arial"/>
              <a:buNone/>
            </a:pPr>
            <a:endParaRPr lang="en-US" sz="1600" dirty="0"/>
          </a:p>
        </p:txBody>
      </p:sp>
    </p:spTree>
    <p:extLst>
      <p:ext uri="{BB962C8B-B14F-4D97-AF65-F5344CB8AC3E}">
        <p14:creationId xmlns:p14="http://schemas.microsoft.com/office/powerpoint/2010/main" val="643262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DD6239B-9151-4739-BA18-EF9B8DBC570D}"/>
              </a:ext>
            </a:extLst>
          </p:cNvPr>
          <p:cNvSpPr>
            <a:spLocks noGrp="1"/>
          </p:cNvSpPr>
          <p:nvPr>
            <p:ph type="dt" sz="half" idx="16"/>
          </p:nvPr>
        </p:nvSpPr>
        <p:spPr/>
        <p:txBody>
          <a:bodyPr/>
          <a:lstStyle/>
          <a:p>
            <a:pPr>
              <a:defRPr/>
            </a:pPr>
            <a:r>
              <a:rPr lang="en-US"/>
              <a:t>02.02.2020</a:t>
            </a:r>
            <a:endParaRPr lang="en-US" dirty="0"/>
          </a:p>
        </p:txBody>
      </p:sp>
      <p:sp>
        <p:nvSpPr>
          <p:cNvPr id="5" name="Footer Placeholder 4">
            <a:extLst>
              <a:ext uri="{FF2B5EF4-FFF2-40B4-BE49-F238E27FC236}">
                <a16:creationId xmlns:a16="http://schemas.microsoft.com/office/drawing/2014/main" id="{751E11A0-8724-4831-9B08-09AB1F0F4051}"/>
              </a:ext>
            </a:extLst>
          </p:cNvPr>
          <p:cNvSpPr>
            <a:spLocks noGrp="1"/>
          </p:cNvSpPr>
          <p:nvPr>
            <p:ph type="ftr" sz="quarter" idx="17"/>
          </p:nvPr>
        </p:nvSpPr>
        <p:spPr/>
        <p:txBody>
          <a:bodyPr/>
          <a:lstStyle/>
          <a:p>
            <a:pPr>
              <a:defRPr/>
            </a:pPr>
            <a:r>
              <a:rPr lang="en-US"/>
              <a:t>SDSD | Installation and Integration Workshop</a:t>
            </a:r>
          </a:p>
        </p:txBody>
      </p:sp>
      <p:sp>
        <p:nvSpPr>
          <p:cNvPr id="6" name="Slide Number Placeholder 5">
            <a:extLst>
              <a:ext uri="{FF2B5EF4-FFF2-40B4-BE49-F238E27FC236}">
                <a16:creationId xmlns:a16="http://schemas.microsoft.com/office/drawing/2014/main" id="{CE34CBCF-AE9A-41BB-8CD7-AC0316AD4970}"/>
              </a:ext>
            </a:extLst>
          </p:cNvPr>
          <p:cNvSpPr>
            <a:spLocks noGrp="1"/>
          </p:cNvSpPr>
          <p:nvPr>
            <p:ph type="sldNum" sz="quarter" idx="18"/>
          </p:nvPr>
        </p:nvSpPr>
        <p:spPr/>
        <p:txBody>
          <a:bodyPr/>
          <a:lstStyle/>
          <a:p>
            <a:pPr>
              <a:defRPr/>
            </a:pPr>
            <a:fld id="{609735B5-E0F8-D44A-A3DE-E2CD0DCDE7CF}" type="slidenum">
              <a:rPr lang="en-US" smtClean="0"/>
              <a:pPr>
                <a:defRPr/>
              </a:pPr>
              <a:t>12</a:t>
            </a:fld>
            <a:endParaRPr lang="en-US" dirty="0"/>
          </a:p>
        </p:txBody>
      </p:sp>
      <p:sp>
        <p:nvSpPr>
          <p:cNvPr id="7" name="Title 6">
            <a:extLst>
              <a:ext uri="{FF2B5EF4-FFF2-40B4-BE49-F238E27FC236}">
                <a16:creationId xmlns:a16="http://schemas.microsoft.com/office/drawing/2014/main" id="{746BD083-B9D6-4639-B939-C84607DE1C36}"/>
              </a:ext>
            </a:extLst>
          </p:cNvPr>
          <p:cNvSpPr>
            <a:spLocks noGrp="1"/>
          </p:cNvSpPr>
          <p:nvPr>
            <p:ph type="title"/>
          </p:nvPr>
        </p:nvSpPr>
        <p:spPr>
          <a:xfrm>
            <a:off x="457200" y="429098"/>
            <a:ext cx="8293100" cy="435236"/>
          </a:xfrm>
        </p:spPr>
        <p:txBody>
          <a:bodyPr/>
          <a:lstStyle/>
          <a:p>
            <a:r>
              <a:rPr lang="en-US" sz="2400" dirty="0"/>
              <a:t>Action Item: 81914</a:t>
            </a:r>
            <a:endParaRPr lang="en-US" dirty="0"/>
          </a:p>
        </p:txBody>
      </p:sp>
      <p:pic>
        <p:nvPicPr>
          <p:cNvPr id="11" name="Picture 10">
            <a:extLst>
              <a:ext uri="{FF2B5EF4-FFF2-40B4-BE49-F238E27FC236}">
                <a16:creationId xmlns:a16="http://schemas.microsoft.com/office/drawing/2014/main" id="{A3D0713F-895A-4231-B938-DD8C1BF751C3}"/>
              </a:ext>
            </a:extLst>
          </p:cNvPr>
          <p:cNvPicPr>
            <a:picLocks noChangeAspect="1"/>
          </p:cNvPicPr>
          <p:nvPr/>
        </p:nvPicPr>
        <p:blipFill>
          <a:blip r:embed="rId2"/>
          <a:stretch>
            <a:fillRect/>
          </a:stretch>
        </p:blipFill>
        <p:spPr>
          <a:xfrm>
            <a:off x="1354423" y="2486972"/>
            <a:ext cx="6378290" cy="3866506"/>
          </a:xfrm>
          <a:prstGeom prst="rect">
            <a:avLst/>
          </a:prstGeom>
        </p:spPr>
      </p:pic>
      <p:sp>
        <p:nvSpPr>
          <p:cNvPr id="8" name="Content Placeholder 7">
            <a:extLst>
              <a:ext uri="{FF2B5EF4-FFF2-40B4-BE49-F238E27FC236}">
                <a16:creationId xmlns:a16="http://schemas.microsoft.com/office/drawing/2014/main" id="{CF0F61EB-81BB-4D1D-9F53-F2B379E0EC32}"/>
              </a:ext>
            </a:extLst>
          </p:cNvPr>
          <p:cNvSpPr>
            <a:spLocks noGrp="1"/>
          </p:cNvSpPr>
          <p:nvPr>
            <p:ph idx="19"/>
          </p:nvPr>
        </p:nvSpPr>
        <p:spPr>
          <a:xfrm>
            <a:off x="0" y="864334"/>
            <a:ext cx="8155718" cy="1763509"/>
          </a:xfrm>
        </p:spPr>
        <p:txBody>
          <a:bodyPr>
            <a:normAutofit/>
          </a:bodyPr>
          <a:lstStyle/>
          <a:p>
            <a:pPr marL="457200" lvl="1" indent="0">
              <a:spcBef>
                <a:spcPct val="0"/>
              </a:spcBef>
              <a:spcAft>
                <a:spcPct val="0"/>
              </a:spcAft>
              <a:buNone/>
            </a:pPr>
            <a:r>
              <a:rPr lang="en-US" sz="1800" dirty="0">
                <a:latin typeface="Helvetica" pitchFamily="2" charset="0"/>
              </a:rPr>
              <a:t>Design Specifications:</a:t>
            </a:r>
          </a:p>
          <a:p>
            <a:pPr marL="742950" lvl="1" indent="-285750">
              <a:spcBef>
                <a:spcPct val="0"/>
              </a:spcBef>
              <a:spcAft>
                <a:spcPct val="0"/>
              </a:spcAft>
              <a:buFont typeface="Arial" panose="020B0604020202020204" pitchFamily="34" charset="0"/>
              <a:buChar char="•"/>
            </a:pPr>
            <a:r>
              <a:rPr lang="en-US" sz="1800" dirty="0">
                <a:latin typeface="Helvetica" pitchFamily="2" charset="0"/>
              </a:rPr>
              <a:t>Weight Max:			8 mt</a:t>
            </a:r>
          </a:p>
          <a:p>
            <a:pPr marL="742950" lvl="1" indent="-285750">
              <a:spcBef>
                <a:spcPct val="0"/>
              </a:spcBef>
              <a:spcAft>
                <a:spcPct val="0"/>
              </a:spcAft>
              <a:buFont typeface="Arial" panose="020B0604020202020204" pitchFamily="34" charset="0"/>
              <a:buChar char="•"/>
            </a:pPr>
            <a:r>
              <a:rPr lang="en-US" sz="1800" dirty="0">
                <a:latin typeface="Helvetica" pitchFamily="2" charset="0"/>
              </a:rPr>
              <a:t>Material Height Max:	5.498 m</a:t>
            </a:r>
          </a:p>
          <a:p>
            <a:pPr marL="742950" lvl="1" indent="-285750">
              <a:spcBef>
                <a:spcPct val="0"/>
              </a:spcBef>
              <a:spcAft>
                <a:spcPct val="0"/>
              </a:spcAft>
              <a:buFont typeface="Arial" panose="020B0604020202020204" pitchFamily="34" charset="0"/>
              <a:buChar char="•"/>
            </a:pPr>
            <a:r>
              <a:rPr lang="en-US" sz="1800" dirty="0">
                <a:latin typeface="Helvetica" pitchFamily="2" charset="0"/>
              </a:rPr>
              <a:t>Floor Height Cart Max:	0.202 m (resulting in 0.19 m space under ceiling)</a:t>
            </a:r>
          </a:p>
          <a:p>
            <a:pPr marL="742950" lvl="1" indent="-285750">
              <a:spcBef>
                <a:spcPct val="0"/>
              </a:spcBef>
              <a:spcAft>
                <a:spcPct val="0"/>
              </a:spcAft>
              <a:buFont typeface="Arial" panose="020B0604020202020204" pitchFamily="34" charset="0"/>
              <a:buChar char="•"/>
            </a:pPr>
            <a:r>
              <a:rPr lang="en-US" sz="1800" dirty="0">
                <a:latin typeface="Helvetica" pitchFamily="2" charset="0"/>
              </a:rPr>
              <a:t>Drift floor incline:		1.98 deg</a:t>
            </a:r>
          </a:p>
          <a:p>
            <a:pPr marL="742950" lvl="1" indent="-285750">
              <a:spcBef>
                <a:spcPct val="0"/>
              </a:spcBef>
              <a:spcAft>
                <a:spcPct val="0"/>
              </a:spcAft>
              <a:buFont typeface="Arial" panose="020B0604020202020204" pitchFamily="34" charset="0"/>
              <a:buChar char="•"/>
            </a:pPr>
            <a:r>
              <a:rPr lang="en-US" sz="1800" dirty="0">
                <a:latin typeface="Helvetica" pitchFamily="2" charset="0"/>
              </a:rPr>
              <a:t>Maneuverability:		360 degrees pivot	</a:t>
            </a:r>
          </a:p>
          <a:p>
            <a:endParaRPr lang="en-US" sz="500" dirty="0"/>
          </a:p>
        </p:txBody>
      </p:sp>
      <p:sp>
        <p:nvSpPr>
          <p:cNvPr id="2" name="Rectangle 1">
            <a:extLst>
              <a:ext uri="{FF2B5EF4-FFF2-40B4-BE49-F238E27FC236}">
                <a16:creationId xmlns:a16="http://schemas.microsoft.com/office/drawing/2014/main" id="{D432DEB7-6291-9B40-A861-6B82A099A440}"/>
              </a:ext>
            </a:extLst>
          </p:cNvPr>
          <p:cNvSpPr/>
          <p:nvPr/>
        </p:nvSpPr>
        <p:spPr>
          <a:xfrm>
            <a:off x="3269143" y="358874"/>
            <a:ext cx="5710470" cy="646331"/>
          </a:xfrm>
          <a:prstGeom prst="rect">
            <a:avLst/>
          </a:prstGeom>
        </p:spPr>
        <p:txBody>
          <a:bodyPr wrap="square">
            <a:spAutoFit/>
          </a:bodyPr>
          <a:lstStyle/>
          <a:p>
            <a:r>
              <a:rPr lang="en-US" i="1" dirty="0">
                <a:solidFill>
                  <a:srgbClr val="63666A"/>
                </a:solidFill>
                <a:latin typeface="Helvetica" pitchFamily="2" charset="0"/>
              </a:rPr>
              <a:t>SDSD - establish the specifications of the transport cart based on largest objects (L cryostat pieces, APAs)</a:t>
            </a:r>
          </a:p>
        </p:txBody>
      </p:sp>
    </p:spTree>
    <p:extLst>
      <p:ext uri="{BB962C8B-B14F-4D97-AF65-F5344CB8AC3E}">
        <p14:creationId xmlns:p14="http://schemas.microsoft.com/office/powerpoint/2010/main" val="707449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568AA-A201-4915-8AF0-1AFCA78941D6}"/>
              </a:ext>
            </a:extLst>
          </p:cNvPr>
          <p:cNvSpPr>
            <a:spLocks noGrp="1"/>
          </p:cNvSpPr>
          <p:nvPr>
            <p:ph type="title"/>
          </p:nvPr>
        </p:nvSpPr>
        <p:spPr/>
        <p:txBody>
          <a:bodyPr/>
          <a:lstStyle/>
          <a:p>
            <a:r>
              <a:rPr lang="en-US" dirty="0"/>
              <a:t>Receipt</a:t>
            </a:r>
          </a:p>
        </p:txBody>
      </p:sp>
      <p:sp>
        <p:nvSpPr>
          <p:cNvPr id="3" name="Date Placeholder 2">
            <a:extLst>
              <a:ext uri="{FF2B5EF4-FFF2-40B4-BE49-F238E27FC236}">
                <a16:creationId xmlns:a16="http://schemas.microsoft.com/office/drawing/2014/main" id="{15A44074-2888-4494-87D3-B7EE7296F1E8}"/>
              </a:ext>
            </a:extLst>
          </p:cNvPr>
          <p:cNvSpPr>
            <a:spLocks noGrp="1"/>
          </p:cNvSpPr>
          <p:nvPr>
            <p:ph type="dt" sz="half" idx="13"/>
          </p:nvPr>
        </p:nvSpPr>
        <p:spPr/>
        <p:txBody>
          <a:bodyPr/>
          <a:lstStyle/>
          <a:p>
            <a:pPr>
              <a:defRPr/>
            </a:pPr>
            <a:r>
              <a:rPr lang="en-US"/>
              <a:t>02.02.2020</a:t>
            </a:r>
            <a:endParaRPr lang="en-US" dirty="0"/>
          </a:p>
        </p:txBody>
      </p:sp>
      <p:sp>
        <p:nvSpPr>
          <p:cNvPr id="4" name="Footer Placeholder 3">
            <a:extLst>
              <a:ext uri="{FF2B5EF4-FFF2-40B4-BE49-F238E27FC236}">
                <a16:creationId xmlns:a16="http://schemas.microsoft.com/office/drawing/2014/main" id="{38891247-D3BE-4425-94AC-ED94E252708D}"/>
              </a:ext>
            </a:extLst>
          </p:cNvPr>
          <p:cNvSpPr>
            <a:spLocks noGrp="1"/>
          </p:cNvSpPr>
          <p:nvPr>
            <p:ph type="ftr" sz="quarter" idx="14"/>
          </p:nvPr>
        </p:nvSpPr>
        <p:spPr/>
        <p:txBody>
          <a:bodyPr/>
          <a:lstStyle/>
          <a:p>
            <a:pPr>
              <a:defRPr/>
            </a:pPr>
            <a:r>
              <a:rPr lang="en-US"/>
              <a:t>SDSD | Installation and Integration Workshop</a:t>
            </a:r>
          </a:p>
        </p:txBody>
      </p:sp>
      <p:sp>
        <p:nvSpPr>
          <p:cNvPr id="5" name="Slide Number Placeholder 4">
            <a:extLst>
              <a:ext uri="{FF2B5EF4-FFF2-40B4-BE49-F238E27FC236}">
                <a16:creationId xmlns:a16="http://schemas.microsoft.com/office/drawing/2014/main" id="{315928A8-9151-4FE1-9DD0-23E1AA31FE63}"/>
              </a:ext>
            </a:extLst>
          </p:cNvPr>
          <p:cNvSpPr>
            <a:spLocks noGrp="1"/>
          </p:cNvSpPr>
          <p:nvPr>
            <p:ph type="sldNum" sz="quarter" idx="15"/>
          </p:nvPr>
        </p:nvSpPr>
        <p:spPr/>
        <p:txBody>
          <a:bodyPr/>
          <a:lstStyle/>
          <a:p>
            <a:pPr>
              <a:defRPr/>
            </a:pPr>
            <a:fld id="{98AA3EDC-84CE-5D44-955B-22A59AD27526}" type="slidenum">
              <a:rPr lang="en-US" smtClean="0"/>
              <a:pPr>
                <a:defRPr/>
              </a:pPr>
              <a:t>13</a:t>
            </a:fld>
            <a:endParaRPr lang="en-US" dirty="0"/>
          </a:p>
        </p:txBody>
      </p:sp>
      <p:sp>
        <p:nvSpPr>
          <p:cNvPr id="6" name="Content Placeholder 5">
            <a:extLst>
              <a:ext uri="{FF2B5EF4-FFF2-40B4-BE49-F238E27FC236}">
                <a16:creationId xmlns:a16="http://schemas.microsoft.com/office/drawing/2014/main" id="{89F79CA3-6142-437A-B166-7DFE1F40534E}"/>
              </a:ext>
            </a:extLst>
          </p:cNvPr>
          <p:cNvSpPr>
            <a:spLocks noGrp="1"/>
          </p:cNvSpPr>
          <p:nvPr>
            <p:ph idx="16"/>
          </p:nvPr>
        </p:nvSpPr>
        <p:spPr>
          <a:xfrm>
            <a:off x="457200" y="1238250"/>
            <a:ext cx="6187440" cy="4846638"/>
          </a:xfrm>
        </p:spPr>
        <p:txBody>
          <a:bodyPr>
            <a:normAutofit lnSpcReduction="10000"/>
          </a:bodyPr>
          <a:lstStyle/>
          <a:p>
            <a:r>
              <a:rPr lang="en-US" dirty="0"/>
              <a:t>Material will receive final scan by integration personnel at point of final delivery</a:t>
            </a:r>
          </a:p>
          <a:p>
            <a:pPr lvl="1"/>
            <a:r>
              <a:rPr lang="en-US" dirty="0"/>
              <a:t>Surface</a:t>
            </a:r>
          </a:p>
          <a:p>
            <a:pPr lvl="1"/>
            <a:r>
              <a:rPr lang="en-US" dirty="0"/>
              <a:t>4850</a:t>
            </a:r>
          </a:p>
          <a:p>
            <a:pPr lvl="2"/>
            <a:r>
              <a:rPr lang="en-US" dirty="0"/>
              <a:t>North Cavern</a:t>
            </a:r>
          </a:p>
          <a:p>
            <a:pPr lvl="2"/>
            <a:r>
              <a:rPr lang="en-US" dirty="0"/>
              <a:t>South Cavern</a:t>
            </a:r>
          </a:p>
          <a:p>
            <a:pPr lvl="2"/>
            <a:r>
              <a:rPr lang="en-US" dirty="0"/>
              <a:t>CUC</a:t>
            </a:r>
          </a:p>
          <a:p>
            <a:endParaRPr lang="en-US" dirty="0"/>
          </a:p>
          <a:p>
            <a:r>
              <a:rPr lang="en-US" dirty="0"/>
              <a:t>Unpack and Sort Material (SDSD, Installation Team, Consortia)</a:t>
            </a:r>
          </a:p>
          <a:p>
            <a:pPr lvl="1"/>
            <a:r>
              <a:rPr lang="en-US" dirty="0"/>
              <a:t>Will need to identify staging areas for certain materials</a:t>
            </a:r>
          </a:p>
          <a:p>
            <a:endParaRPr lang="en-US" dirty="0"/>
          </a:p>
          <a:p>
            <a:r>
              <a:rPr lang="en-US" dirty="0"/>
              <a:t>Detailed quality checks (Consortia)</a:t>
            </a:r>
          </a:p>
          <a:p>
            <a:endParaRPr lang="en-US" dirty="0"/>
          </a:p>
        </p:txBody>
      </p:sp>
      <p:pic>
        <p:nvPicPr>
          <p:cNvPr id="10" name="Picture 9">
            <a:extLst>
              <a:ext uri="{FF2B5EF4-FFF2-40B4-BE49-F238E27FC236}">
                <a16:creationId xmlns:a16="http://schemas.microsoft.com/office/drawing/2014/main" id="{9E9D49E3-245E-4FBD-91BE-D28118DA0F82}"/>
              </a:ext>
            </a:extLst>
          </p:cNvPr>
          <p:cNvPicPr>
            <a:picLocks noChangeAspect="1"/>
          </p:cNvPicPr>
          <p:nvPr/>
        </p:nvPicPr>
        <p:blipFill>
          <a:blip r:embed="rId2"/>
          <a:stretch>
            <a:fillRect/>
          </a:stretch>
        </p:blipFill>
        <p:spPr>
          <a:xfrm>
            <a:off x="1702645" y="285923"/>
            <a:ext cx="7441355" cy="611060"/>
          </a:xfrm>
          <a:prstGeom prst="rect">
            <a:avLst/>
          </a:prstGeom>
        </p:spPr>
      </p:pic>
    </p:spTree>
    <p:extLst>
      <p:ext uri="{BB962C8B-B14F-4D97-AF65-F5344CB8AC3E}">
        <p14:creationId xmlns:p14="http://schemas.microsoft.com/office/powerpoint/2010/main" val="1360662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E109431-EFC1-42A9-90B4-C2EE2CFFB3D6}"/>
              </a:ext>
            </a:extLst>
          </p:cNvPr>
          <p:cNvPicPr>
            <a:picLocks noChangeAspect="1"/>
          </p:cNvPicPr>
          <p:nvPr/>
        </p:nvPicPr>
        <p:blipFill>
          <a:blip r:embed="rId2"/>
          <a:stretch>
            <a:fillRect/>
          </a:stretch>
        </p:blipFill>
        <p:spPr>
          <a:xfrm>
            <a:off x="6173470" y="3119402"/>
            <a:ext cx="2765878" cy="3210552"/>
          </a:xfrm>
          <a:prstGeom prst="rect">
            <a:avLst/>
          </a:prstGeom>
        </p:spPr>
      </p:pic>
      <p:pic>
        <p:nvPicPr>
          <p:cNvPr id="12" name="Picture 11">
            <a:extLst>
              <a:ext uri="{FF2B5EF4-FFF2-40B4-BE49-F238E27FC236}">
                <a16:creationId xmlns:a16="http://schemas.microsoft.com/office/drawing/2014/main" id="{0D4430DC-CBBF-499D-A7DE-3AEDE9A6FE2B}"/>
              </a:ext>
            </a:extLst>
          </p:cNvPr>
          <p:cNvPicPr>
            <a:picLocks noChangeAspect="1"/>
          </p:cNvPicPr>
          <p:nvPr/>
        </p:nvPicPr>
        <p:blipFill>
          <a:blip r:embed="rId3"/>
          <a:stretch>
            <a:fillRect/>
          </a:stretch>
        </p:blipFill>
        <p:spPr>
          <a:xfrm>
            <a:off x="4108843" y="1332927"/>
            <a:ext cx="3081413" cy="2056615"/>
          </a:xfrm>
          <a:prstGeom prst="rect">
            <a:avLst/>
          </a:prstGeom>
        </p:spPr>
      </p:pic>
      <p:sp>
        <p:nvSpPr>
          <p:cNvPr id="2" name="Title 1">
            <a:extLst>
              <a:ext uri="{FF2B5EF4-FFF2-40B4-BE49-F238E27FC236}">
                <a16:creationId xmlns:a16="http://schemas.microsoft.com/office/drawing/2014/main" id="{E1A568AA-A201-4915-8AF0-1AFCA78941D6}"/>
              </a:ext>
            </a:extLst>
          </p:cNvPr>
          <p:cNvSpPr>
            <a:spLocks noGrp="1"/>
          </p:cNvSpPr>
          <p:nvPr>
            <p:ph type="title"/>
          </p:nvPr>
        </p:nvSpPr>
        <p:spPr/>
        <p:txBody>
          <a:bodyPr/>
          <a:lstStyle/>
          <a:p>
            <a:r>
              <a:rPr lang="en-US" dirty="0"/>
              <a:t>Refuse</a:t>
            </a:r>
          </a:p>
        </p:txBody>
      </p:sp>
      <p:sp>
        <p:nvSpPr>
          <p:cNvPr id="3" name="Date Placeholder 2">
            <a:extLst>
              <a:ext uri="{FF2B5EF4-FFF2-40B4-BE49-F238E27FC236}">
                <a16:creationId xmlns:a16="http://schemas.microsoft.com/office/drawing/2014/main" id="{15A44074-2888-4494-87D3-B7EE7296F1E8}"/>
              </a:ext>
            </a:extLst>
          </p:cNvPr>
          <p:cNvSpPr>
            <a:spLocks noGrp="1"/>
          </p:cNvSpPr>
          <p:nvPr>
            <p:ph type="dt" sz="half" idx="13"/>
          </p:nvPr>
        </p:nvSpPr>
        <p:spPr/>
        <p:txBody>
          <a:bodyPr/>
          <a:lstStyle/>
          <a:p>
            <a:pPr>
              <a:defRPr/>
            </a:pPr>
            <a:r>
              <a:rPr lang="en-US"/>
              <a:t>02.02.2020</a:t>
            </a:r>
            <a:endParaRPr lang="en-US" dirty="0"/>
          </a:p>
        </p:txBody>
      </p:sp>
      <p:sp>
        <p:nvSpPr>
          <p:cNvPr id="4" name="Footer Placeholder 3">
            <a:extLst>
              <a:ext uri="{FF2B5EF4-FFF2-40B4-BE49-F238E27FC236}">
                <a16:creationId xmlns:a16="http://schemas.microsoft.com/office/drawing/2014/main" id="{38891247-D3BE-4425-94AC-ED94E252708D}"/>
              </a:ext>
            </a:extLst>
          </p:cNvPr>
          <p:cNvSpPr>
            <a:spLocks noGrp="1"/>
          </p:cNvSpPr>
          <p:nvPr>
            <p:ph type="ftr" sz="quarter" idx="14"/>
          </p:nvPr>
        </p:nvSpPr>
        <p:spPr/>
        <p:txBody>
          <a:bodyPr/>
          <a:lstStyle/>
          <a:p>
            <a:pPr>
              <a:defRPr/>
            </a:pPr>
            <a:r>
              <a:rPr lang="en-US"/>
              <a:t>SDSD | Installation and Integration Workshop</a:t>
            </a:r>
          </a:p>
        </p:txBody>
      </p:sp>
      <p:sp>
        <p:nvSpPr>
          <p:cNvPr id="5" name="Slide Number Placeholder 4">
            <a:extLst>
              <a:ext uri="{FF2B5EF4-FFF2-40B4-BE49-F238E27FC236}">
                <a16:creationId xmlns:a16="http://schemas.microsoft.com/office/drawing/2014/main" id="{315928A8-9151-4FE1-9DD0-23E1AA31FE63}"/>
              </a:ext>
            </a:extLst>
          </p:cNvPr>
          <p:cNvSpPr>
            <a:spLocks noGrp="1"/>
          </p:cNvSpPr>
          <p:nvPr>
            <p:ph type="sldNum" sz="quarter" idx="15"/>
          </p:nvPr>
        </p:nvSpPr>
        <p:spPr/>
        <p:txBody>
          <a:bodyPr/>
          <a:lstStyle/>
          <a:p>
            <a:pPr>
              <a:defRPr/>
            </a:pPr>
            <a:fld id="{98AA3EDC-84CE-5D44-955B-22A59AD27526}" type="slidenum">
              <a:rPr lang="en-US" smtClean="0"/>
              <a:pPr>
                <a:defRPr/>
              </a:pPr>
              <a:t>14</a:t>
            </a:fld>
            <a:endParaRPr lang="en-US" dirty="0"/>
          </a:p>
        </p:txBody>
      </p:sp>
      <p:sp>
        <p:nvSpPr>
          <p:cNvPr id="6" name="Content Placeholder 5">
            <a:extLst>
              <a:ext uri="{FF2B5EF4-FFF2-40B4-BE49-F238E27FC236}">
                <a16:creationId xmlns:a16="http://schemas.microsoft.com/office/drawing/2014/main" id="{89F79CA3-6142-437A-B166-7DFE1F40534E}"/>
              </a:ext>
            </a:extLst>
          </p:cNvPr>
          <p:cNvSpPr>
            <a:spLocks noGrp="1"/>
          </p:cNvSpPr>
          <p:nvPr>
            <p:ph idx="16"/>
          </p:nvPr>
        </p:nvSpPr>
        <p:spPr>
          <a:xfrm>
            <a:off x="457200" y="1238250"/>
            <a:ext cx="4627634" cy="4846638"/>
          </a:xfrm>
        </p:spPr>
        <p:txBody>
          <a:bodyPr/>
          <a:lstStyle/>
          <a:p>
            <a:r>
              <a:rPr lang="en-US" dirty="0"/>
              <a:t>Types of Packaging</a:t>
            </a:r>
          </a:p>
          <a:p>
            <a:pPr lvl="1"/>
            <a:r>
              <a:rPr lang="en-US" dirty="0"/>
              <a:t>Wood</a:t>
            </a:r>
          </a:p>
          <a:p>
            <a:pPr lvl="1"/>
            <a:r>
              <a:rPr lang="en-US" dirty="0"/>
              <a:t>Cardboard</a:t>
            </a:r>
          </a:p>
          <a:p>
            <a:pPr lvl="1"/>
            <a:r>
              <a:rPr lang="en-US" dirty="0"/>
              <a:t>Plastic</a:t>
            </a:r>
          </a:p>
          <a:p>
            <a:pPr lvl="1"/>
            <a:r>
              <a:rPr lang="en-US" dirty="0"/>
              <a:t>Other?</a:t>
            </a:r>
          </a:p>
          <a:p>
            <a:r>
              <a:rPr lang="en-US" dirty="0"/>
              <a:t>Prepare waste at 4850 (SDSD)</a:t>
            </a:r>
          </a:p>
          <a:p>
            <a:r>
              <a:rPr lang="en-US" dirty="0"/>
              <a:t>Shaft scheduling (SDSD)</a:t>
            </a:r>
          </a:p>
          <a:p>
            <a:pPr lvl="1"/>
            <a:r>
              <a:rPr lang="en-US" dirty="0"/>
              <a:t>Cage times account for refuse loading at the 4850 and unloading at the headframe.</a:t>
            </a:r>
          </a:p>
          <a:p>
            <a:r>
              <a:rPr lang="en-US" dirty="0"/>
              <a:t>Utilize shipping transport to haul waste away from SURF (SDSD)</a:t>
            </a:r>
          </a:p>
        </p:txBody>
      </p:sp>
      <p:pic>
        <p:nvPicPr>
          <p:cNvPr id="18" name="Picture 17">
            <a:extLst>
              <a:ext uri="{FF2B5EF4-FFF2-40B4-BE49-F238E27FC236}">
                <a16:creationId xmlns:a16="http://schemas.microsoft.com/office/drawing/2014/main" id="{6F0A7EE4-B83D-485F-A209-ABFC48495AFC}"/>
              </a:ext>
            </a:extLst>
          </p:cNvPr>
          <p:cNvPicPr>
            <a:picLocks noChangeAspect="1"/>
          </p:cNvPicPr>
          <p:nvPr/>
        </p:nvPicPr>
        <p:blipFill>
          <a:blip r:embed="rId4"/>
          <a:stretch>
            <a:fillRect/>
          </a:stretch>
        </p:blipFill>
        <p:spPr>
          <a:xfrm>
            <a:off x="1741714" y="331026"/>
            <a:ext cx="7402286" cy="598359"/>
          </a:xfrm>
          <a:prstGeom prst="rect">
            <a:avLst/>
          </a:prstGeom>
        </p:spPr>
      </p:pic>
    </p:spTree>
    <p:extLst>
      <p:ext uri="{BB962C8B-B14F-4D97-AF65-F5344CB8AC3E}">
        <p14:creationId xmlns:p14="http://schemas.microsoft.com/office/powerpoint/2010/main" val="2414366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3E3F080-2740-406F-A163-C5DC038A8922}"/>
              </a:ext>
            </a:extLst>
          </p:cNvPr>
          <p:cNvSpPr>
            <a:spLocks noGrp="1"/>
          </p:cNvSpPr>
          <p:nvPr>
            <p:ph type="dt" sz="half" idx="16"/>
          </p:nvPr>
        </p:nvSpPr>
        <p:spPr/>
        <p:txBody>
          <a:bodyPr/>
          <a:lstStyle/>
          <a:p>
            <a:pPr>
              <a:defRPr/>
            </a:pPr>
            <a:r>
              <a:rPr lang="en-US"/>
              <a:t>02.02.2020</a:t>
            </a:r>
            <a:endParaRPr lang="en-US" dirty="0"/>
          </a:p>
        </p:txBody>
      </p:sp>
      <p:sp>
        <p:nvSpPr>
          <p:cNvPr id="5" name="Footer Placeholder 4">
            <a:extLst>
              <a:ext uri="{FF2B5EF4-FFF2-40B4-BE49-F238E27FC236}">
                <a16:creationId xmlns:a16="http://schemas.microsoft.com/office/drawing/2014/main" id="{6F6EBDED-A45F-4CEA-B0AE-010A08EC2266}"/>
              </a:ext>
            </a:extLst>
          </p:cNvPr>
          <p:cNvSpPr>
            <a:spLocks noGrp="1"/>
          </p:cNvSpPr>
          <p:nvPr>
            <p:ph type="ftr" sz="quarter" idx="17"/>
          </p:nvPr>
        </p:nvSpPr>
        <p:spPr/>
        <p:txBody>
          <a:bodyPr/>
          <a:lstStyle/>
          <a:p>
            <a:pPr>
              <a:defRPr/>
            </a:pPr>
            <a:r>
              <a:rPr lang="en-US"/>
              <a:t>SDSD | Installation and Integration Workshop</a:t>
            </a:r>
          </a:p>
        </p:txBody>
      </p:sp>
      <p:sp>
        <p:nvSpPr>
          <p:cNvPr id="6" name="Slide Number Placeholder 5">
            <a:extLst>
              <a:ext uri="{FF2B5EF4-FFF2-40B4-BE49-F238E27FC236}">
                <a16:creationId xmlns:a16="http://schemas.microsoft.com/office/drawing/2014/main" id="{1C3B9B94-9AF0-48E0-8391-894EB7B8DA22}"/>
              </a:ext>
            </a:extLst>
          </p:cNvPr>
          <p:cNvSpPr>
            <a:spLocks noGrp="1"/>
          </p:cNvSpPr>
          <p:nvPr>
            <p:ph type="sldNum" sz="quarter" idx="18"/>
          </p:nvPr>
        </p:nvSpPr>
        <p:spPr/>
        <p:txBody>
          <a:bodyPr/>
          <a:lstStyle/>
          <a:p>
            <a:pPr>
              <a:defRPr/>
            </a:pPr>
            <a:fld id="{609735B5-E0F8-D44A-A3DE-E2CD0DCDE7CF}" type="slidenum">
              <a:rPr lang="en-US" smtClean="0"/>
              <a:pPr>
                <a:defRPr/>
              </a:pPr>
              <a:t>15</a:t>
            </a:fld>
            <a:endParaRPr lang="en-US" dirty="0"/>
          </a:p>
        </p:txBody>
      </p:sp>
      <p:sp>
        <p:nvSpPr>
          <p:cNvPr id="7" name="Title 6">
            <a:extLst>
              <a:ext uri="{FF2B5EF4-FFF2-40B4-BE49-F238E27FC236}">
                <a16:creationId xmlns:a16="http://schemas.microsoft.com/office/drawing/2014/main" id="{B21B70BE-A223-4D8B-8940-FC5E32E84BB2}"/>
              </a:ext>
            </a:extLst>
          </p:cNvPr>
          <p:cNvSpPr>
            <a:spLocks noGrp="1"/>
          </p:cNvSpPr>
          <p:nvPr>
            <p:ph type="title"/>
          </p:nvPr>
        </p:nvSpPr>
        <p:spPr/>
        <p:txBody>
          <a:bodyPr/>
          <a:lstStyle/>
          <a:p>
            <a:r>
              <a:rPr lang="en-US" sz="2400" dirty="0"/>
              <a:t>SDWF &amp; SURF QA/QC Functions</a:t>
            </a:r>
          </a:p>
        </p:txBody>
      </p:sp>
      <p:sp>
        <p:nvSpPr>
          <p:cNvPr id="8" name="Content Placeholder 7">
            <a:extLst>
              <a:ext uri="{FF2B5EF4-FFF2-40B4-BE49-F238E27FC236}">
                <a16:creationId xmlns:a16="http://schemas.microsoft.com/office/drawing/2014/main" id="{7A9869E8-ABCD-477F-B4EE-89FEA33D2051}"/>
              </a:ext>
            </a:extLst>
          </p:cNvPr>
          <p:cNvSpPr>
            <a:spLocks noGrp="1"/>
          </p:cNvSpPr>
          <p:nvPr>
            <p:ph idx="19"/>
          </p:nvPr>
        </p:nvSpPr>
        <p:spPr>
          <a:xfrm>
            <a:off x="457200" y="939164"/>
            <a:ext cx="8293100" cy="4979671"/>
          </a:xfrm>
        </p:spPr>
        <p:txBody>
          <a:bodyPr>
            <a:normAutofit fontScale="92500" lnSpcReduction="20000"/>
          </a:bodyPr>
          <a:lstStyle/>
          <a:p>
            <a:r>
              <a:rPr lang="en-US" dirty="0"/>
              <a:t>South Dakota Warehouse Facility </a:t>
            </a:r>
          </a:p>
          <a:p>
            <a:pPr lvl="1"/>
            <a:r>
              <a:rPr lang="en-US" dirty="0"/>
              <a:t>Warehouse Personnel – visual check for obvious packaging damages only</a:t>
            </a:r>
          </a:p>
          <a:p>
            <a:pPr lvl="1"/>
            <a:r>
              <a:rPr lang="en-US" dirty="0"/>
              <a:t>Consortia QA/QC specifications need to be advised as soon as possible to be incorporated into RFP:</a:t>
            </a:r>
          </a:p>
          <a:p>
            <a:pPr lvl="2"/>
            <a:r>
              <a:rPr lang="en-US" dirty="0"/>
              <a:t>Frequency</a:t>
            </a:r>
          </a:p>
          <a:p>
            <a:pPr lvl="2"/>
            <a:r>
              <a:rPr lang="en-US" dirty="0"/>
              <a:t>Personnel number</a:t>
            </a:r>
          </a:p>
          <a:p>
            <a:pPr lvl="2"/>
            <a:r>
              <a:rPr lang="en-US" dirty="0"/>
              <a:t>Space and Equipment requirement</a:t>
            </a:r>
          </a:p>
          <a:p>
            <a:endParaRPr lang="en-US" dirty="0"/>
          </a:p>
          <a:p>
            <a:r>
              <a:rPr lang="en-US" dirty="0"/>
              <a:t>SURF Headframe Surface</a:t>
            </a:r>
          </a:p>
          <a:p>
            <a:pPr lvl="1"/>
            <a:r>
              <a:rPr lang="en-US" dirty="0"/>
              <a:t>SDSTA/Rigging Personnel – visual check for damages (return to SDWF for investigation/resolution)</a:t>
            </a:r>
          </a:p>
          <a:p>
            <a:endParaRPr lang="en-US" dirty="0"/>
          </a:p>
          <a:p>
            <a:r>
              <a:rPr lang="en-US" dirty="0"/>
              <a:t>Caverns &amp; CUC</a:t>
            </a:r>
          </a:p>
          <a:p>
            <a:pPr lvl="1"/>
            <a:r>
              <a:rPr lang="en-US" dirty="0"/>
              <a:t>SDSD visual inspection</a:t>
            </a:r>
          </a:p>
          <a:p>
            <a:pPr lvl="1"/>
            <a:r>
              <a:rPr lang="en-US" dirty="0"/>
              <a:t>Consortia Personnel – according to consortia needs</a:t>
            </a:r>
          </a:p>
          <a:p>
            <a:endParaRPr lang="en-US" dirty="0"/>
          </a:p>
        </p:txBody>
      </p:sp>
    </p:spTree>
    <p:extLst>
      <p:ext uri="{BB962C8B-B14F-4D97-AF65-F5344CB8AC3E}">
        <p14:creationId xmlns:p14="http://schemas.microsoft.com/office/powerpoint/2010/main" val="734250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1E90115-04EE-4BAE-ABEB-7B16CEA468CA}"/>
              </a:ext>
            </a:extLst>
          </p:cNvPr>
          <p:cNvSpPr>
            <a:spLocks noGrp="1"/>
          </p:cNvSpPr>
          <p:nvPr>
            <p:ph type="dt" sz="half" idx="16"/>
          </p:nvPr>
        </p:nvSpPr>
        <p:spPr/>
        <p:txBody>
          <a:bodyPr/>
          <a:lstStyle/>
          <a:p>
            <a:pPr>
              <a:defRPr/>
            </a:pPr>
            <a:r>
              <a:rPr lang="en-US"/>
              <a:t>02.02.2020</a:t>
            </a:r>
            <a:endParaRPr lang="en-US" dirty="0"/>
          </a:p>
        </p:txBody>
      </p:sp>
      <p:sp>
        <p:nvSpPr>
          <p:cNvPr id="5" name="Footer Placeholder 4">
            <a:extLst>
              <a:ext uri="{FF2B5EF4-FFF2-40B4-BE49-F238E27FC236}">
                <a16:creationId xmlns:a16="http://schemas.microsoft.com/office/drawing/2014/main" id="{AB860275-65E8-46BC-952E-F07AA394DEE0}"/>
              </a:ext>
            </a:extLst>
          </p:cNvPr>
          <p:cNvSpPr>
            <a:spLocks noGrp="1"/>
          </p:cNvSpPr>
          <p:nvPr>
            <p:ph type="ftr" sz="quarter" idx="17"/>
          </p:nvPr>
        </p:nvSpPr>
        <p:spPr/>
        <p:txBody>
          <a:bodyPr/>
          <a:lstStyle/>
          <a:p>
            <a:pPr>
              <a:defRPr/>
            </a:pPr>
            <a:r>
              <a:rPr lang="en-US"/>
              <a:t>SDSD | Installation and Integration Workshop</a:t>
            </a:r>
          </a:p>
        </p:txBody>
      </p:sp>
      <p:sp>
        <p:nvSpPr>
          <p:cNvPr id="6" name="Slide Number Placeholder 5">
            <a:extLst>
              <a:ext uri="{FF2B5EF4-FFF2-40B4-BE49-F238E27FC236}">
                <a16:creationId xmlns:a16="http://schemas.microsoft.com/office/drawing/2014/main" id="{88194924-0F78-44FC-A0CE-35F0EA4AC081}"/>
              </a:ext>
            </a:extLst>
          </p:cNvPr>
          <p:cNvSpPr>
            <a:spLocks noGrp="1"/>
          </p:cNvSpPr>
          <p:nvPr>
            <p:ph type="sldNum" sz="quarter" idx="18"/>
          </p:nvPr>
        </p:nvSpPr>
        <p:spPr/>
        <p:txBody>
          <a:bodyPr/>
          <a:lstStyle/>
          <a:p>
            <a:pPr>
              <a:defRPr/>
            </a:pPr>
            <a:fld id="{609735B5-E0F8-D44A-A3DE-E2CD0DCDE7CF}" type="slidenum">
              <a:rPr lang="en-US" smtClean="0"/>
              <a:pPr>
                <a:defRPr/>
              </a:pPr>
              <a:t>16</a:t>
            </a:fld>
            <a:endParaRPr lang="en-US" dirty="0"/>
          </a:p>
        </p:txBody>
      </p:sp>
      <p:sp>
        <p:nvSpPr>
          <p:cNvPr id="7" name="Title 6">
            <a:extLst>
              <a:ext uri="{FF2B5EF4-FFF2-40B4-BE49-F238E27FC236}">
                <a16:creationId xmlns:a16="http://schemas.microsoft.com/office/drawing/2014/main" id="{73D20609-F68B-4B66-8368-2485FD05E56C}"/>
              </a:ext>
            </a:extLst>
          </p:cNvPr>
          <p:cNvSpPr>
            <a:spLocks noGrp="1"/>
          </p:cNvSpPr>
          <p:nvPr>
            <p:ph type="title"/>
          </p:nvPr>
        </p:nvSpPr>
        <p:spPr/>
        <p:txBody>
          <a:bodyPr/>
          <a:lstStyle/>
          <a:p>
            <a:r>
              <a:rPr lang="en-US" dirty="0"/>
              <a:t>Other Logistical Items</a:t>
            </a:r>
          </a:p>
        </p:txBody>
      </p:sp>
      <p:sp>
        <p:nvSpPr>
          <p:cNvPr id="8" name="Content Placeholder 7">
            <a:extLst>
              <a:ext uri="{FF2B5EF4-FFF2-40B4-BE49-F238E27FC236}">
                <a16:creationId xmlns:a16="http://schemas.microsoft.com/office/drawing/2014/main" id="{050F1001-B37E-45D4-A3A0-F15D12B5F361}"/>
              </a:ext>
            </a:extLst>
          </p:cNvPr>
          <p:cNvSpPr>
            <a:spLocks noGrp="1"/>
          </p:cNvSpPr>
          <p:nvPr>
            <p:ph idx="19"/>
          </p:nvPr>
        </p:nvSpPr>
        <p:spPr>
          <a:xfrm>
            <a:off x="457200" y="1238249"/>
            <a:ext cx="4181912" cy="4920504"/>
          </a:xfrm>
        </p:spPr>
        <p:txBody>
          <a:bodyPr>
            <a:normAutofit fontScale="92500" lnSpcReduction="10000"/>
          </a:bodyPr>
          <a:lstStyle/>
          <a:p>
            <a:r>
              <a:rPr lang="en-US" dirty="0"/>
              <a:t>Movement of equipment</a:t>
            </a:r>
          </a:p>
          <a:p>
            <a:pPr lvl="1"/>
            <a:r>
              <a:rPr lang="en-US" dirty="0"/>
              <a:t>Forklifts</a:t>
            </a:r>
          </a:p>
          <a:p>
            <a:pPr lvl="1"/>
            <a:r>
              <a:rPr lang="en-US" dirty="0"/>
              <a:t>Carts</a:t>
            </a:r>
          </a:p>
          <a:p>
            <a:endParaRPr lang="en-US" dirty="0"/>
          </a:p>
          <a:p>
            <a:r>
              <a:rPr lang="en-US" dirty="0"/>
              <a:t>Placement of Accommodations</a:t>
            </a:r>
          </a:p>
          <a:p>
            <a:pPr lvl="1"/>
            <a:r>
              <a:rPr lang="en-US" dirty="0"/>
              <a:t>Toilets</a:t>
            </a:r>
          </a:p>
          <a:p>
            <a:pPr lvl="1"/>
            <a:r>
              <a:rPr lang="en-US" dirty="0"/>
              <a:t>Handwashing Stations</a:t>
            </a:r>
          </a:p>
          <a:p>
            <a:pPr lvl="1"/>
            <a:r>
              <a:rPr lang="en-US" dirty="0"/>
              <a:t>Tables/Chairs (break area)</a:t>
            </a:r>
          </a:p>
          <a:p>
            <a:pPr lvl="1"/>
            <a:r>
              <a:rPr lang="en-US" dirty="0"/>
              <a:t>Storage</a:t>
            </a:r>
          </a:p>
          <a:p>
            <a:pPr lvl="2"/>
            <a:r>
              <a:rPr lang="en-US" dirty="0"/>
              <a:t>Tools</a:t>
            </a:r>
          </a:p>
          <a:p>
            <a:pPr lvl="2"/>
            <a:r>
              <a:rPr lang="en-US" dirty="0"/>
              <a:t>Personal Belongings</a:t>
            </a:r>
          </a:p>
          <a:p>
            <a:pPr lvl="1"/>
            <a:r>
              <a:rPr lang="en-US" dirty="0"/>
              <a:t>Temp Office/Computing </a:t>
            </a:r>
          </a:p>
          <a:p>
            <a:endParaRPr lang="en-US" dirty="0"/>
          </a:p>
          <a:p>
            <a:r>
              <a:rPr lang="en-US" dirty="0"/>
              <a:t>Material Staging</a:t>
            </a:r>
          </a:p>
          <a:p>
            <a:endParaRPr lang="en-US" dirty="0"/>
          </a:p>
        </p:txBody>
      </p:sp>
      <p:pic>
        <p:nvPicPr>
          <p:cNvPr id="4098" name="Picture 2" descr="15f89d1e-d99b-43ee-8383-a6fae3d1cfe4@namprd09">
            <a:extLst>
              <a:ext uri="{FF2B5EF4-FFF2-40B4-BE49-F238E27FC236}">
                <a16:creationId xmlns:a16="http://schemas.microsoft.com/office/drawing/2014/main" id="{C51D843F-5063-4C96-89FB-BD6F7AB3E00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862"/>
          <a:stretch/>
        </p:blipFill>
        <p:spPr bwMode="auto">
          <a:xfrm>
            <a:off x="5825998" y="336818"/>
            <a:ext cx="2722384" cy="2599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descr="37505993-86b7-4800-a922-9eeb2d5624f6@namprd09">
            <a:extLst>
              <a:ext uri="{FF2B5EF4-FFF2-40B4-BE49-F238E27FC236}">
                <a16:creationId xmlns:a16="http://schemas.microsoft.com/office/drawing/2014/main" id="{EB2CCB36-7065-48EC-8680-BE8422E678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4739753" y="3527523"/>
            <a:ext cx="2951380" cy="220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4215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DD6239B-9151-4739-BA18-EF9B8DBC570D}"/>
              </a:ext>
            </a:extLst>
          </p:cNvPr>
          <p:cNvSpPr>
            <a:spLocks noGrp="1"/>
          </p:cNvSpPr>
          <p:nvPr>
            <p:ph type="dt" sz="half" idx="16"/>
          </p:nvPr>
        </p:nvSpPr>
        <p:spPr/>
        <p:txBody>
          <a:bodyPr/>
          <a:lstStyle/>
          <a:p>
            <a:pPr>
              <a:defRPr/>
            </a:pPr>
            <a:r>
              <a:rPr lang="en-US"/>
              <a:t>02.02.2020</a:t>
            </a:r>
            <a:endParaRPr lang="en-US" dirty="0"/>
          </a:p>
        </p:txBody>
      </p:sp>
      <p:sp>
        <p:nvSpPr>
          <p:cNvPr id="5" name="Footer Placeholder 4">
            <a:extLst>
              <a:ext uri="{FF2B5EF4-FFF2-40B4-BE49-F238E27FC236}">
                <a16:creationId xmlns:a16="http://schemas.microsoft.com/office/drawing/2014/main" id="{751E11A0-8724-4831-9B08-09AB1F0F4051}"/>
              </a:ext>
            </a:extLst>
          </p:cNvPr>
          <p:cNvSpPr>
            <a:spLocks noGrp="1"/>
          </p:cNvSpPr>
          <p:nvPr>
            <p:ph type="ftr" sz="quarter" idx="17"/>
          </p:nvPr>
        </p:nvSpPr>
        <p:spPr/>
        <p:txBody>
          <a:bodyPr/>
          <a:lstStyle/>
          <a:p>
            <a:pPr>
              <a:defRPr/>
            </a:pPr>
            <a:r>
              <a:rPr lang="en-US"/>
              <a:t>SDSD | Installation and Integration Workshop</a:t>
            </a:r>
          </a:p>
        </p:txBody>
      </p:sp>
      <p:sp>
        <p:nvSpPr>
          <p:cNvPr id="6" name="Slide Number Placeholder 5">
            <a:extLst>
              <a:ext uri="{FF2B5EF4-FFF2-40B4-BE49-F238E27FC236}">
                <a16:creationId xmlns:a16="http://schemas.microsoft.com/office/drawing/2014/main" id="{CE34CBCF-AE9A-41BB-8CD7-AC0316AD4970}"/>
              </a:ext>
            </a:extLst>
          </p:cNvPr>
          <p:cNvSpPr>
            <a:spLocks noGrp="1"/>
          </p:cNvSpPr>
          <p:nvPr>
            <p:ph type="sldNum" sz="quarter" idx="18"/>
          </p:nvPr>
        </p:nvSpPr>
        <p:spPr/>
        <p:txBody>
          <a:bodyPr/>
          <a:lstStyle/>
          <a:p>
            <a:pPr>
              <a:defRPr/>
            </a:pPr>
            <a:fld id="{609735B5-E0F8-D44A-A3DE-E2CD0DCDE7CF}" type="slidenum">
              <a:rPr lang="en-US" smtClean="0"/>
              <a:pPr>
                <a:defRPr/>
              </a:pPr>
              <a:t>17</a:t>
            </a:fld>
            <a:endParaRPr lang="en-US" dirty="0"/>
          </a:p>
        </p:txBody>
      </p:sp>
      <p:sp>
        <p:nvSpPr>
          <p:cNvPr id="7" name="Title 6">
            <a:extLst>
              <a:ext uri="{FF2B5EF4-FFF2-40B4-BE49-F238E27FC236}">
                <a16:creationId xmlns:a16="http://schemas.microsoft.com/office/drawing/2014/main" id="{746BD083-B9D6-4639-B939-C84607DE1C36}"/>
              </a:ext>
            </a:extLst>
          </p:cNvPr>
          <p:cNvSpPr>
            <a:spLocks noGrp="1"/>
          </p:cNvSpPr>
          <p:nvPr>
            <p:ph type="title"/>
          </p:nvPr>
        </p:nvSpPr>
        <p:spPr>
          <a:xfrm>
            <a:off x="457200" y="429098"/>
            <a:ext cx="8293100" cy="396466"/>
          </a:xfrm>
        </p:spPr>
        <p:txBody>
          <a:bodyPr/>
          <a:lstStyle/>
          <a:p>
            <a:r>
              <a:rPr lang="en-US" sz="2400" dirty="0"/>
              <a:t>Action Item: 81929</a:t>
            </a:r>
            <a:endParaRPr lang="en-US" dirty="0"/>
          </a:p>
        </p:txBody>
      </p:sp>
      <p:sp>
        <p:nvSpPr>
          <p:cNvPr id="3" name="Rectangle 2">
            <a:extLst>
              <a:ext uri="{FF2B5EF4-FFF2-40B4-BE49-F238E27FC236}">
                <a16:creationId xmlns:a16="http://schemas.microsoft.com/office/drawing/2014/main" id="{EC9A58C9-B815-4E05-953A-8BDA6BC9F7FF}"/>
              </a:ext>
            </a:extLst>
          </p:cNvPr>
          <p:cNvSpPr/>
          <p:nvPr/>
        </p:nvSpPr>
        <p:spPr>
          <a:xfrm>
            <a:off x="454025" y="3482409"/>
            <a:ext cx="5310671" cy="2769416"/>
          </a:xfrm>
          <a:prstGeom prst="rect">
            <a:avLst/>
          </a:prstGeom>
        </p:spPr>
        <p:txBody>
          <a:bodyPr wrap="square">
            <a:normAutofit lnSpcReduction="10000"/>
          </a:bodyPr>
          <a:lstStyle/>
          <a:p>
            <a:r>
              <a:rPr lang="en-US" sz="1200" u="sng" dirty="0">
                <a:solidFill>
                  <a:srgbClr val="63666A"/>
                </a:solidFill>
                <a:latin typeface="Helvetica" pitchFamily="2" charset="0"/>
              </a:rPr>
              <a:t>Import Fees borne by FNAL based on above Incoterms</a:t>
            </a:r>
          </a:p>
          <a:p>
            <a:r>
              <a:rPr lang="en-US" sz="1200" u="sng" dirty="0">
                <a:solidFill>
                  <a:srgbClr val="63666A"/>
                </a:solidFill>
                <a:latin typeface="Helvetica" pitchFamily="2" charset="0"/>
              </a:rPr>
              <a:t>Applicable to Ocean Freight Only:</a:t>
            </a:r>
          </a:p>
          <a:p>
            <a:pPr marL="285750" indent="-285750">
              <a:buFont typeface="Arial" panose="020B0604020202020204" pitchFamily="34" charset="0"/>
              <a:buChar char="•"/>
            </a:pPr>
            <a:r>
              <a:rPr lang="en-US" sz="1050" dirty="0">
                <a:solidFill>
                  <a:srgbClr val="63666A"/>
                </a:solidFill>
                <a:latin typeface="Helvetica" pitchFamily="2" charset="0"/>
              </a:rPr>
              <a:t>US Import Fees:</a:t>
            </a:r>
          </a:p>
          <a:p>
            <a:pPr marL="742950" lvl="1" indent="-285750">
              <a:buFont typeface="Arial" panose="020B0604020202020204" pitchFamily="34" charset="0"/>
              <a:buChar char="•"/>
            </a:pPr>
            <a:r>
              <a:rPr lang="en-US" sz="1050" dirty="0">
                <a:solidFill>
                  <a:srgbClr val="63666A"/>
                </a:solidFill>
                <a:latin typeface="Helvetica" pitchFamily="2" charset="0"/>
              </a:rPr>
              <a:t>Freight Forwarder/Customs Broker Charges</a:t>
            </a:r>
          </a:p>
          <a:p>
            <a:pPr marL="742950" lvl="1" indent="-285750">
              <a:buFont typeface="Arial" panose="020B0604020202020204" pitchFamily="34" charset="0"/>
              <a:buChar char="•"/>
            </a:pPr>
            <a:r>
              <a:rPr lang="en-US" sz="1050" dirty="0">
                <a:solidFill>
                  <a:srgbClr val="63666A"/>
                </a:solidFill>
                <a:latin typeface="Helvetica" pitchFamily="2" charset="0"/>
              </a:rPr>
              <a:t>Importer Security Filing (ISF) $25</a:t>
            </a:r>
          </a:p>
          <a:p>
            <a:pPr marL="1200150" lvl="2" indent="-285750">
              <a:buFont typeface="Arial" panose="020B0604020202020204" pitchFamily="34" charset="0"/>
              <a:buChar char="•"/>
            </a:pPr>
            <a:r>
              <a:rPr lang="en-US" sz="1050" dirty="0">
                <a:solidFill>
                  <a:srgbClr val="63666A"/>
                </a:solidFill>
                <a:latin typeface="Helvetica" pitchFamily="2" charset="0"/>
              </a:rPr>
              <a:t>Applicable per shipment (Bill of Lading) </a:t>
            </a:r>
          </a:p>
          <a:p>
            <a:pPr marL="1200150" lvl="2" indent="-285750">
              <a:buFont typeface="Arial" panose="020B0604020202020204" pitchFamily="34" charset="0"/>
              <a:buChar char="•"/>
            </a:pPr>
            <a:r>
              <a:rPr lang="en-US" sz="1050" dirty="0">
                <a:solidFill>
                  <a:srgbClr val="63666A"/>
                </a:solidFill>
                <a:latin typeface="Helvetica" pitchFamily="2" charset="0"/>
              </a:rPr>
              <a:t>Applicable at US ports of entry only</a:t>
            </a:r>
          </a:p>
          <a:p>
            <a:pPr marL="742950" lvl="1" indent="-285750">
              <a:buFont typeface="Arial" panose="020B0604020202020204" pitchFamily="34" charset="0"/>
              <a:buChar char="•"/>
            </a:pPr>
            <a:r>
              <a:rPr lang="en-US" sz="1050" dirty="0">
                <a:solidFill>
                  <a:srgbClr val="63666A"/>
                </a:solidFill>
                <a:latin typeface="Helvetica" pitchFamily="2" charset="0"/>
              </a:rPr>
              <a:t>Customs Brokerage $125</a:t>
            </a:r>
          </a:p>
          <a:p>
            <a:pPr marL="742950" lvl="1" indent="-285750">
              <a:buFont typeface="Arial" panose="020B0604020202020204" pitchFamily="34" charset="0"/>
              <a:buChar char="•"/>
            </a:pPr>
            <a:r>
              <a:rPr lang="en-US" sz="1050" dirty="0">
                <a:solidFill>
                  <a:srgbClr val="63666A"/>
                </a:solidFill>
                <a:latin typeface="Helvetica" pitchFamily="2" charset="0"/>
              </a:rPr>
              <a:t>Document Transfer Fee ~$95 (from outside freight forwarder)</a:t>
            </a:r>
          </a:p>
          <a:p>
            <a:pPr marL="742950" lvl="1" indent="-285750">
              <a:buFont typeface="Arial" panose="020B0604020202020204" pitchFamily="34" charset="0"/>
              <a:buChar char="•"/>
            </a:pPr>
            <a:r>
              <a:rPr lang="en-US" sz="1050" dirty="0" err="1">
                <a:solidFill>
                  <a:srgbClr val="63666A"/>
                </a:solidFill>
                <a:latin typeface="Helvetica" pitchFamily="2" charset="0"/>
              </a:rPr>
              <a:t>Wharfage</a:t>
            </a:r>
            <a:r>
              <a:rPr lang="en-US" sz="1050" dirty="0">
                <a:solidFill>
                  <a:srgbClr val="63666A"/>
                </a:solidFill>
                <a:latin typeface="Helvetica" pitchFamily="2" charset="0"/>
              </a:rPr>
              <a:t> (Gulf ports only)</a:t>
            </a:r>
          </a:p>
          <a:p>
            <a:pPr marL="742950" lvl="1" indent="-285750">
              <a:buFont typeface="Arial" panose="020B0604020202020204" pitchFamily="34" charset="0"/>
              <a:buChar char="•"/>
            </a:pPr>
            <a:r>
              <a:rPr lang="en-US" sz="1050" dirty="0">
                <a:solidFill>
                  <a:srgbClr val="63666A"/>
                </a:solidFill>
                <a:latin typeface="Helvetica" pitchFamily="2" charset="0"/>
              </a:rPr>
              <a:t>Destination Terminal Handling Charge (DTHC) </a:t>
            </a:r>
          </a:p>
          <a:p>
            <a:pPr marL="742950" lvl="1" indent="-285750">
              <a:buFont typeface="Arial" panose="020B0604020202020204" pitchFamily="34" charset="0"/>
              <a:buChar char="•"/>
            </a:pPr>
            <a:r>
              <a:rPr lang="en-US" sz="1050" dirty="0">
                <a:solidFill>
                  <a:srgbClr val="63666A"/>
                </a:solidFill>
                <a:latin typeface="Helvetica" pitchFamily="2" charset="0"/>
              </a:rPr>
              <a:t>Chassis Fee $35 – 40/container per day</a:t>
            </a:r>
          </a:p>
          <a:p>
            <a:pPr marL="742950" lvl="1" indent="-285750">
              <a:buFont typeface="Arial" panose="020B0604020202020204" pitchFamily="34" charset="0"/>
              <a:buChar char="•"/>
            </a:pPr>
            <a:r>
              <a:rPr lang="en-US" sz="1050" dirty="0">
                <a:solidFill>
                  <a:srgbClr val="63666A"/>
                </a:solidFill>
                <a:latin typeface="Helvetica" pitchFamily="2" charset="0"/>
              </a:rPr>
              <a:t>Airport Terminal Fee $105 (air freight only) (destination airport)</a:t>
            </a:r>
          </a:p>
          <a:p>
            <a:pPr marL="285750" indent="-285750">
              <a:buFont typeface="Arial" panose="020B0604020202020204" pitchFamily="34" charset="0"/>
              <a:buChar char="•"/>
            </a:pPr>
            <a:r>
              <a:rPr lang="en-US" sz="1050" dirty="0">
                <a:solidFill>
                  <a:srgbClr val="63666A"/>
                </a:solidFill>
                <a:latin typeface="Helvetica" pitchFamily="2" charset="0"/>
              </a:rPr>
              <a:t>Customs Charges:</a:t>
            </a:r>
          </a:p>
          <a:p>
            <a:pPr marL="742950" lvl="1" indent="-285750">
              <a:buFont typeface="Arial" panose="020B0604020202020204" pitchFamily="34" charset="0"/>
              <a:buChar char="•"/>
            </a:pPr>
            <a:r>
              <a:rPr lang="en-US" sz="1050" dirty="0">
                <a:solidFill>
                  <a:srgbClr val="63666A"/>
                </a:solidFill>
                <a:latin typeface="Helvetica" pitchFamily="2" charset="0"/>
              </a:rPr>
              <a:t>Merchandise processing fee lesser of $500 or 0.3464% imported value </a:t>
            </a:r>
          </a:p>
          <a:p>
            <a:pPr marL="742950" lvl="1" indent="-285750">
              <a:buFont typeface="Arial" panose="020B0604020202020204" pitchFamily="34" charset="0"/>
              <a:buChar char="•"/>
            </a:pPr>
            <a:r>
              <a:rPr lang="en-US" sz="1050" dirty="0">
                <a:solidFill>
                  <a:srgbClr val="63666A"/>
                </a:solidFill>
                <a:latin typeface="Helvetica" pitchFamily="2" charset="0"/>
              </a:rPr>
              <a:t>Duties (if applicable, depending on HTS code)</a:t>
            </a:r>
          </a:p>
          <a:p>
            <a:pPr marL="742950" lvl="1" indent="-285750">
              <a:buFont typeface="Arial" panose="020B0604020202020204" pitchFamily="34" charset="0"/>
              <a:buChar char="•"/>
            </a:pPr>
            <a:r>
              <a:rPr lang="en-US" sz="1050" dirty="0">
                <a:solidFill>
                  <a:srgbClr val="63666A"/>
                </a:solidFill>
                <a:latin typeface="Helvetica" pitchFamily="2" charset="0"/>
              </a:rPr>
              <a:t>Harbor maintenance 0.125% (only if first port of calling US)</a:t>
            </a:r>
          </a:p>
        </p:txBody>
      </p:sp>
      <p:sp>
        <p:nvSpPr>
          <p:cNvPr id="10" name="Rectangle 9">
            <a:extLst>
              <a:ext uri="{FF2B5EF4-FFF2-40B4-BE49-F238E27FC236}">
                <a16:creationId xmlns:a16="http://schemas.microsoft.com/office/drawing/2014/main" id="{83A9640B-A8B5-458D-85D3-8F1EDC310E18}"/>
              </a:ext>
            </a:extLst>
          </p:cNvPr>
          <p:cNvSpPr/>
          <p:nvPr/>
        </p:nvSpPr>
        <p:spPr>
          <a:xfrm>
            <a:off x="373152" y="1473074"/>
            <a:ext cx="8084684" cy="646331"/>
          </a:xfrm>
          <a:prstGeom prst="rect">
            <a:avLst/>
          </a:prstGeom>
        </p:spPr>
        <p:txBody>
          <a:bodyPr wrap="square">
            <a:spAutoFit/>
          </a:bodyPr>
          <a:lstStyle/>
          <a:p>
            <a:r>
              <a:rPr lang="en-US" u="sng" dirty="0">
                <a:solidFill>
                  <a:srgbClr val="63666A"/>
                </a:solidFill>
                <a:latin typeface="Helvetica" pitchFamily="2" charset="0"/>
              </a:rPr>
              <a:t>INCOTERMS 2020</a:t>
            </a:r>
            <a:r>
              <a:rPr lang="en-US" dirty="0">
                <a:solidFill>
                  <a:srgbClr val="63666A"/>
                </a:solidFill>
                <a:latin typeface="Helvetica" pitchFamily="2" charset="0"/>
              </a:rPr>
              <a:t>: 	Selection based on current delivery practice to FNAL 						for foreign contributions.</a:t>
            </a:r>
          </a:p>
        </p:txBody>
      </p:sp>
      <p:pic>
        <p:nvPicPr>
          <p:cNvPr id="2" name="Picture 1">
            <a:extLst>
              <a:ext uri="{FF2B5EF4-FFF2-40B4-BE49-F238E27FC236}">
                <a16:creationId xmlns:a16="http://schemas.microsoft.com/office/drawing/2014/main" id="{2DC7E73F-FBF4-4246-BD5D-1988A068EFB4}"/>
              </a:ext>
            </a:extLst>
          </p:cNvPr>
          <p:cNvPicPr>
            <a:picLocks noChangeAspect="1"/>
          </p:cNvPicPr>
          <p:nvPr/>
        </p:nvPicPr>
        <p:blipFill>
          <a:blip r:embed="rId2"/>
          <a:stretch>
            <a:fillRect/>
          </a:stretch>
        </p:blipFill>
        <p:spPr>
          <a:xfrm>
            <a:off x="454025" y="2119405"/>
            <a:ext cx="8084685" cy="1256186"/>
          </a:xfrm>
          <a:prstGeom prst="rect">
            <a:avLst/>
          </a:prstGeom>
        </p:spPr>
      </p:pic>
      <p:sp>
        <p:nvSpPr>
          <p:cNvPr id="9" name="TextBox 8">
            <a:extLst>
              <a:ext uri="{FF2B5EF4-FFF2-40B4-BE49-F238E27FC236}">
                <a16:creationId xmlns:a16="http://schemas.microsoft.com/office/drawing/2014/main" id="{8CE82CA6-E584-5347-86B4-35AB30CA0466}"/>
              </a:ext>
            </a:extLst>
          </p:cNvPr>
          <p:cNvSpPr txBox="1"/>
          <p:nvPr/>
        </p:nvSpPr>
        <p:spPr>
          <a:xfrm>
            <a:off x="3411020" y="272745"/>
            <a:ext cx="5339280" cy="1200329"/>
          </a:xfrm>
          <a:prstGeom prst="rect">
            <a:avLst/>
          </a:prstGeom>
          <a:noFill/>
        </p:spPr>
        <p:txBody>
          <a:bodyPr wrap="square" rtlCol="0">
            <a:spAutoFit/>
          </a:bodyPr>
          <a:lstStyle/>
          <a:p>
            <a:r>
              <a:rPr lang="en-US" i="1" dirty="0">
                <a:solidFill>
                  <a:srgbClr val="63666A"/>
                </a:solidFill>
              </a:rPr>
              <a:t>Clarify incoterms. Clarify customs broker payment / arrangement with freight forwarder, FNAL. Who pays customs broker? Informational summary about freight forwarder role</a:t>
            </a:r>
          </a:p>
        </p:txBody>
      </p:sp>
      <p:sp>
        <p:nvSpPr>
          <p:cNvPr id="11" name="TextBox 10">
            <a:extLst>
              <a:ext uri="{FF2B5EF4-FFF2-40B4-BE49-F238E27FC236}">
                <a16:creationId xmlns:a16="http://schemas.microsoft.com/office/drawing/2014/main" id="{CE22D5C0-3EBF-3F42-BF2F-4BDF7028F7A8}"/>
              </a:ext>
            </a:extLst>
          </p:cNvPr>
          <p:cNvSpPr txBox="1"/>
          <p:nvPr/>
        </p:nvSpPr>
        <p:spPr>
          <a:xfrm>
            <a:off x="5612631" y="3847249"/>
            <a:ext cx="2926079" cy="1477328"/>
          </a:xfrm>
          <a:prstGeom prst="rect">
            <a:avLst/>
          </a:prstGeom>
          <a:noFill/>
        </p:spPr>
        <p:txBody>
          <a:bodyPr wrap="square" rtlCol="0">
            <a:spAutoFit/>
          </a:bodyPr>
          <a:lstStyle/>
          <a:p>
            <a:r>
              <a:rPr lang="en-US" dirty="0"/>
              <a:t>Shipping manual is still in progress.</a:t>
            </a:r>
          </a:p>
          <a:p>
            <a:r>
              <a:rPr lang="en-US" dirty="0"/>
              <a:t>All shipments must be coordinated with Fermilab to have import fees paid.</a:t>
            </a:r>
          </a:p>
        </p:txBody>
      </p:sp>
    </p:spTree>
    <p:extLst>
      <p:ext uri="{BB962C8B-B14F-4D97-AF65-F5344CB8AC3E}">
        <p14:creationId xmlns:p14="http://schemas.microsoft.com/office/powerpoint/2010/main" val="754437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9D0B9-709D-4FB1-B654-4EA850907C9F}"/>
              </a:ext>
            </a:extLst>
          </p:cNvPr>
          <p:cNvSpPr>
            <a:spLocks noGrp="1"/>
          </p:cNvSpPr>
          <p:nvPr>
            <p:ph type="title"/>
          </p:nvPr>
        </p:nvSpPr>
        <p:spPr>
          <a:xfrm>
            <a:off x="457200" y="310811"/>
            <a:ext cx="8293100" cy="548785"/>
          </a:xfrm>
        </p:spPr>
        <p:txBody>
          <a:bodyPr/>
          <a:lstStyle/>
          <a:p>
            <a:r>
              <a:rPr lang="en-US" sz="2400" dirty="0"/>
              <a:t>Project Logistics Phases &amp; Responsibilities</a:t>
            </a:r>
            <a:endParaRPr lang="en-US" dirty="0"/>
          </a:p>
        </p:txBody>
      </p:sp>
      <p:sp>
        <p:nvSpPr>
          <p:cNvPr id="3" name="Date Placeholder 2">
            <a:extLst>
              <a:ext uri="{FF2B5EF4-FFF2-40B4-BE49-F238E27FC236}">
                <a16:creationId xmlns:a16="http://schemas.microsoft.com/office/drawing/2014/main" id="{1182BB08-8C85-4543-95C1-77DFA8588A46}"/>
              </a:ext>
            </a:extLst>
          </p:cNvPr>
          <p:cNvSpPr>
            <a:spLocks noGrp="1"/>
          </p:cNvSpPr>
          <p:nvPr>
            <p:ph type="dt" sz="half" idx="13"/>
          </p:nvPr>
        </p:nvSpPr>
        <p:spPr/>
        <p:txBody>
          <a:bodyPr/>
          <a:lstStyle/>
          <a:p>
            <a:pPr>
              <a:defRPr/>
            </a:pPr>
            <a:r>
              <a:rPr lang="en-US"/>
              <a:t>02.02.2020</a:t>
            </a:r>
            <a:endParaRPr lang="en-US" dirty="0"/>
          </a:p>
        </p:txBody>
      </p:sp>
      <p:sp>
        <p:nvSpPr>
          <p:cNvPr id="4" name="Footer Placeholder 3">
            <a:extLst>
              <a:ext uri="{FF2B5EF4-FFF2-40B4-BE49-F238E27FC236}">
                <a16:creationId xmlns:a16="http://schemas.microsoft.com/office/drawing/2014/main" id="{5F84640C-602C-4032-90FB-FF49994544B4}"/>
              </a:ext>
            </a:extLst>
          </p:cNvPr>
          <p:cNvSpPr>
            <a:spLocks noGrp="1"/>
          </p:cNvSpPr>
          <p:nvPr>
            <p:ph type="ftr" sz="quarter" idx="14"/>
          </p:nvPr>
        </p:nvSpPr>
        <p:spPr/>
        <p:txBody>
          <a:bodyPr/>
          <a:lstStyle/>
          <a:p>
            <a:pPr>
              <a:defRPr/>
            </a:pPr>
            <a:r>
              <a:rPr lang="en-US"/>
              <a:t>SDSD | Installation and Integration Workshop</a:t>
            </a:r>
            <a:endParaRPr lang="en-US" dirty="0"/>
          </a:p>
        </p:txBody>
      </p:sp>
      <p:sp>
        <p:nvSpPr>
          <p:cNvPr id="5" name="Slide Number Placeholder 4">
            <a:extLst>
              <a:ext uri="{FF2B5EF4-FFF2-40B4-BE49-F238E27FC236}">
                <a16:creationId xmlns:a16="http://schemas.microsoft.com/office/drawing/2014/main" id="{AB402566-20DC-4EFF-9123-3E1944EC7C4D}"/>
              </a:ext>
            </a:extLst>
          </p:cNvPr>
          <p:cNvSpPr>
            <a:spLocks noGrp="1"/>
          </p:cNvSpPr>
          <p:nvPr>
            <p:ph type="sldNum" sz="quarter" idx="15"/>
          </p:nvPr>
        </p:nvSpPr>
        <p:spPr/>
        <p:txBody>
          <a:bodyPr/>
          <a:lstStyle/>
          <a:p>
            <a:pPr>
              <a:defRPr/>
            </a:pPr>
            <a:fld id="{98AA3EDC-84CE-5D44-955B-22A59AD27526}" type="slidenum">
              <a:rPr lang="en-US" smtClean="0"/>
              <a:pPr>
                <a:defRPr/>
              </a:pPr>
              <a:t>2</a:t>
            </a:fld>
            <a:endParaRPr lang="en-US" dirty="0"/>
          </a:p>
        </p:txBody>
      </p:sp>
      <p:pic>
        <p:nvPicPr>
          <p:cNvPr id="10" name="Content Placeholder 17">
            <a:extLst>
              <a:ext uri="{FF2B5EF4-FFF2-40B4-BE49-F238E27FC236}">
                <a16:creationId xmlns:a16="http://schemas.microsoft.com/office/drawing/2014/main" id="{C0298AFC-4599-4DE0-8394-C74CE14EF701}"/>
              </a:ext>
            </a:extLst>
          </p:cNvPr>
          <p:cNvPicPr>
            <a:picLocks noChangeAspect="1"/>
          </p:cNvPicPr>
          <p:nvPr/>
        </p:nvPicPr>
        <p:blipFill>
          <a:blip r:embed="rId2"/>
          <a:stretch>
            <a:fillRect/>
          </a:stretch>
        </p:blipFill>
        <p:spPr>
          <a:xfrm>
            <a:off x="564389" y="859596"/>
            <a:ext cx="8015221" cy="5415009"/>
          </a:xfrm>
          <a:prstGeom prst="rect">
            <a:avLst/>
          </a:prstGeom>
        </p:spPr>
      </p:pic>
      <p:sp>
        <p:nvSpPr>
          <p:cNvPr id="12" name="Rectangle 11">
            <a:extLst>
              <a:ext uri="{FF2B5EF4-FFF2-40B4-BE49-F238E27FC236}">
                <a16:creationId xmlns:a16="http://schemas.microsoft.com/office/drawing/2014/main" id="{3369E73B-D23F-43D8-94C9-A4937AE76520}"/>
              </a:ext>
            </a:extLst>
          </p:cNvPr>
          <p:cNvSpPr/>
          <p:nvPr/>
        </p:nvSpPr>
        <p:spPr>
          <a:xfrm>
            <a:off x="3719945" y="859596"/>
            <a:ext cx="5137544" cy="5415009"/>
          </a:xfrm>
          <a:prstGeom prst="rect">
            <a:avLst/>
          </a:prstGeom>
          <a:noFill/>
          <a:ln w="38100">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B9633E4-0109-4E7A-8D28-A5FED99EA0E1}"/>
              </a:ext>
            </a:extLst>
          </p:cNvPr>
          <p:cNvSpPr txBox="1"/>
          <p:nvPr/>
        </p:nvSpPr>
        <p:spPr>
          <a:xfrm>
            <a:off x="7157900" y="1768903"/>
            <a:ext cx="1834353" cy="1042831"/>
          </a:xfrm>
          <a:prstGeom prst="rect">
            <a:avLst/>
          </a:prstGeom>
          <a:solidFill>
            <a:srgbClr val="FFFF00"/>
          </a:solidFill>
          <a:ln w="63500">
            <a:solidFill>
              <a:srgbClr val="FF0000"/>
            </a:solidFill>
          </a:ln>
        </p:spPr>
        <p:txBody>
          <a:bodyPr wrap="square" rtlCol="0">
            <a:spAutoFit/>
          </a:bodyPr>
          <a:lstStyle/>
          <a:p>
            <a:pPr algn="just"/>
            <a:r>
              <a:rPr lang="en-US" i="1" dirty="0"/>
              <a:t>PHASE 2 &amp; 3 FOCUS OF THIS PRESENTATION</a:t>
            </a:r>
          </a:p>
        </p:txBody>
      </p:sp>
    </p:spTree>
    <p:extLst>
      <p:ext uri="{BB962C8B-B14F-4D97-AF65-F5344CB8AC3E}">
        <p14:creationId xmlns:p14="http://schemas.microsoft.com/office/powerpoint/2010/main" val="2328976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4D861-6AA5-426F-9EB0-15465116B6A4}"/>
              </a:ext>
            </a:extLst>
          </p:cNvPr>
          <p:cNvSpPr>
            <a:spLocks noGrp="1"/>
          </p:cNvSpPr>
          <p:nvPr>
            <p:ph type="title"/>
          </p:nvPr>
        </p:nvSpPr>
        <p:spPr/>
        <p:txBody>
          <a:bodyPr/>
          <a:lstStyle/>
          <a:p>
            <a:endParaRPr lang="en-US"/>
          </a:p>
        </p:txBody>
      </p:sp>
      <p:sp>
        <p:nvSpPr>
          <p:cNvPr id="3" name="Date Placeholder 2">
            <a:extLst>
              <a:ext uri="{FF2B5EF4-FFF2-40B4-BE49-F238E27FC236}">
                <a16:creationId xmlns:a16="http://schemas.microsoft.com/office/drawing/2014/main" id="{39129EDB-AC02-41F7-B92D-A6495222D65F}"/>
              </a:ext>
            </a:extLst>
          </p:cNvPr>
          <p:cNvSpPr>
            <a:spLocks noGrp="1"/>
          </p:cNvSpPr>
          <p:nvPr>
            <p:ph type="dt" sz="half" idx="13"/>
          </p:nvPr>
        </p:nvSpPr>
        <p:spPr/>
        <p:txBody>
          <a:bodyPr/>
          <a:lstStyle/>
          <a:p>
            <a:pPr>
              <a:defRPr/>
            </a:pPr>
            <a:r>
              <a:rPr lang="en-US"/>
              <a:t>02.02.2020</a:t>
            </a:r>
            <a:endParaRPr lang="en-US" dirty="0"/>
          </a:p>
        </p:txBody>
      </p:sp>
      <p:sp>
        <p:nvSpPr>
          <p:cNvPr id="4" name="Footer Placeholder 3">
            <a:extLst>
              <a:ext uri="{FF2B5EF4-FFF2-40B4-BE49-F238E27FC236}">
                <a16:creationId xmlns:a16="http://schemas.microsoft.com/office/drawing/2014/main" id="{4FC3C40C-E111-4525-B248-BC3B502B2CF5}"/>
              </a:ext>
            </a:extLst>
          </p:cNvPr>
          <p:cNvSpPr>
            <a:spLocks noGrp="1"/>
          </p:cNvSpPr>
          <p:nvPr>
            <p:ph type="ftr" sz="quarter" idx="14"/>
          </p:nvPr>
        </p:nvSpPr>
        <p:spPr/>
        <p:txBody>
          <a:bodyPr/>
          <a:lstStyle/>
          <a:p>
            <a:pPr>
              <a:defRPr/>
            </a:pPr>
            <a:r>
              <a:rPr lang="en-US"/>
              <a:t>SDSD | Installation and Integration Workshop</a:t>
            </a:r>
          </a:p>
        </p:txBody>
      </p:sp>
      <p:sp>
        <p:nvSpPr>
          <p:cNvPr id="5" name="Slide Number Placeholder 4">
            <a:extLst>
              <a:ext uri="{FF2B5EF4-FFF2-40B4-BE49-F238E27FC236}">
                <a16:creationId xmlns:a16="http://schemas.microsoft.com/office/drawing/2014/main" id="{1282549E-A5FA-4B5E-AAEB-3564CE690AFD}"/>
              </a:ext>
            </a:extLst>
          </p:cNvPr>
          <p:cNvSpPr>
            <a:spLocks noGrp="1"/>
          </p:cNvSpPr>
          <p:nvPr>
            <p:ph type="sldNum" sz="quarter" idx="15"/>
          </p:nvPr>
        </p:nvSpPr>
        <p:spPr/>
        <p:txBody>
          <a:bodyPr/>
          <a:lstStyle/>
          <a:p>
            <a:pPr>
              <a:defRPr/>
            </a:pPr>
            <a:fld id="{98AA3EDC-84CE-5D44-955B-22A59AD27526}" type="slidenum">
              <a:rPr lang="en-US" smtClean="0"/>
              <a:pPr>
                <a:defRPr/>
              </a:pPr>
              <a:t>3</a:t>
            </a:fld>
            <a:endParaRPr lang="en-US" dirty="0"/>
          </a:p>
        </p:txBody>
      </p:sp>
      <p:sp>
        <p:nvSpPr>
          <p:cNvPr id="6" name="Content Placeholder 5">
            <a:extLst>
              <a:ext uri="{FF2B5EF4-FFF2-40B4-BE49-F238E27FC236}">
                <a16:creationId xmlns:a16="http://schemas.microsoft.com/office/drawing/2014/main" id="{F9A0BE65-5248-4ED6-960D-DD455B3DE3C1}"/>
              </a:ext>
            </a:extLst>
          </p:cNvPr>
          <p:cNvSpPr>
            <a:spLocks noGrp="1"/>
          </p:cNvSpPr>
          <p:nvPr>
            <p:ph idx="16"/>
          </p:nvPr>
        </p:nvSpPr>
        <p:spPr/>
        <p:txBody>
          <a:bodyPr/>
          <a:lstStyle/>
          <a:p>
            <a:endParaRPr lang="en-US"/>
          </a:p>
        </p:txBody>
      </p:sp>
      <p:sp>
        <p:nvSpPr>
          <p:cNvPr id="7" name="Content Placeholder 6">
            <a:extLst>
              <a:ext uri="{FF2B5EF4-FFF2-40B4-BE49-F238E27FC236}">
                <a16:creationId xmlns:a16="http://schemas.microsoft.com/office/drawing/2014/main" id="{6DCE2C42-BB5D-4E58-82BD-15E46AEB0CE0}"/>
              </a:ext>
            </a:extLst>
          </p:cNvPr>
          <p:cNvSpPr>
            <a:spLocks noGrp="1"/>
          </p:cNvSpPr>
          <p:nvPr>
            <p:ph idx="17"/>
          </p:nvPr>
        </p:nvSpPr>
        <p:spPr/>
        <p:txBody>
          <a:bodyPr/>
          <a:lstStyle/>
          <a:p>
            <a:endParaRPr lang="en-US"/>
          </a:p>
        </p:txBody>
      </p:sp>
      <p:pic>
        <p:nvPicPr>
          <p:cNvPr id="9" name="Picture 8">
            <a:extLst>
              <a:ext uri="{FF2B5EF4-FFF2-40B4-BE49-F238E27FC236}">
                <a16:creationId xmlns:a16="http://schemas.microsoft.com/office/drawing/2014/main" id="{4F83AF64-A484-4808-B922-4754244CA767}"/>
              </a:ext>
            </a:extLst>
          </p:cNvPr>
          <p:cNvPicPr>
            <a:picLocks noChangeAspect="1"/>
          </p:cNvPicPr>
          <p:nvPr/>
        </p:nvPicPr>
        <p:blipFill rotWithShape="1">
          <a:blip r:embed="rId2"/>
          <a:srcRect l="14850" t="3368" r="14309" b="2612"/>
          <a:stretch/>
        </p:blipFill>
        <p:spPr>
          <a:xfrm>
            <a:off x="15536" y="22447"/>
            <a:ext cx="9112928" cy="6803359"/>
          </a:xfrm>
          <a:prstGeom prst="rect">
            <a:avLst/>
          </a:prstGeom>
        </p:spPr>
      </p:pic>
    </p:spTree>
    <p:extLst>
      <p:ext uri="{BB962C8B-B14F-4D97-AF65-F5344CB8AC3E}">
        <p14:creationId xmlns:p14="http://schemas.microsoft.com/office/powerpoint/2010/main" val="4132541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568AA-A201-4915-8AF0-1AFCA78941D6}"/>
              </a:ext>
            </a:extLst>
          </p:cNvPr>
          <p:cNvSpPr>
            <a:spLocks noGrp="1"/>
          </p:cNvSpPr>
          <p:nvPr>
            <p:ph type="title"/>
          </p:nvPr>
        </p:nvSpPr>
        <p:spPr/>
        <p:txBody>
          <a:bodyPr/>
          <a:lstStyle/>
          <a:p>
            <a:r>
              <a:rPr lang="en-US" dirty="0"/>
              <a:t>Storage</a:t>
            </a:r>
          </a:p>
        </p:txBody>
      </p:sp>
      <p:sp>
        <p:nvSpPr>
          <p:cNvPr id="3" name="Date Placeholder 2">
            <a:extLst>
              <a:ext uri="{FF2B5EF4-FFF2-40B4-BE49-F238E27FC236}">
                <a16:creationId xmlns:a16="http://schemas.microsoft.com/office/drawing/2014/main" id="{15A44074-2888-4494-87D3-B7EE7296F1E8}"/>
              </a:ext>
            </a:extLst>
          </p:cNvPr>
          <p:cNvSpPr>
            <a:spLocks noGrp="1"/>
          </p:cNvSpPr>
          <p:nvPr>
            <p:ph type="dt" sz="half" idx="13"/>
          </p:nvPr>
        </p:nvSpPr>
        <p:spPr/>
        <p:txBody>
          <a:bodyPr/>
          <a:lstStyle/>
          <a:p>
            <a:pPr>
              <a:defRPr/>
            </a:pPr>
            <a:r>
              <a:rPr lang="en-US"/>
              <a:t>02.02.2020</a:t>
            </a:r>
            <a:endParaRPr lang="en-US" dirty="0"/>
          </a:p>
        </p:txBody>
      </p:sp>
      <p:sp>
        <p:nvSpPr>
          <p:cNvPr id="4" name="Footer Placeholder 3">
            <a:extLst>
              <a:ext uri="{FF2B5EF4-FFF2-40B4-BE49-F238E27FC236}">
                <a16:creationId xmlns:a16="http://schemas.microsoft.com/office/drawing/2014/main" id="{38891247-D3BE-4425-94AC-ED94E252708D}"/>
              </a:ext>
            </a:extLst>
          </p:cNvPr>
          <p:cNvSpPr>
            <a:spLocks noGrp="1"/>
          </p:cNvSpPr>
          <p:nvPr>
            <p:ph type="ftr" sz="quarter" idx="14"/>
          </p:nvPr>
        </p:nvSpPr>
        <p:spPr/>
        <p:txBody>
          <a:bodyPr/>
          <a:lstStyle/>
          <a:p>
            <a:pPr>
              <a:defRPr/>
            </a:pPr>
            <a:r>
              <a:rPr lang="en-US"/>
              <a:t>SDSD | Installation and Integration Workshop</a:t>
            </a:r>
          </a:p>
        </p:txBody>
      </p:sp>
      <p:sp>
        <p:nvSpPr>
          <p:cNvPr id="5" name="Slide Number Placeholder 4">
            <a:extLst>
              <a:ext uri="{FF2B5EF4-FFF2-40B4-BE49-F238E27FC236}">
                <a16:creationId xmlns:a16="http://schemas.microsoft.com/office/drawing/2014/main" id="{315928A8-9151-4FE1-9DD0-23E1AA31FE63}"/>
              </a:ext>
            </a:extLst>
          </p:cNvPr>
          <p:cNvSpPr>
            <a:spLocks noGrp="1"/>
          </p:cNvSpPr>
          <p:nvPr>
            <p:ph type="sldNum" sz="quarter" idx="15"/>
          </p:nvPr>
        </p:nvSpPr>
        <p:spPr/>
        <p:txBody>
          <a:bodyPr/>
          <a:lstStyle/>
          <a:p>
            <a:pPr>
              <a:defRPr/>
            </a:pPr>
            <a:fld id="{98AA3EDC-84CE-5D44-955B-22A59AD27526}" type="slidenum">
              <a:rPr lang="en-US" smtClean="0"/>
              <a:pPr>
                <a:defRPr/>
              </a:pPr>
              <a:t>4</a:t>
            </a:fld>
            <a:endParaRPr lang="en-US" dirty="0"/>
          </a:p>
        </p:txBody>
      </p:sp>
      <p:sp>
        <p:nvSpPr>
          <p:cNvPr id="6" name="Content Placeholder 5">
            <a:extLst>
              <a:ext uri="{FF2B5EF4-FFF2-40B4-BE49-F238E27FC236}">
                <a16:creationId xmlns:a16="http://schemas.microsoft.com/office/drawing/2014/main" id="{89F79CA3-6142-437A-B166-7DFE1F40534E}"/>
              </a:ext>
            </a:extLst>
          </p:cNvPr>
          <p:cNvSpPr>
            <a:spLocks noGrp="1"/>
          </p:cNvSpPr>
          <p:nvPr>
            <p:ph idx="16"/>
          </p:nvPr>
        </p:nvSpPr>
        <p:spPr>
          <a:xfrm>
            <a:off x="457199" y="1238250"/>
            <a:ext cx="8145859" cy="4846638"/>
          </a:xfrm>
        </p:spPr>
        <p:txBody>
          <a:bodyPr/>
          <a:lstStyle/>
          <a:p>
            <a:r>
              <a:rPr lang="en-US" sz="2000" dirty="0"/>
              <a:t>General</a:t>
            </a:r>
          </a:p>
          <a:p>
            <a:pPr lvl="1"/>
            <a:r>
              <a:rPr lang="en-US" sz="1800" dirty="0"/>
              <a:t>Warehouse in SD will be primary staging area for all FS activities.</a:t>
            </a:r>
          </a:p>
          <a:p>
            <a:pPr lvl="1"/>
            <a:r>
              <a:rPr lang="en-US" sz="1800" dirty="0"/>
              <a:t>A warehouse management system (WMS) will be required by the RFP.</a:t>
            </a:r>
          </a:p>
          <a:p>
            <a:pPr lvl="1"/>
            <a:r>
              <a:rPr lang="en-US" sz="1800" dirty="0"/>
              <a:t>This system will be informed by load list information provided by members of the consortia or consortia.</a:t>
            </a:r>
          </a:p>
          <a:p>
            <a:pPr lvl="1"/>
            <a:r>
              <a:rPr lang="en-US" sz="1800" dirty="0"/>
              <a:t>The smallest unit of the database will be the packages – WMS will not track individual parts. </a:t>
            </a:r>
          </a:p>
          <a:p>
            <a:r>
              <a:rPr lang="en-US" sz="2000" dirty="0"/>
              <a:t>Quality</a:t>
            </a:r>
          </a:p>
          <a:p>
            <a:pPr lvl="1"/>
            <a:r>
              <a:rPr lang="en-US" sz="1800" dirty="0"/>
              <a:t>The warehouse will provide a basic visual check of the packages for obvious visual defects.</a:t>
            </a:r>
          </a:p>
          <a:p>
            <a:pPr lvl="1"/>
            <a:r>
              <a:rPr lang="en-US" sz="1800" dirty="0"/>
              <a:t>Supplemental quality checks need to be defined – we will need to include information about access for these in the warehouse RFP.</a:t>
            </a:r>
          </a:p>
          <a:p>
            <a:pPr lvl="2"/>
            <a:r>
              <a:rPr lang="en-US" sz="1600" dirty="0"/>
              <a:t>Physical modifications to the facility will likely not be possible.</a:t>
            </a:r>
          </a:p>
          <a:p>
            <a:pPr lvl="2"/>
            <a:r>
              <a:rPr lang="en-US" sz="1600" dirty="0"/>
              <a:t>Cleanroom will not be available. </a:t>
            </a:r>
          </a:p>
        </p:txBody>
      </p:sp>
      <p:grpSp>
        <p:nvGrpSpPr>
          <p:cNvPr id="10" name="Group 9">
            <a:extLst>
              <a:ext uri="{FF2B5EF4-FFF2-40B4-BE49-F238E27FC236}">
                <a16:creationId xmlns:a16="http://schemas.microsoft.com/office/drawing/2014/main" id="{9563AF6D-001D-4878-8ABD-2FC92D637395}"/>
              </a:ext>
            </a:extLst>
          </p:cNvPr>
          <p:cNvGrpSpPr/>
          <p:nvPr/>
        </p:nvGrpSpPr>
        <p:grpSpPr>
          <a:xfrm>
            <a:off x="3323905" y="34894"/>
            <a:ext cx="5279156" cy="1203355"/>
            <a:chOff x="5216455" y="182245"/>
            <a:chExt cx="3192188" cy="727642"/>
          </a:xfrm>
        </p:grpSpPr>
        <p:pic>
          <p:nvPicPr>
            <p:cNvPr id="8" name="Picture 7">
              <a:extLst>
                <a:ext uri="{FF2B5EF4-FFF2-40B4-BE49-F238E27FC236}">
                  <a16:creationId xmlns:a16="http://schemas.microsoft.com/office/drawing/2014/main" id="{9280C992-6F84-4D23-BCAB-B9F6E4AFED67}"/>
                </a:ext>
              </a:extLst>
            </p:cNvPr>
            <p:cNvPicPr>
              <a:picLocks noChangeAspect="1"/>
            </p:cNvPicPr>
            <p:nvPr/>
          </p:nvPicPr>
          <p:blipFill rotWithShape="1">
            <a:blip r:embed="rId2"/>
            <a:srcRect b="69591"/>
            <a:stretch/>
          </p:blipFill>
          <p:spPr>
            <a:xfrm>
              <a:off x="5216456" y="182245"/>
              <a:ext cx="3192187" cy="727642"/>
            </a:xfrm>
            <a:prstGeom prst="rect">
              <a:avLst/>
            </a:prstGeom>
          </p:spPr>
        </p:pic>
        <p:sp>
          <p:nvSpPr>
            <p:cNvPr id="9" name="Rectangle: Rounded Corners 8">
              <a:extLst>
                <a:ext uri="{FF2B5EF4-FFF2-40B4-BE49-F238E27FC236}">
                  <a16:creationId xmlns:a16="http://schemas.microsoft.com/office/drawing/2014/main" id="{672FC50B-E4D1-409B-BBE5-EEF373B201EB}"/>
                </a:ext>
              </a:extLst>
            </p:cNvPr>
            <p:cNvSpPr/>
            <p:nvPr/>
          </p:nvSpPr>
          <p:spPr>
            <a:xfrm>
              <a:off x="5216455" y="284898"/>
              <a:ext cx="3192187" cy="488213"/>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81845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568AA-A201-4915-8AF0-1AFCA78941D6}"/>
              </a:ext>
            </a:extLst>
          </p:cNvPr>
          <p:cNvSpPr>
            <a:spLocks noGrp="1"/>
          </p:cNvSpPr>
          <p:nvPr>
            <p:ph type="title"/>
          </p:nvPr>
        </p:nvSpPr>
        <p:spPr/>
        <p:txBody>
          <a:bodyPr/>
          <a:lstStyle/>
          <a:p>
            <a:r>
              <a:rPr lang="en-US" dirty="0"/>
              <a:t>Storage</a:t>
            </a:r>
          </a:p>
        </p:txBody>
      </p:sp>
      <p:sp>
        <p:nvSpPr>
          <p:cNvPr id="3" name="Date Placeholder 2">
            <a:extLst>
              <a:ext uri="{FF2B5EF4-FFF2-40B4-BE49-F238E27FC236}">
                <a16:creationId xmlns:a16="http://schemas.microsoft.com/office/drawing/2014/main" id="{15A44074-2888-4494-87D3-B7EE7296F1E8}"/>
              </a:ext>
            </a:extLst>
          </p:cNvPr>
          <p:cNvSpPr>
            <a:spLocks noGrp="1"/>
          </p:cNvSpPr>
          <p:nvPr>
            <p:ph type="dt" sz="half" idx="13"/>
          </p:nvPr>
        </p:nvSpPr>
        <p:spPr/>
        <p:txBody>
          <a:bodyPr/>
          <a:lstStyle/>
          <a:p>
            <a:pPr>
              <a:defRPr/>
            </a:pPr>
            <a:r>
              <a:rPr lang="en-US"/>
              <a:t>02.02.2020</a:t>
            </a:r>
            <a:endParaRPr lang="en-US" dirty="0"/>
          </a:p>
        </p:txBody>
      </p:sp>
      <p:sp>
        <p:nvSpPr>
          <p:cNvPr id="4" name="Footer Placeholder 3">
            <a:extLst>
              <a:ext uri="{FF2B5EF4-FFF2-40B4-BE49-F238E27FC236}">
                <a16:creationId xmlns:a16="http://schemas.microsoft.com/office/drawing/2014/main" id="{38891247-D3BE-4425-94AC-ED94E252708D}"/>
              </a:ext>
            </a:extLst>
          </p:cNvPr>
          <p:cNvSpPr>
            <a:spLocks noGrp="1"/>
          </p:cNvSpPr>
          <p:nvPr>
            <p:ph type="ftr" sz="quarter" idx="14"/>
          </p:nvPr>
        </p:nvSpPr>
        <p:spPr/>
        <p:txBody>
          <a:bodyPr/>
          <a:lstStyle/>
          <a:p>
            <a:pPr>
              <a:defRPr/>
            </a:pPr>
            <a:r>
              <a:rPr lang="en-US"/>
              <a:t>SDSD | Installation and Integration Workshop</a:t>
            </a:r>
          </a:p>
        </p:txBody>
      </p:sp>
      <p:sp>
        <p:nvSpPr>
          <p:cNvPr id="5" name="Slide Number Placeholder 4">
            <a:extLst>
              <a:ext uri="{FF2B5EF4-FFF2-40B4-BE49-F238E27FC236}">
                <a16:creationId xmlns:a16="http://schemas.microsoft.com/office/drawing/2014/main" id="{315928A8-9151-4FE1-9DD0-23E1AA31FE63}"/>
              </a:ext>
            </a:extLst>
          </p:cNvPr>
          <p:cNvSpPr>
            <a:spLocks noGrp="1"/>
          </p:cNvSpPr>
          <p:nvPr>
            <p:ph type="sldNum" sz="quarter" idx="15"/>
          </p:nvPr>
        </p:nvSpPr>
        <p:spPr/>
        <p:txBody>
          <a:bodyPr/>
          <a:lstStyle/>
          <a:p>
            <a:pPr>
              <a:defRPr/>
            </a:pPr>
            <a:fld id="{98AA3EDC-84CE-5D44-955B-22A59AD27526}" type="slidenum">
              <a:rPr lang="en-US" smtClean="0"/>
              <a:pPr>
                <a:defRPr/>
              </a:pPr>
              <a:t>5</a:t>
            </a:fld>
            <a:endParaRPr lang="en-US" dirty="0"/>
          </a:p>
        </p:txBody>
      </p:sp>
      <p:grpSp>
        <p:nvGrpSpPr>
          <p:cNvPr id="10" name="Group 9">
            <a:extLst>
              <a:ext uri="{FF2B5EF4-FFF2-40B4-BE49-F238E27FC236}">
                <a16:creationId xmlns:a16="http://schemas.microsoft.com/office/drawing/2014/main" id="{9563AF6D-001D-4878-8ABD-2FC92D637395}"/>
              </a:ext>
            </a:extLst>
          </p:cNvPr>
          <p:cNvGrpSpPr/>
          <p:nvPr/>
        </p:nvGrpSpPr>
        <p:grpSpPr>
          <a:xfrm>
            <a:off x="3323905" y="34894"/>
            <a:ext cx="5279156" cy="1203355"/>
            <a:chOff x="5216455" y="182245"/>
            <a:chExt cx="3192188" cy="727642"/>
          </a:xfrm>
        </p:grpSpPr>
        <p:pic>
          <p:nvPicPr>
            <p:cNvPr id="8" name="Picture 7">
              <a:extLst>
                <a:ext uri="{FF2B5EF4-FFF2-40B4-BE49-F238E27FC236}">
                  <a16:creationId xmlns:a16="http://schemas.microsoft.com/office/drawing/2014/main" id="{9280C992-6F84-4D23-BCAB-B9F6E4AFED67}"/>
                </a:ext>
              </a:extLst>
            </p:cNvPr>
            <p:cNvPicPr>
              <a:picLocks noChangeAspect="1"/>
            </p:cNvPicPr>
            <p:nvPr/>
          </p:nvPicPr>
          <p:blipFill rotWithShape="1">
            <a:blip r:embed="rId2"/>
            <a:srcRect b="69591"/>
            <a:stretch/>
          </p:blipFill>
          <p:spPr>
            <a:xfrm>
              <a:off x="5216456" y="182245"/>
              <a:ext cx="3192187" cy="727642"/>
            </a:xfrm>
            <a:prstGeom prst="rect">
              <a:avLst/>
            </a:prstGeom>
          </p:spPr>
        </p:pic>
        <p:sp>
          <p:nvSpPr>
            <p:cNvPr id="9" name="Rectangle: Rounded Corners 8">
              <a:extLst>
                <a:ext uri="{FF2B5EF4-FFF2-40B4-BE49-F238E27FC236}">
                  <a16:creationId xmlns:a16="http://schemas.microsoft.com/office/drawing/2014/main" id="{672FC50B-E4D1-409B-BBE5-EEF373B201EB}"/>
                </a:ext>
              </a:extLst>
            </p:cNvPr>
            <p:cNvSpPr/>
            <p:nvPr/>
          </p:nvSpPr>
          <p:spPr>
            <a:xfrm>
              <a:off x="5216455" y="284898"/>
              <a:ext cx="3192187" cy="488213"/>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1" name="Content Placeholder 10">
            <a:extLst>
              <a:ext uri="{FF2B5EF4-FFF2-40B4-BE49-F238E27FC236}">
                <a16:creationId xmlns:a16="http://schemas.microsoft.com/office/drawing/2014/main" id="{D6C4EB0D-E678-4082-A7C2-70D3BA7C77F7}"/>
              </a:ext>
            </a:extLst>
          </p:cNvPr>
          <p:cNvSpPr txBox="1">
            <a:spLocks/>
          </p:cNvSpPr>
          <p:nvPr/>
        </p:nvSpPr>
        <p:spPr>
          <a:xfrm>
            <a:off x="250617" y="1265930"/>
            <a:ext cx="5358643" cy="5159461"/>
          </a:xfrm>
          <a:prstGeom prst="rect">
            <a:avLst/>
          </a:prstGeom>
        </p:spPr>
        <p:txBody>
          <a:bodyPr>
            <a:normAutofit/>
          </a:bodyPr>
          <a:lst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rgbClr val="63666A"/>
                </a:solidFill>
                <a:latin typeface="Helvetica" panose="020B0604020202020204" pitchFamily="34" charset="0"/>
                <a:cs typeface="Helvetica" panose="020B0604020202020204" pitchFamily="34" charset="0"/>
              </a:rPr>
              <a:t>Utilize Fermilab’s existing inventory control software – </a:t>
            </a:r>
            <a:r>
              <a:rPr lang="en-US" sz="1800" dirty="0">
                <a:latin typeface="Helvetica" panose="020B0604020202020204" pitchFamily="34" charset="0"/>
                <a:cs typeface="Helvetica" panose="020B0604020202020204" pitchFamily="34" charset="0"/>
                <a:hlinkClick r:id="rId3"/>
              </a:rPr>
              <a:t>Sunflower</a:t>
            </a:r>
            <a:endParaRPr lang="en-US" sz="1800" dirty="0">
              <a:latin typeface="Helvetica" panose="020B0604020202020204" pitchFamily="34" charset="0"/>
              <a:cs typeface="Helvetica" panose="020B0604020202020204" pitchFamily="34" charset="0"/>
            </a:endParaRPr>
          </a:p>
          <a:p>
            <a:pPr lvl="1"/>
            <a:r>
              <a:rPr lang="en-US" sz="1600" dirty="0">
                <a:solidFill>
                  <a:srgbClr val="63666A"/>
                </a:solidFill>
                <a:latin typeface="Helvetica" panose="020B0604020202020204" pitchFamily="34" charset="0"/>
                <a:cs typeface="Helvetica" panose="020B0604020202020204" pitchFamily="34" charset="0"/>
              </a:rPr>
              <a:t>Cost effective</a:t>
            </a:r>
          </a:p>
          <a:p>
            <a:pPr lvl="1"/>
            <a:r>
              <a:rPr lang="en-US" sz="1600" dirty="0">
                <a:solidFill>
                  <a:srgbClr val="63666A"/>
                </a:solidFill>
                <a:latin typeface="Helvetica" panose="020B0604020202020204" pitchFamily="34" charset="0"/>
                <a:cs typeface="Helvetica" panose="020B0604020202020204" pitchFamily="34" charset="0"/>
              </a:rPr>
              <a:t>Use existing expertise &amp; support</a:t>
            </a:r>
            <a:endParaRPr lang="en-US" sz="1800" dirty="0">
              <a:solidFill>
                <a:srgbClr val="63666A"/>
              </a:solidFill>
              <a:latin typeface="Helvetica" panose="020B0604020202020204" pitchFamily="34" charset="0"/>
              <a:cs typeface="Helvetica" panose="020B0604020202020204" pitchFamily="34" charset="0"/>
            </a:endParaRPr>
          </a:p>
          <a:p>
            <a:r>
              <a:rPr lang="en-US" sz="1800" dirty="0">
                <a:solidFill>
                  <a:srgbClr val="63666A"/>
                </a:solidFill>
                <a:latin typeface="Helvetica" panose="020B0604020202020204" pitchFamily="34" charset="0"/>
                <a:cs typeface="Helvetica" panose="020B0604020202020204" pitchFamily="34" charset="0"/>
              </a:rPr>
              <a:t>Track shipments/containers/assets</a:t>
            </a:r>
          </a:p>
          <a:p>
            <a:r>
              <a:rPr lang="en-US" sz="1800" dirty="0">
                <a:solidFill>
                  <a:srgbClr val="63666A"/>
                </a:solidFill>
                <a:latin typeface="Helvetica" panose="020B0604020202020204" pitchFamily="34" charset="0"/>
                <a:cs typeface="Helvetica" panose="020B0604020202020204" pitchFamily="34" charset="0"/>
              </a:rPr>
              <a:t>Scanners will be used for Receipt and Inventory Management</a:t>
            </a:r>
          </a:p>
          <a:p>
            <a:r>
              <a:rPr lang="en-US" sz="1800" dirty="0">
                <a:solidFill>
                  <a:srgbClr val="63666A"/>
                </a:solidFill>
                <a:latin typeface="Helvetica" panose="020B0604020202020204" pitchFamily="34" charset="0"/>
                <a:cs typeface="Helvetica" panose="020B0604020202020204" pitchFamily="34" charset="0"/>
              </a:rPr>
              <a:t>Sunflower will be populated with data from Warehouse Management System</a:t>
            </a:r>
          </a:p>
          <a:p>
            <a:r>
              <a:rPr lang="en-US" sz="1800" dirty="0">
                <a:solidFill>
                  <a:srgbClr val="63666A"/>
                </a:solidFill>
                <a:latin typeface="Helvetica" panose="020B0604020202020204" pitchFamily="34" charset="0"/>
                <a:cs typeface="Helvetica" panose="020B0604020202020204" pitchFamily="34" charset="0"/>
              </a:rPr>
              <a:t>SURF</a:t>
            </a:r>
          </a:p>
          <a:p>
            <a:pPr lvl="1"/>
            <a:r>
              <a:rPr lang="en-US" sz="1600" dirty="0">
                <a:solidFill>
                  <a:srgbClr val="63666A"/>
                </a:solidFill>
                <a:latin typeface="Helvetica" panose="020B0604020202020204" pitchFamily="34" charset="0"/>
                <a:cs typeface="Helvetica" panose="020B0604020202020204" pitchFamily="34" charset="0"/>
              </a:rPr>
              <a:t>Ross Shaft surface receipt (scan): SDSD</a:t>
            </a:r>
          </a:p>
          <a:p>
            <a:pPr lvl="1"/>
            <a:r>
              <a:rPr lang="en-US" sz="1600" dirty="0">
                <a:solidFill>
                  <a:srgbClr val="63666A"/>
                </a:solidFill>
                <a:latin typeface="Helvetica" panose="020B0604020202020204" pitchFamily="34" charset="0"/>
                <a:cs typeface="Helvetica" panose="020B0604020202020204" pitchFamily="34" charset="0"/>
              </a:rPr>
              <a:t>Ross Shaft 4850 receipt (scan): SDSD</a:t>
            </a:r>
          </a:p>
          <a:p>
            <a:pPr lvl="1"/>
            <a:r>
              <a:rPr lang="en-US" sz="1600" dirty="0">
                <a:solidFill>
                  <a:srgbClr val="63666A"/>
                </a:solidFill>
                <a:latin typeface="Helvetica" panose="020B0604020202020204" pitchFamily="34" charset="0"/>
                <a:cs typeface="Helvetica" panose="020B0604020202020204" pitchFamily="34" charset="0"/>
              </a:rPr>
              <a:t>Cavern or CUC receipt (scan): SDSD / Integration Team</a:t>
            </a:r>
          </a:p>
          <a:p>
            <a:r>
              <a:rPr lang="en-US" sz="1800" dirty="0">
                <a:solidFill>
                  <a:srgbClr val="63666A"/>
                </a:solidFill>
                <a:latin typeface="Helvetica" panose="020B0604020202020204" pitchFamily="34" charset="0"/>
                <a:cs typeface="Helvetica" panose="020B0604020202020204" pitchFamily="34" charset="0"/>
              </a:rPr>
              <a:t>Sunflower data will be exported in a format that other databases can access. </a:t>
            </a:r>
          </a:p>
          <a:p>
            <a:endParaRPr lang="en-US" sz="1800" dirty="0"/>
          </a:p>
          <a:p>
            <a:pPr marL="0" indent="0">
              <a:buNone/>
            </a:pPr>
            <a:endParaRPr lang="en-US" sz="1800" dirty="0"/>
          </a:p>
        </p:txBody>
      </p:sp>
      <p:pic>
        <p:nvPicPr>
          <p:cNvPr id="12" name="Picture 11">
            <a:extLst>
              <a:ext uri="{FF2B5EF4-FFF2-40B4-BE49-F238E27FC236}">
                <a16:creationId xmlns:a16="http://schemas.microsoft.com/office/drawing/2014/main" id="{CE05578B-95C9-41E4-80A5-3FE2513415E2}"/>
              </a:ext>
            </a:extLst>
          </p:cNvPr>
          <p:cNvPicPr>
            <a:picLocks noChangeAspect="1"/>
          </p:cNvPicPr>
          <p:nvPr/>
        </p:nvPicPr>
        <p:blipFill>
          <a:blip r:embed="rId4"/>
          <a:stretch>
            <a:fillRect/>
          </a:stretch>
        </p:blipFill>
        <p:spPr>
          <a:xfrm>
            <a:off x="6359634" y="3698225"/>
            <a:ext cx="2018764" cy="2564010"/>
          </a:xfrm>
          <a:prstGeom prst="rect">
            <a:avLst/>
          </a:prstGeom>
        </p:spPr>
      </p:pic>
      <p:pic>
        <p:nvPicPr>
          <p:cNvPr id="13" name="Picture 12">
            <a:extLst>
              <a:ext uri="{FF2B5EF4-FFF2-40B4-BE49-F238E27FC236}">
                <a16:creationId xmlns:a16="http://schemas.microsoft.com/office/drawing/2014/main" id="{AEE8E05E-7880-447E-BB3B-68A1956669E2}"/>
              </a:ext>
            </a:extLst>
          </p:cNvPr>
          <p:cNvPicPr>
            <a:picLocks noChangeAspect="1"/>
          </p:cNvPicPr>
          <p:nvPr/>
        </p:nvPicPr>
        <p:blipFill>
          <a:blip r:embed="rId5"/>
          <a:stretch>
            <a:fillRect/>
          </a:stretch>
        </p:blipFill>
        <p:spPr>
          <a:xfrm>
            <a:off x="5469757" y="1495495"/>
            <a:ext cx="3133302" cy="1937010"/>
          </a:xfrm>
          <a:prstGeom prst="rect">
            <a:avLst/>
          </a:prstGeom>
        </p:spPr>
      </p:pic>
    </p:spTree>
    <p:extLst>
      <p:ext uri="{BB962C8B-B14F-4D97-AF65-F5344CB8AC3E}">
        <p14:creationId xmlns:p14="http://schemas.microsoft.com/office/powerpoint/2010/main" val="3436925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568AA-A201-4915-8AF0-1AFCA78941D6}"/>
              </a:ext>
            </a:extLst>
          </p:cNvPr>
          <p:cNvSpPr>
            <a:spLocks noGrp="1"/>
          </p:cNvSpPr>
          <p:nvPr>
            <p:ph type="title"/>
          </p:nvPr>
        </p:nvSpPr>
        <p:spPr/>
        <p:txBody>
          <a:bodyPr/>
          <a:lstStyle/>
          <a:p>
            <a:r>
              <a:rPr lang="en-US" dirty="0"/>
              <a:t>Shipping to SURF</a:t>
            </a:r>
          </a:p>
        </p:txBody>
      </p:sp>
      <p:sp>
        <p:nvSpPr>
          <p:cNvPr id="3" name="Date Placeholder 2">
            <a:extLst>
              <a:ext uri="{FF2B5EF4-FFF2-40B4-BE49-F238E27FC236}">
                <a16:creationId xmlns:a16="http://schemas.microsoft.com/office/drawing/2014/main" id="{15A44074-2888-4494-87D3-B7EE7296F1E8}"/>
              </a:ext>
            </a:extLst>
          </p:cNvPr>
          <p:cNvSpPr>
            <a:spLocks noGrp="1"/>
          </p:cNvSpPr>
          <p:nvPr>
            <p:ph type="dt" sz="half" idx="13"/>
          </p:nvPr>
        </p:nvSpPr>
        <p:spPr/>
        <p:txBody>
          <a:bodyPr/>
          <a:lstStyle/>
          <a:p>
            <a:pPr>
              <a:defRPr/>
            </a:pPr>
            <a:r>
              <a:rPr lang="en-US"/>
              <a:t>02.02.2020</a:t>
            </a:r>
            <a:endParaRPr lang="en-US" dirty="0"/>
          </a:p>
        </p:txBody>
      </p:sp>
      <p:sp>
        <p:nvSpPr>
          <p:cNvPr id="4" name="Footer Placeholder 3">
            <a:extLst>
              <a:ext uri="{FF2B5EF4-FFF2-40B4-BE49-F238E27FC236}">
                <a16:creationId xmlns:a16="http://schemas.microsoft.com/office/drawing/2014/main" id="{38891247-D3BE-4425-94AC-ED94E252708D}"/>
              </a:ext>
            </a:extLst>
          </p:cNvPr>
          <p:cNvSpPr>
            <a:spLocks noGrp="1"/>
          </p:cNvSpPr>
          <p:nvPr>
            <p:ph type="ftr" sz="quarter" idx="14"/>
          </p:nvPr>
        </p:nvSpPr>
        <p:spPr/>
        <p:txBody>
          <a:bodyPr/>
          <a:lstStyle/>
          <a:p>
            <a:pPr>
              <a:defRPr/>
            </a:pPr>
            <a:r>
              <a:rPr lang="en-US"/>
              <a:t>SDSD | Installation and Integration Workshop</a:t>
            </a:r>
          </a:p>
        </p:txBody>
      </p:sp>
      <p:sp>
        <p:nvSpPr>
          <p:cNvPr id="5" name="Slide Number Placeholder 4">
            <a:extLst>
              <a:ext uri="{FF2B5EF4-FFF2-40B4-BE49-F238E27FC236}">
                <a16:creationId xmlns:a16="http://schemas.microsoft.com/office/drawing/2014/main" id="{315928A8-9151-4FE1-9DD0-23E1AA31FE63}"/>
              </a:ext>
            </a:extLst>
          </p:cNvPr>
          <p:cNvSpPr>
            <a:spLocks noGrp="1"/>
          </p:cNvSpPr>
          <p:nvPr>
            <p:ph type="sldNum" sz="quarter" idx="15"/>
          </p:nvPr>
        </p:nvSpPr>
        <p:spPr/>
        <p:txBody>
          <a:bodyPr/>
          <a:lstStyle/>
          <a:p>
            <a:pPr>
              <a:defRPr/>
            </a:pPr>
            <a:fld id="{98AA3EDC-84CE-5D44-955B-22A59AD27526}" type="slidenum">
              <a:rPr lang="en-US" smtClean="0"/>
              <a:pPr>
                <a:defRPr/>
              </a:pPr>
              <a:t>6</a:t>
            </a:fld>
            <a:endParaRPr lang="en-US" dirty="0"/>
          </a:p>
        </p:txBody>
      </p:sp>
      <p:sp>
        <p:nvSpPr>
          <p:cNvPr id="6" name="Content Placeholder 5">
            <a:extLst>
              <a:ext uri="{FF2B5EF4-FFF2-40B4-BE49-F238E27FC236}">
                <a16:creationId xmlns:a16="http://schemas.microsoft.com/office/drawing/2014/main" id="{89F79CA3-6142-437A-B166-7DFE1F40534E}"/>
              </a:ext>
            </a:extLst>
          </p:cNvPr>
          <p:cNvSpPr>
            <a:spLocks noGrp="1"/>
          </p:cNvSpPr>
          <p:nvPr>
            <p:ph idx="16"/>
          </p:nvPr>
        </p:nvSpPr>
        <p:spPr>
          <a:xfrm>
            <a:off x="457199" y="1708012"/>
            <a:ext cx="8378575" cy="4376876"/>
          </a:xfrm>
        </p:spPr>
        <p:txBody>
          <a:bodyPr/>
          <a:lstStyle/>
          <a:p>
            <a:r>
              <a:rPr lang="en-US" sz="2000" dirty="0"/>
              <a:t>This will be the most critical phase of the far site logistics chain.</a:t>
            </a:r>
          </a:p>
          <a:p>
            <a:r>
              <a:rPr lang="en-US" sz="2000" dirty="0"/>
              <a:t>The installation schedule will be the primary input into the entire chain and will drive underground personnel availability and material movement requests from the warehouse.</a:t>
            </a:r>
          </a:p>
          <a:p>
            <a:r>
              <a:rPr lang="en-US" sz="2000" dirty="0"/>
              <a:t>After these requests are received, they will be evaluated for conflicts.</a:t>
            </a:r>
          </a:p>
          <a:p>
            <a:r>
              <a:rPr lang="en-US" sz="2000" dirty="0"/>
              <a:t>Any conflicts will be resolved by installation management.</a:t>
            </a:r>
          </a:p>
          <a:p>
            <a:r>
              <a:rPr lang="en-US" sz="2000" dirty="0"/>
              <a:t>Only when material is scheduled for delivery underground will it be sent from the warehouse to SURF. </a:t>
            </a:r>
          </a:p>
          <a:p>
            <a:r>
              <a:rPr lang="en-US" sz="2000" dirty="0"/>
              <a:t>The orders will be prepared by the warehouse and transported by the trucking contractors to SURF.</a:t>
            </a:r>
          </a:p>
          <a:p>
            <a:r>
              <a:rPr lang="en-US" sz="2000" dirty="0"/>
              <a:t>Movement of material and personnel down the shaft is dictated by the assumed transport times.</a:t>
            </a:r>
          </a:p>
          <a:p>
            <a:r>
              <a:rPr lang="en-US" sz="2000" dirty="0"/>
              <a:t>The warehouse management system will export data to the logistics database (Sunflower).</a:t>
            </a:r>
          </a:p>
        </p:txBody>
      </p:sp>
      <p:grpSp>
        <p:nvGrpSpPr>
          <p:cNvPr id="7" name="Group 6">
            <a:extLst>
              <a:ext uri="{FF2B5EF4-FFF2-40B4-BE49-F238E27FC236}">
                <a16:creationId xmlns:a16="http://schemas.microsoft.com/office/drawing/2014/main" id="{EAF4BFA7-A457-40C1-80A4-4F1EA04E3082}"/>
              </a:ext>
            </a:extLst>
          </p:cNvPr>
          <p:cNvGrpSpPr/>
          <p:nvPr/>
        </p:nvGrpSpPr>
        <p:grpSpPr>
          <a:xfrm>
            <a:off x="3431663" y="-38595"/>
            <a:ext cx="5712337" cy="1746607"/>
            <a:chOff x="5708824" y="478964"/>
            <a:chExt cx="3192188" cy="976045"/>
          </a:xfrm>
        </p:grpSpPr>
        <p:pic>
          <p:nvPicPr>
            <p:cNvPr id="8" name="Picture 7">
              <a:extLst>
                <a:ext uri="{FF2B5EF4-FFF2-40B4-BE49-F238E27FC236}">
                  <a16:creationId xmlns:a16="http://schemas.microsoft.com/office/drawing/2014/main" id="{9280C992-6F84-4D23-BCAB-B9F6E4AFED67}"/>
                </a:ext>
              </a:extLst>
            </p:cNvPr>
            <p:cNvPicPr>
              <a:picLocks noChangeAspect="1"/>
            </p:cNvPicPr>
            <p:nvPr/>
          </p:nvPicPr>
          <p:blipFill rotWithShape="1">
            <a:blip r:embed="rId2"/>
            <a:srcRect t="14124" b="45086"/>
            <a:stretch/>
          </p:blipFill>
          <p:spPr>
            <a:xfrm>
              <a:off x="5708825" y="478964"/>
              <a:ext cx="3192187" cy="976045"/>
            </a:xfrm>
            <a:prstGeom prst="rect">
              <a:avLst/>
            </a:prstGeom>
          </p:spPr>
        </p:pic>
        <p:sp>
          <p:nvSpPr>
            <p:cNvPr id="9" name="Rectangle: Rounded Corners 8">
              <a:extLst>
                <a:ext uri="{FF2B5EF4-FFF2-40B4-BE49-F238E27FC236}">
                  <a16:creationId xmlns:a16="http://schemas.microsoft.com/office/drawing/2014/main" id="{672FC50B-E4D1-409B-BBE5-EEF373B201EB}"/>
                </a:ext>
              </a:extLst>
            </p:cNvPr>
            <p:cNvSpPr/>
            <p:nvPr/>
          </p:nvSpPr>
          <p:spPr>
            <a:xfrm>
              <a:off x="5708824" y="621609"/>
              <a:ext cx="3192187" cy="763327"/>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07733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DD6239B-9151-4739-BA18-EF9B8DBC570D}"/>
              </a:ext>
            </a:extLst>
          </p:cNvPr>
          <p:cNvSpPr>
            <a:spLocks noGrp="1"/>
          </p:cNvSpPr>
          <p:nvPr>
            <p:ph type="dt" sz="half" idx="16"/>
          </p:nvPr>
        </p:nvSpPr>
        <p:spPr/>
        <p:txBody>
          <a:bodyPr/>
          <a:lstStyle/>
          <a:p>
            <a:pPr>
              <a:defRPr/>
            </a:pPr>
            <a:r>
              <a:rPr lang="en-US"/>
              <a:t>02.02.2020</a:t>
            </a:r>
            <a:endParaRPr lang="en-US" dirty="0"/>
          </a:p>
        </p:txBody>
      </p:sp>
      <p:sp>
        <p:nvSpPr>
          <p:cNvPr id="5" name="Footer Placeholder 4">
            <a:extLst>
              <a:ext uri="{FF2B5EF4-FFF2-40B4-BE49-F238E27FC236}">
                <a16:creationId xmlns:a16="http://schemas.microsoft.com/office/drawing/2014/main" id="{751E11A0-8724-4831-9B08-09AB1F0F4051}"/>
              </a:ext>
            </a:extLst>
          </p:cNvPr>
          <p:cNvSpPr>
            <a:spLocks noGrp="1"/>
          </p:cNvSpPr>
          <p:nvPr>
            <p:ph type="ftr" sz="quarter" idx="17"/>
          </p:nvPr>
        </p:nvSpPr>
        <p:spPr/>
        <p:txBody>
          <a:bodyPr/>
          <a:lstStyle/>
          <a:p>
            <a:pPr>
              <a:defRPr/>
            </a:pPr>
            <a:r>
              <a:rPr lang="en-US"/>
              <a:t>SDSD | Installation and Integration Workshop</a:t>
            </a:r>
          </a:p>
        </p:txBody>
      </p:sp>
      <p:sp>
        <p:nvSpPr>
          <p:cNvPr id="6" name="Slide Number Placeholder 5">
            <a:extLst>
              <a:ext uri="{FF2B5EF4-FFF2-40B4-BE49-F238E27FC236}">
                <a16:creationId xmlns:a16="http://schemas.microsoft.com/office/drawing/2014/main" id="{CE34CBCF-AE9A-41BB-8CD7-AC0316AD4970}"/>
              </a:ext>
            </a:extLst>
          </p:cNvPr>
          <p:cNvSpPr>
            <a:spLocks noGrp="1"/>
          </p:cNvSpPr>
          <p:nvPr>
            <p:ph type="sldNum" sz="quarter" idx="18"/>
          </p:nvPr>
        </p:nvSpPr>
        <p:spPr/>
        <p:txBody>
          <a:bodyPr/>
          <a:lstStyle/>
          <a:p>
            <a:pPr>
              <a:defRPr/>
            </a:pPr>
            <a:fld id="{609735B5-E0F8-D44A-A3DE-E2CD0DCDE7CF}" type="slidenum">
              <a:rPr lang="en-US" smtClean="0"/>
              <a:pPr>
                <a:defRPr/>
              </a:pPr>
              <a:t>7</a:t>
            </a:fld>
            <a:endParaRPr lang="en-US" dirty="0"/>
          </a:p>
        </p:txBody>
      </p:sp>
      <p:sp>
        <p:nvSpPr>
          <p:cNvPr id="7" name="Title 6">
            <a:extLst>
              <a:ext uri="{FF2B5EF4-FFF2-40B4-BE49-F238E27FC236}">
                <a16:creationId xmlns:a16="http://schemas.microsoft.com/office/drawing/2014/main" id="{746BD083-B9D6-4639-B939-C84607DE1C36}"/>
              </a:ext>
            </a:extLst>
          </p:cNvPr>
          <p:cNvSpPr>
            <a:spLocks noGrp="1"/>
          </p:cNvSpPr>
          <p:nvPr>
            <p:ph type="title"/>
          </p:nvPr>
        </p:nvSpPr>
        <p:spPr>
          <a:xfrm>
            <a:off x="457200" y="429098"/>
            <a:ext cx="8293100" cy="351738"/>
          </a:xfrm>
        </p:spPr>
        <p:txBody>
          <a:bodyPr/>
          <a:lstStyle/>
          <a:p>
            <a:r>
              <a:rPr lang="en-US" sz="2400" dirty="0"/>
              <a:t>Action Item: 81933</a:t>
            </a:r>
            <a:endParaRPr lang="en-US" dirty="0"/>
          </a:p>
        </p:txBody>
      </p:sp>
      <p:sp>
        <p:nvSpPr>
          <p:cNvPr id="8" name="Content Placeholder 7">
            <a:extLst>
              <a:ext uri="{FF2B5EF4-FFF2-40B4-BE49-F238E27FC236}">
                <a16:creationId xmlns:a16="http://schemas.microsoft.com/office/drawing/2014/main" id="{CF0F61EB-81BB-4D1D-9F53-F2B379E0EC32}"/>
              </a:ext>
            </a:extLst>
          </p:cNvPr>
          <p:cNvSpPr>
            <a:spLocks noGrp="1"/>
          </p:cNvSpPr>
          <p:nvPr>
            <p:ph idx="19"/>
          </p:nvPr>
        </p:nvSpPr>
        <p:spPr>
          <a:xfrm>
            <a:off x="454025" y="1190879"/>
            <a:ext cx="8232775" cy="926043"/>
          </a:xfrm>
        </p:spPr>
        <p:txBody>
          <a:bodyPr>
            <a:normAutofit fontScale="92500"/>
          </a:bodyPr>
          <a:lstStyle/>
          <a:p>
            <a:pPr marL="0" indent="0">
              <a:buNone/>
            </a:pPr>
            <a:endParaRPr lang="en-US" dirty="0"/>
          </a:p>
          <a:p>
            <a:r>
              <a:rPr lang="en-US" dirty="0"/>
              <a:t>Basic rigging and transportation times as discussed with SDSTA:</a:t>
            </a:r>
          </a:p>
          <a:p>
            <a:endParaRPr lang="en-US" dirty="0"/>
          </a:p>
          <a:p>
            <a:endParaRPr lang="en-US" dirty="0"/>
          </a:p>
        </p:txBody>
      </p:sp>
      <p:pic>
        <p:nvPicPr>
          <p:cNvPr id="2" name="Picture 1">
            <a:extLst>
              <a:ext uri="{FF2B5EF4-FFF2-40B4-BE49-F238E27FC236}">
                <a16:creationId xmlns:a16="http://schemas.microsoft.com/office/drawing/2014/main" id="{2694BCEF-0DBA-4993-A00F-FF811871821B}"/>
              </a:ext>
            </a:extLst>
          </p:cNvPr>
          <p:cNvPicPr>
            <a:picLocks noChangeAspect="1"/>
          </p:cNvPicPr>
          <p:nvPr/>
        </p:nvPicPr>
        <p:blipFill rotWithShape="1">
          <a:blip r:embed="rId2"/>
          <a:srcRect b="6940"/>
          <a:stretch/>
        </p:blipFill>
        <p:spPr>
          <a:xfrm>
            <a:off x="457199" y="1881787"/>
            <a:ext cx="8341025" cy="3700029"/>
          </a:xfrm>
          <a:prstGeom prst="rect">
            <a:avLst/>
          </a:prstGeom>
        </p:spPr>
      </p:pic>
      <p:sp>
        <p:nvSpPr>
          <p:cNvPr id="3" name="Rectangle 2">
            <a:extLst>
              <a:ext uri="{FF2B5EF4-FFF2-40B4-BE49-F238E27FC236}">
                <a16:creationId xmlns:a16="http://schemas.microsoft.com/office/drawing/2014/main" id="{B5EDC676-5B7E-3F45-A315-1EC19F8B4685}"/>
              </a:ext>
            </a:extLst>
          </p:cNvPr>
          <p:cNvSpPr/>
          <p:nvPr/>
        </p:nvSpPr>
        <p:spPr>
          <a:xfrm>
            <a:off x="3231044" y="366118"/>
            <a:ext cx="5519256" cy="923330"/>
          </a:xfrm>
          <a:prstGeom prst="rect">
            <a:avLst/>
          </a:prstGeom>
        </p:spPr>
        <p:txBody>
          <a:bodyPr wrap="square">
            <a:spAutoFit/>
          </a:bodyPr>
          <a:lstStyle/>
          <a:p>
            <a:r>
              <a:rPr lang="en-US" i="1" dirty="0">
                <a:solidFill>
                  <a:srgbClr val="63666A"/>
                </a:solidFill>
              </a:rPr>
              <a:t>Rigging - get feedback from CERN and others to get a feel for the real times of rigging and delivery down shaft for large items, including rigging test</a:t>
            </a:r>
          </a:p>
        </p:txBody>
      </p:sp>
    </p:spTree>
    <p:extLst>
      <p:ext uri="{BB962C8B-B14F-4D97-AF65-F5344CB8AC3E}">
        <p14:creationId xmlns:p14="http://schemas.microsoft.com/office/powerpoint/2010/main" val="3490957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7C4A877-DE58-465E-8898-CB2DE13E9383}"/>
              </a:ext>
            </a:extLst>
          </p:cNvPr>
          <p:cNvSpPr>
            <a:spLocks noGrp="1"/>
          </p:cNvSpPr>
          <p:nvPr>
            <p:ph type="dt" sz="half" idx="16"/>
          </p:nvPr>
        </p:nvSpPr>
        <p:spPr/>
        <p:txBody>
          <a:bodyPr/>
          <a:lstStyle/>
          <a:p>
            <a:pPr>
              <a:defRPr/>
            </a:pPr>
            <a:r>
              <a:rPr lang="en-US"/>
              <a:t>02.02.2020</a:t>
            </a:r>
            <a:endParaRPr lang="en-US" dirty="0"/>
          </a:p>
        </p:txBody>
      </p:sp>
      <p:sp>
        <p:nvSpPr>
          <p:cNvPr id="5" name="Footer Placeholder 4">
            <a:extLst>
              <a:ext uri="{FF2B5EF4-FFF2-40B4-BE49-F238E27FC236}">
                <a16:creationId xmlns:a16="http://schemas.microsoft.com/office/drawing/2014/main" id="{BA56BA1E-2706-4642-86FC-7CFA651DE135}"/>
              </a:ext>
            </a:extLst>
          </p:cNvPr>
          <p:cNvSpPr>
            <a:spLocks noGrp="1"/>
          </p:cNvSpPr>
          <p:nvPr>
            <p:ph type="ftr" sz="quarter" idx="17"/>
          </p:nvPr>
        </p:nvSpPr>
        <p:spPr/>
        <p:txBody>
          <a:bodyPr/>
          <a:lstStyle/>
          <a:p>
            <a:pPr>
              <a:defRPr/>
            </a:pPr>
            <a:r>
              <a:rPr lang="en-US"/>
              <a:t>SDSD | Installation and Integration Workshop</a:t>
            </a:r>
          </a:p>
        </p:txBody>
      </p:sp>
      <p:sp>
        <p:nvSpPr>
          <p:cNvPr id="6" name="Slide Number Placeholder 5">
            <a:extLst>
              <a:ext uri="{FF2B5EF4-FFF2-40B4-BE49-F238E27FC236}">
                <a16:creationId xmlns:a16="http://schemas.microsoft.com/office/drawing/2014/main" id="{5A1F623F-8CF4-48E2-82FE-69854C2D3DCC}"/>
              </a:ext>
            </a:extLst>
          </p:cNvPr>
          <p:cNvSpPr>
            <a:spLocks noGrp="1"/>
          </p:cNvSpPr>
          <p:nvPr>
            <p:ph type="sldNum" sz="quarter" idx="18"/>
          </p:nvPr>
        </p:nvSpPr>
        <p:spPr/>
        <p:txBody>
          <a:bodyPr/>
          <a:lstStyle/>
          <a:p>
            <a:pPr>
              <a:defRPr/>
            </a:pPr>
            <a:fld id="{609735B5-E0F8-D44A-A3DE-E2CD0DCDE7CF}" type="slidenum">
              <a:rPr lang="en-US" smtClean="0"/>
              <a:pPr>
                <a:defRPr/>
              </a:pPr>
              <a:t>8</a:t>
            </a:fld>
            <a:endParaRPr lang="en-US" dirty="0"/>
          </a:p>
        </p:txBody>
      </p:sp>
      <p:sp>
        <p:nvSpPr>
          <p:cNvPr id="7" name="Title 6">
            <a:extLst>
              <a:ext uri="{FF2B5EF4-FFF2-40B4-BE49-F238E27FC236}">
                <a16:creationId xmlns:a16="http://schemas.microsoft.com/office/drawing/2014/main" id="{10B6523D-FB13-488D-B440-5E10142A086D}"/>
              </a:ext>
            </a:extLst>
          </p:cNvPr>
          <p:cNvSpPr>
            <a:spLocks noGrp="1"/>
          </p:cNvSpPr>
          <p:nvPr>
            <p:ph type="title"/>
          </p:nvPr>
        </p:nvSpPr>
        <p:spPr/>
        <p:txBody>
          <a:bodyPr/>
          <a:lstStyle/>
          <a:p>
            <a:r>
              <a:rPr lang="en-US" sz="2400" dirty="0"/>
              <a:t>Action Items: 81901 &amp; 81913</a:t>
            </a:r>
            <a:endParaRPr lang="en-US" dirty="0"/>
          </a:p>
        </p:txBody>
      </p:sp>
      <p:sp>
        <p:nvSpPr>
          <p:cNvPr id="8" name="Content Placeholder 7">
            <a:extLst>
              <a:ext uri="{FF2B5EF4-FFF2-40B4-BE49-F238E27FC236}">
                <a16:creationId xmlns:a16="http://schemas.microsoft.com/office/drawing/2014/main" id="{927912C5-92B4-48FB-9F00-61916806C00A}"/>
              </a:ext>
            </a:extLst>
          </p:cNvPr>
          <p:cNvSpPr>
            <a:spLocks noGrp="1"/>
          </p:cNvSpPr>
          <p:nvPr>
            <p:ph idx="19"/>
          </p:nvPr>
        </p:nvSpPr>
        <p:spPr>
          <a:xfrm>
            <a:off x="218114" y="1744910"/>
            <a:ext cx="3322039" cy="4405544"/>
          </a:xfrm>
        </p:spPr>
        <p:txBody>
          <a:bodyPr>
            <a:normAutofit fontScale="62500" lnSpcReduction="20000"/>
          </a:bodyPr>
          <a:lstStyle/>
          <a:p>
            <a:endParaRPr lang="en-US" dirty="0"/>
          </a:p>
          <a:p>
            <a:r>
              <a:rPr lang="en-US" dirty="0"/>
              <a:t>Evaluated LBNF Warm and Cold Structure Lists as to rigging requirements against the cage and shaft design parameters.</a:t>
            </a:r>
          </a:p>
          <a:p>
            <a:pPr marL="0" indent="0">
              <a:buNone/>
            </a:pPr>
            <a:endParaRPr lang="en-US" dirty="0"/>
          </a:p>
          <a:p>
            <a:r>
              <a:rPr lang="en-US" dirty="0"/>
              <a:t>Developed time requirements based on preliminary basic shaft operation data.</a:t>
            </a:r>
          </a:p>
          <a:p>
            <a:endParaRPr lang="en-US" dirty="0"/>
          </a:p>
          <a:p>
            <a:r>
              <a:rPr lang="en-US" dirty="0"/>
              <a:t>The DUNE Lists analysis followed the same methodology. </a:t>
            </a:r>
          </a:p>
          <a:p>
            <a:pPr marL="0" indent="0">
              <a:buNone/>
            </a:pPr>
            <a:endParaRPr lang="en-US" dirty="0"/>
          </a:p>
          <a:p>
            <a:r>
              <a:rPr lang="en-US" dirty="0"/>
              <a:t>This is based on the list from each consortia and all integration activities. </a:t>
            </a:r>
          </a:p>
          <a:p>
            <a:endParaRPr lang="en-US" dirty="0"/>
          </a:p>
          <a:p>
            <a:r>
              <a:rPr lang="en-US" dirty="0"/>
              <a:t>The Cryogenic </a:t>
            </a:r>
            <a:r>
              <a:rPr lang="en-US" dirty="0" err="1"/>
              <a:t>LAr</a:t>
            </a:r>
            <a:r>
              <a:rPr lang="en-US" dirty="0"/>
              <a:t> and NH2 systems are based on preliminary estimates.</a:t>
            </a:r>
          </a:p>
          <a:p>
            <a:endParaRPr lang="en-US" dirty="0"/>
          </a:p>
          <a:p>
            <a:r>
              <a:rPr lang="en-US" dirty="0"/>
              <a:t>Specifically derived time requirements for the updated Post CF logistics plan.</a:t>
            </a:r>
          </a:p>
        </p:txBody>
      </p:sp>
      <p:sp>
        <p:nvSpPr>
          <p:cNvPr id="9" name="Rectangle 1">
            <a:extLst>
              <a:ext uri="{FF2B5EF4-FFF2-40B4-BE49-F238E27FC236}">
                <a16:creationId xmlns:a16="http://schemas.microsoft.com/office/drawing/2014/main" id="{2234FCDB-9690-4C84-B78A-05866737CA45}"/>
              </a:ext>
            </a:extLst>
          </p:cNvPr>
          <p:cNvSpPr>
            <a:spLocks noChangeArrowheads="1"/>
          </p:cNvSpPr>
          <p:nvPr/>
        </p:nvSpPr>
        <p:spPr bwMode="auto">
          <a:xfrm>
            <a:off x="4018400" y="1966061"/>
            <a:ext cx="465815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strike="noStrike" cap="none" normalizeH="0" baseline="0" dirty="0">
                <a:ln>
                  <a:noFill/>
                </a:ln>
                <a:solidFill>
                  <a:srgbClr val="000000"/>
                </a:solidFill>
                <a:effectLst/>
                <a:latin typeface="Helvetica" panose="020B0604020202020204" pitchFamily="34" charset="0"/>
                <a:cs typeface="Helvetica" panose="020B0604020202020204" pitchFamily="34" charset="0"/>
              </a:rPr>
              <a:t>Required Transportation Time-Table by Materials Group:</a:t>
            </a:r>
            <a:endParaRPr kumimoji="0" lang="en-US" altLang="en-US" sz="1100" b="0" i="0" strike="noStrike" cap="none" normalizeH="0" baseline="0" dirty="0">
              <a:ln>
                <a:noFill/>
              </a:ln>
              <a:solidFill>
                <a:schemeClr val="tx1"/>
              </a:solidFill>
              <a:effectLst/>
              <a:latin typeface="Helvetica" panose="020B0604020202020204" pitchFamily="34" charset="0"/>
              <a:cs typeface="Helvetica" panose="020B0604020202020204" pitchFamily="34" charset="0"/>
            </a:endParaRPr>
          </a:p>
        </p:txBody>
      </p:sp>
      <p:sp>
        <p:nvSpPr>
          <p:cNvPr id="11" name="TextBox 10">
            <a:extLst>
              <a:ext uri="{FF2B5EF4-FFF2-40B4-BE49-F238E27FC236}">
                <a16:creationId xmlns:a16="http://schemas.microsoft.com/office/drawing/2014/main" id="{23DEFB88-6AE0-4DAD-9B5C-380B41DE0FAF}"/>
              </a:ext>
            </a:extLst>
          </p:cNvPr>
          <p:cNvSpPr txBox="1"/>
          <p:nvPr/>
        </p:nvSpPr>
        <p:spPr>
          <a:xfrm>
            <a:off x="393700" y="882817"/>
            <a:ext cx="7417889" cy="646331"/>
          </a:xfrm>
          <a:prstGeom prst="rect">
            <a:avLst/>
          </a:prstGeom>
          <a:noFill/>
        </p:spPr>
        <p:txBody>
          <a:bodyPr wrap="square" rtlCol="0">
            <a:spAutoFit/>
          </a:bodyPr>
          <a:lstStyle/>
          <a:p>
            <a:r>
              <a:rPr lang="en-US" i="1" dirty="0">
                <a:solidFill>
                  <a:srgbClr val="63666A"/>
                </a:solidFill>
                <a:latin typeface="Helvetica" panose="020B0604020202020204" pitchFamily="34" charset="0"/>
                <a:cs typeface="Helvetica" panose="020B0604020202020204" pitchFamily="34" charset="0"/>
              </a:rPr>
              <a:t>Evaluate shaft usage w/ CF + steel; floor first / SDSD -  identify which items are slung loads &amp; need guide shoes</a:t>
            </a:r>
          </a:p>
        </p:txBody>
      </p:sp>
      <p:pic>
        <p:nvPicPr>
          <p:cNvPr id="10" name="Picture 9">
            <a:extLst>
              <a:ext uri="{FF2B5EF4-FFF2-40B4-BE49-F238E27FC236}">
                <a16:creationId xmlns:a16="http://schemas.microsoft.com/office/drawing/2014/main" id="{BC847517-3BB2-9C47-BD85-CF6697A6AE95}"/>
              </a:ext>
            </a:extLst>
          </p:cNvPr>
          <p:cNvPicPr>
            <a:picLocks noChangeAspect="1"/>
          </p:cNvPicPr>
          <p:nvPr/>
        </p:nvPicPr>
        <p:blipFill>
          <a:blip r:embed="rId2"/>
          <a:stretch>
            <a:fillRect/>
          </a:stretch>
        </p:blipFill>
        <p:spPr>
          <a:xfrm>
            <a:off x="3540153" y="2273838"/>
            <a:ext cx="5435029" cy="3933437"/>
          </a:xfrm>
          <a:prstGeom prst="rect">
            <a:avLst/>
          </a:prstGeom>
        </p:spPr>
      </p:pic>
    </p:spTree>
    <p:extLst>
      <p:ext uri="{BB962C8B-B14F-4D97-AF65-F5344CB8AC3E}">
        <p14:creationId xmlns:p14="http://schemas.microsoft.com/office/powerpoint/2010/main" val="1943756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568AA-A201-4915-8AF0-1AFCA78941D6}"/>
              </a:ext>
            </a:extLst>
          </p:cNvPr>
          <p:cNvSpPr>
            <a:spLocks noGrp="1"/>
          </p:cNvSpPr>
          <p:nvPr>
            <p:ph type="title"/>
          </p:nvPr>
        </p:nvSpPr>
        <p:spPr/>
        <p:txBody>
          <a:bodyPr/>
          <a:lstStyle/>
          <a:p>
            <a:r>
              <a:rPr lang="en-US" dirty="0"/>
              <a:t>Receiving at SURF</a:t>
            </a:r>
          </a:p>
        </p:txBody>
      </p:sp>
      <p:sp>
        <p:nvSpPr>
          <p:cNvPr id="3" name="Date Placeholder 2">
            <a:extLst>
              <a:ext uri="{FF2B5EF4-FFF2-40B4-BE49-F238E27FC236}">
                <a16:creationId xmlns:a16="http://schemas.microsoft.com/office/drawing/2014/main" id="{15A44074-2888-4494-87D3-B7EE7296F1E8}"/>
              </a:ext>
            </a:extLst>
          </p:cNvPr>
          <p:cNvSpPr>
            <a:spLocks noGrp="1"/>
          </p:cNvSpPr>
          <p:nvPr>
            <p:ph type="dt" sz="half" idx="13"/>
          </p:nvPr>
        </p:nvSpPr>
        <p:spPr/>
        <p:txBody>
          <a:bodyPr/>
          <a:lstStyle/>
          <a:p>
            <a:pPr>
              <a:defRPr/>
            </a:pPr>
            <a:r>
              <a:rPr lang="en-US"/>
              <a:t>02.02.2020</a:t>
            </a:r>
            <a:endParaRPr lang="en-US" dirty="0"/>
          </a:p>
        </p:txBody>
      </p:sp>
      <p:sp>
        <p:nvSpPr>
          <p:cNvPr id="4" name="Footer Placeholder 3">
            <a:extLst>
              <a:ext uri="{FF2B5EF4-FFF2-40B4-BE49-F238E27FC236}">
                <a16:creationId xmlns:a16="http://schemas.microsoft.com/office/drawing/2014/main" id="{38891247-D3BE-4425-94AC-ED94E252708D}"/>
              </a:ext>
            </a:extLst>
          </p:cNvPr>
          <p:cNvSpPr>
            <a:spLocks noGrp="1"/>
          </p:cNvSpPr>
          <p:nvPr>
            <p:ph type="ftr" sz="quarter" idx="14"/>
          </p:nvPr>
        </p:nvSpPr>
        <p:spPr/>
        <p:txBody>
          <a:bodyPr/>
          <a:lstStyle/>
          <a:p>
            <a:pPr>
              <a:defRPr/>
            </a:pPr>
            <a:r>
              <a:rPr lang="en-US"/>
              <a:t>SDSD | Installation and Integration Workshop</a:t>
            </a:r>
          </a:p>
        </p:txBody>
      </p:sp>
      <p:sp>
        <p:nvSpPr>
          <p:cNvPr id="5" name="Slide Number Placeholder 4">
            <a:extLst>
              <a:ext uri="{FF2B5EF4-FFF2-40B4-BE49-F238E27FC236}">
                <a16:creationId xmlns:a16="http://schemas.microsoft.com/office/drawing/2014/main" id="{315928A8-9151-4FE1-9DD0-23E1AA31FE63}"/>
              </a:ext>
            </a:extLst>
          </p:cNvPr>
          <p:cNvSpPr>
            <a:spLocks noGrp="1"/>
          </p:cNvSpPr>
          <p:nvPr>
            <p:ph type="sldNum" sz="quarter" idx="15"/>
          </p:nvPr>
        </p:nvSpPr>
        <p:spPr/>
        <p:txBody>
          <a:bodyPr/>
          <a:lstStyle/>
          <a:p>
            <a:pPr>
              <a:defRPr/>
            </a:pPr>
            <a:fld id="{98AA3EDC-84CE-5D44-955B-22A59AD27526}" type="slidenum">
              <a:rPr lang="en-US" smtClean="0"/>
              <a:pPr>
                <a:defRPr/>
              </a:pPr>
              <a:t>9</a:t>
            </a:fld>
            <a:endParaRPr lang="en-US" dirty="0"/>
          </a:p>
        </p:txBody>
      </p:sp>
      <p:sp>
        <p:nvSpPr>
          <p:cNvPr id="6" name="Content Placeholder 5">
            <a:extLst>
              <a:ext uri="{FF2B5EF4-FFF2-40B4-BE49-F238E27FC236}">
                <a16:creationId xmlns:a16="http://schemas.microsoft.com/office/drawing/2014/main" id="{89F79CA3-6142-437A-B166-7DFE1F40534E}"/>
              </a:ext>
            </a:extLst>
          </p:cNvPr>
          <p:cNvSpPr>
            <a:spLocks noGrp="1"/>
          </p:cNvSpPr>
          <p:nvPr>
            <p:ph idx="16"/>
          </p:nvPr>
        </p:nvSpPr>
        <p:spPr>
          <a:xfrm>
            <a:off x="457200" y="1238250"/>
            <a:ext cx="4402476" cy="4846638"/>
          </a:xfrm>
        </p:spPr>
        <p:txBody>
          <a:bodyPr/>
          <a:lstStyle/>
          <a:p>
            <a:r>
              <a:rPr lang="en-US" dirty="0"/>
              <a:t>Items that arrive at SURF will be scanned and then their location will be updated in the logistics database (Sunflower). </a:t>
            </a:r>
          </a:p>
          <a:p>
            <a:r>
              <a:rPr lang="en-US" dirty="0"/>
              <a:t>Items will be given a visual inspection to check for damage.</a:t>
            </a:r>
          </a:p>
          <a:p>
            <a:r>
              <a:rPr lang="en-US" dirty="0"/>
              <a:t>Damaged boxes will undergo further inspection and if necessary, be returned to the warehouse.</a:t>
            </a:r>
          </a:p>
          <a:p>
            <a:r>
              <a:rPr lang="en-US" dirty="0"/>
              <a:t>A small amount of space in headframe will be used to stage items for movement underground.</a:t>
            </a:r>
          </a:p>
        </p:txBody>
      </p:sp>
      <p:pic>
        <p:nvPicPr>
          <p:cNvPr id="7" name="Picture 6">
            <a:extLst>
              <a:ext uri="{FF2B5EF4-FFF2-40B4-BE49-F238E27FC236}">
                <a16:creationId xmlns:a16="http://schemas.microsoft.com/office/drawing/2014/main" id="{C11729F8-9CA6-4CC2-90F4-95969910B98A}"/>
              </a:ext>
            </a:extLst>
          </p:cNvPr>
          <p:cNvPicPr>
            <a:picLocks noChangeAspect="1"/>
          </p:cNvPicPr>
          <p:nvPr/>
        </p:nvPicPr>
        <p:blipFill>
          <a:blip r:embed="rId2"/>
          <a:stretch>
            <a:fillRect/>
          </a:stretch>
        </p:blipFill>
        <p:spPr>
          <a:xfrm>
            <a:off x="3076252" y="102639"/>
            <a:ext cx="6000635" cy="942389"/>
          </a:xfrm>
          <a:prstGeom prst="rect">
            <a:avLst/>
          </a:prstGeom>
        </p:spPr>
      </p:pic>
      <p:pic>
        <p:nvPicPr>
          <p:cNvPr id="9" name="Picture 8">
            <a:extLst>
              <a:ext uri="{FF2B5EF4-FFF2-40B4-BE49-F238E27FC236}">
                <a16:creationId xmlns:a16="http://schemas.microsoft.com/office/drawing/2014/main" id="{D8EA8D43-46D8-6A48-8B40-73051B724B61}"/>
              </a:ext>
            </a:extLst>
          </p:cNvPr>
          <p:cNvPicPr>
            <a:picLocks noChangeAspect="1"/>
          </p:cNvPicPr>
          <p:nvPr/>
        </p:nvPicPr>
        <p:blipFill>
          <a:blip r:embed="rId3"/>
          <a:stretch>
            <a:fillRect/>
          </a:stretch>
        </p:blipFill>
        <p:spPr>
          <a:xfrm>
            <a:off x="4837315" y="1807533"/>
            <a:ext cx="3849485" cy="3519377"/>
          </a:xfrm>
          <a:prstGeom prst="rect">
            <a:avLst/>
          </a:prstGeom>
        </p:spPr>
      </p:pic>
    </p:spTree>
    <p:extLst>
      <p:ext uri="{BB962C8B-B14F-4D97-AF65-F5344CB8AC3E}">
        <p14:creationId xmlns:p14="http://schemas.microsoft.com/office/powerpoint/2010/main" val="1184602537"/>
      </p:ext>
    </p:extLst>
  </p:cSld>
  <p:clrMapOvr>
    <a:masterClrMapping/>
  </p:clrMapOvr>
</p:sld>
</file>

<file path=ppt/theme/theme1.xml><?xml version="1.0" encoding="utf-8"?>
<a:theme xmlns:a="http://schemas.openxmlformats.org/drawingml/2006/main" name="LBNF Template_0512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E39EBC739071B4286BFFCE081DE1EED" ma:contentTypeVersion="12" ma:contentTypeDescription="Create a new document." ma:contentTypeScope="" ma:versionID="34245d542b6dbe1969d402edaf4cc36d">
  <xsd:schema xmlns:xsd="http://www.w3.org/2001/XMLSchema" xmlns:xs="http://www.w3.org/2001/XMLSchema" xmlns:p="http://schemas.microsoft.com/office/2006/metadata/properties" xmlns:ns3="3496769c-d953-41d4-a94a-2bae19d60d77" xmlns:ns4="cfc2bad1-860e-425f-bbf3-116d88cdabb5" targetNamespace="http://schemas.microsoft.com/office/2006/metadata/properties" ma:root="true" ma:fieldsID="e585d956a7b6532613c0db38bf97ab34" ns3:_="" ns4:_="">
    <xsd:import namespace="3496769c-d953-41d4-a94a-2bae19d60d77"/>
    <xsd:import namespace="cfc2bad1-860e-425f-bbf3-116d88cdabb5"/>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AutoKeyPoints" minOccurs="0"/>
                <xsd:element ref="ns3:MediaServiceKeyPoint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96769c-d953-41d4-a94a-2bae19d60d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fc2bad1-860e-425f-bbf3-116d88cdabb5"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49C53E3-C80A-4D3B-9673-A52447FB2A8B}">
  <ds:schemaRefs>
    <ds:schemaRef ds:uri="http://schemas.microsoft.com/sharepoint/v3/contenttype/forms"/>
  </ds:schemaRefs>
</ds:datastoreItem>
</file>

<file path=customXml/itemProps2.xml><?xml version="1.0" encoding="utf-8"?>
<ds:datastoreItem xmlns:ds="http://schemas.openxmlformats.org/officeDocument/2006/customXml" ds:itemID="{FDC935EC-D762-42FA-900A-DA44FC8758BB}">
  <ds:schemaRefs>
    <ds:schemaRef ds:uri="http://schemas.openxmlformats.org/package/2006/metadata/core-properties"/>
    <ds:schemaRef ds:uri="http://purl.org/dc/dcmitype/"/>
    <ds:schemaRef ds:uri="http://schemas.microsoft.com/office/infopath/2007/PartnerControls"/>
    <ds:schemaRef ds:uri="3496769c-d953-41d4-a94a-2bae19d60d77"/>
    <ds:schemaRef ds:uri="http://purl.org/dc/elements/1.1/"/>
    <ds:schemaRef ds:uri="http://schemas.microsoft.com/office/2006/metadata/properties"/>
    <ds:schemaRef ds:uri="http://schemas.microsoft.com/office/2006/documentManagement/types"/>
    <ds:schemaRef ds:uri="http://purl.org/dc/terms/"/>
    <ds:schemaRef ds:uri="cfc2bad1-860e-425f-bbf3-116d88cdabb5"/>
    <ds:schemaRef ds:uri="http://www.w3.org/XML/1998/namespace"/>
  </ds:schemaRefs>
</ds:datastoreItem>
</file>

<file path=customXml/itemProps3.xml><?xml version="1.0" encoding="utf-8"?>
<ds:datastoreItem xmlns:ds="http://schemas.openxmlformats.org/officeDocument/2006/customXml" ds:itemID="{C7786DCA-7831-45D9-974F-E3142FFDFC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96769c-d953-41d4-a94a-2bae19d60d77"/>
    <ds:schemaRef ds:uri="cfc2bad1-860e-425f-bbf3-116d88cdabb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4072</TotalTime>
  <Words>1341</Words>
  <Application>Microsoft Macintosh PowerPoint</Application>
  <PresentationFormat>On-screen Show (4:3)</PresentationFormat>
  <Paragraphs>212</Paragraphs>
  <Slides>17</Slides>
  <Notes>0</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17</vt:i4>
      </vt:variant>
    </vt:vector>
  </HeadingPairs>
  <TitlesOfParts>
    <vt:vector size="24" baseType="lpstr">
      <vt:lpstr>Arial</vt:lpstr>
      <vt:lpstr>Calibri</vt:lpstr>
      <vt:lpstr>Helvetica</vt:lpstr>
      <vt:lpstr>Lucida Grande</vt:lpstr>
      <vt:lpstr>LBNF Template_051215</vt:lpstr>
      <vt:lpstr>LBNF Content-Footer Theme</vt:lpstr>
      <vt:lpstr>Worksheet</vt:lpstr>
      <vt:lpstr>LBNF/DUNE Installation Workshop, 2-4 February 2020  Logistics Planning Overview</vt:lpstr>
      <vt:lpstr>Project Logistics Phases &amp; Responsibilities</vt:lpstr>
      <vt:lpstr>PowerPoint Presentation</vt:lpstr>
      <vt:lpstr>Storage</vt:lpstr>
      <vt:lpstr>Storage</vt:lpstr>
      <vt:lpstr>Shipping to SURF</vt:lpstr>
      <vt:lpstr>Action Item: 81933</vt:lpstr>
      <vt:lpstr>Action Items: 81901 &amp; 81913</vt:lpstr>
      <vt:lpstr>Receiving at SURF</vt:lpstr>
      <vt:lpstr>Distribution</vt:lpstr>
      <vt:lpstr>Action Item: 81912</vt:lpstr>
      <vt:lpstr>Action Item: 81914</vt:lpstr>
      <vt:lpstr>Receipt</vt:lpstr>
      <vt:lpstr>Refuse</vt:lpstr>
      <vt:lpstr>SDWF &amp; SURF QA/QC Functions</vt:lpstr>
      <vt:lpstr>Other Logistical Items</vt:lpstr>
      <vt:lpstr>Action Item: 81929</vt:lpstr>
    </vt:vector>
  </TitlesOfParts>
  <Company>Sandbox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Sandbox Studio</dc:creator>
  <cp:lastModifiedBy>Patrick L. Weber</cp:lastModifiedBy>
  <cp:revision>129</cp:revision>
  <dcterms:created xsi:type="dcterms:W3CDTF">2015-04-30T14:29:22Z</dcterms:created>
  <dcterms:modified xsi:type="dcterms:W3CDTF">2020-02-02T14:59:31Z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0x010100AE39EBC739071B4286BFFCE081DE1EED</vt:lpwstr>
  </property>
</Properties>
</file>