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9" r:id="rId4"/>
    <p:sldId id="267" r:id="rId5"/>
    <p:sldId id="260" r:id="rId6"/>
    <p:sldId id="261" r:id="rId7"/>
    <p:sldId id="262" r:id="rId8"/>
    <p:sldId id="265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04">
          <p15:clr>
            <a:srgbClr val="A4A3A4"/>
          </p15:clr>
        </p15:guide>
        <p15:guide id="2" orient="horz" pos="476">
          <p15:clr>
            <a:srgbClr val="A4A3A4"/>
          </p15:clr>
        </p15:guide>
        <p15:guide id="3" orient="horz" pos="1443">
          <p15:clr>
            <a:srgbClr val="A4A3A4"/>
          </p15:clr>
        </p15:guide>
        <p15:guide id="4" orient="horz" pos="966">
          <p15:clr>
            <a:srgbClr val="A4A3A4"/>
          </p15:clr>
        </p15:guide>
        <p15:guide id="5" orient="horz" pos="1876">
          <p15:clr>
            <a:srgbClr val="A4A3A4"/>
          </p15:clr>
        </p15:guide>
        <p15:guide id="6" orient="horz" pos="3616">
          <p15:clr>
            <a:srgbClr val="A4A3A4"/>
          </p15:clr>
        </p15:guide>
        <p15:guide id="7" pos="2190">
          <p15:clr>
            <a:srgbClr val="A4A3A4"/>
          </p15:clr>
        </p15:guide>
        <p15:guide id="8" pos="2188">
          <p15:clr>
            <a:srgbClr val="A4A3A4"/>
          </p15:clr>
        </p15:guide>
        <p15:guide id="9" pos="5026">
          <p15:clr>
            <a:srgbClr val="A4A3A4"/>
          </p15:clr>
        </p15:guide>
        <p15:guide id="10" pos="2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5125"/>
    <a:srgbClr val="F37C23"/>
    <a:srgbClr val="3C5A77"/>
    <a:srgbClr val="BC5F2B"/>
    <a:srgbClr val="32547A"/>
    <a:srgbClr val="B8561A"/>
    <a:srgbClr val="B65A1F"/>
    <a:srgbClr val="5680AB"/>
    <a:srgbClr val="7A7A7A"/>
    <a:srgbClr val="6FA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18" autoAdjust="0"/>
    <p:restoredTop sz="94643"/>
  </p:normalViewPr>
  <p:slideViewPr>
    <p:cSldViewPr snapToGrid="0" snapToObjects="1">
      <p:cViewPr varScale="1">
        <p:scale>
          <a:sx n="118" d="100"/>
          <a:sy n="118" d="100"/>
        </p:scale>
        <p:origin x="696" y="200"/>
      </p:cViewPr>
      <p:guideLst>
        <p:guide orient="horz" pos="4204"/>
        <p:guide orient="horz" pos="476"/>
        <p:guide orient="horz" pos="1443"/>
        <p:guide orient="horz" pos="966"/>
        <p:guide orient="horz" pos="1876"/>
        <p:guide orient="horz" pos="3616"/>
        <p:guide pos="2190"/>
        <p:guide pos="2188"/>
        <p:guide pos="5026"/>
        <p:guide pos="2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2/1/20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2/1/20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0416"/>
            <a:ext cx="8218488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2696827"/>
            <a:ext cx="8221663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="0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82B5CB-1D28-FC46-A636-84DF1B7421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65173" y="6042991"/>
            <a:ext cx="2200939" cy="50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4026" y="462518"/>
            <a:ext cx="82296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454029" y="1207770"/>
            <a:ext cx="8232771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G. Lehmann Miotto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G. Lehmann Miotto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54026" y="1207770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4696050" y="1215721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G. Lehmann Miotto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470059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4696050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29600" cy="500909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G. Lehmann Miotto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7106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G. Lehmann Miotto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340612"/>
            <a:ext cx="3017520" cy="91533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08366"/>
            <a:ext cx="4959767" cy="5047578"/>
          </a:xfrm>
          <a:prstGeom prst="rect">
            <a:avLst/>
          </a:prstGeom>
        </p:spPr>
        <p:txBody>
          <a:bodyPr vert="horz" lIns="0" rIns="0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G. Lehmann Miotto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70059" y="1206941"/>
            <a:ext cx="3004665" cy="404697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5" y="1227137"/>
            <a:ext cx="8229600" cy="448765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200">
                <a:solidFill>
                  <a:srgbClr val="3C5A77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839748"/>
            <a:ext cx="8229596" cy="4397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58988"/>
            <a:ext cx="8229600" cy="7019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G. Lehmann Miotto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4.tiff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57200" y="5760720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" y="472239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3082" y="5953373"/>
            <a:ext cx="1370067" cy="578035"/>
          </a:xfrm>
          <a:prstGeom prst="rect">
            <a:avLst/>
          </a:prstGeom>
        </p:spPr>
      </p:pic>
      <p:grpSp>
        <p:nvGrpSpPr>
          <p:cNvPr id="3" name="Group 2"/>
          <p:cNvGrpSpPr/>
          <p:nvPr userDrawn="1"/>
        </p:nvGrpSpPr>
        <p:grpSpPr>
          <a:xfrm>
            <a:off x="5095044" y="240226"/>
            <a:ext cx="3598105" cy="199542"/>
            <a:chOff x="5136243" y="672026"/>
            <a:chExt cx="3598105" cy="199542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36243" y="682088"/>
              <a:ext cx="1690006" cy="18948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47491" y="672026"/>
              <a:ext cx="1886857" cy="189480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CA6112FD-3B5B-174B-AC76-CDF51003486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965173" y="6042991"/>
            <a:ext cx="2200939" cy="5074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892514" cy="170720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GB"/>
              <a:t>G. Lehmann Miotto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6357635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1175" y="6489520"/>
            <a:ext cx="561974" cy="2370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C57A10-CEFE-B44B-8661-0A6301EC98DC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7033294" y="6489520"/>
            <a:ext cx="1028396" cy="2370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Slow Control Architecture Strategy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G. Lehmann </a:t>
            </a:r>
            <a:r>
              <a:rPr lang="en-GB" dirty="0" err="1"/>
              <a:t>Miotto</a:t>
            </a:r>
            <a:endParaRPr lang="en-GB" dirty="0"/>
          </a:p>
          <a:p>
            <a:r>
              <a:rPr lang="en-GB" dirty="0"/>
              <a:t>FS Integration/Installation Planning</a:t>
            </a:r>
          </a:p>
          <a:p>
            <a:r>
              <a:rPr lang="en-GB" dirty="0"/>
              <a:t>February 2</a:t>
            </a:r>
            <a:r>
              <a:rPr lang="en-GB" baseline="30000" dirty="0"/>
              <a:t>nd</a:t>
            </a:r>
            <a:r>
              <a:rPr lang="en-GB" dirty="0"/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1741762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D1AE2FF-50C6-AA4A-8F85-2518E2517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5A2605D-7ED3-724F-8904-FEA56DCD7E09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slow control concept for DUNE is still in an embryonic phase</a:t>
            </a:r>
          </a:p>
          <a:p>
            <a:pPr lvl="1"/>
            <a:r>
              <a:rPr lang="en-US" dirty="0"/>
              <a:t>We start understanding where SC equipment can be located</a:t>
            </a:r>
          </a:p>
          <a:p>
            <a:r>
              <a:rPr lang="en-US" dirty="0"/>
              <a:t>We know how to structure a large supervisory system</a:t>
            </a:r>
          </a:p>
          <a:p>
            <a:pPr lvl="1"/>
            <a:r>
              <a:rPr lang="en-US" dirty="0"/>
              <a:t>2 commercial tools are candidate solutions and are being evaluated</a:t>
            </a:r>
          </a:p>
          <a:p>
            <a:pPr lvl="1"/>
            <a:r>
              <a:rPr lang="en-US" dirty="0"/>
              <a:t>Know-how for user interfaces development is mandatory </a:t>
            </a:r>
          </a:p>
          <a:p>
            <a:r>
              <a:rPr lang="en-US" dirty="0"/>
              <a:t>Interfaces definition (and endpoint counts) with the consortia are progressing, but not complete</a:t>
            </a:r>
          </a:p>
          <a:p>
            <a:pPr lvl="1"/>
            <a:r>
              <a:rPr lang="en-US" dirty="0"/>
              <a:t>Biggest uncertainty related to CALCI</a:t>
            </a:r>
          </a:p>
          <a:p>
            <a:r>
              <a:rPr lang="en-US" dirty="0"/>
              <a:t>Interfaces with facility to </a:t>
            </a:r>
            <a:r>
              <a:rPr lang="en-US"/>
              <a:t>be refined</a:t>
            </a:r>
            <a:endParaRPr lang="en-US" dirty="0"/>
          </a:p>
          <a:p>
            <a:r>
              <a:rPr lang="en-US" dirty="0"/>
              <a:t>While SC is surely not a cost driver for the experiment, it still requires funding, which at the moment is neither well defined nor covered</a:t>
            </a:r>
          </a:p>
          <a:p>
            <a:pPr lvl="1"/>
            <a:r>
              <a:rPr lang="en-US" dirty="0"/>
              <a:t>Work on WBS aiming to have a first pass by end of February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98C2F9-EE3D-C445-AF3B-E3B8A8C51E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10C104-9764-B74F-8F82-1294CFF961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G. Lehmann Miotto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A9A03-0D6F-EE49-9BDB-0980192FD7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111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8E2415D-E604-8645-B853-782CF580E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5915" y="1228816"/>
            <a:ext cx="9188146" cy="516833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3B1FFB5-F9A5-804B-B4E9-5967AE406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Slow control architecture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2D5E1F-98F8-BC46-A1C1-2C217524FEDE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Usual industrial control layering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B7A586-0FA9-9D4C-97FE-E7E920CA1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9491" y="12391067"/>
            <a:ext cx="5921579" cy="34651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50D89C-794D-794F-B16A-8612F75AE2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1891" y="12543467"/>
            <a:ext cx="5921579" cy="34651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04C388-3694-2C42-9A45-DDE600EBC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4291" y="12695867"/>
            <a:ext cx="5921579" cy="3465143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AC86C274-60B2-D14B-BD66-CFC6AF63D79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6DB5776-BBAB-FB41-9447-904D2BF044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G. Lehmann Miotto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5A12949-3A5C-9D43-9038-2A4384C42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521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B1FFB5-F9A5-804B-B4E9-5967AE406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Slow control architecture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2D5E1F-98F8-BC46-A1C1-2C217524FEDE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If possible and sufficiently safe, base all user interfaces on web technologies</a:t>
            </a:r>
          </a:p>
          <a:p>
            <a:pPr lvl="1"/>
            <a:r>
              <a:rPr lang="en-US" dirty="0"/>
              <a:t>Client authentication &amp; authorization</a:t>
            </a:r>
          </a:p>
          <a:p>
            <a:pPr lvl="2"/>
            <a:r>
              <a:rPr lang="en-US" dirty="0"/>
              <a:t>Role based access control</a:t>
            </a:r>
          </a:p>
          <a:p>
            <a:pPr lvl="1"/>
            <a:r>
              <a:rPr lang="en-US" dirty="0"/>
              <a:t>Web server behind firewall with reverse proxy?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Distributed system</a:t>
            </a:r>
          </a:p>
          <a:p>
            <a:pPr lvl="1"/>
            <a:r>
              <a:rPr lang="en-US" dirty="0"/>
              <a:t>Independently develop projects for different sub-components</a:t>
            </a:r>
          </a:p>
          <a:p>
            <a:pPr lvl="2"/>
            <a:r>
              <a:rPr lang="en-US" dirty="0"/>
              <a:t>Support distributed developers community</a:t>
            </a:r>
          </a:p>
          <a:p>
            <a:pPr lvl="1"/>
            <a:r>
              <a:rPr lang="en-US" dirty="0"/>
              <a:t>Be able to combine sub-projects into one overall control system</a:t>
            </a:r>
          </a:p>
          <a:p>
            <a:pPr lvl="2"/>
            <a:r>
              <a:rPr lang="en-US" dirty="0"/>
              <a:t>The final user doesn’t need to see how the system was built, but rather have a central view on the experiment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B7A586-0FA9-9D4C-97FE-E7E920CA1F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9491" y="12391067"/>
            <a:ext cx="5921579" cy="34651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50D89C-794D-794F-B16A-8612F75AE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1891" y="12543467"/>
            <a:ext cx="5921579" cy="34651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04C388-3694-2C42-9A45-DDE600EBC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4291" y="12695867"/>
            <a:ext cx="5921579" cy="3465143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AC86C274-60B2-D14B-BD66-CFC6AF63D79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6DB5776-BBAB-FB41-9447-904D2BF044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G. Lehmann Miotto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5A12949-3A5C-9D43-9038-2A4384C42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262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AB42C85-D972-C44E-A5FE-04439EE23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 working group in DUNE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35107A2-2A73-6544-8D75-E2E82BED5F4E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SC is organized as one of the working groups within the DAQ/SC consortium</a:t>
            </a:r>
          </a:p>
          <a:p>
            <a:r>
              <a:rPr lang="en-US" dirty="0"/>
              <a:t>At present there are no resources to develop a SCADA system</a:t>
            </a:r>
          </a:p>
          <a:p>
            <a:pPr lvl="1"/>
            <a:r>
              <a:rPr lang="en-US" dirty="0"/>
              <a:t>Choose a commercial tool with clear licensing/support model</a:t>
            </a:r>
          </a:p>
          <a:p>
            <a:pPr lvl="1"/>
            <a:r>
              <a:rPr lang="en-US" b="1" dirty="0"/>
              <a:t>Epics</a:t>
            </a:r>
            <a:r>
              <a:rPr lang="en-US" dirty="0"/>
              <a:t> remains an option, if dedicated resources are committed</a:t>
            </a:r>
          </a:p>
          <a:p>
            <a:r>
              <a:rPr lang="en-US" dirty="0"/>
              <a:t>Two solutions are being considered</a:t>
            </a:r>
          </a:p>
          <a:p>
            <a:pPr lvl="1"/>
            <a:r>
              <a:rPr lang="en-US" b="1" dirty="0"/>
              <a:t>WinCC OA </a:t>
            </a:r>
            <a:r>
              <a:rPr lang="en-US" dirty="0"/>
              <a:t>-&gt; used in ProtoDUNE, large software/tools base and expertise available at CERN (and in the HEP community through all LHC experiments); linked to other large science projects with similar timescales</a:t>
            </a:r>
          </a:p>
          <a:p>
            <a:pPr lvl="1"/>
            <a:r>
              <a:rPr lang="en-US" b="1" dirty="0"/>
              <a:t>Ignition</a:t>
            </a:r>
            <a:r>
              <a:rPr lang="en-US" dirty="0"/>
              <a:t> -&gt; used at SURF for LZ experiment, being considered by cryogenics group for DUNE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5E1960-821E-F041-A1B7-729B518055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0CB5D9-F41A-0744-8E8F-4119013C5E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G. Lehmann Miotto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FC1D1F-4880-6042-94EB-26F80B33F1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475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1ECE5-D7E9-8744-B5FB-E9A4DF782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a SW choice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18849-5DC7-274B-8702-6E116DAFCBF4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NP04 cold-box control system being re-implemented using Ignition as a first training</a:t>
            </a:r>
          </a:p>
          <a:p>
            <a:pPr lvl="1"/>
            <a:r>
              <a:rPr lang="en-US" dirty="0"/>
              <a:t>Connection to power supplies (OPC UA) worked seamlessly</a:t>
            </a:r>
          </a:p>
          <a:p>
            <a:pPr lvl="1"/>
            <a:r>
              <a:rPr lang="en-US" dirty="0"/>
              <a:t>Attempting to connection to PLC exposed a bug in the communication (!) </a:t>
            </a:r>
          </a:p>
          <a:p>
            <a:pPr lvl="2"/>
            <a:r>
              <a:rPr lang="en-US" dirty="0"/>
              <a:t>Still, good response from support team experienced and work-around provided</a:t>
            </a:r>
          </a:p>
          <a:p>
            <a:r>
              <a:rPr lang="en-US" dirty="0"/>
              <a:t>If successful, aim at implementing NP04 control system on Ignition and start getting a more realistic feeling for scalability, data archival, multi-client access, ….</a:t>
            </a:r>
          </a:p>
          <a:p>
            <a:pPr lvl="1"/>
            <a:r>
              <a:rPr lang="en-US" dirty="0"/>
              <a:t>Test web based WinCC OA interface, to compare systems at the same level</a:t>
            </a:r>
          </a:p>
          <a:p>
            <a:r>
              <a:rPr lang="en-US" dirty="0"/>
              <a:t>Continue discussions with companies to understand licensing model</a:t>
            </a:r>
          </a:p>
          <a:p>
            <a:r>
              <a:rPr lang="en-US" dirty="0"/>
              <a:t>Continue collaboration with DUNE cryogenics control experts in order to share studies and preferences</a:t>
            </a:r>
          </a:p>
          <a:p>
            <a:r>
              <a:rPr lang="en-US" dirty="0"/>
              <a:t>Make the final decision at the latest after ProtoDUNE II</a:t>
            </a:r>
          </a:p>
          <a:p>
            <a:pPr lvl="1"/>
            <a:r>
              <a:rPr lang="en-US" dirty="0"/>
              <a:t>This is quite late, but feasible, if in the meantime we have a clear inventory of devices to support, control logics to implement and ways of representing the whole of DUNE effectively.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B928F-E2CF-4944-B6AF-D41D1B1148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6D5A72-CF4B-5A4F-A75B-78F3AF5945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G. Lehmann Miotto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EB42D-BE58-1144-AF04-1266F56A14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888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CBB4379-B0AA-EB40-9340-7C17E75F4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SC dimensions per module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D0E576C-49C0-574A-8ED9-8282AD5EF60B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Preliminary estimate: ~1500 network endpoints</a:t>
            </a:r>
          </a:p>
          <a:p>
            <a:pPr lvl="1"/>
            <a:r>
              <a:rPr lang="en-US" dirty="0"/>
              <a:t>~60x 1G/10G 48-ports switches/routers</a:t>
            </a:r>
          </a:p>
          <a:p>
            <a:pPr lvl="1"/>
            <a:r>
              <a:rPr lang="en-US" dirty="0"/>
              <a:t>Part of those network links is shared with DAQ control (CE/PD)</a:t>
            </a:r>
          </a:p>
          <a:p>
            <a:r>
              <a:rPr lang="en-US" dirty="0"/>
              <a:t>1 redundant 100G uplink to surface</a:t>
            </a:r>
          </a:p>
          <a:p>
            <a:r>
              <a:rPr lang="en-US" dirty="0"/>
              <a:t>&lt; 10 servers for data collection, processing, archiving</a:t>
            </a:r>
          </a:p>
          <a:p>
            <a:r>
              <a:rPr lang="en-US" dirty="0"/>
              <a:t>Number of PLCs and/or FPGAs for interlocks and control logics to be defined, but should be </a:t>
            </a:r>
            <a:r>
              <a:rPr lang="en-US" i="1" dirty="0"/>
              <a:t>O</a:t>
            </a:r>
            <a:r>
              <a:rPr lang="en-US" dirty="0"/>
              <a:t>(10)</a:t>
            </a:r>
          </a:p>
          <a:p>
            <a:pPr lvl="1"/>
            <a:r>
              <a:rPr lang="en-US" dirty="0"/>
              <a:t>Interfaces to cryogenics instrumentation and calibration to be better clarified</a:t>
            </a:r>
          </a:p>
          <a:p>
            <a:pPr lvl="1"/>
            <a:r>
              <a:rPr lang="en-US" dirty="0"/>
              <a:t>Interconnections with cryogenics and general safety to be understood</a:t>
            </a:r>
          </a:p>
          <a:p>
            <a:r>
              <a:rPr lang="en-US" dirty="0"/>
              <a:t>Data points to readout/monitor/archive </a:t>
            </a:r>
            <a:r>
              <a:rPr lang="en-US" i="1" dirty="0"/>
              <a:t>O</a:t>
            </a:r>
            <a:r>
              <a:rPr lang="en-US" dirty="0"/>
              <a:t>(300k)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D8945F-1032-8D43-94CD-23149D3486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18F7B1-695F-564F-8BC3-DD73E57B94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G. Lehmann Miotto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4B6B4B-D84E-0C4B-BD87-B3574E465C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426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32D9A91-9274-DB48-A3BC-9D57D7DCA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on costing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FB00D1-9664-EF40-9E24-BC8FC133C5DD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There are almost no material costs specified for SC in the WBS</a:t>
            </a:r>
          </a:p>
          <a:p>
            <a:pPr lvl="1"/>
            <a:r>
              <a:rPr lang="en-US" dirty="0"/>
              <a:t>Network (devices + connectivity) is a non negligible cost -&gt; facility?</a:t>
            </a:r>
          </a:p>
          <a:p>
            <a:pPr lvl="1"/>
            <a:r>
              <a:rPr lang="en-US" dirty="0"/>
              <a:t>Underground servers were costed and are covered by DAQ </a:t>
            </a:r>
          </a:p>
          <a:p>
            <a:pPr lvl="1"/>
            <a:r>
              <a:rPr lang="en-US" dirty="0"/>
              <a:t>Database hardware/administration not costed and probably not negligible</a:t>
            </a:r>
          </a:p>
          <a:p>
            <a:pPr lvl="1"/>
            <a:r>
              <a:rPr lang="en-US" dirty="0"/>
              <a:t>Logic control not costed -&gt; still need more detail to understand how much would be needed </a:t>
            </a:r>
          </a:p>
          <a:p>
            <a:pPr lvl="1"/>
            <a:r>
              <a:rPr lang="en-US" dirty="0"/>
              <a:t>No license costs included (+support in M&amp;O?)</a:t>
            </a:r>
          </a:p>
          <a:p>
            <a:pPr lvl="2"/>
            <a:r>
              <a:rPr lang="en-US" dirty="0"/>
              <a:t>My personal estimate per module ~200k + 20% annual support</a:t>
            </a:r>
          </a:p>
          <a:p>
            <a:pPr lvl="1"/>
            <a:r>
              <a:rPr lang="en-US" b="1" dirty="0"/>
              <a:t>To date, no commitment from any institution for funding the SC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78CB08-DD9B-494D-AD7C-F2ABE9C12E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54FDC2-5828-FC44-A213-E7A93563B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G. Lehmann Miotto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6C9F22-5054-954C-8A8B-67C105D99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4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264E4FD-7E48-8844-9EA9-27B46E02E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SC underground distribution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310425-C9AC-064D-96AC-95359161C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2DCC75-6960-7842-90CD-0757508DD8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G. Lehmann Miotto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92EAC9-15DA-0E43-BF7E-0D0CE22875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CA9DA1-E925-024E-8739-4256D48E3095}"/>
              </a:ext>
            </a:extLst>
          </p:cNvPr>
          <p:cNvSpPr/>
          <p:nvPr/>
        </p:nvSpPr>
        <p:spPr>
          <a:xfrm>
            <a:off x="3102429" y="1578429"/>
            <a:ext cx="2373085" cy="43325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Cryostat top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81D18A-263F-CE4E-B975-FBC6B0B1F342}"/>
              </a:ext>
            </a:extLst>
          </p:cNvPr>
          <p:cNvSpPr/>
          <p:nvPr/>
        </p:nvSpPr>
        <p:spPr>
          <a:xfrm rot="16200000">
            <a:off x="375791" y="3565070"/>
            <a:ext cx="4332514" cy="35922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Detector  mezzanine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F858CA-F07A-0949-9E08-455C8F40CCF4}"/>
              </a:ext>
            </a:extLst>
          </p:cNvPr>
          <p:cNvSpPr/>
          <p:nvPr/>
        </p:nvSpPr>
        <p:spPr>
          <a:xfrm rot="16200000">
            <a:off x="3869639" y="3565069"/>
            <a:ext cx="4332514" cy="35922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Cryo</a:t>
            </a:r>
            <a:r>
              <a:rPr lang="en-US" dirty="0"/>
              <a:t>  mezzanine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68B05D-359A-4A41-89FD-1008002F7DEA}"/>
              </a:ext>
            </a:extLst>
          </p:cNvPr>
          <p:cNvSpPr/>
          <p:nvPr/>
        </p:nvSpPr>
        <p:spPr>
          <a:xfrm rot="16200000">
            <a:off x="5562369" y="2074796"/>
            <a:ext cx="968828" cy="3156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DAQ</a:t>
            </a:r>
          </a:p>
        </p:txBody>
      </p: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8E041730-CF1F-334F-A5B4-EF2FD38AE432}"/>
              </a:ext>
            </a:extLst>
          </p:cNvPr>
          <p:cNvCxnSpPr/>
          <p:nvPr/>
        </p:nvCxnSpPr>
        <p:spPr>
          <a:xfrm flipV="1">
            <a:off x="3537857" y="1948543"/>
            <a:ext cx="2351083" cy="239486"/>
          </a:xfrm>
          <a:prstGeom prst="bentConnector3">
            <a:avLst>
              <a:gd name="adj1" fmla="val 7731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E73FCB97-565C-0C4D-AC5C-FAB8CE806DC7}"/>
              </a:ext>
            </a:extLst>
          </p:cNvPr>
          <p:cNvCxnSpPr>
            <a:cxnSpLocks/>
          </p:cNvCxnSpPr>
          <p:nvPr/>
        </p:nvCxnSpPr>
        <p:spPr>
          <a:xfrm flipV="1">
            <a:off x="3554068" y="1948543"/>
            <a:ext cx="2302212" cy="609600"/>
          </a:xfrm>
          <a:prstGeom prst="bentConnector3">
            <a:avLst>
              <a:gd name="adj1" fmla="val 7931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CC0311DF-3DA7-9146-9A22-A473FD6B188B}"/>
              </a:ext>
            </a:extLst>
          </p:cNvPr>
          <p:cNvCxnSpPr>
            <a:cxnSpLocks/>
          </p:cNvCxnSpPr>
          <p:nvPr/>
        </p:nvCxnSpPr>
        <p:spPr>
          <a:xfrm flipV="1">
            <a:off x="3562292" y="1948543"/>
            <a:ext cx="2293988" cy="979714"/>
          </a:xfrm>
          <a:prstGeom prst="bentConnector3">
            <a:avLst>
              <a:gd name="adj1" fmla="val 7894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AD97CAF-304D-4547-951A-1FE6179841BF}"/>
              </a:ext>
            </a:extLst>
          </p:cNvPr>
          <p:cNvSpPr txBox="1"/>
          <p:nvPr/>
        </p:nvSpPr>
        <p:spPr>
          <a:xfrm>
            <a:off x="4117755" y="2971800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…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DFE0F5C-1C29-CD40-99E3-604F6BE4DFBC}"/>
              </a:ext>
            </a:extLst>
          </p:cNvPr>
          <p:cNvCxnSpPr/>
          <p:nvPr/>
        </p:nvCxnSpPr>
        <p:spPr>
          <a:xfrm flipH="1">
            <a:off x="2656115" y="2264229"/>
            <a:ext cx="2438400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A99AFA4-DB53-9A4D-99AB-8859D4749649}"/>
              </a:ext>
            </a:extLst>
          </p:cNvPr>
          <p:cNvCxnSpPr/>
          <p:nvPr/>
        </p:nvCxnSpPr>
        <p:spPr>
          <a:xfrm flipH="1">
            <a:off x="2667233" y="2629966"/>
            <a:ext cx="2438400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51D884D-CF53-3C4E-81E9-208647336394}"/>
              </a:ext>
            </a:extLst>
          </p:cNvPr>
          <p:cNvCxnSpPr/>
          <p:nvPr/>
        </p:nvCxnSpPr>
        <p:spPr>
          <a:xfrm flipH="1">
            <a:off x="2667002" y="3015344"/>
            <a:ext cx="2438400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EEE551C-F13F-0040-9B67-A15FA3D3FC2C}"/>
              </a:ext>
            </a:extLst>
          </p:cNvPr>
          <p:cNvSpPr txBox="1"/>
          <p:nvPr/>
        </p:nvSpPr>
        <p:spPr>
          <a:xfrm>
            <a:off x="234132" y="2188029"/>
            <a:ext cx="19829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Power supplies,</a:t>
            </a:r>
            <a:br>
              <a:rPr lang="en-US" dirty="0"/>
            </a:br>
            <a:r>
              <a:rPr lang="en-US" dirty="0"/>
              <a:t>cryogenics </a:t>
            </a:r>
            <a:br>
              <a:rPr lang="en-US" dirty="0"/>
            </a:br>
            <a:r>
              <a:rPr lang="en-US" dirty="0"/>
              <a:t>instrumentation,</a:t>
            </a:r>
            <a:br>
              <a:rPr lang="en-US" dirty="0"/>
            </a:br>
            <a:r>
              <a:rPr lang="en-US" dirty="0"/>
              <a:t>calibration devices,</a:t>
            </a:r>
          </a:p>
          <a:p>
            <a:r>
              <a:rPr lang="en-US" dirty="0"/>
              <a:t>control logic and </a:t>
            </a:r>
            <a:br>
              <a:rPr lang="en-US" dirty="0"/>
            </a:br>
            <a:r>
              <a:rPr lang="en-US" dirty="0"/>
              <a:t>interlocks;</a:t>
            </a:r>
          </a:p>
          <a:p>
            <a:r>
              <a:rPr lang="en-US" dirty="0"/>
              <a:t>few concentrator </a:t>
            </a:r>
            <a:br>
              <a:rPr lang="en-US" dirty="0"/>
            </a:br>
            <a:r>
              <a:rPr lang="en-US" dirty="0"/>
              <a:t>switches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FD3D0A8-3966-1446-B59A-554AF5D87B4B}"/>
              </a:ext>
            </a:extLst>
          </p:cNvPr>
          <p:cNvCxnSpPr/>
          <p:nvPr/>
        </p:nvCxnSpPr>
        <p:spPr>
          <a:xfrm>
            <a:off x="2721662" y="1861455"/>
            <a:ext cx="314284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5119A15-4E52-D747-BB1E-6C4A37D8157F}"/>
              </a:ext>
            </a:extLst>
          </p:cNvPr>
          <p:cNvSpPr txBox="1"/>
          <p:nvPr/>
        </p:nvSpPr>
        <p:spPr>
          <a:xfrm>
            <a:off x="3124201" y="1563165"/>
            <a:ext cx="1662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network uplinks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ED04398-15BB-824B-9FBD-8F7AED89114B}"/>
              </a:ext>
            </a:extLst>
          </p:cNvPr>
          <p:cNvCxnSpPr>
            <a:stCxn id="15" idx="3"/>
          </p:cNvCxnSpPr>
          <p:nvPr/>
        </p:nvCxnSpPr>
        <p:spPr>
          <a:xfrm flipH="1" flipV="1">
            <a:off x="6046783" y="1189466"/>
            <a:ext cx="1" cy="5587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EB70E41-FCF8-CA4B-8324-1C03071FCB20}"/>
              </a:ext>
            </a:extLst>
          </p:cNvPr>
          <p:cNvSpPr txBox="1"/>
          <p:nvPr/>
        </p:nvSpPr>
        <p:spPr>
          <a:xfrm>
            <a:off x="6105510" y="1016994"/>
            <a:ext cx="2723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network + timing uplinks</a:t>
            </a:r>
            <a:br>
              <a:rPr lang="en-US" i="1" dirty="0"/>
            </a:br>
            <a:r>
              <a:rPr lang="en-US" i="1" dirty="0"/>
              <a:t>to network room -&gt; surface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4FE4300-A889-1F45-A8C9-25063C9696E7}"/>
              </a:ext>
            </a:extLst>
          </p:cNvPr>
          <p:cNvSpPr txBox="1"/>
          <p:nvPr/>
        </p:nvSpPr>
        <p:spPr>
          <a:xfrm>
            <a:off x="6316143" y="1911812"/>
            <a:ext cx="2642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 servers;</a:t>
            </a:r>
            <a:br>
              <a:rPr lang="en-US" dirty="0"/>
            </a:br>
            <a:r>
              <a:rPr lang="en-US" dirty="0"/>
              <a:t>bulk SC network</a:t>
            </a:r>
          </a:p>
          <a:p>
            <a:endParaRPr lang="en-US" dirty="0"/>
          </a:p>
          <a:p>
            <a:r>
              <a:rPr lang="en-US" u="sng" dirty="0"/>
              <a:t>Note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It makes sense to</a:t>
            </a:r>
            <a:br>
              <a:rPr lang="en-US" dirty="0"/>
            </a:br>
            <a:r>
              <a:rPr lang="en-US" dirty="0"/>
              <a:t>put networking equipment in the DAQ barrack, that is cooled.</a:t>
            </a:r>
            <a:br>
              <a:rPr lang="en-US" dirty="0"/>
            </a:br>
            <a:r>
              <a:rPr lang="en-US" dirty="0"/>
              <a:t>This corresponds to 2 racks and ~10 kW</a:t>
            </a:r>
          </a:p>
        </p:txBody>
      </p:sp>
    </p:spTree>
    <p:extLst>
      <p:ext uri="{BB962C8B-B14F-4D97-AF65-F5344CB8AC3E}">
        <p14:creationId xmlns:p14="http://schemas.microsoft.com/office/powerpoint/2010/main" val="2080539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5C51E56-175A-BB45-A305-9EDE65A08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plan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6865095-5CE6-9844-B6BF-2850A8B04B72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SC main servers on surface installed first (like surface DAQ)</a:t>
            </a:r>
          </a:p>
          <a:p>
            <a:pPr lvl="1"/>
            <a:r>
              <a:rPr lang="en-US" dirty="0"/>
              <a:t>Allows to setup archive and general SCADA </a:t>
            </a:r>
            <a:r>
              <a:rPr lang="en-US" dirty="0" err="1"/>
              <a:t>sw</a:t>
            </a:r>
            <a:endParaRPr lang="en-US" dirty="0"/>
          </a:p>
          <a:p>
            <a:r>
              <a:rPr lang="en-US" dirty="0"/>
              <a:t>Local stations + network devices installed in DAQ barrack with DAQ</a:t>
            </a:r>
          </a:p>
          <a:p>
            <a:pPr lvl="1"/>
            <a:r>
              <a:rPr lang="en-US" dirty="0"/>
              <a:t>Fibers routing paths to be defined</a:t>
            </a:r>
          </a:p>
          <a:p>
            <a:r>
              <a:rPr lang="en-US" dirty="0"/>
              <a:t>Installation timeline has to be mapped to the needs of first power supplies and electronics installation</a:t>
            </a:r>
          </a:p>
          <a:p>
            <a:pPr lvl="1"/>
            <a:r>
              <a:rPr lang="en-US" dirty="0"/>
              <a:t>Are all power supplies installed in one go? </a:t>
            </a:r>
            <a:br>
              <a:rPr lang="en-US" dirty="0"/>
            </a:br>
            <a:r>
              <a:rPr lang="en-US" dirty="0"/>
              <a:t>This is preferable for the SC, even if they are not all connected to their endpoints</a:t>
            </a:r>
          </a:p>
          <a:p>
            <a:pPr lvl="1"/>
            <a:r>
              <a:rPr lang="en-US" dirty="0"/>
              <a:t>A lot of development will actually occur during installation and commissioning</a:t>
            </a:r>
          </a:p>
          <a:p>
            <a:pPr lvl="2"/>
            <a:r>
              <a:rPr lang="en-US" dirty="0"/>
              <a:t>May be avoidable, in theory, but is unlikely to happen</a:t>
            </a:r>
          </a:p>
          <a:p>
            <a:pPr lvl="1"/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FCB69C-B9B3-7047-8304-2EEC85DDE0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2020/02/02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5FDD52-5BBE-C94A-8D30-53BFEEF5A5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G. Lehmann Miotto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5E0A05-4880-AB41-9BE8-53F387C928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128375"/>
      </p:ext>
    </p:extLst>
  </p:cSld>
  <p:clrMapOvr>
    <a:masterClrMapping/>
  </p:clrMapOvr>
</p:sld>
</file>

<file path=ppt/theme/theme1.xml><?xml version="1.0" encoding="utf-8"?>
<a:theme xmlns:a="http://schemas.openxmlformats.org/drawingml/2006/main" name="Dune Template_051215">
  <a:themeElements>
    <a:clrScheme name="DUNE">
      <a:dk1>
        <a:srgbClr val="BC5F2B"/>
      </a:dk1>
      <a:lt1>
        <a:sysClr val="window" lastClr="FFFFFF"/>
      </a:lt1>
      <a:dk2>
        <a:srgbClr val="3C5A77"/>
      </a:dk2>
      <a:lt2>
        <a:srgbClr val="F37C23"/>
      </a:lt2>
      <a:accent1>
        <a:srgbClr val="4F81BD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5" id="{0B9DE5A6-B694-EF4C-9FC4-5AE3B0639D1B}" vid="{7EDD11B8-4B9F-174E-881B-A19D97420154}"/>
    </a:ext>
  </a:extLst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5" id="{0B9DE5A6-B694-EF4C-9FC4-5AE3B0639D1B}" vid="{D200EB3E-68EE-804D-BC03-07B5610F550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Dune Template_051215</Template>
  <TotalTime>301</TotalTime>
  <Words>830</Words>
  <Application>Microsoft Macintosh PowerPoint</Application>
  <PresentationFormat>On-screen Show (4:3)</PresentationFormat>
  <Paragraphs>116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Geneva</vt:lpstr>
      <vt:lpstr>Helvetica</vt:lpstr>
      <vt:lpstr>Lucida Grande</vt:lpstr>
      <vt:lpstr>Dune Template_051215</vt:lpstr>
      <vt:lpstr>LBNF Content-Footer Theme</vt:lpstr>
      <vt:lpstr>Slow Control Architecture Strategy</vt:lpstr>
      <vt:lpstr>Slow control architecture</vt:lpstr>
      <vt:lpstr>Slow control architecture</vt:lpstr>
      <vt:lpstr>SC working group in DUNE</vt:lpstr>
      <vt:lpstr>Towards a SW choice</vt:lpstr>
      <vt:lpstr>DUNE SC dimensions per module</vt:lpstr>
      <vt:lpstr>A word on costing</vt:lpstr>
      <vt:lpstr>SC underground distribution</vt:lpstr>
      <vt:lpstr>Installation plan</vt:lpstr>
      <vt:lpstr>Summary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Slow Control Architechture Strategy</dc:title>
  <dc:subject/>
  <dc:creator>Microsoft Office User</dc:creator>
  <cp:keywords/>
  <dc:description>Modified by A. Weber</dc:description>
  <cp:lastModifiedBy>Microsoft Office User</cp:lastModifiedBy>
  <cp:revision>26</cp:revision>
  <dcterms:created xsi:type="dcterms:W3CDTF">2020-01-31T17:21:45Z</dcterms:created>
  <dcterms:modified xsi:type="dcterms:W3CDTF">2020-02-01T21:17:03Z</dcterms:modified>
  <cp:category/>
</cp:coreProperties>
</file>