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7" r:id="rId2"/>
    <p:sldMasterId id="2147483675" r:id="rId3"/>
    <p:sldMasterId id="2147483684" r:id="rId4"/>
  </p:sldMasterIdLst>
  <p:notesMasterIdLst>
    <p:notesMasterId r:id="rId16"/>
  </p:notesMasterIdLst>
  <p:handoutMasterIdLst>
    <p:handoutMasterId r:id="rId17"/>
  </p:handoutMasterIdLst>
  <p:sldIdLst>
    <p:sldId id="256" r:id="rId5"/>
    <p:sldId id="687" r:id="rId6"/>
    <p:sldId id="692" r:id="rId7"/>
    <p:sldId id="688" r:id="rId8"/>
    <p:sldId id="390" r:id="rId9"/>
    <p:sldId id="691" r:id="rId10"/>
    <p:sldId id="693" r:id="rId11"/>
    <p:sldId id="694" r:id="rId12"/>
    <p:sldId id="695" r:id="rId13"/>
    <p:sldId id="696" r:id="rId14"/>
    <p:sldId id="697" r:id="rId1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8" autoAdjust="0"/>
    <p:restoredTop sz="93667" autoAdjust="0"/>
  </p:normalViewPr>
  <p:slideViewPr>
    <p:cSldViewPr>
      <p:cViewPr varScale="1">
        <p:scale>
          <a:sx n="60" d="100"/>
          <a:sy n="60" d="100"/>
        </p:scale>
        <p:origin x="48" y="2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5803"/>
    </p:cViewPr>
  </p:sorterViewPr>
  <p:notesViewPr>
    <p:cSldViewPr>
      <p:cViewPr varScale="1">
        <p:scale>
          <a:sx n="86" d="100"/>
          <a:sy n="86" d="100"/>
        </p:scale>
        <p:origin x="2011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1" cy="482282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011" y="1"/>
            <a:ext cx="3169921" cy="482282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04D06D4B-F083-4F0B-B6C9-2D493B329ED9}" type="datetimeFigureOut">
              <a:rPr lang="en-US" smtClean="0"/>
              <a:t>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8920"/>
            <a:ext cx="3169921" cy="482281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011" y="9118920"/>
            <a:ext cx="3169921" cy="482281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BC3C506F-2269-46DF-AAD8-716176AB6A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363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072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6656" tIns="48328" rIns="96656" bIns="48328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59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02520" y="6538623"/>
            <a:ext cx="336679" cy="184666"/>
          </a:xfrm>
        </p:spPr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8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6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10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681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8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3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1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101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432611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1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5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822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5" y="5347370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9" y="432612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70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1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5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179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1" y="432611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1" y="1238252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372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22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9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9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9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0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3B5A7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8859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8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9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63666A"/>
                </a:solidFill>
                <a:latin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9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9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9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425570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788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11.09.17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62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6807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8887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0187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53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25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66415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3230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11.09.17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688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6851904" y="6480046"/>
            <a:ext cx="1185672" cy="254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12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6851904" y="6480046"/>
            <a:ext cx="1185672" cy="254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10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6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7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384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281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95242"/>
            <a:ext cx="8255000" cy="304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2904" y="1317059"/>
            <a:ext cx="8378190" cy="1779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3B5A7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/>
              <a:t>Next Steps towards Technical Proposal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/>
              <a:t>11.09.17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40159" y="6538623"/>
            <a:ext cx="33667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11.09.17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6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9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1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2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9" y="6488432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488432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1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hf hdr="0"/>
  <p:txStyles>
    <p:titleStyle>
      <a:lvl1pPr algn="ctr" defTabSz="3429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257175" indent="-257175" algn="l" defTabSz="3429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557213" indent="-214313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8572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2001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15430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11.09.17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Next Steps towards Technical Proposal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204070" TargetMode="External"/><Relationship Id="rId7" Type="http://schemas.openxmlformats.org/officeDocument/2006/relationships/hyperlink" Target="https://edms.cern.ch/document/2173197/LAST_RELEASED" TargetMode="External"/><Relationship Id="rId2" Type="http://schemas.openxmlformats.org/officeDocument/2006/relationships/hyperlink" Target="https://edms.cern.ch/project/CERN-00002040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project/CERN-0000194849" TargetMode="External"/><Relationship Id="rId5" Type="http://schemas.openxmlformats.org/officeDocument/2006/relationships/hyperlink" Target="https://edms.cern.ch/project/CERN-0000204073" TargetMode="External"/><Relationship Id="rId4" Type="http://schemas.openxmlformats.org/officeDocument/2006/relationships/hyperlink" Target="https://edms.cern.ch/project/CERN-000020407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30395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fnal.gov/category/586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web.fnal.gov/project/LBNF/ReviewsAndAssessments/SitePages/Reviews,%20Workshops,%20Meetings.aspx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3959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962" y="576148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57962" y="473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135879" y="211836"/>
            <a:ext cx="3598164" cy="2148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7316723" y="5974079"/>
            <a:ext cx="1370076" cy="557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44500" y="1951450"/>
            <a:ext cx="786130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10"/>
              </a:lnSpc>
            </a:pPr>
            <a:r>
              <a:rPr lang="en-US" sz="3200" dirty="0">
                <a:latin typeface="Arial"/>
                <a:cs typeface="Arial"/>
              </a:rPr>
              <a:t>Review Office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1451" y="2742761"/>
            <a:ext cx="8245348" cy="1413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200" spc="-10" dirty="0">
                <a:solidFill>
                  <a:srgbClr val="BB5F2B"/>
                </a:solidFill>
                <a:latin typeface="Arial"/>
                <a:cs typeface="Arial"/>
              </a:rPr>
              <a:t>Steve Kettell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en-US" sz="2200" spc="-15" dirty="0">
                <a:solidFill>
                  <a:srgbClr val="BB5F2B"/>
                </a:solidFill>
                <a:latin typeface="Arial"/>
                <a:cs typeface="Arial"/>
              </a:rPr>
              <a:t>LBNF/DUNE Installation Retreat</a:t>
            </a:r>
          </a:p>
          <a:p>
            <a:pPr marL="12700">
              <a:lnSpc>
                <a:spcPct val="100000"/>
              </a:lnSpc>
            </a:pPr>
            <a:r>
              <a:rPr lang="en-US" sz="2200" spc="-15" dirty="0">
                <a:solidFill>
                  <a:srgbClr val="BB5F2B"/>
                </a:solidFill>
                <a:latin typeface="Arial"/>
                <a:cs typeface="Arial"/>
              </a:rPr>
              <a:t>2</a:t>
            </a:r>
            <a:r>
              <a:rPr lang="en-US" sz="2200" spc="-15" dirty="0">
                <a:solidFill>
                  <a:srgbClr val="BB5F2B"/>
                </a:solidFill>
                <a:latin typeface="Arial"/>
                <a:cs typeface="Arial"/>
                <a:sym typeface="Symbol" panose="05050102010706020507" pitchFamily="18" charset="2"/>
              </a:rPr>
              <a:t>4 </a:t>
            </a:r>
            <a:r>
              <a:rPr lang="en-US" sz="2200" spc="-15" dirty="0">
                <a:solidFill>
                  <a:srgbClr val="BB5F2B"/>
                </a:solidFill>
                <a:latin typeface="Arial"/>
                <a:cs typeface="Arial"/>
              </a:rPr>
              <a:t>February </a:t>
            </a:r>
            <a:r>
              <a:rPr sz="2200" spc="-10" dirty="0">
                <a:solidFill>
                  <a:srgbClr val="BB5F2B"/>
                </a:solidFill>
                <a:latin typeface="Arial"/>
                <a:cs typeface="Arial"/>
              </a:rPr>
              <a:t>20</a:t>
            </a:r>
            <a:r>
              <a:rPr lang="en-US" sz="2200" spc="-10" dirty="0">
                <a:solidFill>
                  <a:srgbClr val="BB5F2B"/>
                </a:solidFill>
                <a:latin typeface="Arial"/>
                <a:cs typeface="Arial"/>
              </a:rPr>
              <a:t>20</a:t>
            </a:r>
          </a:p>
          <a:p>
            <a:pPr marL="12700">
              <a:lnSpc>
                <a:spcPts val="2615"/>
              </a:lnSpc>
              <a:spcBef>
                <a:spcPts val="530"/>
              </a:spcBef>
            </a:pPr>
            <a:endParaRPr lang="en-US" sz="2200" spc="-10" dirty="0">
              <a:solidFill>
                <a:srgbClr val="BB5F2B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6019800" cy="486097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Production Readiness Review deliverables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0412D0B-C20E-4594-BBF7-EF9DD91F6E6D}"/>
              </a:ext>
            </a:extLst>
          </p:cNvPr>
          <p:cNvSpPr/>
          <p:nvPr/>
        </p:nvSpPr>
        <p:spPr>
          <a:xfrm>
            <a:off x="0" y="578155"/>
            <a:ext cx="8991600" cy="5701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Validation of a “module-0” is expected as input to a PRR.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QA plans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list of deliverables and Parts Breakdown Structure (PBS)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production drawings, specifications and manufacturing and test procedures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assembly drawings, where applicable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safety documents (i.e., Hazard Analysis documentation and engineering final safety reports)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Component QC plan (i.e., travellers, test plans and reports, software verification and validation documents, supplier documentation)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procurement documents per institution practice,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Completion and evaluation of prototypes, review of production process and QC results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Resolution of FDR recommendations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Acquisition Plan and Advanced Procurement Plan packages as required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RFIs, RFPs and RFQs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Total estimated cost and baseline cost estimate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Delivery Schedule, timeframe, total number of calendar days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Specific Roles and Responsibilities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QA and ES&amp;H requirements for purchasing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Risks summary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94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685800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Review process is critical for our own internal validation (and provide confidence to external stakeholders)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0412D0B-C20E-4594-BBF7-EF9DD91F6E6D}"/>
              </a:ext>
            </a:extLst>
          </p:cNvPr>
          <p:cNvSpPr/>
          <p:nvPr/>
        </p:nvSpPr>
        <p:spPr>
          <a:xfrm>
            <a:off x="76200" y="1178216"/>
            <a:ext cx="8839200" cy="1947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Work with the Review Office to schedule reviews as needed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Check our draft schedule and provide updates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Respond to recommendations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Prepare all documentation in EDMS (with required approvals)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94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3810000" cy="486097"/>
          </a:xfrm>
        </p:spPr>
        <p:txBody>
          <a:bodyPr>
            <a:normAutofit/>
          </a:bodyPr>
          <a:lstStyle/>
          <a:p>
            <a:r>
              <a:rPr lang="en-US" dirty="0"/>
              <a:t>What is the Review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9E9700-480E-4ECB-9B8B-57CDA80800BD}"/>
              </a:ext>
            </a:extLst>
          </p:cNvPr>
          <p:cNvGrpSpPr/>
          <p:nvPr/>
        </p:nvGrpSpPr>
        <p:grpSpPr>
          <a:xfrm>
            <a:off x="5443501" y="88020"/>
            <a:ext cx="3548993" cy="6288350"/>
            <a:chOff x="5516956" y="228312"/>
            <a:chExt cx="2928115" cy="570100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F184DE7-2FE9-4A9A-A522-61A91936D10D}"/>
                </a:ext>
              </a:extLst>
            </p:cNvPr>
            <p:cNvSpPr txBox="1"/>
            <p:nvPr/>
          </p:nvSpPr>
          <p:spPr>
            <a:xfrm>
              <a:off x="5802663" y="228312"/>
              <a:ext cx="2642408" cy="83099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hlinkClick r:id="rId2"/>
                </a:rPr>
                <a:t>Integration Project Office</a:t>
              </a:r>
              <a:endParaRPr lang="en-US" sz="2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3F7AE4E-61F3-439C-A436-BD3D063BE1FE}"/>
                </a:ext>
              </a:extLst>
            </p:cNvPr>
            <p:cNvSpPr txBox="1"/>
            <p:nvPr/>
          </p:nvSpPr>
          <p:spPr>
            <a:xfrm>
              <a:off x="5516964" y="1423678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3"/>
                </a:rPr>
                <a:t>Mechanical Integration</a:t>
              </a:r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773BBA-7ECE-4B4E-999B-60EC3C1F8594}"/>
                </a:ext>
              </a:extLst>
            </p:cNvPr>
            <p:cNvSpPr txBox="1"/>
            <p:nvPr/>
          </p:nvSpPr>
          <p:spPr>
            <a:xfrm>
              <a:off x="5516962" y="1965491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Electrical Integration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2A0507-AD69-439A-ACC1-675092676211}"/>
                </a:ext>
              </a:extLst>
            </p:cNvPr>
            <p:cNvSpPr txBox="1"/>
            <p:nvPr/>
          </p:nvSpPr>
          <p:spPr>
            <a:xfrm>
              <a:off x="5516962" y="2534906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4"/>
                </a:rPr>
                <a:t>Compliance office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7F88C7-6DE0-4D40-9136-C726F7A7BF64}"/>
                </a:ext>
              </a:extLst>
            </p:cNvPr>
            <p:cNvSpPr txBox="1"/>
            <p:nvPr/>
          </p:nvSpPr>
          <p:spPr>
            <a:xfrm>
              <a:off x="5516961" y="3090926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5"/>
                </a:rPr>
                <a:t>Review office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46C759-1EC7-4C7E-B898-B4401E153EA9}"/>
                </a:ext>
              </a:extLst>
            </p:cNvPr>
            <p:cNvSpPr txBox="1"/>
            <p:nvPr/>
          </p:nvSpPr>
          <p:spPr>
            <a:xfrm>
              <a:off x="5516960" y="3646946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Schedule office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FA8CCEC-5107-4008-9920-4059F95BB26D}"/>
                </a:ext>
              </a:extLst>
            </p:cNvPr>
            <p:cNvSpPr txBox="1"/>
            <p:nvPr/>
          </p:nvSpPr>
          <p:spPr>
            <a:xfrm>
              <a:off x="5516958" y="4206055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QC librarian/EDMS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7709A76-315C-4F2A-9411-1F323EE9A022}"/>
                </a:ext>
              </a:extLst>
            </p:cNvPr>
            <p:cNvSpPr txBox="1"/>
            <p:nvPr/>
          </p:nvSpPr>
          <p:spPr>
            <a:xfrm>
              <a:off x="5516957" y="4762924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hlinkClick r:id="rId6"/>
                </a:rPr>
                <a:t>FS detectors installation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B0AB32-FBA6-4926-BA20-FBEC07F98564}"/>
                </a:ext>
              </a:extLst>
            </p:cNvPr>
            <p:cNvSpPr txBox="1"/>
            <p:nvPr/>
          </p:nvSpPr>
          <p:spPr>
            <a:xfrm>
              <a:off x="5516956" y="5319793"/>
              <a:ext cx="245383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NS detectors installation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9F1AD9D-EFB5-40E8-829A-C754539947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22209" y="1064920"/>
              <a:ext cx="1" cy="486440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8B2C437-D0D3-4CE3-816C-C8F7A4343CE0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7970797" y="1608344"/>
              <a:ext cx="451412" cy="6184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1786E54-AB34-433B-AB27-EEE5C5EABB9D}"/>
                </a:ext>
              </a:extLst>
            </p:cNvPr>
            <p:cNvCxnSpPr/>
            <p:nvPr/>
          </p:nvCxnSpPr>
          <p:spPr>
            <a:xfrm>
              <a:off x="7970797" y="2165779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FF80339-22EF-49CB-994E-AEFC0312DB9E}"/>
                </a:ext>
              </a:extLst>
            </p:cNvPr>
            <p:cNvCxnSpPr/>
            <p:nvPr/>
          </p:nvCxnSpPr>
          <p:spPr>
            <a:xfrm>
              <a:off x="7970797" y="2723214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E065A3-60F6-4C8B-BD96-A35ABE77DCE3}"/>
                </a:ext>
              </a:extLst>
            </p:cNvPr>
            <p:cNvCxnSpPr/>
            <p:nvPr/>
          </p:nvCxnSpPr>
          <p:spPr>
            <a:xfrm>
              <a:off x="7970797" y="3269074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D0374C3-67A3-4F49-909B-4887B55674C3}"/>
                </a:ext>
              </a:extLst>
            </p:cNvPr>
            <p:cNvCxnSpPr/>
            <p:nvPr/>
          </p:nvCxnSpPr>
          <p:spPr>
            <a:xfrm>
              <a:off x="7970797" y="3826509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365A6E-7EE4-4DD2-AFA9-34D35FF6253D}"/>
                </a:ext>
              </a:extLst>
            </p:cNvPr>
            <p:cNvCxnSpPr/>
            <p:nvPr/>
          </p:nvCxnSpPr>
          <p:spPr>
            <a:xfrm>
              <a:off x="7970797" y="4385779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234E74A-FDC3-46A7-BC2D-144306FFFD7E}"/>
                </a:ext>
              </a:extLst>
            </p:cNvPr>
            <p:cNvCxnSpPr/>
            <p:nvPr/>
          </p:nvCxnSpPr>
          <p:spPr>
            <a:xfrm>
              <a:off x="7970797" y="4931639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DC68D92-7EF0-4D42-89F3-33CF81D07B8E}"/>
                </a:ext>
              </a:extLst>
            </p:cNvPr>
            <p:cNvCxnSpPr/>
            <p:nvPr/>
          </p:nvCxnSpPr>
          <p:spPr>
            <a:xfrm>
              <a:off x="7970797" y="5500649"/>
              <a:ext cx="451412" cy="12112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18808F8-AA60-42AD-975D-6A18647236C6}"/>
              </a:ext>
            </a:extLst>
          </p:cNvPr>
          <p:cNvSpPr/>
          <p:nvPr/>
        </p:nvSpPr>
        <p:spPr>
          <a:xfrm>
            <a:off x="-13855" y="592505"/>
            <a:ext cx="571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https://edms.cern.ch/document/2173197/LAST_RELEASED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BCF725D-03DE-4452-A805-BE88013FE0D0}"/>
              </a:ext>
            </a:extLst>
          </p:cNvPr>
          <p:cNvSpPr/>
          <p:nvPr/>
        </p:nvSpPr>
        <p:spPr>
          <a:xfrm>
            <a:off x="114714" y="16625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Reviews organized by the Review Office</a:t>
            </a:r>
            <a:endParaRPr lang="en-US" sz="1600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Design Review (FDR)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Production Readiness Review (PPR) 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Installation Readiness Review (IRR)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Operations Readiness Review (ORR) </a:t>
            </a:r>
          </a:p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+ progress reviews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8A62484-C1A7-4682-A9D9-A14E75434D66}"/>
              </a:ext>
            </a:extLst>
          </p:cNvPr>
          <p:cNvSpPr/>
          <p:nvPr/>
        </p:nvSpPr>
        <p:spPr>
          <a:xfrm>
            <a:off x="5057744" y="3149241"/>
            <a:ext cx="1949966" cy="6333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86978E-A1D3-416B-9889-346F46734FC5}"/>
              </a:ext>
            </a:extLst>
          </p:cNvPr>
          <p:cNvSpPr/>
          <p:nvPr/>
        </p:nvSpPr>
        <p:spPr>
          <a:xfrm>
            <a:off x="107912" y="3307483"/>
            <a:ext cx="49761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Review Office works with the DUNE TC, LBNF PM and DUNE Consortia leadership teams to organize reviews and the followup to those reviews… </a:t>
            </a:r>
            <a:r>
              <a:rPr lang="en-US" u="sng" dirty="0"/>
              <a:t>FDR recommendations must be signed off</a:t>
            </a:r>
            <a:r>
              <a:rPr lang="en-US" dirty="0"/>
              <a:t> by the Review Office before proceeding to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 PRR. Before significant funds can be obligated for production purchases, the DUNE TC or LBNF PM will verify that </a:t>
            </a:r>
            <a:r>
              <a:rPr lang="en-GB" u="sng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PRR recommendations have been signed off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by the Review Office.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F1F93B-AA6C-4DA4-A36D-AB025EEE2A3E}"/>
              </a:ext>
            </a:extLst>
          </p:cNvPr>
          <p:cNvSpPr/>
          <p:nvPr/>
        </p:nvSpPr>
        <p:spPr>
          <a:xfrm>
            <a:off x="-13855" y="1032114"/>
            <a:ext cx="5333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Review Office is part of the Joint Project Office and reports to the Project Integration Director.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112DA9-E9B9-4262-B61A-952E543409F5}"/>
              </a:ext>
            </a:extLst>
          </p:cNvPr>
          <p:cNvSpPr txBox="1"/>
          <p:nvPr/>
        </p:nvSpPr>
        <p:spPr>
          <a:xfrm>
            <a:off x="7063300" y="3117751"/>
            <a:ext cx="208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Review office draws from all of IPO</a:t>
            </a:r>
          </a:p>
        </p:txBody>
      </p:sp>
    </p:spTree>
    <p:extLst>
      <p:ext uri="{BB962C8B-B14F-4D97-AF65-F5344CB8AC3E}">
        <p14:creationId xmlns:p14="http://schemas.microsoft.com/office/powerpoint/2010/main" val="52223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3810000" cy="486097"/>
          </a:xfrm>
        </p:spPr>
        <p:txBody>
          <a:bodyPr>
            <a:normAutofit/>
          </a:bodyPr>
          <a:lstStyle/>
          <a:p>
            <a:r>
              <a:rPr lang="en-US" dirty="0"/>
              <a:t>Who is the Review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F1F93B-AA6C-4DA4-A36D-AB025EEE2A3E}"/>
              </a:ext>
            </a:extLst>
          </p:cNvPr>
          <p:cNvSpPr/>
          <p:nvPr/>
        </p:nvSpPr>
        <p:spPr>
          <a:xfrm>
            <a:off x="131618" y="474345"/>
            <a:ext cx="88599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Review Office members consist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Steve Kettell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 Zeller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Philippe </a:t>
            </a:r>
            <a:r>
              <a:rPr lang="en-US" dirty="0" err="1"/>
              <a:t>Farthouat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We rely heavily on and coordinate closely with the entire integration team: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Systems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Compliance Office (CO)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Quality Assurance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ES&amp;H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Coordinate closely with CO on mechanical and electrical design safety (EDMS-204072)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draw on scientific and technical personnel within and from outside the collaboration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work closely with consortia and LBNF subsystems managers.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accomplished quite a few reviews for ProtoDUNE and have now initiated several Preliminary Design Reviews for LBNF and for DUNE.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expect to move to the first FDRs and PRRs this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Our mandate is for full system FDR, PRR, IRR and ORR; but if you want us to help organize other reviews, please let us know </a:t>
            </a:r>
            <a:r>
              <a:rPr lang="en-US" dirty="0">
                <a:sym typeface="Symbol" panose="05050102010706020507" pitchFamily="18" charset="2"/>
              </a:rPr>
              <a:t></a:t>
            </a:r>
            <a:r>
              <a:rPr lang="en-US" dirty="0"/>
              <a:t> we have been doing many PDRs for example</a:t>
            </a:r>
          </a:p>
        </p:txBody>
      </p:sp>
    </p:spTree>
    <p:extLst>
      <p:ext uri="{BB962C8B-B14F-4D97-AF65-F5344CB8AC3E}">
        <p14:creationId xmlns:p14="http://schemas.microsoft.com/office/powerpoint/2010/main" val="1708102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318"/>
            <a:ext cx="3733800" cy="486097"/>
          </a:xfrm>
        </p:spPr>
        <p:txBody>
          <a:bodyPr>
            <a:normAutofit/>
          </a:bodyPr>
          <a:lstStyle/>
          <a:p>
            <a:r>
              <a:rPr lang="en-US" dirty="0"/>
              <a:t>Overall review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C4E644-A58C-4A7A-9E67-445C3AFB1AE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4267200" cy="638001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3E5A1E6-2E69-4055-8B23-B1C97DE16B58}"/>
              </a:ext>
            </a:extLst>
          </p:cNvPr>
          <p:cNvSpPr/>
          <p:nvPr/>
        </p:nvSpPr>
        <p:spPr>
          <a:xfrm>
            <a:off x="2004695" y="2133600"/>
            <a:ext cx="2091055" cy="838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621144-003B-403E-BD22-FA1DAE1BB7D7}"/>
              </a:ext>
            </a:extLst>
          </p:cNvPr>
          <p:cNvSpPr/>
          <p:nvPr/>
        </p:nvSpPr>
        <p:spPr>
          <a:xfrm>
            <a:off x="2133600" y="4343400"/>
            <a:ext cx="2091055" cy="762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B45C5C-E865-4432-B9D7-9FAF0AC03166}"/>
              </a:ext>
            </a:extLst>
          </p:cNvPr>
          <p:cNvSpPr txBox="1"/>
          <p:nvPr/>
        </p:nvSpPr>
        <p:spPr>
          <a:xfrm>
            <a:off x="4267200" y="762000"/>
            <a:ext cx="472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Verify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Insure engineering design safety via 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Verify model and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Verify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Update manufacturing plans, QC plans, installation plans, safety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Review schedule, risks resources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8F3AE8-B58B-4980-A55B-F83E9FE3D936}"/>
              </a:ext>
            </a:extLst>
          </p:cNvPr>
          <p:cNvCxnSpPr>
            <a:cxnSpLocks/>
          </p:cNvCxnSpPr>
          <p:nvPr/>
        </p:nvCxnSpPr>
        <p:spPr>
          <a:xfrm flipH="1">
            <a:off x="2133600" y="990600"/>
            <a:ext cx="209105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D630FD-D88C-45AF-978B-D829B482CCDA}"/>
              </a:ext>
            </a:extLst>
          </p:cNvPr>
          <p:cNvCxnSpPr>
            <a:cxnSpLocks/>
          </p:cNvCxnSpPr>
          <p:nvPr/>
        </p:nvCxnSpPr>
        <p:spPr>
          <a:xfrm flipH="1">
            <a:off x="1447801" y="1266503"/>
            <a:ext cx="2861943" cy="4860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806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319377"/>
            <a:ext cx="8255000" cy="338554"/>
          </a:xfrm>
        </p:spPr>
        <p:txBody>
          <a:bodyPr/>
          <a:lstStyle/>
          <a:p>
            <a:r>
              <a:rPr lang="en-US" dirty="0"/>
              <a:t>Review schedule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885953" cy="184666"/>
          </a:xfrm>
        </p:spPr>
        <p:txBody>
          <a:bodyPr/>
          <a:lstStyle/>
          <a:p>
            <a:pPr marL="12700">
              <a:lnSpc>
                <a:spcPct val="100000"/>
              </a:lnSpc>
            </a:pPr>
            <a:r>
              <a:rPr lang="en-US" dirty="0"/>
              <a:t>Reviews</a:t>
            </a:r>
          </a:p>
        </p:txBody>
      </p:sp>
      <p:pic>
        <p:nvPicPr>
          <p:cNvPr id="1026" name="Picture 2" descr="https://indico.fnal.gov/images/breadcrumb_arrow.png">
            <a:extLst>
              <a:ext uri="{FF2B5EF4-FFF2-40B4-BE49-F238E27FC236}">
                <a16:creationId xmlns:a16="http://schemas.microsoft.com/office/drawing/2014/main" id="{B1E2BE42-4896-4091-A37F-3642A4A96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-13652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ndico.fnal.gov/images/breadcrumb_arrow.png">
            <a:extLst>
              <a:ext uri="{FF2B5EF4-FFF2-40B4-BE49-F238E27FC236}">
                <a16:creationId xmlns:a16="http://schemas.microsoft.com/office/drawing/2014/main" id="{B422A57E-1130-4C91-B9EA-93CC48748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587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C32E1A-094B-4818-A4C8-38CDF81287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0" t="15999" r="6000" b="14668"/>
          <a:stretch/>
        </p:blipFill>
        <p:spPr>
          <a:xfrm>
            <a:off x="0" y="857250"/>
            <a:ext cx="9069754" cy="40195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124D7C2-30EA-4E46-BD54-1A5773AA6D2F}"/>
              </a:ext>
            </a:extLst>
          </p:cNvPr>
          <p:cNvSpPr/>
          <p:nvPr/>
        </p:nvSpPr>
        <p:spPr>
          <a:xfrm>
            <a:off x="3352800" y="388259"/>
            <a:ext cx="4123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https://edms.cern.ch/document/2303959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6EC753-5056-4CC0-863C-65DEC30F7787}"/>
              </a:ext>
            </a:extLst>
          </p:cNvPr>
          <p:cNvSpPr/>
          <p:nvPr/>
        </p:nvSpPr>
        <p:spPr>
          <a:xfrm>
            <a:off x="74246" y="2895599"/>
            <a:ext cx="1276350" cy="2000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F8BF6B0B-C163-42F2-9999-6FA5DE7F78B1}"/>
              </a:ext>
            </a:extLst>
          </p:cNvPr>
          <p:cNvSpPr/>
          <p:nvPr/>
        </p:nvSpPr>
        <p:spPr>
          <a:xfrm>
            <a:off x="5486400" y="2995611"/>
            <a:ext cx="304800" cy="20002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CF7FE92F-E594-4B32-8E85-7D289342FB12}"/>
              </a:ext>
            </a:extLst>
          </p:cNvPr>
          <p:cNvSpPr/>
          <p:nvPr/>
        </p:nvSpPr>
        <p:spPr>
          <a:xfrm>
            <a:off x="5486400" y="3250428"/>
            <a:ext cx="304800" cy="20002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0557"/>
            <a:ext cx="8255000" cy="338554"/>
          </a:xfrm>
        </p:spPr>
        <p:txBody>
          <a:bodyPr/>
          <a:lstStyle/>
          <a:p>
            <a:pPr algn="ctr"/>
            <a:r>
              <a:rPr lang="en-US" dirty="0"/>
              <a:t>Past Reviews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885953" cy="184666"/>
          </a:xfrm>
        </p:spPr>
        <p:txBody>
          <a:bodyPr/>
          <a:lstStyle/>
          <a:p>
            <a:pPr marL="12700">
              <a:lnSpc>
                <a:spcPct val="100000"/>
              </a:lnSpc>
            </a:pPr>
            <a:r>
              <a:rPr lang="en-US" dirty="0"/>
              <a:t>Reviews</a:t>
            </a:r>
          </a:p>
        </p:txBody>
      </p:sp>
      <p:pic>
        <p:nvPicPr>
          <p:cNvPr id="1026" name="Picture 2" descr="https://indico.fnal.gov/images/breadcrumb_arrow.png">
            <a:extLst>
              <a:ext uri="{FF2B5EF4-FFF2-40B4-BE49-F238E27FC236}">
                <a16:creationId xmlns:a16="http://schemas.microsoft.com/office/drawing/2014/main" id="{B1E2BE42-4896-4091-A37F-3642A4A96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-13652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ndico.fnal.gov/images/breadcrumb_arrow.png">
            <a:extLst>
              <a:ext uri="{FF2B5EF4-FFF2-40B4-BE49-F238E27FC236}">
                <a16:creationId xmlns:a16="http://schemas.microsoft.com/office/drawing/2014/main" id="{B422A57E-1130-4C91-B9EA-93CC48748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587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E9B97D-2C1E-4559-B4C9-29F9BF1DA70F}"/>
              </a:ext>
            </a:extLst>
          </p:cNvPr>
          <p:cNvSpPr/>
          <p:nvPr/>
        </p:nvSpPr>
        <p:spPr>
          <a:xfrm>
            <a:off x="0" y="830483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https://indico.fnal.gov/category/586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020A50-3FB1-419A-B418-A83787B228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88" t="14223" r="50397" b="11113"/>
          <a:stretch/>
        </p:blipFill>
        <p:spPr>
          <a:xfrm>
            <a:off x="0" y="1276257"/>
            <a:ext cx="4054176" cy="5253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BD9CBB-19FA-4017-8376-6E20D04DC229}"/>
              </a:ext>
            </a:extLst>
          </p:cNvPr>
          <p:cNvSpPr txBox="1"/>
          <p:nvPr/>
        </p:nvSpPr>
        <p:spPr>
          <a:xfrm>
            <a:off x="566899" y="524310"/>
            <a:ext cx="2063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&amp; ProtoDUNE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5DA703-41EB-4559-A49B-88BBF932F736}"/>
              </a:ext>
            </a:extLst>
          </p:cNvPr>
          <p:cNvSpPr/>
          <p:nvPr/>
        </p:nvSpPr>
        <p:spPr>
          <a:xfrm>
            <a:off x="3932464" y="740557"/>
            <a:ext cx="52115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https://web.fnal.gov/project/LBNF/ReviewsAndAssessments/SitePages/Reviews,%20Workshops,%20Meetings.aspx</a:t>
            </a:r>
            <a:endParaRPr lang="en-US" sz="1400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C1FED4-C5DD-4F02-B828-62B4CE3EE79D}"/>
              </a:ext>
            </a:extLst>
          </p:cNvPr>
          <p:cNvSpPr txBox="1"/>
          <p:nvPr/>
        </p:nvSpPr>
        <p:spPr>
          <a:xfrm>
            <a:off x="4474397" y="488504"/>
            <a:ext cx="332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LBNF: Beam, Cryogenics, Cryostat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3EE1B4-FA54-4DD1-B8B1-D1552B0B23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501" t="26889" r="26499" b="6744"/>
          <a:stretch/>
        </p:blipFill>
        <p:spPr>
          <a:xfrm>
            <a:off x="4090962" y="1269190"/>
            <a:ext cx="5016252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37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72"/>
            <a:ext cx="8255000" cy="276999"/>
          </a:xfrm>
        </p:spPr>
        <p:txBody>
          <a:bodyPr/>
          <a:lstStyle/>
          <a:p>
            <a:pPr algn="ctr"/>
            <a:r>
              <a:rPr lang="en-US" sz="1800" dirty="0"/>
              <a:t>Current Schedule of Reviews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885953" cy="184666"/>
          </a:xfrm>
        </p:spPr>
        <p:txBody>
          <a:bodyPr/>
          <a:lstStyle/>
          <a:p>
            <a:pPr marL="12700">
              <a:lnSpc>
                <a:spcPct val="100000"/>
              </a:lnSpc>
            </a:pPr>
            <a:r>
              <a:rPr lang="en-US" dirty="0"/>
              <a:t>Reviews</a:t>
            </a:r>
          </a:p>
        </p:txBody>
      </p:sp>
      <p:pic>
        <p:nvPicPr>
          <p:cNvPr id="1026" name="Picture 2" descr="https://indico.fnal.gov/images/breadcrumb_arrow.png">
            <a:extLst>
              <a:ext uri="{FF2B5EF4-FFF2-40B4-BE49-F238E27FC236}">
                <a16:creationId xmlns:a16="http://schemas.microsoft.com/office/drawing/2014/main" id="{B1E2BE42-4896-4091-A37F-3642A4A96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-13652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ndico.fnal.gov/images/breadcrumb_arrow.png">
            <a:extLst>
              <a:ext uri="{FF2B5EF4-FFF2-40B4-BE49-F238E27FC236}">
                <a16:creationId xmlns:a16="http://schemas.microsoft.com/office/drawing/2014/main" id="{B422A57E-1130-4C91-B9EA-93CC48748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5875"/>
            <a:ext cx="76200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1F22124-DA00-42A9-9D1B-95A86093E5CE}"/>
              </a:ext>
            </a:extLst>
          </p:cNvPr>
          <p:cNvSpPr/>
          <p:nvPr/>
        </p:nvSpPr>
        <p:spPr>
          <a:xfrm>
            <a:off x="240159" y="182880"/>
            <a:ext cx="810996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Cold Electronics ASIC/FEMB Review at CERN (February 5-7)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ArialMT"/>
                <a:ea typeface="Times New Roman" panose="02020603050405020304" pitchFamily="18" charset="0"/>
                <a:cs typeface="Courier New" panose="02070309020205020404" pitchFamily="49" charset="0"/>
              </a:rPr>
              <a:t>Proton beam transport optics FDR at FNAL (February 24)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 Site I&amp;I Review at FNAL (February 27)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LBNC Meeting at FNAL (March 4-6)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Cold Electronics Systems Review at BNL (March 10-11)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APA Shipping Box Review at Liverpool (~April 24)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Cryogenics PDR KLOE/MPD at FNAL (April)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Cryogenics PDR LAr-ND at FNAL  (April)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LBNF/DUNE Director’s Review at FNAL (April 28 – May 1)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DSS Review at CERN (May 11-12)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 System Review at CERN (May 13-14)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PD System Review at FNAL (May 27-28)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APA Final Design Review (June/July)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 IPR at FNAL (July 14-17)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LBNC Meeting at FNAL (July 15-17)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 AUP facility needs review (August 2020)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Calibration Design Review (September 2020?)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Cryogenic Instrumentation Design Review (September 2020?)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APA PRR (~October 2020)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HV FDR (December 2020)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 FDR (February 2021)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PD FDR (Feb 2021)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DAQ preliminary Design Review (April 2021)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Cryostat Readiness Review (April 2021)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DAQ FDR (April 2022)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6E8588-7E75-4223-ADD3-8FAEC8E7B6EF}"/>
              </a:ext>
            </a:extLst>
          </p:cNvPr>
          <p:cNvSpPr/>
          <p:nvPr/>
        </p:nvSpPr>
        <p:spPr>
          <a:xfrm>
            <a:off x="6297353" y="514730"/>
            <a:ext cx="2839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>
                <a:solidFill>
                  <a:srgbClr val="00B05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Confirmed Reviews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Tentative (estimated) Review</a:t>
            </a:r>
            <a:endParaRPr lang="en-US" sz="14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 events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8E5D86-26BF-4848-8223-E845ADCF3253}"/>
              </a:ext>
            </a:extLst>
          </p:cNvPr>
          <p:cNvSpPr txBox="1"/>
          <p:nvPr/>
        </p:nvSpPr>
        <p:spPr>
          <a:xfrm>
            <a:off x="6064121" y="2706647"/>
            <a:ext cx="2839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are we missing? What else do we need to fit in?</a:t>
            </a:r>
          </a:p>
          <a:p>
            <a:r>
              <a:rPr lang="en-US" b="1" dirty="0">
                <a:solidFill>
                  <a:srgbClr val="FF0000"/>
                </a:solidFill>
              </a:rPr>
              <a:t>Do we need to change any of these proposed dates?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F84B2F-9575-4E23-BB30-7963587DF7D9}"/>
              </a:ext>
            </a:extLst>
          </p:cNvPr>
          <p:cNvSpPr/>
          <p:nvPr/>
        </p:nvSpPr>
        <p:spPr>
          <a:xfrm>
            <a:off x="2510377" y="6338596"/>
            <a:ext cx="4123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https://edms.cern.ch/document/2303959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548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6019800" cy="486097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Preliminary Design Review deliverables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1159B4-305A-493E-AADE-858F2874E8E1}"/>
              </a:ext>
            </a:extLst>
          </p:cNvPr>
          <p:cNvSpPr/>
          <p:nvPr/>
        </p:nvSpPr>
        <p:spPr>
          <a:xfrm>
            <a:off x="152400" y="884201"/>
            <a:ext cx="8839200" cy="5089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0">
              <a:spcBef>
                <a:spcPts val="300"/>
              </a:spcBef>
              <a:spcAft>
                <a:spcPts val="0"/>
              </a:spcAft>
            </a:pPr>
            <a:endParaRPr lang="en-US" sz="1200" i="1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Design choice identified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Design in accordance with detector requirements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Detail engineering drawings, schematics, models, interface drawings and preliminary parts list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Interface documentation review with other systems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Engineering analyses and documentation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Installation and testing plans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Incorporation of ProtoDUNE &amp; other prototyping lessons learned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Finalization of applicable design codes and standards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Manufacturing methods and acquisition strategy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Plans for production and evaluation of prototypes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Draft manufacturing, quality assurance, testing and procurement plans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Installation plans including special tools and fixtures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Preliminary cost and schedule estimate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Value engineering exercise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Resolution of TDR or relevant ProtoDUNE review recommendations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0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7E2CAA-07EE-418F-BA5C-0317CC0B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6019800" cy="486097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Design Review deliverables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77CA3-4F44-4DF5-AB6A-A55F4827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FE6CC8-4FCB-4447-B7FB-95072E673B4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810D90-E305-4342-BEB1-BC3DF65C6CDF}"/>
              </a:ext>
            </a:extLst>
          </p:cNvPr>
          <p:cNvSpPr/>
          <p:nvPr/>
        </p:nvSpPr>
        <p:spPr>
          <a:xfrm>
            <a:off x="-41564" y="914400"/>
            <a:ext cx="9067800" cy="4219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Approved system requirements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Complete manufacturing drawings, schematics, and specifications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Engineering and safety analysis reports including calculations related to the design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Procurement specifications 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Interface drawings and documents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Production site plans for all production sites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Evaluation of prototypes and design modifications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quality assurance plan and quality control tools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Final cost and schedule estimate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Related risks and mitigations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List of deliverables to the installation sites (Parts Breakdown Structure)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Resolution of PDR recommendations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ambria" panose="02040503050406030204" pitchFamily="18" charset="0"/>
              <a:buChar char="•"/>
            </a:pP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Installation plans, schedules, procedures as understood at the time, to assess the adequacy of design related to installation.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36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12557</TotalTime>
  <Words>1113</Words>
  <Application>Microsoft Office PowerPoint</Application>
  <PresentationFormat>On-screen Show (4:3)</PresentationFormat>
  <Paragraphs>156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ArialMT</vt:lpstr>
      <vt:lpstr>Calibri</vt:lpstr>
      <vt:lpstr>Cambria</vt:lpstr>
      <vt:lpstr>Helvetica</vt:lpstr>
      <vt:lpstr>Lucida Grande</vt:lpstr>
      <vt:lpstr>Symbol</vt:lpstr>
      <vt:lpstr>Times</vt:lpstr>
      <vt:lpstr>Office Theme</vt:lpstr>
      <vt:lpstr>LBNF Content-Footer Theme</vt:lpstr>
      <vt:lpstr>1_LBNF Content-Footer Theme</vt:lpstr>
      <vt:lpstr>2_LBNF Content-Footer Theme</vt:lpstr>
      <vt:lpstr>PowerPoint Presentation</vt:lpstr>
      <vt:lpstr>What is the Review Office</vt:lpstr>
      <vt:lpstr>Who is the Review Office</vt:lpstr>
      <vt:lpstr>Overall review process</vt:lpstr>
      <vt:lpstr>Review schedule</vt:lpstr>
      <vt:lpstr>Past Reviews</vt:lpstr>
      <vt:lpstr>Current Schedule of Reviews</vt:lpstr>
      <vt:lpstr>Preliminary Design Review deliverables</vt:lpstr>
      <vt:lpstr>Final Design Review deliverables</vt:lpstr>
      <vt:lpstr>Production Readiness Review deliverables</vt:lpstr>
      <vt:lpstr>Review process is critical for our own internal validation (and provide confidence to external stakeholders)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Kettell, Steven</cp:lastModifiedBy>
  <cp:revision>387</cp:revision>
  <cp:lastPrinted>2017-02-24T18:10:33Z</cp:lastPrinted>
  <dcterms:created xsi:type="dcterms:W3CDTF">2016-07-13T11:29:54Z</dcterms:created>
  <dcterms:modified xsi:type="dcterms:W3CDTF">2020-02-02T07:00:27Z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2016-06-23T00:00:00Z</vt:filetime>
  </property>
  <property fmtid="{D5CDD505-2E9C-101B-9397-08002B2CF9AE}" pid="3" name="LastSaved">
    <vt:filetime>2016-07-13T00:00:00Z</vt:filetime>
  </property>
</Properties>
</file>