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27"/>
  </p:notesMasterIdLst>
  <p:handoutMasterIdLst>
    <p:handoutMasterId r:id="rId28"/>
  </p:handoutMasterIdLst>
  <p:sldIdLst>
    <p:sldId id="1718" r:id="rId3"/>
    <p:sldId id="528" r:id="rId4"/>
    <p:sldId id="533" r:id="rId5"/>
    <p:sldId id="511" r:id="rId6"/>
    <p:sldId id="518" r:id="rId7"/>
    <p:sldId id="519" r:id="rId8"/>
    <p:sldId id="534" r:id="rId9"/>
    <p:sldId id="527" r:id="rId10"/>
    <p:sldId id="512" r:id="rId11"/>
    <p:sldId id="535" r:id="rId12"/>
    <p:sldId id="521" r:id="rId13"/>
    <p:sldId id="513" r:id="rId14"/>
    <p:sldId id="514" r:id="rId15"/>
    <p:sldId id="515" r:id="rId16"/>
    <p:sldId id="522" r:id="rId17"/>
    <p:sldId id="516" r:id="rId18"/>
    <p:sldId id="517" r:id="rId19"/>
    <p:sldId id="529" r:id="rId20"/>
    <p:sldId id="532" r:id="rId21"/>
    <p:sldId id="536" r:id="rId22"/>
    <p:sldId id="531" r:id="rId23"/>
    <p:sldId id="523" r:id="rId24"/>
    <p:sldId id="524" r:id="rId25"/>
    <p:sldId id="525" r:id="rId2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50"/>
    <a:srgbClr val="40404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53" autoAdjust="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3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2/2/2020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2/2/2020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02/02/2020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Mohammed Elrafih  |  Schedule Status and Management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02/02/2020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Mohammed Elrafih  |  Schedule Status and Management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02/02/2020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Mohammed Elrafih  |  Schedule Status and Management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02/02/2020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Mohammed Elrafih  |  Schedule Status and Management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02/02/2020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Mohammed Elrafih  |  Schedule Status and Management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02/02/2020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Mohammed Elrafih  |  Schedule Status and Management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02/02/2020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Mohammed Elrafih  |  Schedule Status and Management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525559"/>
                </a:solidFill>
                <a:latin typeface="Helvetica"/>
              </a:defRPr>
            </a:lvl1pPr>
            <a:lvl2pPr marL="644400" indent="-255600">
              <a:lnSpc>
                <a:spcPct val="95000"/>
              </a:lnSpc>
              <a:spcBef>
                <a:spcPts val="5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7F7F7F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  <a:r>
              <a:rPr lang="en-US" dirty="0" err="1"/>
              <a:t>adfg</a:t>
            </a:r>
            <a:r>
              <a:rPr lang="en-US" dirty="0"/>
              <a:t> </a:t>
            </a:r>
            <a:r>
              <a:rPr lang="en-US" dirty="0" err="1"/>
              <a:t>adf</a:t>
            </a:r>
            <a:r>
              <a:rPr lang="en-US" dirty="0"/>
              <a:t> </a:t>
            </a:r>
            <a:r>
              <a:rPr lang="en-US" dirty="0" err="1"/>
              <a:t>gadfg</a:t>
            </a:r>
            <a:r>
              <a:rPr lang="en-US" dirty="0"/>
              <a:t> </a:t>
            </a:r>
            <a:r>
              <a:rPr lang="en-US" dirty="0" err="1"/>
              <a:t>adf</a:t>
            </a:r>
            <a:r>
              <a:rPr lang="en-US" dirty="0"/>
              <a:t> gad </a:t>
            </a:r>
            <a:r>
              <a:rPr lang="en-US" dirty="0" err="1"/>
              <a:t>fg</a:t>
            </a:r>
            <a:r>
              <a:rPr lang="en-US" dirty="0"/>
              <a:t> </a:t>
            </a:r>
            <a:r>
              <a:rPr lang="en-US" dirty="0" err="1"/>
              <a:t>adfg</a:t>
            </a:r>
            <a:r>
              <a:rPr lang="en-US" dirty="0"/>
              <a:t> </a:t>
            </a:r>
            <a:r>
              <a:rPr lang="en-US" dirty="0" err="1"/>
              <a:t>adf</a:t>
            </a:r>
            <a:r>
              <a:rPr lang="en-US" dirty="0"/>
              <a:t> </a:t>
            </a:r>
            <a:r>
              <a:rPr lang="en-US" dirty="0" err="1"/>
              <a:t>ga</a:t>
            </a:r>
            <a:r>
              <a:rPr lang="en-US" dirty="0"/>
              <a:t> </a:t>
            </a:r>
            <a:r>
              <a:rPr lang="en-US" dirty="0" err="1"/>
              <a:t>dfg</a:t>
            </a:r>
            <a:r>
              <a:rPr lang="en-US" dirty="0"/>
              <a:t> </a:t>
            </a:r>
            <a:r>
              <a:rPr lang="en-US" dirty="0" err="1"/>
              <a:t>adgf</a:t>
            </a:r>
            <a:r>
              <a:rPr lang="en-US" dirty="0"/>
              <a:t> </a:t>
            </a:r>
            <a:r>
              <a:rPr lang="en-US" dirty="0" err="1"/>
              <a:t>adfg</a:t>
            </a:r>
            <a:r>
              <a:rPr lang="en-US" dirty="0"/>
              <a:t> </a:t>
            </a:r>
            <a:r>
              <a:rPr lang="en-US" dirty="0" err="1"/>
              <a:t>adfg</a:t>
            </a:r>
            <a:r>
              <a:rPr lang="en-US" dirty="0"/>
              <a:t> </a:t>
            </a:r>
            <a:r>
              <a:rPr lang="en-US" dirty="0" err="1"/>
              <a:t>adfg</a:t>
            </a:r>
            <a:r>
              <a:rPr lang="en-US" dirty="0"/>
              <a:t> </a:t>
            </a:r>
            <a:r>
              <a:rPr lang="en-US" dirty="0" err="1"/>
              <a:t>adf</a:t>
            </a:r>
            <a:r>
              <a:rPr lang="en-US" dirty="0"/>
              <a:t> g </a:t>
            </a:r>
            <a:r>
              <a:rPr lang="en-US" dirty="0" err="1"/>
              <a:t>dfag</a:t>
            </a:r>
            <a:r>
              <a:rPr lang="en-US" dirty="0"/>
              <a:t> </a:t>
            </a:r>
            <a:r>
              <a:rPr lang="en-US" dirty="0" err="1"/>
              <a:t>adfg</a:t>
            </a:r>
            <a:endParaRPr lang="en-US" dirty="0"/>
          </a:p>
          <a:p>
            <a:pPr lvl="1"/>
            <a:r>
              <a:rPr lang="en-US" dirty="0" err="1"/>
              <a:t>Adsfgadfg</a:t>
            </a:r>
            <a:endParaRPr lang="en-US" dirty="0"/>
          </a:p>
          <a:p>
            <a:pPr lvl="0"/>
            <a:r>
              <a:rPr lang="en-US" dirty="0" err="1"/>
              <a:t>Adfgadfg</a:t>
            </a:r>
            <a:endParaRPr lang="en-US" dirty="0"/>
          </a:p>
          <a:p>
            <a:pPr lvl="0"/>
            <a:r>
              <a:rPr lang="en-US" dirty="0" err="1"/>
              <a:t>Adfgdafg</a:t>
            </a:r>
            <a:endParaRPr lang="en-US" dirty="0"/>
          </a:p>
          <a:p>
            <a:pPr lvl="1"/>
            <a:r>
              <a:rPr lang="en-US" dirty="0" err="1"/>
              <a:t>adfg</a:t>
            </a:r>
            <a:endParaRPr lang="en-US" dirty="0"/>
          </a:p>
          <a:p>
            <a:pPr lvl="1"/>
            <a:r>
              <a:rPr lang="en-US" dirty="0" err="1"/>
              <a:t>Dafgdfg</a:t>
            </a:r>
            <a:endParaRPr lang="en-US" dirty="0"/>
          </a:p>
          <a:p>
            <a:pPr lvl="1"/>
            <a:endParaRPr lang="en-US" dirty="0"/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153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1746"/>
            <a:ext cx="8293100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3209907"/>
            <a:ext cx="8296275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987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02/02/2020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Mohammed Elrafih  |  Schedule Status and Management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02/02/2020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Mohammed Elrafih  |  Schedule Status and Management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02/02/2020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Mohammed Elrafih  |  Schedule Status and Management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6" r:id="rId6"/>
    <p:sldLayoutId id="2147484107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02/02/2020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Mohammed Elrafih  |  Schedule Status and Management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462756" y="1694434"/>
            <a:ext cx="8218488" cy="11430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Schedule Status and Management</a:t>
            </a:r>
            <a:endParaRPr lang="en-US" dirty="0">
              <a:latin typeface="Helvetica" charset="0"/>
            </a:endParaRP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454025" y="3209925"/>
            <a:ext cx="8221663" cy="17208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Mohammed Elrafih</a:t>
            </a:r>
          </a:p>
          <a:p>
            <a:r>
              <a:rPr lang="en-US" dirty="0">
                <a:latin typeface="Helvetica" charset="0"/>
              </a:rPr>
              <a:t>FS Installation/Integration Planning</a:t>
            </a:r>
          </a:p>
          <a:p>
            <a:r>
              <a:rPr lang="en-US" dirty="0">
                <a:latin typeface="Helvetica" charset="0"/>
              </a:rPr>
              <a:t>2 February 2020</a:t>
            </a:r>
          </a:p>
        </p:txBody>
      </p:sp>
      <p:pic>
        <p:nvPicPr>
          <p:cNvPr id="4" name="Picture 3" descr="DUNElogoFINAL5.6.15_noType-01.png">
            <a:extLst>
              <a:ext uri="{FF2B5EF4-FFF2-40B4-BE49-F238E27FC236}">
                <a16:creationId xmlns:a16="http://schemas.microsoft.com/office/drawing/2014/main" id="{A09A1F14-D7FD-4C37-AEBF-00569ACD7F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2322" y="1"/>
            <a:ext cx="1123842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141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46919BD-943C-4A4E-841D-2EBD00CD40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21142"/>
            <a:ext cx="5916451" cy="3670487"/>
          </a:xfrm>
          <a:prstGeom prst="rect">
            <a:avLst/>
          </a:prstGeom>
        </p:spPr>
      </p:pic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Status of Subprojects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10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F436E1-2699-48DA-B59E-ADAC60177AEB}"/>
              </a:ext>
            </a:extLst>
          </p:cNvPr>
          <p:cNvSpPr txBox="1"/>
          <p:nvPr/>
        </p:nvSpPr>
        <p:spPr>
          <a:xfrm>
            <a:off x="7431376" y="1847615"/>
            <a:ext cx="1318924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Developed &amp; Detailed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572A21-6075-4D8F-9CD8-FEC69879A471}"/>
              </a:ext>
            </a:extLst>
          </p:cNvPr>
          <p:cNvSpPr txBox="1"/>
          <p:nvPr/>
        </p:nvSpPr>
        <p:spPr>
          <a:xfrm>
            <a:off x="7431376" y="3427912"/>
            <a:ext cx="1251238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Needs more Detail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81A60B8-1DBB-4198-8A82-B2A4BE69741C}"/>
              </a:ext>
            </a:extLst>
          </p:cNvPr>
          <p:cNvCxnSpPr>
            <a:stCxn id="12" idx="1"/>
          </p:cNvCxnSpPr>
          <p:nvPr/>
        </p:nvCxnSpPr>
        <p:spPr>
          <a:xfrm flipH="1" flipV="1">
            <a:off x="6180138" y="1727202"/>
            <a:ext cx="1251238" cy="4128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B7DA1CC-D3A0-4661-80CB-E61B505D4787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6180138" y="1898703"/>
            <a:ext cx="1251238" cy="2413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51A1B11-2085-42A8-9E8D-2775432C09A7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6180138" y="2140003"/>
            <a:ext cx="125123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24E2B64-E755-48B7-B1B4-A6482E0B4C25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6180138" y="2140003"/>
            <a:ext cx="1251238" cy="2923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906A026-E842-417C-BB81-0E59EA21F870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6180138" y="2140003"/>
            <a:ext cx="1251238" cy="5015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FC213E8-6C41-44B2-A5C7-42B189C87C4E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6180138" y="2140003"/>
            <a:ext cx="1251238" cy="7325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088EC59-F5AB-427A-AC05-66A4DBA6EE8D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6180138" y="2140003"/>
            <a:ext cx="1251238" cy="12266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B28CDCA-E9EA-4E4A-A3AA-314F485756D8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6180138" y="2140003"/>
            <a:ext cx="1251238" cy="14358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D948A4E-B62B-4CF7-B550-4F10CB8FE1BC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6180140" y="3111880"/>
            <a:ext cx="1251236" cy="6084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9F93BDB-CB7A-44C4-A19D-FAC87A708DA7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6180140" y="3720300"/>
            <a:ext cx="1251236" cy="949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16EF408-3888-4C21-99FA-B670AEF7C19D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6180140" y="3720300"/>
            <a:ext cx="1251236" cy="3344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8E12404-CD62-4419-B1EB-2DBC3088DE5F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6180140" y="3720300"/>
            <a:ext cx="1251236" cy="5494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C102730A-9360-4853-BEFD-39833C45F4F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28600" y="4869928"/>
            <a:ext cx="8555983" cy="154768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All subprojects have room for improvement, however the subprojects with green arrows above require a larger effort to get ready for CD-2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049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Reporting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11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6770B39-61AD-4C83-9E58-AC7E253A632A}"/>
              </a:ext>
            </a:extLst>
          </p:cNvPr>
          <p:cNvSpPr txBox="1">
            <a:spLocks/>
          </p:cNvSpPr>
          <p:nvPr/>
        </p:nvSpPr>
        <p:spPr>
          <a:xfrm>
            <a:off x="194317" y="991187"/>
            <a:ext cx="8555983" cy="5086340"/>
          </a:xfrm>
          <a:prstGeom prst="rect">
            <a:avLst/>
          </a:prstGeom>
        </p:spPr>
        <p:txBody>
          <a:bodyPr lIns="0" rIns="0"/>
          <a:lstStyle>
            <a:lvl1pPr marL="256032" indent="-265176" algn="l" defTabSz="457200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5255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644400" indent="-255600" algn="l" defTabSz="457200" rtl="0" eaLnBrk="1" fontAlgn="base" hangingPunct="1">
              <a:lnSpc>
                <a:spcPct val="95000"/>
              </a:lnSpc>
              <a:spcBef>
                <a:spcPts val="5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 kern="1200">
                <a:solidFill>
                  <a:srgbClr val="7F7F7F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640080" indent="228600" algn="l" defTabSz="457200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88000"/>
              <a:buFont typeface="Arial"/>
              <a:buChar char="•"/>
              <a:defRPr sz="1800" b="0" i="0" kern="1200">
                <a:solidFill>
                  <a:srgbClr val="63666A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914400" indent="228600" algn="l" defTabSz="457200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90000"/>
              <a:buFont typeface="Lucida Grande"/>
              <a:buChar char="-"/>
              <a:defRPr sz="1600" b="0" i="0" kern="1200">
                <a:solidFill>
                  <a:srgbClr val="63666A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1143000" indent="192024" algn="l" defTabSz="457200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88000"/>
              <a:buFont typeface="Arial"/>
              <a:buChar char="•"/>
              <a:defRPr sz="1400" b="0" i="0" kern="1200">
                <a:solidFill>
                  <a:srgbClr val="63666A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P6 is not a secret</a:t>
            </a:r>
          </a:p>
          <a:p>
            <a:pPr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Just ask and you shall receive</a:t>
            </a:r>
          </a:p>
          <a:p>
            <a:pPr marL="0" indent="0">
              <a:spcBef>
                <a:spcPts val="0"/>
              </a:spcBef>
              <a:buFont typeface="Arial"/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Font typeface="Arial"/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E4FD1B-5B46-4F56-B9EE-BCAB67E2F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755" y="1955812"/>
            <a:ext cx="8583143" cy="33181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BFDDA4-F1D5-4592-A091-3794E2A31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102" y="2967505"/>
            <a:ext cx="8912251" cy="252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How it all ties together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12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1DCFAE-DBEF-4E57-82C8-864CFF111AAC}"/>
              </a:ext>
            </a:extLst>
          </p:cNvPr>
          <p:cNvSpPr txBox="1"/>
          <p:nvPr/>
        </p:nvSpPr>
        <p:spPr>
          <a:xfrm>
            <a:off x="2013527" y="1334118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FS Excavation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7A3262A-530F-4634-BED9-6503BFD13A13}"/>
              </a:ext>
            </a:extLst>
          </p:cNvPr>
          <p:cNvSpPr/>
          <p:nvPr/>
        </p:nvSpPr>
        <p:spPr>
          <a:xfrm>
            <a:off x="457200" y="1394260"/>
            <a:ext cx="1556327" cy="2036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AE34413-816B-4087-866A-94C3B5046C68}"/>
              </a:ext>
            </a:extLst>
          </p:cNvPr>
          <p:cNvSpPr/>
          <p:nvPr/>
        </p:nvSpPr>
        <p:spPr>
          <a:xfrm>
            <a:off x="2011973" y="1815534"/>
            <a:ext cx="989845" cy="20140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9AE9DD-C348-4D18-A046-0A5A2576E035}"/>
              </a:ext>
            </a:extLst>
          </p:cNvPr>
          <p:cNvSpPr txBox="1"/>
          <p:nvPr/>
        </p:nvSpPr>
        <p:spPr>
          <a:xfrm>
            <a:off x="3001818" y="1748070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Cryostat #1 Warm Installation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8539DE-D413-435C-A4AF-04EE625CB5AE}"/>
              </a:ext>
            </a:extLst>
          </p:cNvPr>
          <p:cNvSpPr txBox="1"/>
          <p:nvPr/>
        </p:nvSpPr>
        <p:spPr>
          <a:xfrm>
            <a:off x="3943929" y="2060208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Cryostat #1 Cold Installation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7C7126-1533-49E5-8428-70AA9DCF753B}"/>
              </a:ext>
            </a:extLst>
          </p:cNvPr>
          <p:cNvSpPr/>
          <p:nvPr/>
        </p:nvSpPr>
        <p:spPr>
          <a:xfrm>
            <a:off x="2999148" y="2135539"/>
            <a:ext cx="988291" cy="18789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8C69CAC-A2A7-445B-9407-B15C36A2C74F}"/>
              </a:ext>
            </a:extLst>
          </p:cNvPr>
          <p:cNvSpPr txBox="1"/>
          <p:nvPr/>
        </p:nvSpPr>
        <p:spPr>
          <a:xfrm>
            <a:off x="3987439" y="2398762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Cryostat #2 Warm Installation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FE7F1D-AB1E-4E50-86A7-D09791F4B991}"/>
              </a:ext>
            </a:extLst>
          </p:cNvPr>
          <p:cNvSpPr/>
          <p:nvPr/>
        </p:nvSpPr>
        <p:spPr>
          <a:xfrm>
            <a:off x="2997594" y="2485043"/>
            <a:ext cx="989845" cy="20140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E894C1-3563-4F37-B811-1F9366CA73BB}"/>
              </a:ext>
            </a:extLst>
          </p:cNvPr>
          <p:cNvSpPr txBox="1"/>
          <p:nvPr/>
        </p:nvSpPr>
        <p:spPr>
          <a:xfrm>
            <a:off x="4932220" y="2777804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Cryostat #2 Cold Installation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484ACF-BC9B-4659-B3F4-C68B94B0E3B5}"/>
              </a:ext>
            </a:extLst>
          </p:cNvPr>
          <p:cNvSpPr/>
          <p:nvPr/>
        </p:nvSpPr>
        <p:spPr>
          <a:xfrm>
            <a:off x="3987439" y="2853135"/>
            <a:ext cx="988291" cy="18789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7E2F7A1-DD9E-451C-899C-8821285B055B}"/>
              </a:ext>
            </a:extLst>
          </p:cNvPr>
          <p:cNvSpPr/>
          <p:nvPr/>
        </p:nvSpPr>
        <p:spPr>
          <a:xfrm>
            <a:off x="3987439" y="3212176"/>
            <a:ext cx="988291" cy="18789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06E465-4F20-49E4-B03B-F45D9E7889DC}"/>
              </a:ext>
            </a:extLst>
          </p:cNvPr>
          <p:cNvSpPr txBox="1"/>
          <p:nvPr/>
        </p:nvSpPr>
        <p:spPr>
          <a:xfrm>
            <a:off x="4975730" y="3136845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Detector #1 Installation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60FC4D-89F9-4A2F-BC4A-067C20AA2F19}"/>
              </a:ext>
            </a:extLst>
          </p:cNvPr>
          <p:cNvSpPr txBox="1"/>
          <p:nvPr/>
        </p:nvSpPr>
        <p:spPr>
          <a:xfrm>
            <a:off x="5173948" y="3509179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Detector #1 Close TCO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D338B1-8667-42FA-90C0-EA90F89C0577}"/>
              </a:ext>
            </a:extLst>
          </p:cNvPr>
          <p:cNvSpPr txBox="1"/>
          <p:nvPr/>
        </p:nvSpPr>
        <p:spPr>
          <a:xfrm>
            <a:off x="5341325" y="3827617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Detector #1 Finalize Installation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3D12F8-93F6-49F4-A13D-33824C124578}"/>
              </a:ext>
            </a:extLst>
          </p:cNvPr>
          <p:cNvSpPr txBox="1"/>
          <p:nvPr/>
        </p:nvSpPr>
        <p:spPr>
          <a:xfrm>
            <a:off x="5763491" y="4072922"/>
            <a:ext cx="33127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Detector #1 Manhole Closed / Safety Approvals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BC6421D-AD72-471F-829D-4FDFF6A916D7}"/>
              </a:ext>
            </a:extLst>
          </p:cNvPr>
          <p:cNvSpPr txBox="1"/>
          <p:nvPr/>
        </p:nvSpPr>
        <p:spPr>
          <a:xfrm>
            <a:off x="6088459" y="4585817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Detector #1 Purge/Cooldown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2AE986-C52B-4F33-B1E6-DA022D8D5B88}"/>
              </a:ext>
            </a:extLst>
          </p:cNvPr>
          <p:cNvSpPr txBox="1"/>
          <p:nvPr/>
        </p:nvSpPr>
        <p:spPr>
          <a:xfrm>
            <a:off x="7256677" y="4934612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Detector #1 Fill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3ACDC00-5F35-4309-99E1-D8FCCAC04F9B}"/>
              </a:ext>
            </a:extLst>
          </p:cNvPr>
          <p:cNvSpPr/>
          <p:nvPr/>
        </p:nvSpPr>
        <p:spPr>
          <a:xfrm>
            <a:off x="4986915" y="3593993"/>
            <a:ext cx="187033" cy="18789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9EA067C-AADC-4DF7-89B2-27B6459AF7C0}"/>
              </a:ext>
            </a:extLst>
          </p:cNvPr>
          <p:cNvSpPr/>
          <p:nvPr/>
        </p:nvSpPr>
        <p:spPr>
          <a:xfrm>
            <a:off x="5173948" y="3912431"/>
            <a:ext cx="187033" cy="18789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8C9F37E-50F0-4BEB-9357-040E8DEFE611}"/>
              </a:ext>
            </a:extLst>
          </p:cNvPr>
          <p:cNvSpPr/>
          <p:nvPr/>
        </p:nvSpPr>
        <p:spPr>
          <a:xfrm>
            <a:off x="5360981" y="4248866"/>
            <a:ext cx="402510" cy="2071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E7AC578-C661-4128-BDB9-9A0FD2339A0C}"/>
              </a:ext>
            </a:extLst>
          </p:cNvPr>
          <p:cNvSpPr/>
          <p:nvPr/>
        </p:nvSpPr>
        <p:spPr>
          <a:xfrm>
            <a:off x="5763491" y="4668369"/>
            <a:ext cx="324968" cy="187893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D9065E6-E6E9-4EB6-878F-C3396D9E3B0A}"/>
              </a:ext>
            </a:extLst>
          </p:cNvPr>
          <p:cNvSpPr/>
          <p:nvPr/>
        </p:nvSpPr>
        <p:spPr>
          <a:xfrm>
            <a:off x="6084882" y="5005731"/>
            <a:ext cx="1171795" cy="187893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C6767CE-E249-490C-B411-D45BCCA32DB3}"/>
              </a:ext>
            </a:extLst>
          </p:cNvPr>
          <p:cNvCxnSpPr>
            <a:cxnSpLocks/>
            <a:stCxn id="9" idx="3"/>
          </p:cNvCxnSpPr>
          <p:nvPr/>
        </p:nvCxnSpPr>
        <p:spPr>
          <a:xfrm flipH="1">
            <a:off x="457201" y="1496074"/>
            <a:ext cx="1556326" cy="7321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D6A80DA-0DD3-420F-A714-B9271E2E262C}"/>
              </a:ext>
            </a:extLst>
          </p:cNvPr>
          <p:cNvCxnSpPr>
            <a:cxnSpLocks/>
            <a:stCxn id="13" idx="1"/>
            <a:endCxn id="9" idx="3"/>
          </p:cNvCxnSpPr>
          <p:nvPr/>
        </p:nvCxnSpPr>
        <p:spPr>
          <a:xfrm flipV="1">
            <a:off x="2011973" y="1496074"/>
            <a:ext cx="1554" cy="420163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8146DE4-E2C6-4165-A8FE-739FE4100DE2}"/>
              </a:ext>
            </a:extLst>
          </p:cNvPr>
          <p:cNvCxnSpPr>
            <a:cxnSpLocks/>
            <a:stCxn id="14" idx="1"/>
            <a:endCxn id="13" idx="1"/>
          </p:cNvCxnSpPr>
          <p:nvPr/>
        </p:nvCxnSpPr>
        <p:spPr>
          <a:xfrm flipH="1" flipV="1">
            <a:off x="2011973" y="1916237"/>
            <a:ext cx="989845" cy="111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B9FEA62-C0AE-48CF-8C29-2E2B556173DE}"/>
              </a:ext>
            </a:extLst>
          </p:cNvPr>
          <p:cNvCxnSpPr>
            <a:cxnSpLocks/>
            <a:stCxn id="16" idx="1"/>
            <a:endCxn id="14" idx="1"/>
          </p:cNvCxnSpPr>
          <p:nvPr/>
        </p:nvCxnSpPr>
        <p:spPr>
          <a:xfrm flipV="1">
            <a:off x="2999148" y="1917347"/>
            <a:ext cx="2670" cy="312139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71DFDB0-9B13-4471-9B82-35A46D6D6573}"/>
              </a:ext>
            </a:extLst>
          </p:cNvPr>
          <p:cNvCxnSpPr>
            <a:cxnSpLocks/>
            <a:stCxn id="16" idx="3"/>
            <a:endCxn id="16" idx="1"/>
          </p:cNvCxnSpPr>
          <p:nvPr/>
        </p:nvCxnSpPr>
        <p:spPr>
          <a:xfrm flipH="1">
            <a:off x="2999148" y="2229486"/>
            <a:ext cx="988291" cy="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54EA53E-CAA7-4FBD-BEB1-B57C765A79A1}"/>
              </a:ext>
            </a:extLst>
          </p:cNvPr>
          <p:cNvCxnSpPr>
            <a:cxnSpLocks/>
            <a:stCxn id="21" idx="1"/>
            <a:endCxn id="16" idx="3"/>
          </p:cNvCxnSpPr>
          <p:nvPr/>
        </p:nvCxnSpPr>
        <p:spPr>
          <a:xfrm flipV="1">
            <a:off x="3987439" y="2229486"/>
            <a:ext cx="0" cy="1076637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96E8801-0B91-4374-8D1C-52C834336292}"/>
              </a:ext>
            </a:extLst>
          </p:cNvPr>
          <p:cNvCxnSpPr>
            <a:cxnSpLocks/>
            <a:stCxn id="21" idx="3"/>
            <a:endCxn id="21" idx="1"/>
          </p:cNvCxnSpPr>
          <p:nvPr/>
        </p:nvCxnSpPr>
        <p:spPr>
          <a:xfrm flipH="1">
            <a:off x="3987439" y="3306123"/>
            <a:ext cx="988291" cy="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7236DAC-0B8A-4E70-BEC9-E324773AACB7}"/>
              </a:ext>
            </a:extLst>
          </p:cNvPr>
          <p:cNvCxnSpPr>
            <a:cxnSpLocks/>
            <a:stCxn id="30" idx="1"/>
            <a:endCxn id="22" idx="1"/>
          </p:cNvCxnSpPr>
          <p:nvPr/>
        </p:nvCxnSpPr>
        <p:spPr>
          <a:xfrm flipH="1" flipV="1">
            <a:off x="4975730" y="3306122"/>
            <a:ext cx="11185" cy="38181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843C508-38AC-44D9-91E5-09298BC69E29}"/>
              </a:ext>
            </a:extLst>
          </p:cNvPr>
          <p:cNvCxnSpPr>
            <a:cxnSpLocks/>
            <a:stCxn id="30" idx="3"/>
            <a:endCxn id="30" idx="1"/>
          </p:cNvCxnSpPr>
          <p:nvPr/>
        </p:nvCxnSpPr>
        <p:spPr>
          <a:xfrm flipH="1">
            <a:off x="4986915" y="3687940"/>
            <a:ext cx="187033" cy="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198F8E31-AFFA-40F8-942D-9CD488DB8037}"/>
              </a:ext>
            </a:extLst>
          </p:cNvPr>
          <p:cNvCxnSpPr>
            <a:cxnSpLocks/>
            <a:stCxn id="31" idx="1"/>
            <a:endCxn id="30" idx="3"/>
          </p:cNvCxnSpPr>
          <p:nvPr/>
        </p:nvCxnSpPr>
        <p:spPr>
          <a:xfrm flipV="1">
            <a:off x="5173948" y="3687940"/>
            <a:ext cx="0" cy="318438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35277FA-A027-417A-8077-8B084FCC2F3C}"/>
              </a:ext>
            </a:extLst>
          </p:cNvPr>
          <p:cNvCxnSpPr>
            <a:cxnSpLocks/>
            <a:stCxn id="26" idx="1"/>
            <a:endCxn id="31" idx="1"/>
          </p:cNvCxnSpPr>
          <p:nvPr/>
        </p:nvCxnSpPr>
        <p:spPr>
          <a:xfrm flipH="1">
            <a:off x="5173948" y="3996894"/>
            <a:ext cx="167377" cy="9484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9C59475-58FF-4ACE-BEB3-2E591F220B30}"/>
              </a:ext>
            </a:extLst>
          </p:cNvPr>
          <p:cNvCxnSpPr>
            <a:cxnSpLocks/>
            <a:stCxn id="32" idx="1"/>
            <a:endCxn id="31" idx="3"/>
          </p:cNvCxnSpPr>
          <p:nvPr/>
        </p:nvCxnSpPr>
        <p:spPr>
          <a:xfrm flipV="1">
            <a:off x="5360981" y="4006378"/>
            <a:ext cx="0" cy="346081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A92C184-3585-4AA6-BF26-D06BBE3F290E}"/>
              </a:ext>
            </a:extLst>
          </p:cNvPr>
          <p:cNvCxnSpPr>
            <a:cxnSpLocks/>
            <a:stCxn id="32" idx="3"/>
            <a:endCxn id="32" idx="1"/>
          </p:cNvCxnSpPr>
          <p:nvPr/>
        </p:nvCxnSpPr>
        <p:spPr>
          <a:xfrm flipH="1">
            <a:off x="5360981" y="4352459"/>
            <a:ext cx="402510" cy="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91B1B80-BE63-4F31-B064-C4B57F95D519}"/>
              </a:ext>
            </a:extLst>
          </p:cNvPr>
          <p:cNvCxnSpPr>
            <a:cxnSpLocks/>
            <a:stCxn id="33" idx="1"/>
            <a:endCxn id="27" idx="1"/>
          </p:cNvCxnSpPr>
          <p:nvPr/>
        </p:nvCxnSpPr>
        <p:spPr>
          <a:xfrm flipV="1">
            <a:off x="5763491" y="4365310"/>
            <a:ext cx="0" cy="397006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39AE768F-823F-4757-A5A2-A61A6902AE8D}"/>
              </a:ext>
            </a:extLst>
          </p:cNvPr>
          <p:cNvCxnSpPr>
            <a:cxnSpLocks/>
            <a:endCxn id="33" idx="1"/>
          </p:cNvCxnSpPr>
          <p:nvPr/>
        </p:nvCxnSpPr>
        <p:spPr>
          <a:xfrm flipH="1">
            <a:off x="5763491" y="4755094"/>
            <a:ext cx="311145" cy="7222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881FA69-8B7D-42EC-94BB-F56010180DF2}"/>
              </a:ext>
            </a:extLst>
          </p:cNvPr>
          <p:cNvCxnSpPr>
            <a:cxnSpLocks/>
            <a:stCxn id="34" idx="1"/>
            <a:endCxn id="33" idx="3"/>
          </p:cNvCxnSpPr>
          <p:nvPr/>
        </p:nvCxnSpPr>
        <p:spPr>
          <a:xfrm flipV="1">
            <a:off x="6084882" y="4762316"/>
            <a:ext cx="3577" cy="337362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7E30AE87-9695-4A46-9DF7-B6E86ACE6DD6}"/>
              </a:ext>
            </a:extLst>
          </p:cNvPr>
          <p:cNvCxnSpPr>
            <a:cxnSpLocks/>
            <a:stCxn id="34" idx="3"/>
            <a:endCxn id="34" idx="1"/>
          </p:cNvCxnSpPr>
          <p:nvPr/>
        </p:nvCxnSpPr>
        <p:spPr>
          <a:xfrm flipH="1">
            <a:off x="6084882" y="5099678"/>
            <a:ext cx="1171795" cy="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A2ED2394-2CBD-4DEC-82F3-2B285FCD383E}"/>
              </a:ext>
            </a:extLst>
          </p:cNvPr>
          <p:cNvSpPr/>
          <p:nvPr/>
        </p:nvSpPr>
        <p:spPr>
          <a:xfrm>
            <a:off x="452437" y="4306991"/>
            <a:ext cx="989845" cy="20140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2BEAF2D6-D946-4A03-95A2-9E7E35550862}"/>
              </a:ext>
            </a:extLst>
          </p:cNvPr>
          <p:cNvSpPr/>
          <p:nvPr/>
        </p:nvSpPr>
        <p:spPr>
          <a:xfrm>
            <a:off x="452437" y="3867278"/>
            <a:ext cx="989845" cy="20564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21015324-BB61-4323-B73B-DDA9958E36FE}"/>
              </a:ext>
            </a:extLst>
          </p:cNvPr>
          <p:cNvSpPr/>
          <p:nvPr/>
        </p:nvSpPr>
        <p:spPr>
          <a:xfrm>
            <a:off x="457201" y="4751589"/>
            <a:ext cx="985081" cy="187893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8196B07-A556-48AC-84D1-B54A090CE916}"/>
              </a:ext>
            </a:extLst>
          </p:cNvPr>
          <p:cNvSpPr txBox="1"/>
          <p:nvPr/>
        </p:nvSpPr>
        <p:spPr>
          <a:xfrm>
            <a:off x="1461938" y="3823805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Far Site CF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1E41F33-6A81-4DD2-A9F1-38F207464CC3}"/>
              </a:ext>
            </a:extLst>
          </p:cNvPr>
          <p:cNvSpPr txBox="1"/>
          <p:nvPr/>
        </p:nvSpPr>
        <p:spPr>
          <a:xfrm>
            <a:off x="1461938" y="4244297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Far Site Integration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0E0182E-5289-457B-8D70-03BA73AF6791}"/>
              </a:ext>
            </a:extLst>
          </p:cNvPr>
          <p:cNvSpPr txBox="1"/>
          <p:nvPr/>
        </p:nvSpPr>
        <p:spPr>
          <a:xfrm>
            <a:off x="1461938" y="4664376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Far Site Cryo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0DBAFBA-9C2F-474C-83D7-3A9D7AC60356}"/>
              </a:ext>
            </a:extLst>
          </p:cNvPr>
          <p:cNvCxnSpPr>
            <a:cxnSpLocks/>
          </p:cNvCxnSpPr>
          <p:nvPr/>
        </p:nvCxnSpPr>
        <p:spPr>
          <a:xfrm flipH="1">
            <a:off x="433533" y="5273166"/>
            <a:ext cx="1008749" cy="0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193D129-D11F-4892-AD04-4C8A5594A0A1}"/>
              </a:ext>
            </a:extLst>
          </p:cNvPr>
          <p:cNvSpPr txBox="1"/>
          <p:nvPr/>
        </p:nvSpPr>
        <p:spPr>
          <a:xfrm>
            <a:off x="1452528" y="5095226"/>
            <a:ext cx="3312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Critical Path to Detector #1 Filling</a:t>
            </a:r>
          </a:p>
        </p:txBody>
      </p:sp>
    </p:spTree>
    <p:extLst>
      <p:ext uri="{BB962C8B-B14F-4D97-AF65-F5344CB8AC3E}">
        <p14:creationId xmlns:p14="http://schemas.microsoft.com/office/powerpoint/2010/main" val="147543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Ownership of the Schedule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13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881806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If you are the CAM / Manager you own </a:t>
            </a:r>
            <a:r>
              <a:rPr lang="en-US" sz="2000" b="1" i="1" dirty="0">
                <a:solidFill>
                  <a:srgbClr val="505050"/>
                </a:solidFill>
              </a:rPr>
              <a:t>everything</a:t>
            </a:r>
            <a:r>
              <a:rPr lang="en-US" sz="2000" b="1" dirty="0">
                <a:solidFill>
                  <a:srgbClr val="505050"/>
                </a:solidFill>
              </a:rPr>
              <a:t> in the WBS</a:t>
            </a:r>
          </a:p>
          <a:p>
            <a:pPr lvl="1">
              <a:lnSpc>
                <a:spcPct val="110000"/>
              </a:lnSpc>
              <a:defRPr/>
            </a:pPr>
            <a:r>
              <a:rPr lang="en-US" b="1" dirty="0">
                <a:solidFill>
                  <a:srgbClr val="505050"/>
                </a:solidFill>
              </a:rPr>
              <a:t>Activities, Resources, Coding, Relationships, BOEs</a:t>
            </a:r>
          </a:p>
          <a:p>
            <a:pPr lvl="1">
              <a:lnSpc>
                <a:spcPct val="110000"/>
              </a:lnSpc>
              <a:defRPr/>
            </a:pPr>
            <a:r>
              <a:rPr lang="en-US" b="1" dirty="0">
                <a:solidFill>
                  <a:srgbClr val="505050"/>
                </a:solidFill>
              </a:rPr>
              <a:t>Chargeable task codes (actual costs)</a:t>
            </a:r>
          </a:p>
          <a:p>
            <a:pPr>
              <a:lnSpc>
                <a:spcPct val="110000"/>
              </a:lnSpc>
              <a:defRPr/>
            </a:pPr>
            <a:r>
              <a:rPr lang="en-US" b="1" dirty="0">
                <a:solidFill>
                  <a:srgbClr val="505050"/>
                </a:solidFill>
              </a:rPr>
              <a:t>You should build your schedule and understand it completely</a:t>
            </a:r>
          </a:p>
          <a:p>
            <a:pPr lvl="1">
              <a:lnSpc>
                <a:spcPct val="110000"/>
              </a:lnSpc>
              <a:defRPr/>
            </a:pPr>
            <a:r>
              <a:rPr lang="en-US" b="1" dirty="0">
                <a:solidFill>
                  <a:srgbClr val="505050"/>
                </a:solidFill>
              </a:rPr>
              <a:t>You will be drilled down and asked detailed questions about everything in your WBS</a:t>
            </a:r>
          </a:p>
          <a:p>
            <a:pPr lvl="1">
              <a:lnSpc>
                <a:spcPct val="110000"/>
              </a:lnSpc>
              <a:defRPr/>
            </a:pPr>
            <a:r>
              <a:rPr lang="en-US" b="1" dirty="0">
                <a:solidFill>
                  <a:srgbClr val="505050"/>
                </a:solidFill>
              </a:rPr>
              <a:t>Reviewers will not be kind, they will try to trip you up and confuse you</a:t>
            </a:r>
          </a:p>
          <a:p>
            <a:pPr lvl="1">
              <a:lnSpc>
                <a:spcPct val="110000"/>
              </a:lnSpc>
              <a:defRPr/>
            </a:pPr>
            <a:r>
              <a:rPr lang="en-US" b="1" dirty="0">
                <a:solidFill>
                  <a:srgbClr val="505050"/>
                </a:solidFill>
              </a:rPr>
              <a:t>Project controls helps by entering into P6 and generating reports, but you as the owner have to give direction on how to build the schedule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FE0EB6C-A96B-498A-81C1-6AD7F356CB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060570"/>
              </p:ext>
            </p:extLst>
          </p:nvPr>
        </p:nvGraphicFramePr>
        <p:xfrm>
          <a:off x="4590618" y="5058091"/>
          <a:ext cx="3965367" cy="1143000"/>
        </p:xfrm>
        <a:graphic>
          <a:graphicData uri="http://schemas.openxmlformats.org/drawingml/2006/table">
            <a:tbl>
              <a:tblPr/>
              <a:tblGrid>
                <a:gridCol w="1015521">
                  <a:extLst>
                    <a:ext uri="{9D8B030D-6E8A-4147-A177-3AD203B41FA5}">
                      <a16:colId xmlns:a16="http://schemas.microsoft.com/office/drawing/2014/main" val="1417292268"/>
                    </a:ext>
                  </a:extLst>
                </a:gridCol>
                <a:gridCol w="2159997">
                  <a:extLst>
                    <a:ext uri="{9D8B030D-6E8A-4147-A177-3AD203B41FA5}">
                      <a16:colId xmlns:a16="http://schemas.microsoft.com/office/drawing/2014/main" val="1835797531"/>
                    </a:ext>
                  </a:extLst>
                </a:gridCol>
                <a:gridCol w="789849">
                  <a:extLst>
                    <a:ext uri="{9D8B030D-6E8A-4147-A177-3AD203B41FA5}">
                      <a16:colId xmlns:a16="http://schemas.microsoft.com/office/drawing/2014/main" val="1483241280"/>
                    </a:ext>
                  </a:extLst>
                </a:gridCol>
              </a:tblGrid>
              <a:tr h="172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WBS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6478979"/>
                  </a:ext>
                </a:extLst>
              </a:tr>
              <a:tr h="17299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131.04.01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 Site Integration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Weber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690531"/>
                  </a:ext>
                </a:extLst>
              </a:tr>
              <a:tr h="17299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131.04.01.01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 Integration Project Office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E. James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813099"/>
                  </a:ext>
                </a:extLst>
              </a:tr>
              <a:tr h="17299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131.04.01.02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 Facility Support &amp; Services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Weber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707494"/>
                  </a:ext>
                </a:extLst>
              </a:tr>
              <a:tr h="17299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131.04.01.03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 Cavern Outfitting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 Macier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048143"/>
                  </a:ext>
                </a:extLst>
              </a:tr>
              <a:tr h="17299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131.04.01.04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Far Detector Installation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J. Stewart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823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1347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Fun facts about Switzerland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14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01878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dirty="0"/>
              <a:t>Switzerland produces the most chocolate in the world</a:t>
            </a:r>
          </a:p>
          <a:p>
            <a:pPr>
              <a:lnSpc>
                <a:spcPct val="110000"/>
              </a:lnSpc>
              <a:defRPr/>
            </a:pPr>
            <a:r>
              <a:rPr lang="en-US" dirty="0"/>
              <a:t>Switzerland is the only country that has a square flag</a:t>
            </a:r>
          </a:p>
          <a:p>
            <a:pPr>
              <a:lnSpc>
                <a:spcPct val="110000"/>
              </a:lnSpc>
              <a:defRPr/>
            </a:pPr>
            <a:r>
              <a:rPr lang="en-US" dirty="0"/>
              <a:t>The Swiss eat more chocolate compared to any other country</a:t>
            </a:r>
          </a:p>
          <a:p>
            <a:pPr>
              <a:lnSpc>
                <a:spcPct val="110000"/>
              </a:lnSpc>
              <a:defRPr/>
            </a:pPr>
            <a:r>
              <a:rPr lang="en-US" dirty="0"/>
              <a:t>Nescafe, the world’s first instant coffee was invented in Switzerland</a:t>
            </a:r>
          </a:p>
          <a:p>
            <a:pPr>
              <a:lnSpc>
                <a:spcPct val="110000"/>
              </a:lnSpc>
              <a:defRPr/>
            </a:pPr>
            <a:r>
              <a:rPr lang="en-US" dirty="0"/>
              <a:t>Switzerland’s Sonnenberg Tunnel is the largest nuclear shelter in the world</a:t>
            </a:r>
          </a:p>
          <a:p>
            <a:pPr>
              <a:lnSpc>
                <a:spcPct val="110000"/>
              </a:lnSpc>
              <a:defRPr/>
            </a:pPr>
            <a:r>
              <a:rPr lang="en-US" dirty="0"/>
              <a:t>Switzerland has more banks than dentists</a:t>
            </a:r>
          </a:p>
          <a:p>
            <a:pPr>
              <a:lnSpc>
                <a:spcPct val="110000"/>
              </a:lnSpc>
              <a:defRPr/>
            </a:pPr>
            <a:r>
              <a:rPr lang="en-US" dirty="0"/>
              <a:t>Switzerland accidentally invaded its neighbor Liechtenstein in 2007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518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Multiple Schedules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15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01878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MS Project schedules floating around?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This causes major confusion to DOE and reviewers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Are we telling a consistent story?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Need to ensure all schedules are talking and are in sync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Activity Durations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Logic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Resources / Manpower / M&amp;S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MS Project schedules can be used for your own detailed tracking, however your schedule must be completely consistent with the official P6 schedule</a:t>
            </a:r>
            <a:endParaRPr lang="en-US" sz="1800" b="1" dirty="0">
              <a:solidFill>
                <a:srgbClr val="50505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84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What’s missing from our schedule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16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01878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Ash River activities (underdeveloped and no owner)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 err="1">
                <a:solidFill>
                  <a:srgbClr val="505050"/>
                </a:solidFill>
              </a:rPr>
              <a:t>ProtoDUNE</a:t>
            </a:r>
            <a:r>
              <a:rPr lang="en-US" sz="2000" b="1" dirty="0">
                <a:solidFill>
                  <a:srgbClr val="505050"/>
                </a:solidFill>
              </a:rPr>
              <a:t> 2 activities (non existent – no owner)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Resource loaded activities for FSI (requires detailed discussions)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DAQ NSF &amp; UK Work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Consortia Milestones, Activities, Resources</a:t>
            </a:r>
          </a:p>
          <a:p>
            <a:pPr marL="0" indent="0">
              <a:lnSpc>
                <a:spcPct val="110000"/>
              </a:lnSpc>
              <a:buNone/>
              <a:defRPr/>
            </a:pPr>
            <a:endParaRPr lang="en-US" sz="2000" b="1" dirty="0">
              <a:solidFill>
                <a:srgbClr val="505050"/>
              </a:solidFill>
            </a:endParaRPr>
          </a:p>
          <a:p>
            <a:pPr>
              <a:lnSpc>
                <a:spcPct val="110000"/>
              </a:lnSpc>
              <a:defRPr/>
            </a:pPr>
            <a:endParaRPr lang="en-US" sz="2000" b="1" dirty="0">
              <a:solidFill>
                <a:srgbClr val="505050"/>
              </a:solidFill>
            </a:endParaRP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Anything other gaps?</a:t>
            </a:r>
            <a:endParaRPr lang="en-US" sz="1800" b="1" dirty="0">
              <a:solidFill>
                <a:srgbClr val="50505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1331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How to get the schedule ready for CD-2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17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01878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Fully resource loaded activities for all schedules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Schedules must be logically linked together – no open ends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Fully compliant with EVMS guidelines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All gaps filled from previous slide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Need to set up meetings / additional workshops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Practice Baselining starting imminently 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FSI schedule frozen Feb 14</a:t>
            </a:r>
            <a:r>
              <a:rPr lang="en-US" sz="2000" b="1" baseline="30000" dirty="0">
                <a:solidFill>
                  <a:srgbClr val="505050"/>
                </a:solidFill>
              </a:rPr>
              <a:t>th</a:t>
            </a:r>
            <a:r>
              <a:rPr lang="en-US" sz="2000" b="1" dirty="0">
                <a:solidFill>
                  <a:srgbClr val="505050"/>
                </a:solidFill>
              </a:rPr>
              <a:t> for internal review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All schedules frozen after Feb status for April IPR</a:t>
            </a: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314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Summary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18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01878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P6 is a planning tool to plan your work and resources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CAMs must be ready for baselining, drill downs, and must own their schedules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All schedules must be in sync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Need to fill in gaps in schedule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CD-2 is coming up and we need to be ready for it</a:t>
            </a:r>
          </a:p>
          <a:p>
            <a:pPr>
              <a:lnSpc>
                <a:spcPct val="110000"/>
              </a:lnSpc>
              <a:defRPr/>
            </a:pPr>
            <a:endParaRPr lang="en-US" sz="2000" b="1" dirty="0">
              <a:solidFill>
                <a:srgbClr val="505050"/>
              </a:solidFill>
            </a:endParaRP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Project Controls is here to help, don’t hesitate to ask!</a:t>
            </a:r>
            <a:endParaRPr lang="en-US" sz="1800" b="1" dirty="0">
              <a:solidFill>
                <a:srgbClr val="50505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592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xfrm>
            <a:off x="2796309" y="2981417"/>
            <a:ext cx="3551382" cy="56926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latin typeface="Helvetica" charset="0"/>
              </a:rPr>
              <a:t>Questions?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19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01878"/>
            <a:ext cx="8555983" cy="452834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627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This talk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2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01878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This talk will explain the schedule and where the projects stands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This talk will, </a:t>
            </a:r>
            <a:r>
              <a:rPr lang="en-US" sz="2000" b="1" i="1" dirty="0">
                <a:solidFill>
                  <a:srgbClr val="505050"/>
                </a:solidFill>
              </a:rPr>
              <a:t>hopefully</a:t>
            </a:r>
            <a:r>
              <a:rPr lang="en-US" sz="2000" b="1" dirty="0">
                <a:solidFill>
                  <a:srgbClr val="505050"/>
                </a:solidFill>
              </a:rPr>
              <a:t>, not be boring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If you fall asleep please don’t snore too loudly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Please ask questions!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The schedule is the plan to make sure this project happens, you should all be familiar with it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How can you plan your work if you don’t know the plan?</a:t>
            </a:r>
          </a:p>
          <a:p>
            <a:pPr>
              <a:lnSpc>
                <a:spcPct val="110000"/>
              </a:lnSpc>
              <a:defRPr/>
            </a:pPr>
            <a:endParaRPr lang="en-US" dirty="0">
              <a:solidFill>
                <a:srgbClr val="505050"/>
              </a:solidFill>
            </a:endParaRPr>
          </a:p>
          <a:p>
            <a:pPr>
              <a:lnSpc>
                <a:spcPct val="110000"/>
              </a:lnSpc>
              <a:defRPr/>
            </a:pPr>
            <a:endParaRPr lang="en-US" dirty="0">
              <a:solidFill>
                <a:srgbClr val="505050"/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80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xfrm>
            <a:off x="2796309" y="2981417"/>
            <a:ext cx="3551382" cy="56926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latin typeface="Helvetica" charset="0"/>
              </a:rPr>
              <a:t>Additional Slides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20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4971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EVMS Crash Course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21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01878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Traditional cost management tracked </a:t>
            </a:r>
            <a:r>
              <a:rPr lang="en-US" sz="2000" b="1" u="sng" dirty="0">
                <a:solidFill>
                  <a:srgbClr val="505050"/>
                </a:solidFill>
              </a:rPr>
              <a:t>Planned Cost</a:t>
            </a:r>
            <a:r>
              <a:rPr lang="en-US" sz="2000" b="1" dirty="0">
                <a:solidFill>
                  <a:srgbClr val="505050"/>
                </a:solidFill>
              </a:rPr>
              <a:t> vs </a:t>
            </a:r>
            <a:r>
              <a:rPr lang="en-US" sz="2000" b="1" u="sng" dirty="0">
                <a:solidFill>
                  <a:srgbClr val="505050"/>
                </a:solidFill>
              </a:rPr>
              <a:t>Actual Costs</a:t>
            </a:r>
            <a:endParaRPr lang="en-US" sz="1800" b="1" u="sng" dirty="0">
              <a:solidFill>
                <a:srgbClr val="505050"/>
              </a:solidFill>
            </a:endParaRPr>
          </a:p>
          <a:p>
            <a:pPr>
              <a:lnSpc>
                <a:spcPct val="110000"/>
              </a:lnSpc>
              <a:defRPr/>
            </a:pPr>
            <a:endParaRPr lang="en-US" sz="2000" b="1" dirty="0">
              <a:solidFill>
                <a:srgbClr val="505050"/>
              </a:solidFill>
            </a:endParaRP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Positive value indicates an underrun</a:t>
            </a:r>
          </a:p>
          <a:p>
            <a:pPr lvl="1">
              <a:lnSpc>
                <a:spcPct val="110000"/>
              </a:lnSpc>
              <a:defRPr/>
            </a:pPr>
            <a:r>
              <a:rPr lang="en-US" b="1" dirty="0">
                <a:solidFill>
                  <a:srgbClr val="505050"/>
                </a:solidFill>
                <a:ea typeface="Geneva" charset="0"/>
              </a:rPr>
              <a:t>Suggests a healthy project </a:t>
            </a:r>
          </a:p>
          <a:p>
            <a:pPr lvl="1">
              <a:lnSpc>
                <a:spcPct val="110000"/>
              </a:lnSpc>
              <a:defRPr/>
            </a:pPr>
            <a:r>
              <a:rPr lang="en-US" b="1" dirty="0">
                <a:solidFill>
                  <a:srgbClr val="505050"/>
                </a:solidFill>
                <a:ea typeface="Geneva" charset="0"/>
              </a:rPr>
              <a:t>Expectation the project will be completed under-budget</a:t>
            </a:r>
          </a:p>
          <a:p>
            <a:pPr>
              <a:lnSpc>
                <a:spcPct val="110000"/>
              </a:lnSpc>
              <a:defRPr/>
            </a:pPr>
            <a:endParaRPr lang="en-US" sz="2000" b="1" dirty="0">
              <a:solidFill>
                <a:srgbClr val="505050"/>
              </a:solidFill>
            </a:endParaRP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Negative value indicates an overrun</a:t>
            </a:r>
          </a:p>
          <a:p>
            <a:pPr lvl="1">
              <a:lnSpc>
                <a:spcPct val="110000"/>
              </a:lnSpc>
              <a:defRPr/>
            </a:pPr>
            <a:r>
              <a:rPr lang="en-US" b="1" dirty="0">
                <a:solidFill>
                  <a:srgbClr val="505050"/>
                </a:solidFill>
                <a:ea typeface="Geneva" charset="0"/>
              </a:rPr>
              <a:t>Suggests performance issues</a:t>
            </a:r>
          </a:p>
          <a:p>
            <a:pPr lvl="1">
              <a:lnSpc>
                <a:spcPct val="110000"/>
              </a:lnSpc>
              <a:defRPr/>
            </a:pPr>
            <a:r>
              <a:rPr lang="en-US" b="1" dirty="0">
                <a:solidFill>
                  <a:srgbClr val="505050"/>
                </a:solidFill>
                <a:ea typeface="Geneva" charset="0"/>
              </a:rPr>
              <a:t>Expectation the project will be completed over-budget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7170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EVMS Crash Course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22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01878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Example indicates a performance underrun:  $500K - $400K = $100K </a:t>
            </a:r>
          </a:p>
          <a:p>
            <a:pPr marL="0" indent="0">
              <a:lnSpc>
                <a:spcPct val="110000"/>
              </a:lnSpc>
              <a:buNone/>
              <a:defRPr/>
            </a:pPr>
            <a:endParaRPr lang="en-US" sz="1800" b="1" u="sng" dirty="0">
              <a:solidFill>
                <a:srgbClr val="50505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55F5E2B-4AD3-4D9B-BF5B-5FD342124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749180"/>
            <a:ext cx="7086600" cy="42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156635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EVMS Crash Course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23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01878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New component not found in traditional evaluation process – </a:t>
            </a:r>
            <a:r>
              <a:rPr lang="en-US" sz="2000" b="1" dirty="0">
                <a:solidFill>
                  <a:srgbClr val="505050"/>
                </a:solidFill>
                <a:highlight>
                  <a:srgbClr val="FFFF00"/>
                </a:highlight>
              </a:rPr>
              <a:t>Earned Value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Measure of work actually performed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</a:rPr>
              <a:t>% Complete x Budget at Completion = Earned Value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Comparing Earned Value to other components derives variances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</a:rPr>
              <a:t>Earned Value - Actual = Cost Variance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</a:rPr>
              <a:t>Earned Value - Planned Value = Schedule Variance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Positive variances indicate healthy performance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Negative variances indicate performance issues </a:t>
            </a:r>
          </a:p>
          <a:p>
            <a:pPr marL="0" indent="0">
              <a:lnSpc>
                <a:spcPct val="110000"/>
              </a:lnSpc>
              <a:buNone/>
              <a:defRPr/>
            </a:pPr>
            <a:endParaRPr lang="en-US" sz="1800" b="1" u="sng" dirty="0">
              <a:solidFill>
                <a:srgbClr val="50505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8408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EVMS Crash Course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24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01878"/>
            <a:ext cx="8555983" cy="4528346"/>
          </a:xfrm>
        </p:spPr>
        <p:txBody>
          <a:bodyPr/>
          <a:lstStyle/>
          <a:p>
            <a:pPr marL="0" indent="0">
              <a:lnSpc>
                <a:spcPct val="110000"/>
              </a:lnSpc>
              <a:buNone/>
              <a:defRPr/>
            </a:pPr>
            <a:endParaRPr lang="en-US" sz="1800" b="1" u="sng" dirty="0">
              <a:solidFill>
                <a:srgbClr val="50505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D629BA97-19DB-4EF0-ADEA-F78ED4DE6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830459"/>
            <a:ext cx="8602260" cy="516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9165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What is P6?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3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85009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Planning tool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Plan your work, work your plan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Planning your work requires a lot of… planning and thought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Resource tracking (labor, M&amp;S)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Can build projects at any detail level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High level planning or Shutdown level planning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Industry standard for major projects across all industries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Used by Fermilab and all DOE funded laboratories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Not user friendly for beginners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Requires a lot of patience and practice</a:t>
            </a: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256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What is P6?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4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36F250-703A-457E-8B19-BC6E8132F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66370"/>
            <a:ext cx="9144000" cy="30336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DB5106-1D79-4A43-92EC-B80CD1F9445D}"/>
              </a:ext>
            </a:extLst>
          </p:cNvPr>
          <p:cNvSpPr txBox="1"/>
          <p:nvPr/>
        </p:nvSpPr>
        <p:spPr>
          <a:xfrm>
            <a:off x="294228" y="1181677"/>
            <a:ext cx="1064491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Unique Identifier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21B949-24A7-47C3-AE4B-000451EE0A4E}"/>
              </a:ext>
            </a:extLst>
          </p:cNvPr>
          <p:cNvSpPr txBox="1"/>
          <p:nvPr/>
        </p:nvSpPr>
        <p:spPr>
          <a:xfrm>
            <a:off x="1946690" y="1182516"/>
            <a:ext cx="1321160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Description of Work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E09C2D-077B-4154-B9D9-6EE29032047F}"/>
              </a:ext>
            </a:extLst>
          </p:cNvPr>
          <p:cNvSpPr txBox="1"/>
          <p:nvPr/>
        </p:nvSpPr>
        <p:spPr>
          <a:xfrm>
            <a:off x="3855821" y="1171862"/>
            <a:ext cx="1064491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Length of Task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A87E8-EA67-42F9-BAE9-CA4D7A07DA71}"/>
              </a:ext>
            </a:extLst>
          </p:cNvPr>
          <p:cNvSpPr txBox="1"/>
          <p:nvPr/>
        </p:nvSpPr>
        <p:spPr>
          <a:xfrm>
            <a:off x="5149416" y="1203503"/>
            <a:ext cx="1680007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Start and Finish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CB2A82-FF3B-48F3-8700-81001D41501E}"/>
              </a:ext>
            </a:extLst>
          </p:cNvPr>
          <p:cNvSpPr txBox="1"/>
          <p:nvPr/>
        </p:nvSpPr>
        <p:spPr>
          <a:xfrm>
            <a:off x="6997700" y="1665659"/>
            <a:ext cx="1680007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Gantt Chart with Logic Links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D481BE6-9A89-4D96-AE0B-C7ED0F23192D}"/>
              </a:ext>
            </a:extLst>
          </p:cNvPr>
          <p:cNvCxnSpPr>
            <a:cxnSpLocks/>
          </p:cNvCxnSpPr>
          <p:nvPr/>
        </p:nvCxnSpPr>
        <p:spPr>
          <a:xfrm flipV="1">
            <a:off x="826944" y="1756638"/>
            <a:ext cx="0" cy="1024921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31E7BF6-2C27-428B-A653-5CF769F2B29F}"/>
              </a:ext>
            </a:extLst>
          </p:cNvPr>
          <p:cNvCxnSpPr>
            <a:cxnSpLocks/>
          </p:cNvCxnSpPr>
          <p:nvPr/>
        </p:nvCxnSpPr>
        <p:spPr>
          <a:xfrm flipV="1">
            <a:off x="2607270" y="1767291"/>
            <a:ext cx="0" cy="1024921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2466506-6DA4-46F9-8036-B173987AB304}"/>
              </a:ext>
            </a:extLst>
          </p:cNvPr>
          <p:cNvCxnSpPr>
            <a:cxnSpLocks/>
          </p:cNvCxnSpPr>
          <p:nvPr/>
        </p:nvCxnSpPr>
        <p:spPr>
          <a:xfrm flipV="1">
            <a:off x="4617027" y="1756638"/>
            <a:ext cx="0" cy="865072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3CC9052-32F7-4A6A-A86B-268415FC6C03}"/>
              </a:ext>
            </a:extLst>
          </p:cNvPr>
          <p:cNvCxnSpPr>
            <a:cxnSpLocks/>
          </p:cNvCxnSpPr>
          <p:nvPr/>
        </p:nvCxnSpPr>
        <p:spPr>
          <a:xfrm flipV="1">
            <a:off x="5149416" y="1542057"/>
            <a:ext cx="414338" cy="924313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D9D7A9C-716F-4FA6-A16D-925E67BB6C77}"/>
              </a:ext>
            </a:extLst>
          </p:cNvPr>
          <p:cNvCxnSpPr>
            <a:cxnSpLocks/>
          </p:cNvCxnSpPr>
          <p:nvPr/>
        </p:nvCxnSpPr>
        <p:spPr>
          <a:xfrm flipV="1">
            <a:off x="5841657" y="1571678"/>
            <a:ext cx="354931" cy="894692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9716634-1315-4A54-8003-3F555FFB677D}"/>
              </a:ext>
            </a:extLst>
          </p:cNvPr>
          <p:cNvCxnSpPr>
            <a:cxnSpLocks/>
          </p:cNvCxnSpPr>
          <p:nvPr/>
        </p:nvCxnSpPr>
        <p:spPr>
          <a:xfrm flipV="1">
            <a:off x="7837703" y="2258603"/>
            <a:ext cx="450779" cy="1380524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20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Why is the schedule important?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5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01878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Why do we need it?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Funding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Planning your work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Without it, the project will not happen </a:t>
            </a:r>
            <a:r>
              <a:rPr lang="en-US" sz="1800" b="1" dirty="0">
                <a:solidFill>
                  <a:srgbClr val="505050"/>
                </a:solidFill>
                <a:sym typeface="Wingdings" panose="05000000000000000000" pitchFamily="2" charset="2"/>
              </a:rPr>
              <a:t> cannot emphasize enough</a:t>
            </a:r>
            <a:endParaRPr lang="en-US" sz="1800" b="1" dirty="0">
              <a:solidFill>
                <a:srgbClr val="505050"/>
              </a:solidFill>
            </a:endParaRP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EVMS tool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Where budget and status are entered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Critical path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Not in the plan </a:t>
            </a:r>
            <a:r>
              <a:rPr lang="en-US" sz="2000" b="1" dirty="0">
                <a:solidFill>
                  <a:srgbClr val="505050"/>
                </a:solidFill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rgbClr val="505050"/>
                </a:solidFill>
              </a:rPr>
              <a:t>not on project </a:t>
            </a:r>
            <a:r>
              <a:rPr lang="en-US" sz="2000" b="1" dirty="0">
                <a:solidFill>
                  <a:srgbClr val="505050"/>
                </a:solidFill>
                <a:sym typeface="Wingdings" panose="05000000000000000000" pitchFamily="2" charset="2"/>
              </a:rPr>
              <a:t></a:t>
            </a:r>
            <a:r>
              <a:rPr lang="en-US" sz="2000" b="1" dirty="0">
                <a:solidFill>
                  <a:srgbClr val="505050"/>
                </a:solidFill>
              </a:rPr>
              <a:t> not allowed to happen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Deviations from the plan need to be tracked and explained, or the plan needs to be changed with enough foresight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Changing the plan becomes more difficult once baselined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No more major overhauls allowed once baselined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en-US" sz="2000" b="1" dirty="0">
                <a:solidFill>
                  <a:srgbClr val="505050"/>
                </a:solidFill>
              </a:rPr>
              <a:t> </a:t>
            </a:r>
            <a:endParaRPr lang="en-US" dirty="0">
              <a:solidFill>
                <a:srgbClr val="505050"/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57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What the schedule isn’t 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6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983406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Just a deliverable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A check box item to meet a requirement from your boss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A day to day planning tool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Activities in your P6 schedule should not be entered at the day to day level. Doing this will make it unmanageable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Need to find the goldilocks zone of schedule detail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Too detailed? Not detailed enough? Just right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Your plan is an estimate, won’t be perfect, can’t predict the future. Your plan will change, must ensure the schedule you built is flexible enough to modify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421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What the schedule isn’t 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7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863334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Easily changeable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Modifications to your plan require strict change control with numerous levels of approval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You can’t change your schedule to correct past errors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History can never be changed, as well as in-progress activities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624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Current P6 Schedule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8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2437" y="1001878"/>
            <a:ext cx="8555983" cy="4528346"/>
          </a:xfrm>
        </p:spPr>
        <p:txBody>
          <a:bodyPr/>
          <a:lstStyle/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12 P6 Schedules for Far Site and Near Site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15,934 activities with over 25,000 relationships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Far Site Integration has 442 activities total</a:t>
            </a:r>
          </a:p>
          <a:p>
            <a:pPr lvl="2">
              <a:lnSpc>
                <a:spcPct val="110000"/>
              </a:lnSpc>
              <a:defRPr/>
            </a:pPr>
            <a:r>
              <a:rPr lang="en-US" sz="1600" b="1" dirty="0">
                <a:solidFill>
                  <a:srgbClr val="505050"/>
                </a:solidFill>
              </a:rPr>
              <a:t>This is only 2.8% of all activities in LBNF/DUNE</a:t>
            </a:r>
          </a:p>
          <a:p>
            <a:pPr lvl="2">
              <a:lnSpc>
                <a:spcPct val="110000"/>
              </a:lnSpc>
              <a:defRPr/>
            </a:pPr>
            <a:r>
              <a:rPr lang="en-US" sz="1600" b="1" dirty="0">
                <a:solidFill>
                  <a:srgbClr val="505050"/>
                </a:solidFill>
              </a:rPr>
              <a:t>Is this bad?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1800" b="1" dirty="0">
                <a:solidFill>
                  <a:srgbClr val="505050"/>
                </a:solidFill>
              </a:rPr>
              <a:t>Far Site Integration has 248 activities with no resource assignments</a:t>
            </a:r>
          </a:p>
          <a:p>
            <a:pPr lvl="2">
              <a:lnSpc>
                <a:spcPct val="110000"/>
              </a:lnSpc>
              <a:defRPr/>
            </a:pPr>
            <a:r>
              <a:rPr lang="en-US" sz="1600" b="1" dirty="0">
                <a:solidFill>
                  <a:srgbClr val="505050"/>
                </a:solidFill>
              </a:rPr>
              <a:t>56% of activities have no resources</a:t>
            </a:r>
          </a:p>
          <a:p>
            <a:pPr lvl="2">
              <a:lnSpc>
                <a:spcPct val="110000"/>
              </a:lnSpc>
              <a:defRPr/>
            </a:pPr>
            <a:r>
              <a:rPr lang="en-US" sz="1600" b="1" dirty="0">
                <a:solidFill>
                  <a:srgbClr val="505050"/>
                </a:solidFill>
              </a:rPr>
              <a:t>Is this bad?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Far Site Integration is integral to the success of the project 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Currently on Far Site critical path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Everything in P6 – nothing in MS Project</a:t>
            </a:r>
            <a:endParaRPr lang="en-US" sz="2000" dirty="0">
              <a:solidFill>
                <a:srgbClr val="505050"/>
              </a:solidFill>
            </a:endParaRPr>
          </a:p>
          <a:p>
            <a:pPr>
              <a:lnSpc>
                <a:spcPct val="110000"/>
              </a:lnSpc>
              <a:defRPr/>
            </a:pPr>
            <a:endParaRPr lang="en-US" dirty="0">
              <a:solidFill>
                <a:srgbClr val="505050"/>
              </a:solidFill>
            </a:endParaRPr>
          </a:p>
          <a:p>
            <a:pPr marL="342900" indent="-342900">
              <a:spcBef>
                <a:spcPts val="600"/>
              </a:spcBef>
              <a:buFont typeface="Wingdings" charset="0"/>
              <a:buChar char="à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en-US" b="1" dirty="0">
              <a:solidFill>
                <a:srgbClr val="333333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9538E6-1A81-4D86-8B17-1DD026396132}"/>
              </a:ext>
            </a:extLst>
          </p:cNvPr>
          <p:cNvSpPr txBox="1"/>
          <p:nvPr/>
        </p:nvSpPr>
        <p:spPr>
          <a:xfrm>
            <a:off x="2392219" y="2456873"/>
            <a:ext cx="6751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 Activity Count not an indicator of schedule quality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B98463-3E0C-4392-939C-6E2752142FAF}"/>
              </a:ext>
            </a:extLst>
          </p:cNvPr>
          <p:cNvSpPr txBox="1"/>
          <p:nvPr/>
        </p:nvSpPr>
        <p:spPr>
          <a:xfrm>
            <a:off x="2392218" y="3672581"/>
            <a:ext cx="67517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ym typeface="Wingdings" panose="05000000000000000000" pitchFamily="2" charset="2"/>
              </a:rPr>
              <a:t> All activities must be resources loaded, otherwise labelled as Schedule Visibility Task (SVT)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8017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46919BD-943C-4A4E-841D-2EBD00CD40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097" y="1991404"/>
            <a:ext cx="6963285" cy="4319929"/>
          </a:xfrm>
          <a:prstGeom prst="rect">
            <a:avLst/>
          </a:prstGeom>
        </p:spPr>
      </p:pic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WBS</a:t>
            </a:r>
          </a:p>
        </p:txBody>
      </p:sp>
      <p:sp>
        <p:nvSpPr>
          <p:cNvPr id="5939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02/02/2020</a:t>
            </a:r>
          </a:p>
        </p:txBody>
      </p:sp>
      <p:sp>
        <p:nvSpPr>
          <p:cNvPr id="59396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4C97"/>
                </a:solidFill>
                <a:latin typeface="Helvetica" charset="0"/>
              </a:rPr>
              <a:t>Mohammed Elrafih  |  Schedule Status and Management</a:t>
            </a:r>
            <a:endParaRPr lang="en-US" sz="1200" b="1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59397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901C4352-5A00-724E-8708-C9A0DB3CF9D7}" type="slidenum">
              <a:rPr lang="en-US" sz="1200" smtClean="0">
                <a:solidFill>
                  <a:srgbClr val="004C97"/>
                </a:solidFill>
                <a:latin typeface="Helvetica" charset="0"/>
              </a:rPr>
              <a:pPr eaLnBrk="1" hangingPunct="1"/>
              <a:t>9</a:t>
            </a:fld>
            <a:endParaRPr lang="en-US" sz="1200">
              <a:solidFill>
                <a:srgbClr val="004C97"/>
              </a:solidFill>
              <a:latin typeface="Helvetica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6770B39-61AD-4C83-9E58-AC7E253A632A}"/>
              </a:ext>
            </a:extLst>
          </p:cNvPr>
          <p:cNvSpPr txBox="1">
            <a:spLocks/>
          </p:cNvSpPr>
          <p:nvPr/>
        </p:nvSpPr>
        <p:spPr>
          <a:xfrm>
            <a:off x="194317" y="1018896"/>
            <a:ext cx="8555983" cy="1144353"/>
          </a:xfrm>
          <a:prstGeom prst="rect">
            <a:avLst/>
          </a:prstGeom>
        </p:spPr>
        <p:txBody>
          <a:bodyPr lIns="0" rIns="0"/>
          <a:lstStyle>
            <a:lvl1pPr marL="256032" indent="-265176" algn="l" defTabSz="457200" rtl="0" eaLnBrk="1" fontAlgn="base" hangingPunct="1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5255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644400" indent="-255600" algn="l" defTabSz="457200" rtl="0" eaLnBrk="1" fontAlgn="base" hangingPunct="1">
              <a:lnSpc>
                <a:spcPct val="95000"/>
              </a:lnSpc>
              <a:spcBef>
                <a:spcPts val="5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 kern="1200">
                <a:solidFill>
                  <a:srgbClr val="7F7F7F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640080" indent="228600" algn="l" defTabSz="457200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88000"/>
              <a:buFont typeface="Arial"/>
              <a:buChar char="•"/>
              <a:defRPr sz="1800" b="0" i="0" kern="1200">
                <a:solidFill>
                  <a:srgbClr val="63666A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914400" indent="228600" algn="l" defTabSz="457200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90000"/>
              <a:buFont typeface="Lucida Grande"/>
              <a:buChar char="-"/>
              <a:defRPr sz="1600" b="0" i="0" kern="1200">
                <a:solidFill>
                  <a:srgbClr val="63666A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1143000" indent="192024" algn="l" defTabSz="457200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88000"/>
              <a:buFont typeface="Arial"/>
              <a:buChar char="•"/>
              <a:defRPr sz="1400" b="0" i="0" kern="1200">
                <a:solidFill>
                  <a:srgbClr val="63666A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Full LBNF/DUNE WBS</a:t>
            </a:r>
          </a:p>
          <a:p>
            <a:pPr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505050"/>
                </a:solidFill>
              </a:rPr>
              <a:t>Items circled in red are Far Site subprojects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03A4916-F0C5-4CFA-A1C0-29B50868052E}"/>
              </a:ext>
            </a:extLst>
          </p:cNvPr>
          <p:cNvSpPr/>
          <p:nvPr/>
        </p:nvSpPr>
        <p:spPr>
          <a:xfrm>
            <a:off x="228600" y="3022600"/>
            <a:ext cx="7307263" cy="84743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272EF2E-F8FF-496B-A567-88E5038CA200}"/>
              </a:ext>
            </a:extLst>
          </p:cNvPr>
          <p:cNvSpPr/>
          <p:nvPr/>
        </p:nvSpPr>
        <p:spPr>
          <a:xfrm>
            <a:off x="228600" y="4998584"/>
            <a:ext cx="7307263" cy="26557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0776D05-C7D4-4909-BBC2-959F6E676F08}"/>
              </a:ext>
            </a:extLst>
          </p:cNvPr>
          <p:cNvSpPr/>
          <p:nvPr/>
        </p:nvSpPr>
        <p:spPr>
          <a:xfrm>
            <a:off x="228600" y="5467927"/>
            <a:ext cx="7307263" cy="32113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757227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3443</TotalTime>
  <Words>1432</Words>
  <Application>Microsoft Office PowerPoint</Application>
  <PresentationFormat>On-screen Show (4:3)</PresentationFormat>
  <Paragraphs>273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Helvetica</vt:lpstr>
      <vt:lpstr>Lucida Grande</vt:lpstr>
      <vt:lpstr>Wingdings</vt:lpstr>
      <vt:lpstr>FNAL_TemplateMac_060514</vt:lpstr>
      <vt:lpstr>Fermilab: Footer Only</vt:lpstr>
      <vt:lpstr>Schedule Status and Management</vt:lpstr>
      <vt:lpstr>This talk</vt:lpstr>
      <vt:lpstr>What is P6?</vt:lpstr>
      <vt:lpstr>What is P6?</vt:lpstr>
      <vt:lpstr>Why is the schedule important?</vt:lpstr>
      <vt:lpstr>What the schedule isn’t </vt:lpstr>
      <vt:lpstr>What the schedule isn’t </vt:lpstr>
      <vt:lpstr>Current P6 Schedule</vt:lpstr>
      <vt:lpstr>WBS</vt:lpstr>
      <vt:lpstr>Status of Subprojects</vt:lpstr>
      <vt:lpstr>Reporting</vt:lpstr>
      <vt:lpstr>How it all ties together</vt:lpstr>
      <vt:lpstr>Ownership of the Schedule</vt:lpstr>
      <vt:lpstr>Fun facts about Switzerland</vt:lpstr>
      <vt:lpstr>Multiple Schedules</vt:lpstr>
      <vt:lpstr>What’s missing from our schedule</vt:lpstr>
      <vt:lpstr>How to get the schedule ready for CD-2</vt:lpstr>
      <vt:lpstr>Summary</vt:lpstr>
      <vt:lpstr>Questions?</vt:lpstr>
      <vt:lpstr>Additional Slides</vt:lpstr>
      <vt:lpstr>EVMS Crash Course</vt:lpstr>
      <vt:lpstr>EVMS Crash Course</vt:lpstr>
      <vt:lpstr>EVMS Crash Course</vt:lpstr>
      <vt:lpstr>EVMS Crash Course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Analysis</dc:title>
  <dc:creator>Mohammed Elrafih x 31041N</dc:creator>
  <cp:lastModifiedBy>Jolie R Macier</cp:lastModifiedBy>
  <cp:revision>122</cp:revision>
  <cp:lastPrinted>2014-01-20T19:40:21Z</cp:lastPrinted>
  <dcterms:created xsi:type="dcterms:W3CDTF">2017-05-23T14:58:28Z</dcterms:created>
  <dcterms:modified xsi:type="dcterms:W3CDTF">2020-02-02T15:53:59Z</dcterms:modified>
</cp:coreProperties>
</file>