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21674138" cy="12192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84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106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9267" y="6403623"/>
            <a:ext cx="16255604" cy="2943577"/>
          </a:xfrm>
        </p:spPr>
        <p:txBody>
          <a:bodyPr/>
          <a:lstStyle>
            <a:lvl1pPr marL="0" indent="0" algn="ctr">
              <a:buNone/>
              <a:defRPr sz="4266"/>
            </a:lvl1pPr>
            <a:lvl2pPr marL="812764" indent="0" algn="ctr">
              <a:buNone/>
              <a:defRPr sz="3555"/>
            </a:lvl2pPr>
            <a:lvl3pPr marL="1625529" indent="0" algn="ctr">
              <a:buNone/>
              <a:defRPr sz="3200"/>
            </a:lvl3pPr>
            <a:lvl4pPr marL="2438293" indent="0" algn="ctr">
              <a:buNone/>
              <a:defRPr sz="2844"/>
            </a:lvl4pPr>
            <a:lvl5pPr marL="3251058" indent="0" algn="ctr">
              <a:buNone/>
              <a:defRPr sz="2844"/>
            </a:lvl5pPr>
            <a:lvl6pPr marL="4063822" indent="0" algn="ctr">
              <a:buNone/>
              <a:defRPr sz="2844"/>
            </a:lvl6pPr>
            <a:lvl7pPr marL="4876587" indent="0" algn="ctr">
              <a:buNone/>
              <a:defRPr sz="2844"/>
            </a:lvl7pPr>
            <a:lvl8pPr marL="5689351" indent="0" algn="ctr">
              <a:buNone/>
              <a:defRPr sz="2844"/>
            </a:lvl8pPr>
            <a:lvl9pPr marL="6502116" indent="0" algn="ctr">
              <a:buNone/>
              <a:defRPr sz="28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886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948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10555" y="649111"/>
            <a:ext cx="467348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097" y="649111"/>
            <a:ext cx="13749531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341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75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808" y="3039535"/>
            <a:ext cx="18693944" cy="5071532"/>
          </a:xfrm>
        </p:spPr>
        <p:txBody>
          <a:bodyPr anchor="b"/>
          <a:lstStyle>
            <a:lvl1pPr>
              <a:defRPr sz="106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808" y="8159046"/>
            <a:ext cx="18693944" cy="2666999"/>
          </a:xfrm>
        </p:spPr>
        <p:txBody>
          <a:bodyPr/>
          <a:lstStyle>
            <a:lvl1pPr marL="0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1pPr>
            <a:lvl2pPr marL="812764" indent="0">
              <a:buNone/>
              <a:defRPr sz="3555">
                <a:solidFill>
                  <a:schemeClr val="tx1">
                    <a:tint val="75000"/>
                  </a:schemeClr>
                </a:solidFill>
              </a:defRPr>
            </a:lvl2pPr>
            <a:lvl3pPr marL="162552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29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058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3822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587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3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116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53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0097" y="3245556"/>
            <a:ext cx="9211509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532" y="3245556"/>
            <a:ext cx="9211509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93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0" y="649112"/>
            <a:ext cx="18693944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2921" y="2988734"/>
            <a:ext cx="9169175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2921" y="4453467"/>
            <a:ext cx="916917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72532" y="2988734"/>
            <a:ext cx="9214332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72532" y="4453467"/>
            <a:ext cx="9214332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62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51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48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4332" y="1755423"/>
            <a:ext cx="10972532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6"/>
            </a:lvl3pPr>
            <a:lvl4pPr>
              <a:defRPr sz="3555"/>
            </a:lvl4pPr>
            <a:lvl5pPr>
              <a:defRPr sz="3555"/>
            </a:lvl5pPr>
            <a:lvl6pPr>
              <a:defRPr sz="3555"/>
            </a:lvl6pPr>
            <a:lvl7pPr>
              <a:defRPr sz="3555"/>
            </a:lvl7pPr>
            <a:lvl8pPr>
              <a:defRPr sz="3555"/>
            </a:lvl8pPr>
            <a:lvl9pPr>
              <a:defRPr sz="3555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69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14332" y="1755423"/>
            <a:ext cx="10972532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764" indent="0">
              <a:buNone/>
              <a:defRPr sz="4978"/>
            </a:lvl2pPr>
            <a:lvl3pPr marL="1625529" indent="0">
              <a:buNone/>
              <a:defRPr sz="4266"/>
            </a:lvl3pPr>
            <a:lvl4pPr marL="2438293" indent="0">
              <a:buNone/>
              <a:defRPr sz="3555"/>
            </a:lvl4pPr>
            <a:lvl5pPr marL="3251058" indent="0">
              <a:buNone/>
              <a:defRPr sz="3555"/>
            </a:lvl5pPr>
            <a:lvl6pPr marL="4063822" indent="0">
              <a:buNone/>
              <a:defRPr sz="3555"/>
            </a:lvl6pPr>
            <a:lvl7pPr marL="4876587" indent="0">
              <a:buNone/>
              <a:defRPr sz="3555"/>
            </a:lvl7pPr>
            <a:lvl8pPr marL="5689351" indent="0">
              <a:buNone/>
              <a:defRPr sz="3555"/>
            </a:lvl8pPr>
            <a:lvl9pPr marL="6502116" indent="0">
              <a:buNone/>
              <a:defRPr sz="355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66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90097" y="649112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0097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90097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F3736-193A-4B24-BCE4-F11A980497FB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79558" y="11300179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07360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C6FD0-9B4B-401E-B68D-F37E456EC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3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625529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382" indent="-406382" algn="l" defTabSz="1625529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147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6" kern="1200">
          <a:solidFill>
            <a:schemeClr val="tx1"/>
          </a:solidFill>
          <a:latin typeface="+mn-lt"/>
          <a:ea typeface="+mn-ea"/>
          <a:cs typeface="+mn-cs"/>
        </a:defRPr>
      </a:lvl2pPr>
      <a:lvl3pPr marL="2031911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5" kern="1200">
          <a:solidFill>
            <a:schemeClr val="tx1"/>
          </a:solidFill>
          <a:latin typeface="+mn-lt"/>
          <a:ea typeface="+mn-ea"/>
          <a:cs typeface="+mn-cs"/>
        </a:defRPr>
      </a:lvl3pPr>
      <a:lvl4pPr marL="2844676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40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204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2969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5733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498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64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29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293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058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3822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587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351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116" algn="l" defTabSz="1625529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42952" y="0"/>
            <a:ext cx="16256000" cy="1250951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1467" b="1" i="1" dirty="0">
                <a:solidFill>
                  <a:srgbClr val="002060"/>
                </a:solidFill>
              </a:rPr>
              <a:t>ISO 128-1:2003 Technical drawings</a:t>
            </a:r>
            <a:r>
              <a:rPr lang="en-GB" sz="1467" dirty="0">
                <a:solidFill>
                  <a:srgbClr val="002060"/>
                </a:solidFill>
              </a:rPr>
              <a:t>—General principles of presentation—Part 1: Introduction and 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128-20:1996 Technical drawings—General principles of presentation—Part 20: Basic conventions for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128-21:1997 Technical drawings—General principles of presentation—Part 21: Preparation of lines by CAD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128-22:1999 Technical drawings—General principles of presentation—Part 22: Basic conventions and applications for leader lines and reference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128-23:1999 Technical drawings—General principles of presentation—Part 23: Lines on construction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128-24:2014 Technical drawings—General principles of presentation—Part 24: Lines on mechanical engineering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128-30:2001 Technical drawings—General principles of presentation—Part 30: Basic conventions for 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128-34:2001 Technical drawings—General principles of presentation—Part 34: Views on mechanical engineering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128-40:2001 Technical drawings—General principles of presentation—Part 40: Basic conventions for cuts and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128-44:2001 Technical drawings—General principles of presentation—Part 44: Sections on mechanical engineering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128-50:2001 Technical drawings—General principles of presentation—Part 50: Basic conventions for representing areas on cuts and sections</a:t>
            </a:r>
          </a:p>
          <a:p>
            <a:r>
              <a:rPr lang="en-GB" sz="1467" b="1" i="1" dirty="0">
                <a:solidFill>
                  <a:srgbClr val="002060"/>
                </a:solidFill>
              </a:rPr>
              <a:t>ISO 129 Technical drawings—Indication of dimensions and tolerances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216 paper sizes, e.g. the A4 paper size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406:1987 Technical drawings—</a:t>
            </a:r>
            <a:r>
              <a:rPr lang="en-GB" sz="1467" dirty="0" err="1">
                <a:solidFill>
                  <a:srgbClr val="002060"/>
                </a:solidFill>
              </a:rPr>
              <a:t>Tolerancing</a:t>
            </a:r>
            <a:r>
              <a:rPr lang="en-GB" sz="1467" dirty="0">
                <a:solidFill>
                  <a:srgbClr val="002060"/>
                </a:solidFill>
              </a:rPr>
              <a:t> of linear and angular dimensions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1660:1987 Technical drawings—Dimensioning and </a:t>
            </a:r>
            <a:r>
              <a:rPr lang="en-GB" sz="1467" dirty="0" err="1">
                <a:solidFill>
                  <a:srgbClr val="002060"/>
                </a:solidFill>
              </a:rPr>
              <a:t>tolerancing</a:t>
            </a:r>
            <a:r>
              <a:rPr lang="en-GB" sz="1467" dirty="0">
                <a:solidFill>
                  <a:srgbClr val="002060"/>
                </a:solidFill>
              </a:rPr>
              <a:t> of profiles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2203:1973 Technical drawings—Conventional representation of gears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3040:1990 Technical drawings—Dimensioning and </a:t>
            </a:r>
            <a:r>
              <a:rPr lang="en-GB" sz="1467" dirty="0" err="1">
                <a:solidFill>
                  <a:srgbClr val="002060"/>
                </a:solidFill>
              </a:rPr>
              <a:t>tolerancing</a:t>
            </a:r>
            <a:r>
              <a:rPr lang="en-GB" sz="1467" dirty="0">
                <a:solidFill>
                  <a:srgbClr val="002060"/>
                </a:solidFill>
              </a:rPr>
              <a:t> -- Cones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3098/1:1974 Technical Drawing - Lettering - Part I: Currently Used Characters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4172:1991 Technical drawings -- Construction drawings—Drawings for the assembly of prefabricated structures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5261:1995 Technical drawings—Simplified representation of bars and profile sections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5455:1979 Technical drawings—Scales</a:t>
            </a:r>
          </a:p>
          <a:p>
            <a:r>
              <a:rPr lang="en-GB" sz="1467" b="1" i="1" dirty="0">
                <a:solidFill>
                  <a:srgbClr val="002060"/>
                </a:solidFill>
              </a:rPr>
              <a:t>ISO 5456 Technical drawings -- Projection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5456-1:1996 Technical drawings—Projection methods—Part 1: Synopsis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5456-2:1996 Technical drawings—Projection methods—Part 2: Orthographic representations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5456-3:1996 Technical drawings—Projection methods—Part 3: Axonometric representations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rgbClr val="002060"/>
                </a:solidFill>
              </a:rPr>
              <a:t>ISO 5456-4:1996 Technical drawings—Projection methods—Part 4: Central projection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5457:1999 Technical product documentation—Sizes and layout of drawing sheets</a:t>
            </a:r>
          </a:p>
          <a:p>
            <a:r>
              <a:rPr lang="en-GB" sz="1467" b="1" i="1" dirty="0">
                <a:solidFill>
                  <a:srgbClr val="002060"/>
                </a:solidFill>
              </a:rPr>
              <a:t>ISO 5459:1981 Technical drawings -- Geometrical </a:t>
            </a:r>
            <a:r>
              <a:rPr lang="en-GB" sz="1467" b="1" i="1" dirty="0" err="1">
                <a:solidFill>
                  <a:srgbClr val="002060"/>
                </a:solidFill>
              </a:rPr>
              <a:t>tolerancing</a:t>
            </a:r>
            <a:r>
              <a:rPr lang="en-GB" sz="1467" b="1" i="1" dirty="0">
                <a:solidFill>
                  <a:srgbClr val="002060"/>
                </a:solidFill>
              </a:rPr>
              <a:t>—</a:t>
            </a:r>
            <a:r>
              <a:rPr lang="en-GB" sz="1467" b="1" i="1" dirty="0" err="1">
                <a:solidFill>
                  <a:srgbClr val="002060"/>
                </a:solidFill>
              </a:rPr>
              <a:t>Datums</a:t>
            </a:r>
            <a:r>
              <a:rPr lang="en-GB" sz="1467" b="1" i="1" dirty="0">
                <a:solidFill>
                  <a:srgbClr val="002060"/>
                </a:solidFill>
              </a:rPr>
              <a:t> and datum-systems for geometrical tolerances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5845-1:1995 Technical drawings—Simplified representation of the assembly of parts with fasteners—Part 1: General principles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6410-1:1993 Technical drawings—Screw threads and threaded parts—Part 1: General conventions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6411:1982 Technical drawings—Simplified representation of centre holes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6412-1:1989 Technical drawings—Simplified representation of pipelines—Part 1: General rules and orthogonal representation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6413:1988 Technical drawings—Representation of splines and serrations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6428:1982 Technical drawings—Requirements for </a:t>
            </a:r>
            <a:r>
              <a:rPr lang="en-GB" sz="1467" dirty="0" err="1">
                <a:solidFill>
                  <a:srgbClr val="002060"/>
                </a:solidFill>
              </a:rPr>
              <a:t>microcopying</a:t>
            </a:r>
            <a:endParaRPr lang="en-GB" sz="1467" dirty="0">
              <a:solidFill>
                <a:srgbClr val="002060"/>
              </a:solidFill>
            </a:endParaRPr>
          </a:p>
          <a:p>
            <a:r>
              <a:rPr lang="en-GB" sz="1467" dirty="0">
                <a:solidFill>
                  <a:srgbClr val="002060"/>
                </a:solidFill>
              </a:rPr>
              <a:t>ISO 6433:1981 Technical drawings -- Item references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7200:1984 Technical drawings — Title blocks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7083:1983 Technical drawings—Symbols for geometrical </a:t>
            </a:r>
            <a:r>
              <a:rPr lang="en-GB" sz="1467" dirty="0" err="1">
                <a:solidFill>
                  <a:srgbClr val="002060"/>
                </a:solidFill>
              </a:rPr>
              <a:t>tolerancing</a:t>
            </a:r>
            <a:r>
              <a:rPr lang="en-GB" sz="1467" dirty="0">
                <a:solidFill>
                  <a:srgbClr val="002060"/>
                </a:solidFill>
              </a:rPr>
              <a:t>—Proportions and dimensions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7437:1990 Technical drawings -- Construction drawings—General rules for execution of production drawings for prefabricated structural components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7519:1991 Technical drawings -- Construction drawings—General principles of presentation for general arrangement and assembly drawings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8015:1985 Technical drawings—Fundamental </a:t>
            </a:r>
            <a:r>
              <a:rPr lang="en-GB" sz="1467" dirty="0" err="1">
                <a:solidFill>
                  <a:srgbClr val="002060"/>
                </a:solidFill>
              </a:rPr>
              <a:t>tolerancing</a:t>
            </a:r>
            <a:r>
              <a:rPr lang="en-GB" sz="1467" dirty="0">
                <a:solidFill>
                  <a:srgbClr val="002060"/>
                </a:solidFill>
              </a:rPr>
              <a:t> principle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8048:1984 Technical drawings -- Construction drawings—Representation of views, sections and cuts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8560:1986 Technical drawings -- Construction drawings—Representation of modular sizes, lines and grids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8560:1986 Technical drawings—Construction drawings—Representation of modular sizes, lines and grids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8826-1:1989 Technical drawings—Rolling bearings—Part 1: General simplified representation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8826-2:1994 Technical drawings—Rolling bearings—Part 2: Detailed simplified representation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9222-1:1989 Technical drawings—Seals for dynamic application—Part 1: General simplified representation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9222-2:1989 Technical drawings—Seals for dynamic application—Part 2: Detailed simplified representation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10209-1:1992 Technical product documentation—Vocabulary—Part 1: Terms relating to technical drawings: general and types of drawings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10578:1992 Technical drawings—</a:t>
            </a:r>
            <a:r>
              <a:rPr lang="en-GB" sz="1467" dirty="0" err="1">
                <a:solidFill>
                  <a:srgbClr val="002060"/>
                </a:solidFill>
              </a:rPr>
              <a:t>Tolerancing</a:t>
            </a:r>
            <a:r>
              <a:rPr lang="en-GB" sz="1467" dirty="0">
                <a:solidFill>
                  <a:srgbClr val="002060"/>
                </a:solidFill>
              </a:rPr>
              <a:t> of orientation and location—Projected tolerance zone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10579:1993 Technical drawings—Dimensioning and </a:t>
            </a:r>
            <a:r>
              <a:rPr lang="en-GB" sz="1467" dirty="0" err="1">
                <a:solidFill>
                  <a:srgbClr val="002060"/>
                </a:solidFill>
              </a:rPr>
              <a:t>tolerancing</a:t>
            </a:r>
            <a:r>
              <a:rPr lang="en-GB" sz="1467" dirty="0">
                <a:solidFill>
                  <a:srgbClr val="002060"/>
                </a:solidFill>
              </a:rPr>
              <a:t>—Non-rigid parts</a:t>
            </a:r>
          </a:p>
          <a:p>
            <a:r>
              <a:rPr lang="en-GB" sz="1467" b="1" i="1" dirty="0">
                <a:solidFill>
                  <a:srgbClr val="002060"/>
                </a:solidFill>
              </a:rPr>
              <a:t>ISO 13567 is an international Computer-aided design (CAD) layer standard.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13715:2000 Technical drawings—Edges of undefined shape—Vocabulary and indications</a:t>
            </a:r>
          </a:p>
          <a:p>
            <a:r>
              <a:rPr lang="en-GB" sz="1467" dirty="0">
                <a:solidFill>
                  <a:srgbClr val="002060"/>
                </a:solidFill>
              </a:rPr>
              <a:t>ISO 15786:2008 Technical drawings—Simplified representation and dimensioning of </a:t>
            </a:r>
            <a:r>
              <a:rPr lang="en-GB" sz="1467" dirty="0" smtClean="0">
                <a:solidFill>
                  <a:srgbClr val="002060"/>
                </a:solidFill>
              </a:rPr>
              <a:t>holes</a:t>
            </a:r>
            <a:endParaRPr lang="en-GB" sz="1467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590</Words>
  <Application>Microsoft Office PowerPoint</Application>
  <PresentationFormat>Custom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Dimitar Mladenov</dc:creator>
  <cp:lastModifiedBy>Dimitar Mladenov</cp:lastModifiedBy>
  <cp:revision>2</cp:revision>
  <dcterms:created xsi:type="dcterms:W3CDTF">2020-02-03T08:25:29Z</dcterms:created>
  <dcterms:modified xsi:type="dcterms:W3CDTF">2020-02-03T08:30:18Z</dcterms:modified>
</cp:coreProperties>
</file>