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sldIdLst>
    <p:sldId id="302" r:id="rId2"/>
    <p:sldId id="258" r:id="rId3"/>
    <p:sldId id="283" r:id="rId4"/>
    <p:sldId id="284" r:id="rId5"/>
    <p:sldId id="285" r:id="rId6"/>
    <p:sldId id="303" r:id="rId7"/>
    <p:sldId id="257" r:id="rId8"/>
    <p:sldId id="259" r:id="rId9"/>
    <p:sldId id="261" r:id="rId10"/>
    <p:sldId id="264" r:id="rId11"/>
    <p:sldId id="266" r:id="rId12"/>
    <p:sldId id="269" r:id="rId13"/>
    <p:sldId id="273" r:id="rId14"/>
    <p:sldId id="294" r:id="rId15"/>
    <p:sldId id="286" r:id="rId16"/>
    <p:sldId id="287" r:id="rId17"/>
    <p:sldId id="274" r:id="rId18"/>
    <p:sldId id="298" r:id="rId19"/>
    <p:sldId id="301" r:id="rId20"/>
    <p:sldId id="299" r:id="rId21"/>
    <p:sldId id="300" r:id="rId22"/>
    <p:sldId id="288" r:id="rId23"/>
    <p:sldId id="289" r:id="rId24"/>
    <p:sldId id="290" r:id="rId25"/>
    <p:sldId id="291" r:id="rId26"/>
    <p:sldId id="292" r:id="rId27"/>
    <p:sldId id="293" r:id="rId28"/>
    <p:sldId id="295" r:id="rId29"/>
    <p:sldId id="296" r:id="rId30"/>
    <p:sldId id="297" r:id="rId31"/>
  </p:sldIdLst>
  <p:sldSz cx="9906000" cy="6858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8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AA67C-D86A-4467-B2C2-045E5D7796E6}" type="datetimeFigureOut">
              <a:rPr lang="en-GB" smtClean="0"/>
              <a:t>03/02/2020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7DA21-8022-484C-8929-AC5139009D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684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5563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788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905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70418" y="4963773"/>
            <a:ext cx="9207500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70418" y="3951842"/>
            <a:ext cx="9207501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241" y="249844"/>
            <a:ext cx="9761685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48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0154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619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488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242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3544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8496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0862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57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B1ED6-BF4A-4CBB-87CD-FAB372C9472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5378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260084" y="5397048"/>
            <a:ext cx="8499231" cy="1390219"/>
          </a:xfrm>
        </p:spPr>
        <p:txBody>
          <a:bodyPr/>
          <a:lstStyle/>
          <a:p>
            <a:r>
              <a:rPr lang="en-US" dirty="0"/>
              <a:t>Dimitar MLADENOV &amp; The entire CERN Team 	</a:t>
            </a:r>
          </a:p>
          <a:p>
            <a:r>
              <a:rPr lang="en-US" dirty="0"/>
              <a:t>FS Integration/Installation </a:t>
            </a:r>
            <a:r>
              <a:rPr lang="en-US" dirty="0" smtClean="0"/>
              <a:t>Planning</a:t>
            </a:r>
          </a:p>
          <a:p>
            <a:r>
              <a:rPr lang="en-US" dirty="0" err="1"/>
              <a:t>Kartause</a:t>
            </a:r>
            <a:r>
              <a:rPr lang="en-US" dirty="0"/>
              <a:t> </a:t>
            </a:r>
            <a:r>
              <a:rPr lang="en-US" dirty="0" err="1"/>
              <a:t>Ittingen</a:t>
            </a:r>
            <a:r>
              <a:rPr lang="en-US" dirty="0" smtClean="0"/>
              <a:t>, 02-04 </a:t>
            </a:r>
            <a:r>
              <a:rPr lang="en-US" dirty="0"/>
              <a:t>January </a:t>
            </a:r>
            <a:r>
              <a:rPr lang="en-US" dirty="0" smtClean="0"/>
              <a:t>2020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60084" y="4451058"/>
            <a:ext cx="8499232" cy="1003049"/>
          </a:xfrm>
        </p:spPr>
        <p:txBody>
          <a:bodyPr>
            <a:noAutofit/>
          </a:bodyPr>
          <a:lstStyle/>
          <a:p>
            <a:r>
              <a:rPr lang="en-GB" sz="2400" dirty="0"/>
              <a:t>LBNF – DSS Integration &amp; Scope</a:t>
            </a:r>
            <a:endParaRPr lang="en-US" sz="2400" dirty="0"/>
          </a:p>
        </p:txBody>
      </p:sp>
      <p:pic>
        <p:nvPicPr>
          <p:cNvPr id="9" name="Picture Placeholder 30" descr="CERNlogoOutline_K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3" r="1053"/>
          <a:stretch>
            <a:fillRect/>
          </a:stretch>
        </p:blipFill>
        <p:spPr>
          <a:xfrm>
            <a:off x="6602061" y="5725390"/>
            <a:ext cx="1132610" cy="1132610"/>
          </a:xfrm>
          <a:prstGeom prst="rect">
            <a:avLst/>
          </a:prstGeom>
        </p:spPr>
      </p:pic>
      <p:pic>
        <p:nvPicPr>
          <p:cNvPr id="10" name="Picture 16" descr="SanfordSURF-horiz-logo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1594" y="6370240"/>
            <a:ext cx="1304677" cy="48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FermiLogo_RGB_NALBlu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1594" y="5870470"/>
            <a:ext cx="1532249" cy="27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r="9313"/>
          <a:stretch/>
        </p:blipFill>
        <p:spPr>
          <a:xfrm>
            <a:off x="3727900" y="555669"/>
            <a:ext cx="5423657" cy="42477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55669"/>
            <a:ext cx="3727900" cy="2196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795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5" t="12716" r="28605" b="18354"/>
          <a:stretch/>
        </p:blipFill>
        <p:spPr>
          <a:xfrm>
            <a:off x="5462123" y="1697880"/>
            <a:ext cx="4175491" cy="35119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to </a:t>
            </a:r>
            <a:r>
              <a:rPr lang="en-US" sz="3200" dirty="0">
                <a:solidFill>
                  <a:schemeClr val="accent5"/>
                </a:solidFill>
              </a:rPr>
              <a:t>– Yoke (APA </a:t>
            </a:r>
            <a:r>
              <a:rPr lang="en-US" sz="3200" dirty="0" smtClean="0">
                <a:solidFill>
                  <a:schemeClr val="accent5"/>
                </a:solidFill>
              </a:rPr>
              <a:t>Trolley)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2" t="9018" r="55823" b="35198"/>
          <a:stretch/>
        </p:blipFill>
        <p:spPr>
          <a:xfrm>
            <a:off x="324167" y="1207893"/>
            <a:ext cx="4619305" cy="449191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5316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5" t="9503" r="39172"/>
          <a:stretch/>
        </p:blipFill>
        <p:spPr>
          <a:xfrm>
            <a:off x="199810" y="1562331"/>
            <a:ext cx="5791199" cy="48564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to </a:t>
            </a:r>
            <a:r>
              <a:rPr lang="en-US" sz="3200" dirty="0">
                <a:solidFill>
                  <a:schemeClr val="accent5"/>
                </a:solidFill>
              </a:rPr>
              <a:t>– Yoke (APA </a:t>
            </a:r>
            <a:r>
              <a:rPr lang="en-US" sz="3200" dirty="0" smtClean="0">
                <a:solidFill>
                  <a:schemeClr val="accent5"/>
                </a:solidFill>
              </a:rPr>
              <a:t>Trolley)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2" t="8654" r="22232" b="20274"/>
          <a:stretch/>
        </p:blipFill>
        <p:spPr>
          <a:xfrm>
            <a:off x="6806869" y="1562331"/>
            <a:ext cx="2741731" cy="222531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6352248" y="1245747"/>
            <a:ext cx="0" cy="517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417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to </a:t>
            </a:r>
            <a:r>
              <a:rPr lang="en-US" sz="3200" dirty="0">
                <a:solidFill>
                  <a:schemeClr val="accent5"/>
                </a:solidFill>
              </a:rPr>
              <a:t>– CPA (CPA </a:t>
            </a:r>
            <a:r>
              <a:rPr lang="en-US" sz="3200" dirty="0" smtClean="0">
                <a:solidFill>
                  <a:schemeClr val="accent5"/>
                </a:solidFill>
              </a:rPr>
              <a:t>Trolley)</a:t>
            </a:r>
            <a:endParaRPr lang="en-GB" sz="3200" dirty="0">
              <a:solidFill>
                <a:schemeClr val="accent5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539856" y="1228037"/>
            <a:ext cx="16183" cy="4954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16" t="6972" r="30888" b="18743"/>
          <a:stretch/>
        </p:blipFill>
        <p:spPr>
          <a:xfrm>
            <a:off x="347835" y="1365601"/>
            <a:ext cx="5882910" cy="487611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11" t="631" r="14446" b="6479"/>
          <a:stretch/>
        </p:blipFill>
        <p:spPr>
          <a:xfrm>
            <a:off x="6897517" y="624648"/>
            <a:ext cx="2914481" cy="261522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4" r="38734"/>
          <a:stretch/>
        </p:blipFill>
        <p:spPr>
          <a:xfrm>
            <a:off x="7459060" y="3239876"/>
            <a:ext cx="1851552" cy="35007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832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292"/>
          <a:stretch/>
        </p:blipFill>
        <p:spPr>
          <a:xfrm>
            <a:off x="500226" y="861487"/>
            <a:ext cx="8886491" cy="50948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89822" y="6356352"/>
            <a:ext cx="3241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5"/>
                </a:solidFill>
              </a:rPr>
              <a:t>Position down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GP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645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GP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77" t="9316" r="29217" b="43416"/>
          <a:stretch/>
        </p:blipFill>
        <p:spPr>
          <a:xfrm>
            <a:off x="747542" y="1029249"/>
            <a:ext cx="8391860" cy="511260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499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72"/>
          <a:stretch/>
        </p:blipFill>
        <p:spPr>
          <a:xfrm>
            <a:off x="80920" y="881106"/>
            <a:ext cx="9532418" cy="50948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GP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4569" y="6344602"/>
            <a:ext cx="3241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5"/>
                </a:solidFill>
              </a:rPr>
              <a:t>Position UP</a:t>
            </a:r>
            <a:endParaRPr lang="en-GB" sz="20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043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GP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64569" y="6344602"/>
            <a:ext cx="32414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5"/>
                </a:solidFill>
              </a:rPr>
              <a:t>Position UP</a:t>
            </a:r>
            <a:endParaRPr lang="en-GB" sz="2000" dirty="0">
              <a:solidFill>
                <a:schemeClr val="accent5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16"/>
          <a:stretch/>
        </p:blipFill>
        <p:spPr>
          <a:xfrm>
            <a:off x="153748" y="783446"/>
            <a:ext cx="9475773" cy="540406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920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GP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660EB13-54F2-4FBF-844C-2973DA998E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77" t="6720" r="4023" b="5747"/>
          <a:stretch/>
        </p:blipFill>
        <p:spPr>
          <a:xfrm>
            <a:off x="351692" y="1058007"/>
            <a:ext cx="9202615" cy="474198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341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GP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6C1792-AF0A-4481-8646-8403A224543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09" t="7153" r="9409" b="7045"/>
          <a:stretch/>
        </p:blipFill>
        <p:spPr>
          <a:xfrm>
            <a:off x="112489" y="549100"/>
            <a:ext cx="5709191" cy="30798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31754D2-EDAB-456A-9A67-F7394E5B096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976" t="7261" r="9645" b="18514"/>
          <a:stretch/>
        </p:blipFill>
        <p:spPr>
          <a:xfrm>
            <a:off x="4228890" y="3718560"/>
            <a:ext cx="5599001" cy="305562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56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GP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61C0CB-49AC-4226-B550-DE7DF482D2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379" t="7910" r="10651" b="7586"/>
          <a:stretch/>
        </p:blipFill>
        <p:spPr>
          <a:xfrm>
            <a:off x="851532" y="624648"/>
            <a:ext cx="8549150" cy="60809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073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19053" y="711629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Outline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9476" y="2038728"/>
            <a:ext cx="79489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5"/>
                </a:solidFill>
              </a:rPr>
              <a:t>Design Updates to the structural elements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5"/>
                </a:solidFill>
              </a:rPr>
              <a:t>Design Updates to the Interfaces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5"/>
                </a:solidFill>
              </a:rPr>
              <a:t>Installation and operation scenario updates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accent5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5"/>
                </a:solidFill>
              </a:rPr>
              <a:t>To be decided: 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5"/>
                </a:solidFill>
              </a:rPr>
              <a:t>Clear definition of interfaces responsibilities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5"/>
                </a:solidFill>
              </a:rPr>
              <a:t>Clear definition of main elements responsibility</a:t>
            </a:r>
            <a:endParaRPr lang="en-GB" sz="2400" dirty="0">
              <a:solidFill>
                <a:schemeClr val="accent5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9476" y="4616796"/>
            <a:ext cx="7948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chemeClr val="accent5"/>
                </a:solidFill>
              </a:rPr>
              <a:t>Clear definition of the word “</a:t>
            </a:r>
            <a:r>
              <a:rPr lang="en-US" sz="2400" b="1" i="1" dirty="0" smtClean="0">
                <a:solidFill>
                  <a:schemeClr val="accent5"/>
                </a:solidFill>
              </a:rPr>
              <a:t>responsibility</a:t>
            </a:r>
            <a:r>
              <a:rPr lang="en-US" sz="2400" dirty="0" smtClean="0">
                <a:solidFill>
                  <a:schemeClr val="accent5"/>
                </a:solidFill>
              </a:rPr>
              <a:t>”</a:t>
            </a:r>
            <a:endParaRPr lang="en-GB" sz="24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26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GP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1868AD-3B97-4AF1-9C22-454B25CAC0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882" t="9642" r="8698" b="5638"/>
          <a:stretch/>
        </p:blipFill>
        <p:spPr>
          <a:xfrm>
            <a:off x="230502" y="1269221"/>
            <a:ext cx="9425940" cy="5363745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70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GP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E7D758-7C69-419C-9230-488675F0C9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73" t="8236" r="11065" b="16349"/>
          <a:stretch/>
        </p:blipFill>
        <p:spPr>
          <a:xfrm>
            <a:off x="3512820" y="3470424"/>
            <a:ext cx="6328504" cy="332652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32000D9-9E3F-44DA-97EF-B54F94F3A3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84" t="11264" r="11598" b="6071"/>
          <a:stretch/>
        </p:blipFill>
        <p:spPr>
          <a:xfrm>
            <a:off x="103603" y="525589"/>
            <a:ext cx="5497097" cy="340339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03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78"/>
          <a:stretch/>
        </p:blipFill>
        <p:spPr>
          <a:xfrm>
            <a:off x="0" y="704899"/>
            <a:ext cx="9896472" cy="61531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End Wall – Installation 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84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78"/>
          <a:stretch/>
        </p:blipFill>
        <p:spPr>
          <a:xfrm>
            <a:off x="0" y="704899"/>
            <a:ext cx="9896472" cy="61531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End Wall – Installation 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210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19"/>
          <a:stretch/>
        </p:blipFill>
        <p:spPr>
          <a:xfrm>
            <a:off x="0" y="709297"/>
            <a:ext cx="9896472" cy="61487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End Wall – Installation 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536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19"/>
          <a:stretch/>
        </p:blipFill>
        <p:spPr>
          <a:xfrm>
            <a:off x="0" y="709297"/>
            <a:ext cx="9896472" cy="61487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End Wall – Installation 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019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19"/>
          <a:stretch/>
        </p:blipFill>
        <p:spPr>
          <a:xfrm>
            <a:off x="0" y="709297"/>
            <a:ext cx="9896472" cy="61487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End Wall – Installation 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212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278"/>
          <a:stretch/>
        </p:blipFill>
        <p:spPr>
          <a:xfrm>
            <a:off x="0" y="704899"/>
            <a:ext cx="9896472" cy="61531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End Wall – Installation 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9554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928729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Thank you!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279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Rail - Deformations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35" y="624648"/>
            <a:ext cx="4839037" cy="245409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127" y="624649"/>
            <a:ext cx="4861345" cy="24540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33809"/>
            <a:ext cx="4943472" cy="24955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127" y="3528127"/>
            <a:ext cx="4756634" cy="240123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139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0" t="5055" r="28033" b="5880"/>
          <a:stretch/>
        </p:blipFill>
        <p:spPr>
          <a:xfrm>
            <a:off x="5734833" y="637211"/>
            <a:ext cx="1095466" cy="110102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314450"/>
            <a:ext cx="992505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5"/>
                </a:solidFill>
              </a:rPr>
              <a:t>Feedthrough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5"/>
                </a:solidFill>
              </a:rPr>
              <a:t>DSS Rail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accent5"/>
                </a:solidFill>
              </a:rPr>
              <a:t>Interfaces: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Feedthrough-to-roof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Feedthrough-to-DSS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DSS-to-DSS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DSS-to-Yoke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DSS-to-CPA</a:t>
            </a:r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en-US" sz="2400" dirty="0" smtClean="0">
                <a:solidFill>
                  <a:schemeClr val="accent5"/>
                </a:solidFill>
              </a:rPr>
              <a:t>DSS-to-GP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chemeClr val="accent5"/>
              </a:solidFill>
            </a:endParaRPr>
          </a:p>
          <a:p>
            <a:pPr marL="800100" lvl="1" indent="-342900">
              <a:buFont typeface="Courier New" panose="02070309020205020404" pitchFamily="49" charset="0"/>
              <a:buChar char="o"/>
            </a:pPr>
            <a:endParaRPr lang="en-US" sz="2400" dirty="0" smtClean="0">
              <a:solidFill>
                <a:schemeClr val="accent5"/>
              </a:solidFill>
            </a:endParaRPr>
          </a:p>
          <a:p>
            <a:r>
              <a:rPr lang="en-US" sz="2400" dirty="0">
                <a:solidFill>
                  <a:schemeClr val="accent5"/>
                </a:solidFill>
              </a:rPr>
              <a:t>	</a:t>
            </a:r>
            <a:endParaRPr lang="en-US" sz="2400" dirty="0" smtClean="0">
              <a:solidFill>
                <a:schemeClr val="accent5"/>
              </a:solidFill>
            </a:endParaRPr>
          </a:p>
          <a:p>
            <a:endParaRPr lang="en-GB" sz="2400" dirty="0">
              <a:solidFill>
                <a:schemeClr val="accent5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List of the updates 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73" r="45000"/>
          <a:stretch/>
        </p:blipFill>
        <p:spPr>
          <a:xfrm>
            <a:off x="5372100" y="584775"/>
            <a:ext cx="247649" cy="10769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65" t="34796" r="35382" b="17845"/>
          <a:stretch/>
        </p:blipFill>
        <p:spPr>
          <a:xfrm>
            <a:off x="4943472" y="2088115"/>
            <a:ext cx="1076325" cy="9620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83" t="10481" r="23906" b="20159"/>
          <a:stretch/>
        </p:blipFill>
        <p:spPr>
          <a:xfrm>
            <a:off x="6186484" y="2692856"/>
            <a:ext cx="1076325" cy="8167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7" t="32360" r="37538" b="5309"/>
          <a:stretch/>
        </p:blipFill>
        <p:spPr>
          <a:xfrm>
            <a:off x="7336629" y="2885186"/>
            <a:ext cx="1076325" cy="108387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11" t="22331" r="42596" b="32239"/>
          <a:stretch/>
        </p:blipFill>
        <p:spPr>
          <a:xfrm>
            <a:off x="7195697" y="720140"/>
            <a:ext cx="1076325" cy="11082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0" t="34248" r="59655" b="38773"/>
          <a:stretch/>
        </p:blipFill>
        <p:spPr>
          <a:xfrm>
            <a:off x="4943472" y="3395827"/>
            <a:ext cx="1076325" cy="86106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89" t="14479" r="38173" b="43644"/>
          <a:stretch/>
        </p:blipFill>
        <p:spPr>
          <a:xfrm>
            <a:off x="6260596" y="4159200"/>
            <a:ext cx="1139407" cy="10209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86" t="54879" r="12922" b="2994"/>
          <a:stretch/>
        </p:blipFill>
        <p:spPr>
          <a:xfrm>
            <a:off x="4943472" y="4918089"/>
            <a:ext cx="1097170" cy="733893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612356" y="1140627"/>
            <a:ext cx="1593057" cy="435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612356" y="1599523"/>
            <a:ext cx="2574128" cy="3447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612356" y="1532000"/>
            <a:ext cx="3484359" cy="112638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3617113" y="2593145"/>
            <a:ext cx="1593057" cy="435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3617113" y="3162928"/>
            <a:ext cx="2476504" cy="2338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3617113" y="3742850"/>
            <a:ext cx="1238252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617113" y="4110902"/>
            <a:ext cx="2726537" cy="4594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617113" y="4468070"/>
            <a:ext cx="1252539" cy="5184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125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Rail - Deformations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4648"/>
            <a:ext cx="3336788" cy="32925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7431" y="193621"/>
            <a:ext cx="20634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5"/>
                </a:solidFill>
              </a:rPr>
              <a:t>2mm </a:t>
            </a:r>
          </a:p>
          <a:p>
            <a:pPr algn="ctr"/>
            <a:r>
              <a:rPr lang="en-US" sz="1400" dirty="0" smtClean="0">
                <a:solidFill>
                  <a:schemeClr val="accent5"/>
                </a:solidFill>
              </a:rPr>
              <a:t>rail misalignment 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939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75" b="25768"/>
          <a:stretch/>
        </p:blipFill>
        <p:spPr>
          <a:xfrm>
            <a:off x="-9528" y="702477"/>
            <a:ext cx="8010529" cy="306609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49" b="14777"/>
          <a:stretch/>
        </p:blipFill>
        <p:spPr>
          <a:xfrm>
            <a:off x="1" y="3768576"/>
            <a:ext cx="8001000" cy="30894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8" name="Line Callout 2 (No Border) 7"/>
          <p:cNvSpPr/>
          <p:nvPr/>
        </p:nvSpPr>
        <p:spPr>
          <a:xfrm>
            <a:off x="8499636" y="1524736"/>
            <a:ext cx="1047750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252763"/>
              <a:gd name="adj6" fmla="val -52614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 smtClean="0">
                <a:solidFill>
                  <a:schemeClr val="accent5"/>
                </a:solidFill>
              </a:rPr>
              <a:t>DSS Rail</a:t>
            </a:r>
            <a:endParaRPr lang="en-GB" sz="1400" dirty="0">
              <a:solidFill>
                <a:schemeClr val="accent5"/>
              </a:solidFill>
            </a:endParaRPr>
          </a:p>
        </p:txBody>
      </p:sp>
      <p:sp>
        <p:nvSpPr>
          <p:cNvPr id="9" name="Line Callout 2 (No Border) 8"/>
          <p:cNvSpPr/>
          <p:nvPr/>
        </p:nvSpPr>
        <p:spPr>
          <a:xfrm>
            <a:off x="8499636" y="735462"/>
            <a:ext cx="1406364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184195"/>
              <a:gd name="adj6" fmla="val -46045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accent5"/>
                </a:solidFill>
              </a:rPr>
              <a:t>DSS Feedthrough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0" name="Line Callout 2 (No Border) 9"/>
          <p:cNvSpPr/>
          <p:nvPr/>
        </p:nvSpPr>
        <p:spPr>
          <a:xfrm>
            <a:off x="8499636" y="3485687"/>
            <a:ext cx="995362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21123"/>
              <a:gd name="adj6" fmla="val -49031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APA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1" name="Line Callout 2 (No Border) 10"/>
          <p:cNvSpPr/>
          <p:nvPr/>
        </p:nvSpPr>
        <p:spPr>
          <a:xfrm>
            <a:off x="8499636" y="4440337"/>
            <a:ext cx="995362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-211141"/>
              <a:gd name="adj6" fmla="val -249172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CPA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2" name="Line Callout 2 (No Border) 11"/>
          <p:cNvSpPr/>
          <p:nvPr/>
        </p:nvSpPr>
        <p:spPr>
          <a:xfrm>
            <a:off x="8499636" y="3959709"/>
            <a:ext cx="995362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-65042"/>
              <a:gd name="adj6" fmla="val -86503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FC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3" name="Line Callout 2 (No Border) 12"/>
          <p:cNvSpPr/>
          <p:nvPr/>
        </p:nvSpPr>
        <p:spPr>
          <a:xfrm>
            <a:off x="8518819" y="3093721"/>
            <a:ext cx="995362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-44699"/>
              <a:gd name="adj6" fmla="val -142422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GP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4" name="Line Callout 2 (No Border) 13"/>
          <p:cNvSpPr/>
          <p:nvPr/>
        </p:nvSpPr>
        <p:spPr>
          <a:xfrm>
            <a:off x="8499636" y="1132770"/>
            <a:ext cx="1396836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159356"/>
              <a:gd name="adj6" fmla="val -26648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accent5"/>
                </a:solidFill>
              </a:rPr>
              <a:t>Feedthrough Supp.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5" name="Line Callout 2 (No Border) 14"/>
          <p:cNvSpPr/>
          <p:nvPr/>
        </p:nvSpPr>
        <p:spPr>
          <a:xfrm>
            <a:off x="8424388" y="6128603"/>
            <a:ext cx="1472084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-54683"/>
              <a:gd name="adj6" fmla="val -54833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dirty="0" smtClean="0">
                <a:solidFill>
                  <a:schemeClr val="accent5"/>
                </a:solidFill>
              </a:rPr>
              <a:t>DSS-to-Feedthrough</a:t>
            </a:r>
            <a:endParaRPr lang="en-GB" sz="1200" dirty="0">
              <a:solidFill>
                <a:schemeClr val="accent5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 flipV="1">
            <a:off x="-9527" y="3740443"/>
            <a:ext cx="8010528" cy="653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761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114" b="15407"/>
          <a:stretch/>
        </p:blipFill>
        <p:spPr>
          <a:xfrm>
            <a:off x="0" y="1885949"/>
            <a:ext cx="9906000" cy="3209926"/>
          </a:xfrm>
          <a:prstGeom prst="rect">
            <a:avLst/>
          </a:prstGeom>
        </p:spPr>
      </p:pic>
      <p:sp>
        <p:nvSpPr>
          <p:cNvPr id="3" name="Line Callout 2 (No Border) 2"/>
          <p:cNvSpPr/>
          <p:nvPr/>
        </p:nvSpPr>
        <p:spPr>
          <a:xfrm>
            <a:off x="1740694" y="861660"/>
            <a:ext cx="1047750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652225"/>
              <a:gd name="adj6" fmla="val -125213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DSS Rail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8" name="Line Callout 2 (No Border) 7"/>
          <p:cNvSpPr/>
          <p:nvPr/>
        </p:nvSpPr>
        <p:spPr>
          <a:xfrm>
            <a:off x="3651411" y="821468"/>
            <a:ext cx="1833562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298571"/>
              <a:gd name="adj6" fmla="val -49576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DSS Feedthrough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9" name="Line Callout 2 (No Border) 8"/>
          <p:cNvSpPr/>
          <p:nvPr/>
        </p:nvSpPr>
        <p:spPr>
          <a:xfrm>
            <a:off x="1269207" y="5366436"/>
            <a:ext cx="995362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-72767"/>
              <a:gd name="adj6" fmla="val -87241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APA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0" name="Line Callout 2 (No Border) 9"/>
          <p:cNvSpPr/>
          <p:nvPr/>
        </p:nvSpPr>
        <p:spPr>
          <a:xfrm>
            <a:off x="3690938" y="5373078"/>
            <a:ext cx="995362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-71159"/>
              <a:gd name="adj6" fmla="val -97959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CPA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1" name="Line Callout 2 (No Border) 10"/>
          <p:cNvSpPr/>
          <p:nvPr/>
        </p:nvSpPr>
        <p:spPr>
          <a:xfrm>
            <a:off x="5790249" y="5373078"/>
            <a:ext cx="995362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-87234"/>
              <a:gd name="adj6" fmla="val -46667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FC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2" name="Line Callout 2 (No Border) 11"/>
          <p:cNvSpPr/>
          <p:nvPr/>
        </p:nvSpPr>
        <p:spPr>
          <a:xfrm>
            <a:off x="8542020" y="1295490"/>
            <a:ext cx="995362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603999"/>
              <a:gd name="adj6" fmla="val -75758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GP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13" name="Line Callout 2 (No Border) 12"/>
          <p:cNvSpPr/>
          <p:nvPr/>
        </p:nvSpPr>
        <p:spPr>
          <a:xfrm>
            <a:off x="6631304" y="823143"/>
            <a:ext cx="2245996" cy="474022"/>
          </a:xfrm>
          <a:prstGeom prst="callout2">
            <a:avLst>
              <a:gd name="adj1" fmla="val 48891"/>
              <a:gd name="adj2" fmla="val 1667"/>
              <a:gd name="adj3" fmla="val 48891"/>
              <a:gd name="adj4" fmla="val -13940"/>
              <a:gd name="adj5" fmla="val 423957"/>
              <a:gd name="adj6" fmla="val -65919"/>
            </a:avLst>
          </a:prstGeom>
          <a:noFill/>
          <a:ln>
            <a:solidFill>
              <a:schemeClr val="accent1">
                <a:shade val="50000"/>
              </a:schemeClr>
            </a:solidFill>
            <a:tailEnd type="stealth" w="sm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5"/>
                </a:solidFill>
              </a:rPr>
              <a:t>Feedthrough Support</a:t>
            </a: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213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97" r="43942"/>
          <a:stretch/>
        </p:blipFill>
        <p:spPr>
          <a:xfrm>
            <a:off x="-9528" y="983946"/>
            <a:ext cx="1581150" cy="509486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50" r="34615"/>
          <a:stretch/>
        </p:blipFill>
        <p:spPr>
          <a:xfrm>
            <a:off x="1571622" y="983945"/>
            <a:ext cx="1555634" cy="50948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The Feedthrough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46" t="2894" r="41693"/>
          <a:stretch/>
        </p:blipFill>
        <p:spPr>
          <a:xfrm>
            <a:off x="6926580" y="0"/>
            <a:ext cx="2444112" cy="681883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35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81569"/>
            <a:ext cx="9906000" cy="50948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Feedthrough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Roof</a:t>
            </a:r>
            <a:endParaRPr lang="en-GB" sz="3200" dirty="0">
              <a:solidFill>
                <a:schemeClr val="accent5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56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04" t="16027" r="15276" b="7735"/>
          <a:stretch/>
        </p:blipFill>
        <p:spPr>
          <a:xfrm>
            <a:off x="210393" y="1747879"/>
            <a:ext cx="4984694" cy="38841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Feedthrough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DSS</a:t>
            </a:r>
            <a:endParaRPr lang="en-GB" sz="3200" dirty="0">
              <a:solidFill>
                <a:schemeClr val="accent5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2" r="7870"/>
          <a:stretch/>
        </p:blipFill>
        <p:spPr>
          <a:xfrm>
            <a:off x="6285056" y="2546751"/>
            <a:ext cx="3093527" cy="2415904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5785805" y="1335186"/>
            <a:ext cx="0" cy="5173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52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42" t="9018" r="22108" b="1906"/>
          <a:stretch/>
        </p:blipFill>
        <p:spPr>
          <a:xfrm>
            <a:off x="606905" y="1128123"/>
            <a:ext cx="3681875" cy="28565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9528" y="39873"/>
            <a:ext cx="9906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5"/>
                </a:solidFill>
              </a:rPr>
              <a:t>DSS – </a:t>
            </a:r>
            <a:r>
              <a:rPr lang="en-US" sz="3200" dirty="0">
                <a:solidFill>
                  <a:schemeClr val="accent5"/>
                </a:solidFill>
              </a:rPr>
              <a:t>to – </a:t>
            </a:r>
            <a:r>
              <a:rPr lang="en-US" sz="3200" dirty="0" smtClean="0">
                <a:solidFill>
                  <a:schemeClr val="accent5"/>
                </a:solidFill>
              </a:rPr>
              <a:t>DSS</a:t>
            </a:r>
            <a:endParaRPr lang="en-GB" sz="3200" dirty="0">
              <a:solidFill>
                <a:schemeClr val="accent5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4839037" y="1128123"/>
            <a:ext cx="8092" cy="2474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8" t="21292" r="24448" b="247"/>
          <a:stretch/>
        </p:blipFill>
        <p:spPr>
          <a:xfrm>
            <a:off x="5405479" y="624648"/>
            <a:ext cx="3900361" cy="297793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0" t="5055" r="28033" b="5880"/>
          <a:stretch/>
        </p:blipFill>
        <p:spPr>
          <a:xfrm>
            <a:off x="3123525" y="3817025"/>
            <a:ext cx="3025617" cy="3040975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>
            <a:off x="3173884" y="3817025"/>
            <a:ext cx="333030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B1ED6-BF4A-4CBB-87CD-FAB372C94728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232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11511</TotalTime>
  <Words>265</Words>
  <Application>Microsoft Office PowerPoint</Application>
  <PresentationFormat>A4 Paper (210x297 mm)</PresentationFormat>
  <Paragraphs>102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Calibri Light</vt:lpstr>
      <vt:lpstr>Courier New</vt:lpstr>
      <vt:lpstr>Helvetica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Adrien Parchet</dc:creator>
  <cp:lastModifiedBy>Dimitar Mladenov</cp:lastModifiedBy>
  <cp:revision>39</cp:revision>
  <dcterms:created xsi:type="dcterms:W3CDTF">2020-01-23T14:21:40Z</dcterms:created>
  <dcterms:modified xsi:type="dcterms:W3CDTF">2020-02-03T09:34:03Z</dcterms:modified>
</cp:coreProperties>
</file>