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4"/>
  </p:notesMasterIdLst>
  <p:sldIdLst>
    <p:sldId id="256" r:id="rId2"/>
    <p:sldId id="257" r:id="rId3"/>
    <p:sldId id="258" r:id="rId4"/>
    <p:sldId id="259" r:id="rId5"/>
    <p:sldId id="326" r:id="rId6"/>
    <p:sldId id="260" r:id="rId7"/>
    <p:sldId id="261" r:id="rId8"/>
    <p:sldId id="262" r:id="rId9"/>
    <p:sldId id="302" r:id="rId10"/>
    <p:sldId id="303" r:id="rId11"/>
    <p:sldId id="321" r:id="rId12"/>
    <p:sldId id="263" r:id="rId13"/>
    <p:sldId id="304" r:id="rId14"/>
    <p:sldId id="305" r:id="rId15"/>
    <p:sldId id="306" r:id="rId16"/>
    <p:sldId id="307" r:id="rId17"/>
    <p:sldId id="308" r:id="rId18"/>
    <p:sldId id="310" r:id="rId19"/>
    <p:sldId id="309" r:id="rId20"/>
    <p:sldId id="315" r:id="rId21"/>
    <p:sldId id="312" r:id="rId22"/>
    <p:sldId id="313" r:id="rId23"/>
    <p:sldId id="316" r:id="rId24"/>
    <p:sldId id="317" r:id="rId25"/>
    <p:sldId id="318" r:id="rId26"/>
    <p:sldId id="319" r:id="rId27"/>
    <p:sldId id="320" r:id="rId28"/>
    <p:sldId id="322" r:id="rId29"/>
    <p:sldId id="275" r:id="rId30"/>
    <p:sldId id="324" r:id="rId31"/>
    <p:sldId id="323" r:id="rId32"/>
    <p:sldId id="325" r:id="rId3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899"/>
    <p:restoredTop sz="94663"/>
  </p:normalViewPr>
  <p:slideViewPr>
    <p:cSldViewPr snapToGrid="0" snapToObjects="1">
      <p:cViewPr varScale="1">
        <p:scale>
          <a:sx n="120" d="100"/>
          <a:sy n="120" d="100"/>
        </p:scale>
        <p:origin x="184" y="2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F86A4B-20B7-D245-9A8F-1A26C8B3B08D}" type="datetimeFigureOut">
              <a:rPr lang="en-US" smtClean="0"/>
              <a:t>2/2/20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EA888BF-8D9A-4D4D-AF50-DACB3D3E34BD}" type="slidenum">
              <a:rPr lang="en-US" smtClean="0"/>
              <a:t>‹#›</a:t>
            </a:fld>
            <a:endParaRPr lang="en-US"/>
          </a:p>
        </p:txBody>
      </p:sp>
    </p:spTree>
    <p:extLst>
      <p:ext uri="{BB962C8B-B14F-4D97-AF65-F5344CB8AC3E}">
        <p14:creationId xmlns:p14="http://schemas.microsoft.com/office/powerpoint/2010/main" val="12917031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7E7AB0-BFFD-1544-9033-7C4437C3EA1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08DB470-F83D-D14B-B59C-1AB54344DB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6BFA386-56F0-D24D-A5C7-88F94AFEDAAF}"/>
              </a:ext>
            </a:extLst>
          </p:cNvPr>
          <p:cNvSpPr>
            <a:spLocks noGrp="1"/>
          </p:cNvSpPr>
          <p:nvPr>
            <p:ph type="dt" sz="half" idx="10"/>
          </p:nvPr>
        </p:nvSpPr>
        <p:spPr/>
        <p:txBody>
          <a:bodyPr/>
          <a:lstStyle/>
          <a:p>
            <a:r>
              <a:rPr lang="en-US"/>
              <a:t>2/3/20</a:t>
            </a:r>
          </a:p>
        </p:txBody>
      </p:sp>
      <p:sp>
        <p:nvSpPr>
          <p:cNvPr id="5" name="Footer Placeholder 4">
            <a:extLst>
              <a:ext uri="{FF2B5EF4-FFF2-40B4-BE49-F238E27FC236}">
                <a16:creationId xmlns:a16="http://schemas.microsoft.com/office/drawing/2014/main" id="{39B52570-DA7B-1D4D-9F9F-4255A230271C}"/>
              </a:ext>
            </a:extLst>
          </p:cNvPr>
          <p:cNvSpPr>
            <a:spLocks noGrp="1"/>
          </p:cNvSpPr>
          <p:nvPr>
            <p:ph type="ftr" sz="quarter" idx="11"/>
          </p:nvPr>
        </p:nvSpPr>
        <p:spPr/>
        <p:txBody>
          <a:bodyPr/>
          <a:lstStyle/>
          <a:p>
            <a:r>
              <a:rPr lang="en-US"/>
              <a:t>J Stewart | Installation Plan</a:t>
            </a:r>
          </a:p>
        </p:txBody>
      </p:sp>
      <p:sp>
        <p:nvSpPr>
          <p:cNvPr id="6" name="Slide Number Placeholder 5">
            <a:extLst>
              <a:ext uri="{FF2B5EF4-FFF2-40B4-BE49-F238E27FC236}">
                <a16:creationId xmlns:a16="http://schemas.microsoft.com/office/drawing/2014/main" id="{73DE4607-BDDD-DD44-900B-73C9EB202532}"/>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1442004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07DD5-93C7-4441-AC3C-8093C7284A69}"/>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204BB1CB-DB46-5C4D-BF96-ADC05BF79DE5}"/>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8D27214-2B23-F246-A8E9-B698048F01DE}"/>
              </a:ext>
            </a:extLst>
          </p:cNvPr>
          <p:cNvSpPr>
            <a:spLocks noGrp="1"/>
          </p:cNvSpPr>
          <p:nvPr>
            <p:ph type="dt" sz="half" idx="10"/>
          </p:nvPr>
        </p:nvSpPr>
        <p:spPr/>
        <p:txBody>
          <a:bodyPr/>
          <a:lstStyle/>
          <a:p>
            <a:r>
              <a:rPr lang="en-US"/>
              <a:t>2/3/20</a:t>
            </a:r>
          </a:p>
        </p:txBody>
      </p:sp>
      <p:sp>
        <p:nvSpPr>
          <p:cNvPr id="5" name="Footer Placeholder 4">
            <a:extLst>
              <a:ext uri="{FF2B5EF4-FFF2-40B4-BE49-F238E27FC236}">
                <a16:creationId xmlns:a16="http://schemas.microsoft.com/office/drawing/2014/main" id="{D101521F-04FF-B742-A218-46FCACE81124}"/>
              </a:ext>
            </a:extLst>
          </p:cNvPr>
          <p:cNvSpPr>
            <a:spLocks noGrp="1"/>
          </p:cNvSpPr>
          <p:nvPr>
            <p:ph type="ftr" sz="quarter" idx="11"/>
          </p:nvPr>
        </p:nvSpPr>
        <p:spPr/>
        <p:txBody>
          <a:bodyPr/>
          <a:lstStyle/>
          <a:p>
            <a:r>
              <a:rPr lang="en-US"/>
              <a:t>J Stewart | Installation Plan</a:t>
            </a:r>
          </a:p>
        </p:txBody>
      </p:sp>
      <p:sp>
        <p:nvSpPr>
          <p:cNvPr id="6" name="Slide Number Placeholder 5">
            <a:extLst>
              <a:ext uri="{FF2B5EF4-FFF2-40B4-BE49-F238E27FC236}">
                <a16:creationId xmlns:a16="http://schemas.microsoft.com/office/drawing/2014/main" id="{17FCFEF1-990F-FE49-8FE7-C9D1F64498B5}"/>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89745066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8746A4F5-2C5C-6645-B8FB-32EE512B60AC}"/>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3906E93-5639-0944-AB22-A239B69F0EA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B087520-D2C1-534E-988A-D2B654DE6DD6}"/>
              </a:ext>
            </a:extLst>
          </p:cNvPr>
          <p:cNvSpPr>
            <a:spLocks noGrp="1"/>
          </p:cNvSpPr>
          <p:nvPr>
            <p:ph type="dt" sz="half" idx="10"/>
          </p:nvPr>
        </p:nvSpPr>
        <p:spPr/>
        <p:txBody>
          <a:bodyPr/>
          <a:lstStyle/>
          <a:p>
            <a:r>
              <a:rPr lang="en-US"/>
              <a:t>2/3/20</a:t>
            </a:r>
          </a:p>
        </p:txBody>
      </p:sp>
      <p:sp>
        <p:nvSpPr>
          <p:cNvPr id="5" name="Footer Placeholder 4">
            <a:extLst>
              <a:ext uri="{FF2B5EF4-FFF2-40B4-BE49-F238E27FC236}">
                <a16:creationId xmlns:a16="http://schemas.microsoft.com/office/drawing/2014/main" id="{7CC4663B-F427-7042-8BC8-2DCF7B562D5D}"/>
              </a:ext>
            </a:extLst>
          </p:cNvPr>
          <p:cNvSpPr>
            <a:spLocks noGrp="1"/>
          </p:cNvSpPr>
          <p:nvPr>
            <p:ph type="ftr" sz="quarter" idx="11"/>
          </p:nvPr>
        </p:nvSpPr>
        <p:spPr/>
        <p:txBody>
          <a:bodyPr/>
          <a:lstStyle/>
          <a:p>
            <a:r>
              <a:rPr lang="en-US"/>
              <a:t>J Stewart | Installation Plan</a:t>
            </a:r>
          </a:p>
        </p:txBody>
      </p:sp>
      <p:sp>
        <p:nvSpPr>
          <p:cNvPr id="6" name="Slide Number Placeholder 5">
            <a:extLst>
              <a:ext uri="{FF2B5EF4-FFF2-40B4-BE49-F238E27FC236}">
                <a16:creationId xmlns:a16="http://schemas.microsoft.com/office/drawing/2014/main" id="{A775ED32-D2AC-6144-973D-350D1307291D}"/>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362593780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wo Content">
    <p:spTree>
      <p:nvGrpSpPr>
        <p:cNvPr id="1" name=""/>
        <p:cNvGrpSpPr/>
        <p:nvPr/>
      </p:nvGrpSpPr>
      <p:grpSpPr>
        <a:xfrm>
          <a:off x="0" y="0"/>
          <a:ext cx="0" cy="0"/>
          <a:chOff x="0" y="0"/>
          <a:chExt cx="0" cy="0"/>
        </a:xfrm>
      </p:grpSpPr>
      <p:sp>
        <p:nvSpPr>
          <p:cNvPr id="17" name="Title 1"/>
          <p:cNvSpPr>
            <a:spLocks noGrp="1"/>
          </p:cNvSpPr>
          <p:nvPr>
            <p:ph type="title"/>
          </p:nvPr>
        </p:nvSpPr>
        <p:spPr>
          <a:xfrm>
            <a:off x="609600" y="462518"/>
            <a:ext cx="10972800" cy="647102"/>
          </a:xfrm>
          <a:prstGeom prst="rect">
            <a:avLst/>
          </a:prstGeom>
        </p:spPr>
        <p:txBody>
          <a:bodyPr vert="horz" lIns="0" tIns="0" rIns="0" bIns="0"/>
          <a:lstStyle>
            <a:lvl1pPr algn="l">
              <a:defRPr sz="4400" b="1" i="0" baseline="0">
                <a:solidFill>
                  <a:srgbClr val="E95125"/>
                </a:solidFill>
                <a:latin typeface="Helvetica"/>
              </a:defRPr>
            </a:lvl1pPr>
          </a:lstStyle>
          <a:p>
            <a:r>
              <a:rPr lang="en-US" dirty="0"/>
              <a:t>Click to edit Master title style</a:t>
            </a:r>
          </a:p>
        </p:txBody>
      </p:sp>
      <p:sp>
        <p:nvSpPr>
          <p:cNvPr id="8" name="Date Placeholder 3"/>
          <p:cNvSpPr>
            <a:spLocks noGrp="1"/>
          </p:cNvSpPr>
          <p:nvPr>
            <p:ph type="dt" sz="half" idx="2"/>
          </p:nvPr>
        </p:nvSpPr>
        <p:spPr>
          <a:xfrm>
            <a:off x="1172293" y="6549549"/>
            <a:ext cx="1959791" cy="158697"/>
          </a:xfrm>
          <a:prstGeom prst="rect">
            <a:avLst/>
          </a:prstGeom>
        </p:spPr>
        <p:txBody>
          <a:bodyPr lIns="0" tIns="0" rIns="0" bIns="0" anchor="b" anchorCtr="0"/>
          <a:lstStyle>
            <a:lvl1pPr fontAlgn="auto">
              <a:spcBef>
                <a:spcPts val="0"/>
              </a:spcBef>
              <a:spcAft>
                <a:spcPts val="0"/>
              </a:spcAft>
              <a:defRPr sz="1200" b="0" i="0" baseline="0" smtClean="0">
                <a:solidFill>
                  <a:srgbClr val="E95125"/>
                </a:solidFill>
                <a:latin typeface="+mn-lt"/>
                <a:ea typeface="+mn-ea"/>
                <a:cs typeface="+mn-cs"/>
              </a:defRPr>
            </a:lvl1pPr>
          </a:lstStyle>
          <a:p>
            <a:pPr>
              <a:defRPr/>
            </a:pPr>
            <a:r>
              <a:rPr lang="en-US">
                <a:latin typeface="Helvetica"/>
              </a:rPr>
              <a:t>2/3/20</a:t>
            </a:r>
            <a:endParaRPr lang="en-US" dirty="0">
              <a:latin typeface="Helvetica"/>
              <a:cs typeface="Helvetica"/>
            </a:endParaRPr>
          </a:p>
        </p:txBody>
      </p:sp>
      <p:sp>
        <p:nvSpPr>
          <p:cNvPr id="9" name="Footer Placeholder 4"/>
          <p:cNvSpPr>
            <a:spLocks noGrp="1"/>
          </p:cNvSpPr>
          <p:nvPr>
            <p:ph type="ftr" sz="quarter" idx="3"/>
          </p:nvPr>
        </p:nvSpPr>
        <p:spPr>
          <a:xfrm>
            <a:off x="3722914" y="6549549"/>
            <a:ext cx="5799081" cy="158697"/>
          </a:xfrm>
          <a:prstGeom prst="rect">
            <a:avLst/>
          </a:prstGeom>
        </p:spPr>
        <p:txBody>
          <a:bodyPr lIns="0" tIns="0" rIns="0" bIns="0" anchor="b" anchorCtr="0"/>
          <a:lstStyle>
            <a:lvl1pPr fontAlgn="auto">
              <a:spcBef>
                <a:spcPts val="0"/>
              </a:spcBef>
              <a:spcAft>
                <a:spcPts val="0"/>
              </a:spcAft>
              <a:defRPr sz="1200" b="0" i="0" baseline="0" dirty="0">
                <a:solidFill>
                  <a:srgbClr val="E95125"/>
                </a:solidFill>
                <a:latin typeface="Helvetica"/>
                <a:ea typeface="+mn-ea"/>
                <a:cs typeface="Helvetica"/>
              </a:defRPr>
            </a:lvl1pPr>
          </a:lstStyle>
          <a:p>
            <a:pPr>
              <a:defRPr/>
            </a:pPr>
            <a:r>
              <a:rPr lang="en-US"/>
              <a:t>J Stewart | Installation Plan</a:t>
            </a:r>
            <a:endParaRPr lang="en-US" dirty="0"/>
          </a:p>
        </p:txBody>
      </p:sp>
      <p:sp>
        <p:nvSpPr>
          <p:cNvPr id="10" name="Slide Number Placeholder 5"/>
          <p:cNvSpPr>
            <a:spLocks noGrp="1"/>
          </p:cNvSpPr>
          <p:nvPr>
            <p:ph type="sldNum" sz="quarter" idx="4"/>
          </p:nvPr>
        </p:nvSpPr>
        <p:spPr>
          <a:xfrm>
            <a:off x="605368" y="6549549"/>
            <a:ext cx="566925" cy="158697"/>
          </a:xfrm>
          <a:prstGeom prst="rect">
            <a:avLst/>
          </a:prstGeom>
        </p:spPr>
        <p:txBody>
          <a:bodyPr lIns="0" tIns="0" rIns="0" bIns="0" anchor="b" anchorCtr="0"/>
          <a:lstStyle>
            <a:lvl1pPr fontAlgn="auto">
              <a:spcBef>
                <a:spcPts val="0"/>
              </a:spcBef>
              <a:spcAft>
                <a:spcPts val="0"/>
              </a:spcAft>
              <a:defRPr sz="1200" b="1" i="0" baseline="0" smtClean="0">
                <a:solidFill>
                  <a:srgbClr val="E95125"/>
                </a:solidFill>
                <a:latin typeface="Helvetica"/>
                <a:ea typeface="+mn-ea"/>
                <a:cs typeface="Helvetica"/>
              </a:defRPr>
            </a:lvl1pPr>
          </a:lstStyle>
          <a:p>
            <a:pPr>
              <a:defRPr/>
            </a:pPr>
            <a:fld id="{0C39C72E-2A13-EB4D-AD45-6D4E6ACAED8D}" type="slidenum">
              <a:rPr lang="en-US" smtClean="0"/>
              <a:pPr>
                <a:defRPr/>
              </a:pPr>
              <a:t>‹#›</a:t>
            </a:fld>
            <a:endParaRPr lang="en-US" dirty="0"/>
          </a:p>
        </p:txBody>
      </p:sp>
      <p:sp>
        <p:nvSpPr>
          <p:cNvPr id="12" name="Content Placeholder 2"/>
          <p:cNvSpPr>
            <a:spLocks noGrp="1"/>
          </p:cNvSpPr>
          <p:nvPr>
            <p:ph idx="11"/>
          </p:nvPr>
        </p:nvSpPr>
        <p:spPr>
          <a:xfrm>
            <a:off x="605368" y="1207770"/>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marL="256032" marR="0" lvl="0" indent="-265176" algn="l" defTabSz="457200" rtl="0" eaLnBrk="1" fontAlgn="base" latinLnBrk="0" hangingPunct="1">
              <a:lnSpc>
                <a:spcPct val="100000"/>
              </a:lnSpc>
              <a:spcBef>
                <a:spcPts val="0"/>
              </a:spcBef>
              <a:spcAft>
                <a:spcPts val="0"/>
              </a:spcAft>
              <a:buClrTx/>
              <a:buSzTx/>
              <a:buFont typeface="Arial"/>
              <a:buChar char="•"/>
              <a:tabLst/>
              <a:defRPr/>
            </a:pPr>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4" name="Content Placeholder 2"/>
          <p:cNvSpPr>
            <a:spLocks noGrp="1"/>
          </p:cNvSpPr>
          <p:nvPr>
            <p:ph idx="12"/>
          </p:nvPr>
        </p:nvSpPr>
        <p:spPr>
          <a:xfrm>
            <a:off x="6261400" y="1215721"/>
            <a:ext cx="5321000" cy="5031626"/>
          </a:xfrm>
          <a:prstGeom prst="rect">
            <a:avLst/>
          </a:prstGeom>
        </p:spPr>
        <p:txBody>
          <a:bodyPr lIns="0" rIns="0">
            <a:normAutofit/>
          </a:bodyPr>
          <a:lstStyle>
            <a:lvl1pPr marL="256032" indent="-265176">
              <a:lnSpc>
                <a:spcPct val="100000"/>
              </a:lnSpc>
              <a:spcBef>
                <a:spcPts val="1200"/>
              </a:spcBef>
              <a:spcAft>
                <a:spcPts val="0"/>
              </a:spcAft>
              <a:buFont typeface="Arial"/>
              <a:buChar char="•"/>
              <a:defRPr sz="2200" b="0" i="0">
                <a:solidFill>
                  <a:srgbClr val="3C5A77"/>
                </a:solidFill>
                <a:latin typeface="Helvetica"/>
              </a:defRPr>
            </a:lvl1pPr>
            <a:lvl2pPr marL="541338" indent="-266700">
              <a:lnSpc>
                <a:spcPct val="100000"/>
              </a:lnSpc>
              <a:spcBef>
                <a:spcPts val="1200"/>
              </a:spcBef>
              <a:spcAft>
                <a:spcPts val="0"/>
              </a:spcAft>
              <a:buSzPct val="90000"/>
              <a:buFont typeface="Lucida Grande"/>
              <a:buChar char="-"/>
              <a:defRPr sz="2000" b="0" i="0">
                <a:solidFill>
                  <a:srgbClr val="3C5A77"/>
                </a:solidFill>
                <a:latin typeface="Helvetica"/>
              </a:defRPr>
            </a:lvl2pPr>
            <a:lvl3pPr marL="898525" indent="-273050">
              <a:lnSpc>
                <a:spcPct val="100000"/>
              </a:lnSpc>
              <a:spcBef>
                <a:spcPts val="1200"/>
              </a:spcBef>
              <a:spcAft>
                <a:spcPts val="0"/>
              </a:spcAft>
              <a:buSzPct val="88000"/>
              <a:buFont typeface="Arial"/>
              <a:buChar char="•"/>
              <a:defRPr sz="1800" b="0" i="0">
                <a:solidFill>
                  <a:srgbClr val="3C5A77"/>
                </a:solidFill>
                <a:latin typeface="Helvetica"/>
              </a:defRPr>
            </a:lvl3pPr>
            <a:lvl4pPr marL="1165225" indent="-266700">
              <a:lnSpc>
                <a:spcPct val="100000"/>
              </a:lnSpc>
              <a:spcBef>
                <a:spcPts val="1200"/>
              </a:spcBef>
              <a:spcAft>
                <a:spcPts val="0"/>
              </a:spcAft>
              <a:buSzPct val="90000"/>
              <a:buFont typeface="Lucida Grande"/>
              <a:buChar char="-"/>
              <a:defRPr sz="1600" b="0" i="0">
                <a:solidFill>
                  <a:srgbClr val="3C5A77"/>
                </a:solidFill>
                <a:latin typeface="Helvetica"/>
              </a:defRPr>
            </a:lvl4pPr>
            <a:lvl5pPr marL="1431925" indent="-266700">
              <a:lnSpc>
                <a:spcPct val="100000"/>
              </a:lnSpc>
              <a:spcBef>
                <a:spcPts val="1200"/>
              </a:spcBef>
              <a:spcAft>
                <a:spcPts val="0"/>
              </a:spcAft>
              <a:buSzPct val="88000"/>
              <a:buFont typeface="Arial"/>
              <a:buChar char="•"/>
              <a:defRPr sz="1400" b="0" i="0">
                <a:solidFill>
                  <a:srgbClr val="3C5A77"/>
                </a:solidFill>
                <a:latin typeface="Helvetica"/>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37361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A8B2A7-0DF1-7040-9ABA-03A82355E5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52B7915-B46B-884A-991D-891C5B75F4B3}"/>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45B252E-6247-DD48-9693-155413B86F3E}"/>
              </a:ext>
            </a:extLst>
          </p:cNvPr>
          <p:cNvSpPr>
            <a:spLocks noGrp="1"/>
          </p:cNvSpPr>
          <p:nvPr>
            <p:ph type="dt" sz="half" idx="10"/>
          </p:nvPr>
        </p:nvSpPr>
        <p:spPr/>
        <p:txBody>
          <a:bodyPr/>
          <a:lstStyle/>
          <a:p>
            <a:r>
              <a:rPr lang="en-US"/>
              <a:t>2/3/20</a:t>
            </a:r>
          </a:p>
        </p:txBody>
      </p:sp>
      <p:sp>
        <p:nvSpPr>
          <p:cNvPr id="5" name="Footer Placeholder 4">
            <a:extLst>
              <a:ext uri="{FF2B5EF4-FFF2-40B4-BE49-F238E27FC236}">
                <a16:creationId xmlns:a16="http://schemas.microsoft.com/office/drawing/2014/main" id="{5019DFF7-E603-B64F-9A47-6C8F2F5BA20D}"/>
              </a:ext>
            </a:extLst>
          </p:cNvPr>
          <p:cNvSpPr>
            <a:spLocks noGrp="1"/>
          </p:cNvSpPr>
          <p:nvPr>
            <p:ph type="ftr" sz="quarter" idx="11"/>
          </p:nvPr>
        </p:nvSpPr>
        <p:spPr/>
        <p:txBody>
          <a:bodyPr/>
          <a:lstStyle/>
          <a:p>
            <a:r>
              <a:rPr lang="en-US"/>
              <a:t>J Stewart | Installation Plan</a:t>
            </a:r>
          </a:p>
        </p:txBody>
      </p:sp>
      <p:sp>
        <p:nvSpPr>
          <p:cNvPr id="6" name="Slide Number Placeholder 5">
            <a:extLst>
              <a:ext uri="{FF2B5EF4-FFF2-40B4-BE49-F238E27FC236}">
                <a16:creationId xmlns:a16="http://schemas.microsoft.com/office/drawing/2014/main" id="{3DBA3F6F-7E6D-AF4E-AF0C-0FD44F663700}"/>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42603324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3610A7-EC84-3B40-8877-D387F005461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933597B-9C52-AC41-8D91-265D28CE10D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A227ECDA-DA92-F54F-AC4E-D109D3F91186}"/>
              </a:ext>
            </a:extLst>
          </p:cNvPr>
          <p:cNvSpPr>
            <a:spLocks noGrp="1"/>
          </p:cNvSpPr>
          <p:nvPr>
            <p:ph type="dt" sz="half" idx="10"/>
          </p:nvPr>
        </p:nvSpPr>
        <p:spPr/>
        <p:txBody>
          <a:bodyPr/>
          <a:lstStyle/>
          <a:p>
            <a:r>
              <a:rPr lang="en-US"/>
              <a:t>2/3/20</a:t>
            </a:r>
          </a:p>
        </p:txBody>
      </p:sp>
      <p:sp>
        <p:nvSpPr>
          <p:cNvPr id="5" name="Footer Placeholder 4">
            <a:extLst>
              <a:ext uri="{FF2B5EF4-FFF2-40B4-BE49-F238E27FC236}">
                <a16:creationId xmlns:a16="http://schemas.microsoft.com/office/drawing/2014/main" id="{CE3D40DE-70F2-9A40-8DC2-78DA62D86844}"/>
              </a:ext>
            </a:extLst>
          </p:cNvPr>
          <p:cNvSpPr>
            <a:spLocks noGrp="1"/>
          </p:cNvSpPr>
          <p:nvPr>
            <p:ph type="ftr" sz="quarter" idx="11"/>
          </p:nvPr>
        </p:nvSpPr>
        <p:spPr/>
        <p:txBody>
          <a:bodyPr/>
          <a:lstStyle/>
          <a:p>
            <a:r>
              <a:rPr lang="en-US"/>
              <a:t>J Stewart | Installation Plan</a:t>
            </a:r>
          </a:p>
        </p:txBody>
      </p:sp>
      <p:sp>
        <p:nvSpPr>
          <p:cNvPr id="6" name="Slide Number Placeholder 5">
            <a:extLst>
              <a:ext uri="{FF2B5EF4-FFF2-40B4-BE49-F238E27FC236}">
                <a16:creationId xmlns:a16="http://schemas.microsoft.com/office/drawing/2014/main" id="{932A7536-63A5-1145-89B2-F062A814A7EF}"/>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3810563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D66B0-3485-3443-8291-FDE4C44A82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FEA7199-A758-C24D-AE73-E8EA16151D47}"/>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10567DE3-45E0-F94C-B58A-C636467073F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88C2781-A1E4-7A4B-A3F2-9C6406B70DB7}"/>
              </a:ext>
            </a:extLst>
          </p:cNvPr>
          <p:cNvSpPr>
            <a:spLocks noGrp="1"/>
          </p:cNvSpPr>
          <p:nvPr>
            <p:ph type="dt" sz="half" idx="10"/>
          </p:nvPr>
        </p:nvSpPr>
        <p:spPr/>
        <p:txBody>
          <a:bodyPr/>
          <a:lstStyle/>
          <a:p>
            <a:r>
              <a:rPr lang="en-US"/>
              <a:t>2/3/20</a:t>
            </a:r>
          </a:p>
        </p:txBody>
      </p:sp>
      <p:sp>
        <p:nvSpPr>
          <p:cNvPr id="6" name="Footer Placeholder 5">
            <a:extLst>
              <a:ext uri="{FF2B5EF4-FFF2-40B4-BE49-F238E27FC236}">
                <a16:creationId xmlns:a16="http://schemas.microsoft.com/office/drawing/2014/main" id="{A98726D5-7F4C-774A-9409-4DDCA2E8485B}"/>
              </a:ext>
            </a:extLst>
          </p:cNvPr>
          <p:cNvSpPr>
            <a:spLocks noGrp="1"/>
          </p:cNvSpPr>
          <p:nvPr>
            <p:ph type="ftr" sz="quarter" idx="11"/>
          </p:nvPr>
        </p:nvSpPr>
        <p:spPr/>
        <p:txBody>
          <a:bodyPr/>
          <a:lstStyle/>
          <a:p>
            <a:r>
              <a:rPr lang="en-US"/>
              <a:t>J Stewart | Installation Plan</a:t>
            </a:r>
          </a:p>
        </p:txBody>
      </p:sp>
      <p:sp>
        <p:nvSpPr>
          <p:cNvPr id="7" name="Slide Number Placeholder 6">
            <a:extLst>
              <a:ext uri="{FF2B5EF4-FFF2-40B4-BE49-F238E27FC236}">
                <a16:creationId xmlns:a16="http://schemas.microsoft.com/office/drawing/2014/main" id="{EFB834A4-0E8F-4743-9CE1-C4AD85E7E3AE}"/>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4322257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2EBF1C-D15F-484A-B61A-1BFDA2569E28}"/>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A1620F2B-2FCE-6842-ADE8-9CEBAC87FBE8}"/>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5A69AEB-9C74-7E4F-964C-E2AEE7D4C47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2DB52BC9-1000-9949-A9AD-112D2C0E765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8D6FFC4A-23F2-064C-BB34-ACDEE962BF8F}"/>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51BE2353-5E50-7341-AE1E-2C33FD6E1E73}"/>
              </a:ext>
            </a:extLst>
          </p:cNvPr>
          <p:cNvSpPr>
            <a:spLocks noGrp="1"/>
          </p:cNvSpPr>
          <p:nvPr>
            <p:ph type="dt" sz="half" idx="10"/>
          </p:nvPr>
        </p:nvSpPr>
        <p:spPr/>
        <p:txBody>
          <a:bodyPr/>
          <a:lstStyle/>
          <a:p>
            <a:r>
              <a:rPr lang="en-US"/>
              <a:t>2/3/20</a:t>
            </a:r>
          </a:p>
        </p:txBody>
      </p:sp>
      <p:sp>
        <p:nvSpPr>
          <p:cNvPr id="8" name="Footer Placeholder 7">
            <a:extLst>
              <a:ext uri="{FF2B5EF4-FFF2-40B4-BE49-F238E27FC236}">
                <a16:creationId xmlns:a16="http://schemas.microsoft.com/office/drawing/2014/main" id="{DF333784-30AB-EA46-B0DB-CFEFD0A41231}"/>
              </a:ext>
            </a:extLst>
          </p:cNvPr>
          <p:cNvSpPr>
            <a:spLocks noGrp="1"/>
          </p:cNvSpPr>
          <p:nvPr>
            <p:ph type="ftr" sz="quarter" idx="11"/>
          </p:nvPr>
        </p:nvSpPr>
        <p:spPr/>
        <p:txBody>
          <a:bodyPr/>
          <a:lstStyle/>
          <a:p>
            <a:r>
              <a:rPr lang="en-US"/>
              <a:t>J Stewart | Installation Plan</a:t>
            </a:r>
          </a:p>
        </p:txBody>
      </p:sp>
      <p:sp>
        <p:nvSpPr>
          <p:cNvPr id="9" name="Slide Number Placeholder 8">
            <a:extLst>
              <a:ext uri="{FF2B5EF4-FFF2-40B4-BE49-F238E27FC236}">
                <a16:creationId xmlns:a16="http://schemas.microsoft.com/office/drawing/2014/main" id="{2BCB78B3-BB74-9241-940F-76DF1EDFA11A}"/>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19685516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D6D539-C0B5-874C-9A21-E74BF5AE1C69}"/>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340B4DF0-BCF7-C14B-A4B4-75F1A894BC0E}"/>
              </a:ext>
            </a:extLst>
          </p:cNvPr>
          <p:cNvSpPr>
            <a:spLocks noGrp="1"/>
          </p:cNvSpPr>
          <p:nvPr>
            <p:ph type="dt" sz="half" idx="10"/>
          </p:nvPr>
        </p:nvSpPr>
        <p:spPr/>
        <p:txBody>
          <a:bodyPr/>
          <a:lstStyle/>
          <a:p>
            <a:r>
              <a:rPr lang="en-US"/>
              <a:t>2/3/20</a:t>
            </a:r>
          </a:p>
        </p:txBody>
      </p:sp>
      <p:sp>
        <p:nvSpPr>
          <p:cNvPr id="4" name="Footer Placeholder 3">
            <a:extLst>
              <a:ext uri="{FF2B5EF4-FFF2-40B4-BE49-F238E27FC236}">
                <a16:creationId xmlns:a16="http://schemas.microsoft.com/office/drawing/2014/main" id="{0D26857F-8257-8E49-98B2-086226A5EA8F}"/>
              </a:ext>
            </a:extLst>
          </p:cNvPr>
          <p:cNvSpPr>
            <a:spLocks noGrp="1"/>
          </p:cNvSpPr>
          <p:nvPr>
            <p:ph type="ftr" sz="quarter" idx="11"/>
          </p:nvPr>
        </p:nvSpPr>
        <p:spPr/>
        <p:txBody>
          <a:bodyPr/>
          <a:lstStyle/>
          <a:p>
            <a:r>
              <a:rPr lang="en-US"/>
              <a:t>J Stewart | Installation Plan</a:t>
            </a:r>
          </a:p>
        </p:txBody>
      </p:sp>
      <p:sp>
        <p:nvSpPr>
          <p:cNvPr id="5" name="Slide Number Placeholder 4">
            <a:extLst>
              <a:ext uri="{FF2B5EF4-FFF2-40B4-BE49-F238E27FC236}">
                <a16:creationId xmlns:a16="http://schemas.microsoft.com/office/drawing/2014/main" id="{C46570F3-FA48-734B-9F52-BE5ED99AAE4B}"/>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2410048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A3B6C24-F463-B343-9E08-1EDBB939B48E}"/>
              </a:ext>
            </a:extLst>
          </p:cNvPr>
          <p:cNvSpPr>
            <a:spLocks noGrp="1"/>
          </p:cNvSpPr>
          <p:nvPr>
            <p:ph type="dt" sz="half" idx="10"/>
          </p:nvPr>
        </p:nvSpPr>
        <p:spPr/>
        <p:txBody>
          <a:bodyPr/>
          <a:lstStyle/>
          <a:p>
            <a:r>
              <a:rPr lang="en-US"/>
              <a:t>2/3/20</a:t>
            </a:r>
          </a:p>
        </p:txBody>
      </p:sp>
      <p:sp>
        <p:nvSpPr>
          <p:cNvPr id="3" name="Footer Placeholder 2">
            <a:extLst>
              <a:ext uri="{FF2B5EF4-FFF2-40B4-BE49-F238E27FC236}">
                <a16:creationId xmlns:a16="http://schemas.microsoft.com/office/drawing/2014/main" id="{4C49B2F6-ED0C-CC44-886B-F2E406CC8274}"/>
              </a:ext>
            </a:extLst>
          </p:cNvPr>
          <p:cNvSpPr>
            <a:spLocks noGrp="1"/>
          </p:cNvSpPr>
          <p:nvPr>
            <p:ph type="ftr" sz="quarter" idx="11"/>
          </p:nvPr>
        </p:nvSpPr>
        <p:spPr/>
        <p:txBody>
          <a:bodyPr/>
          <a:lstStyle/>
          <a:p>
            <a:r>
              <a:rPr lang="en-US"/>
              <a:t>J Stewart | Installation Plan</a:t>
            </a:r>
          </a:p>
        </p:txBody>
      </p:sp>
      <p:sp>
        <p:nvSpPr>
          <p:cNvPr id="4" name="Slide Number Placeholder 3">
            <a:extLst>
              <a:ext uri="{FF2B5EF4-FFF2-40B4-BE49-F238E27FC236}">
                <a16:creationId xmlns:a16="http://schemas.microsoft.com/office/drawing/2014/main" id="{EDE26EDB-AB3B-AE45-9AC0-78673E65B3F3}"/>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8585271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83837-7551-014A-B4A9-99BE3798047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EA09999-081C-7946-B6DD-70D4EF77552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323D28D-5799-6947-9249-D0E4435AA75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D6D5F09-5396-A342-9B3F-94628227093E}"/>
              </a:ext>
            </a:extLst>
          </p:cNvPr>
          <p:cNvSpPr>
            <a:spLocks noGrp="1"/>
          </p:cNvSpPr>
          <p:nvPr>
            <p:ph type="dt" sz="half" idx="10"/>
          </p:nvPr>
        </p:nvSpPr>
        <p:spPr/>
        <p:txBody>
          <a:bodyPr/>
          <a:lstStyle/>
          <a:p>
            <a:r>
              <a:rPr lang="en-US"/>
              <a:t>2/3/20</a:t>
            </a:r>
          </a:p>
        </p:txBody>
      </p:sp>
      <p:sp>
        <p:nvSpPr>
          <p:cNvPr id="6" name="Footer Placeholder 5">
            <a:extLst>
              <a:ext uri="{FF2B5EF4-FFF2-40B4-BE49-F238E27FC236}">
                <a16:creationId xmlns:a16="http://schemas.microsoft.com/office/drawing/2014/main" id="{32F4CA27-B08E-9640-9FC5-158A51422D55}"/>
              </a:ext>
            </a:extLst>
          </p:cNvPr>
          <p:cNvSpPr>
            <a:spLocks noGrp="1"/>
          </p:cNvSpPr>
          <p:nvPr>
            <p:ph type="ftr" sz="quarter" idx="11"/>
          </p:nvPr>
        </p:nvSpPr>
        <p:spPr/>
        <p:txBody>
          <a:bodyPr/>
          <a:lstStyle/>
          <a:p>
            <a:r>
              <a:rPr lang="en-US"/>
              <a:t>J Stewart | Installation Plan</a:t>
            </a:r>
          </a:p>
        </p:txBody>
      </p:sp>
      <p:sp>
        <p:nvSpPr>
          <p:cNvPr id="7" name="Slide Number Placeholder 6">
            <a:extLst>
              <a:ext uri="{FF2B5EF4-FFF2-40B4-BE49-F238E27FC236}">
                <a16:creationId xmlns:a16="http://schemas.microsoft.com/office/drawing/2014/main" id="{7F9DB035-04D9-754B-9258-665C3A2F310E}"/>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656302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129F15-804E-9C45-833C-14816250CA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992760C6-AEAD-B344-93A0-1D01F725A4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566E9CC-E25B-BF44-B653-B25B71D5C7E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95CC5DBC-4533-5D48-8A76-42755F39F163}"/>
              </a:ext>
            </a:extLst>
          </p:cNvPr>
          <p:cNvSpPr>
            <a:spLocks noGrp="1"/>
          </p:cNvSpPr>
          <p:nvPr>
            <p:ph type="dt" sz="half" idx="10"/>
          </p:nvPr>
        </p:nvSpPr>
        <p:spPr/>
        <p:txBody>
          <a:bodyPr/>
          <a:lstStyle/>
          <a:p>
            <a:r>
              <a:rPr lang="en-US"/>
              <a:t>2/3/20</a:t>
            </a:r>
          </a:p>
        </p:txBody>
      </p:sp>
      <p:sp>
        <p:nvSpPr>
          <p:cNvPr id="6" name="Footer Placeholder 5">
            <a:extLst>
              <a:ext uri="{FF2B5EF4-FFF2-40B4-BE49-F238E27FC236}">
                <a16:creationId xmlns:a16="http://schemas.microsoft.com/office/drawing/2014/main" id="{F53E1958-2657-AC40-9257-2AAE53F68B24}"/>
              </a:ext>
            </a:extLst>
          </p:cNvPr>
          <p:cNvSpPr>
            <a:spLocks noGrp="1"/>
          </p:cNvSpPr>
          <p:nvPr>
            <p:ph type="ftr" sz="quarter" idx="11"/>
          </p:nvPr>
        </p:nvSpPr>
        <p:spPr/>
        <p:txBody>
          <a:bodyPr/>
          <a:lstStyle/>
          <a:p>
            <a:r>
              <a:rPr lang="en-US"/>
              <a:t>J Stewart | Installation Plan</a:t>
            </a:r>
          </a:p>
        </p:txBody>
      </p:sp>
      <p:sp>
        <p:nvSpPr>
          <p:cNvPr id="7" name="Slide Number Placeholder 6">
            <a:extLst>
              <a:ext uri="{FF2B5EF4-FFF2-40B4-BE49-F238E27FC236}">
                <a16:creationId xmlns:a16="http://schemas.microsoft.com/office/drawing/2014/main" id="{BEFAEC55-9C27-1442-877C-C6A61DC4B138}"/>
              </a:ext>
            </a:extLst>
          </p:cNvPr>
          <p:cNvSpPr>
            <a:spLocks noGrp="1"/>
          </p:cNvSpPr>
          <p:nvPr>
            <p:ph type="sldNum" sz="quarter" idx="12"/>
          </p:nvPr>
        </p:nvSpPr>
        <p:spPr/>
        <p:txBody>
          <a:bodyPr/>
          <a:lstStyle/>
          <a:p>
            <a:fld id="{A11F5548-D707-994F-B8D7-65E3D61900EE}" type="slidenum">
              <a:rPr lang="en-US" smtClean="0"/>
              <a:t>‹#›</a:t>
            </a:fld>
            <a:endParaRPr lang="en-US"/>
          </a:p>
        </p:txBody>
      </p:sp>
    </p:spTree>
    <p:extLst>
      <p:ext uri="{BB962C8B-B14F-4D97-AF65-F5344CB8AC3E}">
        <p14:creationId xmlns:p14="http://schemas.microsoft.com/office/powerpoint/2010/main" val="25041480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B7977FF-3E5F-B74E-8A67-FF7F0226A4E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7FE80287-FC31-6A4E-A927-11DCA4813DF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E88CB2F-3A85-4640-8440-754B8E07A5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2/3/20</a:t>
            </a:r>
          </a:p>
        </p:txBody>
      </p:sp>
      <p:sp>
        <p:nvSpPr>
          <p:cNvPr id="5" name="Footer Placeholder 4">
            <a:extLst>
              <a:ext uri="{FF2B5EF4-FFF2-40B4-BE49-F238E27FC236}">
                <a16:creationId xmlns:a16="http://schemas.microsoft.com/office/drawing/2014/main" id="{32C968C5-9611-8940-8FDC-D8A241021DB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J Stewart | Installation Plan</a:t>
            </a:r>
          </a:p>
        </p:txBody>
      </p:sp>
      <p:sp>
        <p:nvSpPr>
          <p:cNvPr id="6" name="Slide Number Placeholder 5">
            <a:extLst>
              <a:ext uri="{FF2B5EF4-FFF2-40B4-BE49-F238E27FC236}">
                <a16:creationId xmlns:a16="http://schemas.microsoft.com/office/drawing/2014/main" id="{DE4A1C63-3D2C-9D4B-9895-EAD03EB87F8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1F5548-D707-994F-B8D7-65E3D61900EE}" type="slidenum">
              <a:rPr lang="en-US" smtClean="0"/>
              <a:t>‹#›</a:t>
            </a:fld>
            <a:endParaRPr lang="en-US"/>
          </a:p>
        </p:txBody>
      </p:sp>
    </p:spTree>
    <p:extLst>
      <p:ext uri="{BB962C8B-B14F-4D97-AF65-F5344CB8AC3E}">
        <p14:creationId xmlns:p14="http://schemas.microsoft.com/office/powerpoint/2010/main" val="23893895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emf"/><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4.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25.jpg"/><Relationship Id="rId3" Type="http://schemas.openxmlformats.org/officeDocument/2006/relationships/image" Target="../media/image20.jpg"/><Relationship Id="rId7" Type="http://schemas.openxmlformats.org/officeDocument/2006/relationships/image" Target="../media/image24.jpg"/><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image" Target="../media/image23.png"/><Relationship Id="rId5" Type="http://schemas.openxmlformats.org/officeDocument/2006/relationships/image" Target="../media/image22.JPG"/><Relationship Id="rId4" Type="http://schemas.openxmlformats.org/officeDocument/2006/relationships/image" Target="../media/image21.jpg"/></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JPG"/><Relationship Id="rId4" Type="http://schemas.openxmlformats.org/officeDocument/2006/relationships/image" Target="../media/image28.png"/></Relationships>
</file>

<file path=ppt/slides/_rels/slide19.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jpg"/><Relationship Id="rId1" Type="http://schemas.openxmlformats.org/officeDocument/2006/relationships/slideLayout" Target="../slideLayouts/slideLayout2.xml"/><Relationship Id="rId6" Type="http://schemas.openxmlformats.org/officeDocument/2006/relationships/image" Target="../media/image35.jpg"/><Relationship Id="rId5" Type="http://schemas.openxmlformats.org/officeDocument/2006/relationships/image" Target="../media/image34.jpg"/><Relationship Id="rId4" Type="http://schemas.openxmlformats.org/officeDocument/2006/relationships/image" Target="../media/image3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2.xml"/><Relationship Id="rId5" Type="http://schemas.openxmlformats.org/officeDocument/2006/relationships/image" Target="../media/image39.jpg"/><Relationship Id="rId4" Type="http://schemas.openxmlformats.org/officeDocument/2006/relationships/image" Target="../media/image38.jpg"/></Relationships>
</file>

<file path=ppt/slides/_rels/slide21.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2.xml"/><Relationship Id="rId5" Type="http://schemas.openxmlformats.org/officeDocument/2006/relationships/image" Target="../media/image43.png"/><Relationship Id="rId4" Type="http://schemas.openxmlformats.org/officeDocument/2006/relationships/image" Target="../media/image42.JPG"/></Relationships>
</file>

<file path=ppt/slides/_rels/slide22.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3.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image" Target="../media/image49.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50.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52.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7.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2C97CF-4BA5-5146-8F5A-B3CC7B61A570}"/>
              </a:ext>
            </a:extLst>
          </p:cNvPr>
          <p:cNvSpPr>
            <a:spLocks noGrp="1"/>
          </p:cNvSpPr>
          <p:nvPr>
            <p:ph type="ctrTitle"/>
          </p:nvPr>
        </p:nvSpPr>
        <p:spPr/>
        <p:txBody>
          <a:bodyPr/>
          <a:lstStyle/>
          <a:p>
            <a:r>
              <a:rPr lang="en-US" dirty="0"/>
              <a:t>Installation Plan</a:t>
            </a:r>
          </a:p>
        </p:txBody>
      </p:sp>
      <p:sp>
        <p:nvSpPr>
          <p:cNvPr id="3" name="Subtitle 2">
            <a:extLst>
              <a:ext uri="{FF2B5EF4-FFF2-40B4-BE49-F238E27FC236}">
                <a16:creationId xmlns:a16="http://schemas.microsoft.com/office/drawing/2014/main" id="{4D41657B-C94A-5943-92A0-724C1CC77FD3}"/>
              </a:ext>
            </a:extLst>
          </p:cNvPr>
          <p:cNvSpPr>
            <a:spLocks noGrp="1"/>
          </p:cNvSpPr>
          <p:nvPr>
            <p:ph type="subTitle" idx="1"/>
          </p:nvPr>
        </p:nvSpPr>
        <p:spPr/>
        <p:txBody>
          <a:bodyPr/>
          <a:lstStyle/>
          <a:p>
            <a:r>
              <a:rPr lang="en-US" dirty="0"/>
              <a:t>J Stewart</a:t>
            </a:r>
          </a:p>
          <a:p>
            <a:r>
              <a:rPr lang="en-US" dirty="0"/>
              <a:t>I&amp;I workshop </a:t>
            </a:r>
          </a:p>
          <a:p>
            <a:r>
              <a:rPr lang="en-US" dirty="0"/>
              <a:t>February 2020</a:t>
            </a:r>
          </a:p>
        </p:txBody>
      </p:sp>
    </p:spTree>
    <p:extLst>
      <p:ext uri="{BB962C8B-B14F-4D97-AF65-F5344CB8AC3E}">
        <p14:creationId xmlns:p14="http://schemas.microsoft.com/office/powerpoint/2010/main" val="310105217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C154B1-5201-E640-85A7-9F3A53D7D03F}"/>
              </a:ext>
            </a:extLst>
          </p:cNvPr>
          <p:cNvSpPr>
            <a:spLocks noGrp="1"/>
          </p:cNvSpPr>
          <p:nvPr>
            <p:ph type="title"/>
          </p:nvPr>
        </p:nvSpPr>
        <p:spPr>
          <a:xfrm>
            <a:off x="838200" y="365125"/>
            <a:ext cx="10515600" cy="612775"/>
          </a:xfrm>
        </p:spPr>
        <p:txBody>
          <a:bodyPr>
            <a:normAutofit fontScale="90000"/>
          </a:bodyPr>
          <a:lstStyle/>
          <a:p>
            <a:r>
              <a:rPr lang="en-US" dirty="0"/>
              <a:t>CAL/CI Initial Installation</a:t>
            </a:r>
          </a:p>
        </p:txBody>
      </p:sp>
      <p:sp>
        <p:nvSpPr>
          <p:cNvPr id="3" name="Content Placeholder 2">
            <a:extLst>
              <a:ext uri="{FF2B5EF4-FFF2-40B4-BE49-F238E27FC236}">
                <a16:creationId xmlns:a16="http://schemas.microsoft.com/office/drawing/2014/main" id="{93956C95-4400-8143-ADA3-51C43305CC8B}"/>
              </a:ext>
            </a:extLst>
          </p:cNvPr>
          <p:cNvSpPr>
            <a:spLocks noGrp="1"/>
          </p:cNvSpPr>
          <p:nvPr>
            <p:ph idx="1"/>
          </p:nvPr>
        </p:nvSpPr>
        <p:spPr>
          <a:xfrm>
            <a:off x="838200" y="977900"/>
            <a:ext cx="10515600" cy="4864100"/>
          </a:xfrm>
        </p:spPr>
        <p:txBody>
          <a:bodyPr>
            <a:normAutofit fontScale="85000" lnSpcReduction="20000"/>
          </a:bodyPr>
          <a:lstStyle/>
          <a:p>
            <a:r>
              <a:rPr lang="en-US" dirty="0"/>
              <a:t>The details of the CAL/CI installation have not been worked through.</a:t>
            </a:r>
          </a:p>
          <a:p>
            <a:r>
              <a:rPr lang="en-US" dirty="0"/>
              <a:t>The CAL/CI groups plans to install all the thermometry cables at the beginning of the installation. </a:t>
            </a:r>
          </a:p>
          <a:p>
            <a:pPr lvl="1"/>
            <a:r>
              <a:rPr lang="en-US" dirty="0"/>
              <a:t>The number and location of the sensors needs fixed.</a:t>
            </a:r>
          </a:p>
          <a:p>
            <a:pPr lvl="1"/>
            <a:r>
              <a:rPr lang="en-US" dirty="0"/>
              <a:t>Purity monitors, Capacitance level meters and possibly cameras will be installed near the East wall.</a:t>
            </a:r>
          </a:p>
          <a:p>
            <a:pPr lvl="1"/>
            <a:r>
              <a:rPr lang="en-US" dirty="0"/>
              <a:t>The interfaces need to be defined especially for the cabling.</a:t>
            </a:r>
          </a:p>
          <a:p>
            <a:pPr lvl="1"/>
            <a:r>
              <a:rPr lang="en-US" dirty="0"/>
              <a:t>After this a reasonable time and labor estimates can be established.</a:t>
            </a:r>
          </a:p>
          <a:p>
            <a:r>
              <a:rPr lang="en-US" dirty="0"/>
              <a:t>The installation of CAL/CI should be treated as a sequence of planning packages in the schedule.</a:t>
            </a:r>
          </a:p>
          <a:p>
            <a:r>
              <a:rPr lang="en-US" dirty="0"/>
              <a:t>Here it is assumed that the cryogenic instrumentation and the End Wall can be installed in &lt;1 month period.</a:t>
            </a:r>
          </a:p>
          <a:p>
            <a:r>
              <a:rPr lang="en-US" dirty="0"/>
              <a:t>Some CAL/CI work needs to run in parallel to TPC installation and a month long planning packages should be inserted at the end of the installation.</a:t>
            </a:r>
          </a:p>
          <a:p>
            <a:r>
              <a:rPr lang="en-US" dirty="0"/>
              <a:t>Do we need to add CAL testing activities that stop other installation work?</a:t>
            </a:r>
          </a:p>
          <a:p>
            <a:endParaRPr lang="en-US" dirty="0"/>
          </a:p>
          <a:p>
            <a:endParaRPr lang="en-US" dirty="0"/>
          </a:p>
        </p:txBody>
      </p:sp>
      <p:sp>
        <p:nvSpPr>
          <p:cNvPr id="7" name="Date Placeholder 6">
            <a:extLst>
              <a:ext uri="{FF2B5EF4-FFF2-40B4-BE49-F238E27FC236}">
                <a16:creationId xmlns:a16="http://schemas.microsoft.com/office/drawing/2014/main" id="{321E5920-B1D5-3D42-8296-956510E4F691}"/>
              </a:ext>
            </a:extLst>
          </p:cNvPr>
          <p:cNvSpPr>
            <a:spLocks noGrp="1"/>
          </p:cNvSpPr>
          <p:nvPr>
            <p:ph type="dt" sz="half" idx="10"/>
          </p:nvPr>
        </p:nvSpPr>
        <p:spPr/>
        <p:txBody>
          <a:bodyPr/>
          <a:lstStyle/>
          <a:p>
            <a:r>
              <a:rPr lang="en-US"/>
              <a:t>2/3/20</a:t>
            </a:r>
          </a:p>
        </p:txBody>
      </p:sp>
      <p:sp>
        <p:nvSpPr>
          <p:cNvPr id="8" name="Footer Placeholder 7">
            <a:extLst>
              <a:ext uri="{FF2B5EF4-FFF2-40B4-BE49-F238E27FC236}">
                <a16:creationId xmlns:a16="http://schemas.microsoft.com/office/drawing/2014/main" id="{55F5A997-340B-4C48-95DF-E0241A1417FA}"/>
              </a:ext>
            </a:extLst>
          </p:cNvPr>
          <p:cNvSpPr>
            <a:spLocks noGrp="1"/>
          </p:cNvSpPr>
          <p:nvPr>
            <p:ph type="ftr" sz="quarter" idx="11"/>
          </p:nvPr>
        </p:nvSpPr>
        <p:spPr/>
        <p:txBody>
          <a:bodyPr/>
          <a:lstStyle/>
          <a:p>
            <a:r>
              <a:rPr lang="en-US"/>
              <a:t>J Stewart | Installation Plan</a:t>
            </a:r>
          </a:p>
        </p:txBody>
      </p:sp>
      <p:sp>
        <p:nvSpPr>
          <p:cNvPr id="9" name="Slide Number Placeholder 8">
            <a:extLst>
              <a:ext uri="{FF2B5EF4-FFF2-40B4-BE49-F238E27FC236}">
                <a16:creationId xmlns:a16="http://schemas.microsoft.com/office/drawing/2014/main" id="{221E678F-E1BE-F94A-836F-9BEF9C59B4D1}"/>
              </a:ext>
            </a:extLst>
          </p:cNvPr>
          <p:cNvSpPr>
            <a:spLocks noGrp="1"/>
          </p:cNvSpPr>
          <p:nvPr>
            <p:ph type="sldNum" sz="quarter" idx="12"/>
          </p:nvPr>
        </p:nvSpPr>
        <p:spPr/>
        <p:txBody>
          <a:bodyPr/>
          <a:lstStyle/>
          <a:p>
            <a:fld id="{A11F5548-D707-994F-B8D7-65E3D61900EE}" type="slidenum">
              <a:rPr lang="en-US" smtClean="0"/>
              <a:t>10</a:t>
            </a:fld>
            <a:endParaRPr lang="en-US"/>
          </a:p>
        </p:txBody>
      </p:sp>
    </p:spTree>
    <p:extLst>
      <p:ext uri="{BB962C8B-B14F-4D97-AF65-F5344CB8AC3E}">
        <p14:creationId xmlns:p14="http://schemas.microsoft.com/office/powerpoint/2010/main" val="6802893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1776F-ACA3-D947-873B-40B0BBF0541A}"/>
              </a:ext>
            </a:extLst>
          </p:cNvPr>
          <p:cNvSpPr>
            <a:spLocks noGrp="1"/>
          </p:cNvSpPr>
          <p:nvPr>
            <p:ph type="title"/>
          </p:nvPr>
        </p:nvSpPr>
        <p:spPr>
          <a:xfrm>
            <a:off x="838200" y="365125"/>
            <a:ext cx="10515600" cy="757619"/>
          </a:xfrm>
        </p:spPr>
        <p:txBody>
          <a:bodyPr/>
          <a:lstStyle/>
          <a:p>
            <a:r>
              <a:rPr lang="en-US" dirty="0"/>
              <a:t>Ground plane mount installation</a:t>
            </a:r>
          </a:p>
        </p:txBody>
      </p:sp>
      <p:sp>
        <p:nvSpPr>
          <p:cNvPr id="3" name="Content Placeholder 2">
            <a:extLst>
              <a:ext uri="{FF2B5EF4-FFF2-40B4-BE49-F238E27FC236}">
                <a16:creationId xmlns:a16="http://schemas.microsoft.com/office/drawing/2014/main" id="{D9D4E7EA-12B3-8241-9103-35B613FFD88E}"/>
              </a:ext>
            </a:extLst>
          </p:cNvPr>
          <p:cNvSpPr>
            <a:spLocks noGrp="1"/>
          </p:cNvSpPr>
          <p:nvPr>
            <p:ph idx="1"/>
          </p:nvPr>
        </p:nvSpPr>
        <p:spPr>
          <a:xfrm>
            <a:off x="838200" y="1122744"/>
            <a:ext cx="4960716" cy="5054219"/>
          </a:xfrm>
        </p:spPr>
        <p:txBody>
          <a:bodyPr>
            <a:normAutofit fontScale="92500" lnSpcReduction="10000"/>
          </a:bodyPr>
          <a:lstStyle/>
          <a:p>
            <a:r>
              <a:rPr lang="en-US" dirty="0"/>
              <a:t>A network of north-south support bars need to be installed for hanging the ground plane from the DSS structure. </a:t>
            </a:r>
          </a:p>
          <a:p>
            <a:pPr lvl="1"/>
            <a:r>
              <a:rPr lang="en-US" dirty="0"/>
              <a:t>This disconnects the FC from the ground plane except through the CPA mounts.</a:t>
            </a:r>
          </a:p>
          <a:p>
            <a:r>
              <a:rPr lang="en-US" dirty="0"/>
              <a:t>The ground planes can also be installed in this time as they are hinged and do not interfere with the CPA-FC installation. </a:t>
            </a:r>
          </a:p>
          <a:p>
            <a:r>
              <a:rPr lang="en-US" dirty="0"/>
              <a:t>This work can be performed in parallel to the end wall installation. </a:t>
            </a:r>
          </a:p>
        </p:txBody>
      </p:sp>
      <p:pic>
        <p:nvPicPr>
          <p:cNvPr id="5" name="Picture 4">
            <a:extLst>
              <a:ext uri="{FF2B5EF4-FFF2-40B4-BE49-F238E27FC236}">
                <a16:creationId xmlns:a16="http://schemas.microsoft.com/office/drawing/2014/main" id="{3A95112B-C390-45A8-8987-7337711D30DA}"/>
              </a:ext>
            </a:extLst>
          </p:cNvPr>
          <p:cNvPicPr>
            <a:picLocks noChangeAspect="1"/>
          </p:cNvPicPr>
          <p:nvPr/>
        </p:nvPicPr>
        <p:blipFill>
          <a:blip r:embed="rId2"/>
          <a:stretch>
            <a:fillRect/>
          </a:stretch>
        </p:blipFill>
        <p:spPr>
          <a:xfrm>
            <a:off x="5840245" y="1856709"/>
            <a:ext cx="6163160" cy="3699945"/>
          </a:xfrm>
          <a:prstGeom prst="rect">
            <a:avLst/>
          </a:prstGeom>
        </p:spPr>
      </p:pic>
      <p:sp>
        <p:nvSpPr>
          <p:cNvPr id="7" name="Date Placeholder 6">
            <a:extLst>
              <a:ext uri="{FF2B5EF4-FFF2-40B4-BE49-F238E27FC236}">
                <a16:creationId xmlns:a16="http://schemas.microsoft.com/office/drawing/2014/main" id="{A3A299FA-B3D5-5B41-8CEB-894E0A9B99E1}"/>
              </a:ext>
            </a:extLst>
          </p:cNvPr>
          <p:cNvSpPr>
            <a:spLocks noGrp="1"/>
          </p:cNvSpPr>
          <p:nvPr>
            <p:ph type="dt" sz="half" idx="10"/>
          </p:nvPr>
        </p:nvSpPr>
        <p:spPr/>
        <p:txBody>
          <a:bodyPr/>
          <a:lstStyle/>
          <a:p>
            <a:r>
              <a:rPr lang="en-US"/>
              <a:t>2/3/20</a:t>
            </a:r>
          </a:p>
        </p:txBody>
      </p:sp>
      <p:sp>
        <p:nvSpPr>
          <p:cNvPr id="8" name="Footer Placeholder 7">
            <a:extLst>
              <a:ext uri="{FF2B5EF4-FFF2-40B4-BE49-F238E27FC236}">
                <a16:creationId xmlns:a16="http://schemas.microsoft.com/office/drawing/2014/main" id="{58323097-574C-2144-9D07-C64F019D3037}"/>
              </a:ext>
            </a:extLst>
          </p:cNvPr>
          <p:cNvSpPr>
            <a:spLocks noGrp="1"/>
          </p:cNvSpPr>
          <p:nvPr>
            <p:ph type="ftr" sz="quarter" idx="11"/>
          </p:nvPr>
        </p:nvSpPr>
        <p:spPr/>
        <p:txBody>
          <a:bodyPr/>
          <a:lstStyle/>
          <a:p>
            <a:r>
              <a:rPr lang="en-US"/>
              <a:t>J Stewart | Installation Plan</a:t>
            </a:r>
          </a:p>
        </p:txBody>
      </p:sp>
      <p:sp>
        <p:nvSpPr>
          <p:cNvPr id="9" name="Slide Number Placeholder 8">
            <a:extLst>
              <a:ext uri="{FF2B5EF4-FFF2-40B4-BE49-F238E27FC236}">
                <a16:creationId xmlns:a16="http://schemas.microsoft.com/office/drawing/2014/main" id="{3A982777-E06E-974D-9967-C925DEC3D696}"/>
              </a:ext>
            </a:extLst>
          </p:cNvPr>
          <p:cNvSpPr>
            <a:spLocks noGrp="1"/>
          </p:cNvSpPr>
          <p:nvPr>
            <p:ph type="sldNum" sz="quarter" idx="12"/>
          </p:nvPr>
        </p:nvSpPr>
        <p:spPr/>
        <p:txBody>
          <a:bodyPr/>
          <a:lstStyle/>
          <a:p>
            <a:fld id="{A11F5548-D707-994F-B8D7-65E3D61900EE}" type="slidenum">
              <a:rPr lang="en-US" smtClean="0"/>
              <a:t>11</a:t>
            </a:fld>
            <a:endParaRPr lang="en-US"/>
          </a:p>
        </p:txBody>
      </p:sp>
    </p:spTree>
    <p:extLst>
      <p:ext uri="{BB962C8B-B14F-4D97-AF65-F5344CB8AC3E}">
        <p14:creationId xmlns:p14="http://schemas.microsoft.com/office/powerpoint/2010/main" val="12919849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083E7-266E-5845-AB7B-33287823CA7C}"/>
              </a:ext>
            </a:extLst>
          </p:cNvPr>
          <p:cNvSpPr>
            <a:spLocks noGrp="1"/>
          </p:cNvSpPr>
          <p:nvPr>
            <p:ph type="title"/>
          </p:nvPr>
        </p:nvSpPr>
        <p:spPr>
          <a:xfrm>
            <a:off x="583557" y="260953"/>
            <a:ext cx="5666772" cy="722895"/>
          </a:xfrm>
        </p:spPr>
        <p:txBody>
          <a:bodyPr/>
          <a:lstStyle/>
          <a:p>
            <a:r>
              <a:rPr lang="en-US" dirty="0"/>
              <a:t>HV End Wall Installation</a:t>
            </a:r>
          </a:p>
        </p:txBody>
      </p:sp>
      <p:sp>
        <p:nvSpPr>
          <p:cNvPr id="3" name="Content Placeholder 2">
            <a:extLst>
              <a:ext uri="{FF2B5EF4-FFF2-40B4-BE49-F238E27FC236}">
                <a16:creationId xmlns:a16="http://schemas.microsoft.com/office/drawing/2014/main" id="{51455970-75CA-6D42-8BED-D649D4EF581B}"/>
              </a:ext>
            </a:extLst>
          </p:cNvPr>
          <p:cNvSpPr>
            <a:spLocks noGrp="1"/>
          </p:cNvSpPr>
          <p:nvPr>
            <p:ph idx="1"/>
          </p:nvPr>
        </p:nvSpPr>
        <p:spPr>
          <a:xfrm>
            <a:off x="838200" y="983848"/>
            <a:ext cx="5412129" cy="5193115"/>
          </a:xfrm>
        </p:spPr>
        <p:txBody>
          <a:bodyPr>
            <a:normAutofit fontScale="92500" lnSpcReduction="20000"/>
          </a:bodyPr>
          <a:lstStyle/>
          <a:p>
            <a:r>
              <a:rPr lang="en-US" dirty="0"/>
              <a:t>The exact sequence of the EW installation is not fixed. This will be finalized at the AR phase 2 test.</a:t>
            </a:r>
          </a:p>
          <a:p>
            <a:r>
              <a:rPr lang="en-US" dirty="0"/>
              <a:t>EW are installed using a dedicated removable beam with winches.</a:t>
            </a:r>
          </a:p>
          <a:p>
            <a:r>
              <a:rPr lang="en-US" dirty="0"/>
              <a:t>EW panels are lifted one after the other to form an EW panel.</a:t>
            </a:r>
          </a:p>
          <a:p>
            <a:r>
              <a:rPr lang="en-US" dirty="0"/>
              <a:t>Row 1 of the cathode must also be installed at this time in order to install the HV cup and feedthrough. (No access after EW is complete!)</a:t>
            </a:r>
          </a:p>
          <a:p>
            <a:r>
              <a:rPr lang="en-US" dirty="0"/>
              <a:t>1 or 2 </a:t>
            </a:r>
            <a:r>
              <a:rPr lang="en-US" dirty="0" err="1"/>
              <a:t>endwall</a:t>
            </a:r>
            <a:r>
              <a:rPr lang="en-US" dirty="0"/>
              <a:t> panels must be installed after HV installed to allow the  scissor lift to be removed. Cryogenic piping limits scissor lift access behind the </a:t>
            </a:r>
            <a:r>
              <a:rPr lang="en-US" dirty="0" err="1"/>
              <a:t>endwall</a:t>
            </a:r>
            <a:r>
              <a:rPr lang="en-US" dirty="0"/>
              <a:t>.</a:t>
            </a:r>
          </a:p>
          <a:p>
            <a:endParaRPr lang="en-US" dirty="0"/>
          </a:p>
          <a:p>
            <a:endParaRPr lang="en-US" dirty="0"/>
          </a:p>
          <a:p>
            <a:endParaRPr lang="en-US" dirty="0"/>
          </a:p>
          <a:p>
            <a:endParaRPr lang="en-US" dirty="0"/>
          </a:p>
          <a:p>
            <a:endParaRPr lang="en-US" dirty="0"/>
          </a:p>
        </p:txBody>
      </p:sp>
      <p:pic>
        <p:nvPicPr>
          <p:cNvPr id="4" name="Picture 3">
            <a:extLst>
              <a:ext uri="{FF2B5EF4-FFF2-40B4-BE49-F238E27FC236}">
                <a16:creationId xmlns:a16="http://schemas.microsoft.com/office/drawing/2014/main" id="{375743AE-5D58-0641-9DD1-111703683870}"/>
              </a:ext>
            </a:extLst>
          </p:cNvPr>
          <p:cNvPicPr>
            <a:picLocks noChangeAspect="1"/>
          </p:cNvPicPr>
          <p:nvPr/>
        </p:nvPicPr>
        <p:blipFill>
          <a:blip r:embed="rId2"/>
          <a:stretch>
            <a:fillRect/>
          </a:stretch>
        </p:blipFill>
        <p:spPr>
          <a:xfrm>
            <a:off x="6807200" y="202235"/>
            <a:ext cx="5384800" cy="2032000"/>
          </a:xfrm>
          <a:prstGeom prst="rect">
            <a:avLst/>
          </a:prstGeom>
        </p:spPr>
      </p:pic>
      <p:pic>
        <p:nvPicPr>
          <p:cNvPr id="5" name="Picture 4">
            <a:extLst>
              <a:ext uri="{FF2B5EF4-FFF2-40B4-BE49-F238E27FC236}">
                <a16:creationId xmlns:a16="http://schemas.microsoft.com/office/drawing/2014/main" id="{2D462D2B-B20D-324D-832C-BB7188D33D39}"/>
              </a:ext>
            </a:extLst>
          </p:cNvPr>
          <p:cNvPicPr/>
          <p:nvPr/>
        </p:nvPicPr>
        <p:blipFill rotWithShape="1">
          <a:blip r:embed="rId3"/>
          <a:srcRect l="45670" t="16279" r="29552" b="8333"/>
          <a:stretch/>
        </p:blipFill>
        <p:spPr bwMode="auto">
          <a:xfrm>
            <a:off x="8840152" y="2321240"/>
            <a:ext cx="1318895" cy="2256790"/>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80C6556B-634A-1E4E-AC9B-83E35EE91E10}"/>
              </a:ext>
            </a:extLst>
          </p:cNvPr>
          <p:cNvPicPr/>
          <p:nvPr/>
        </p:nvPicPr>
        <p:blipFill rotWithShape="1">
          <a:blip r:embed="rId4"/>
          <a:srcRect l="48163" t="18931" r="29654" b="10629"/>
          <a:stretch/>
        </p:blipFill>
        <p:spPr bwMode="auto">
          <a:xfrm>
            <a:off x="7126095" y="2321240"/>
            <a:ext cx="1240155" cy="2215515"/>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C4E4E8F8-34A4-BB4F-853E-B730CFAB1B7D}"/>
              </a:ext>
            </a:extLst>
          </p:cNvPr>
          <p:cNvPicPr/>
          <p:nvPr/>
        </p:nvPicPr>
        <p:blipFill rotWithShape="1">
          <a:blip r:embed="rId5"/>
          <a:srcRect l="43384" t="18401" r="31445" b="8333"/>
          <a:stretch/>
        </p:blipFill>
        <p:spPr bwMode="auto">
          <a:xfrm>
            <a:off x="10482172" y="2321241"/>
            <a:ext cx="1486812" cy="2215515"/>
          </a:xfrm>
          <a:prstGeom prst="rect">
            <a:avLst/>
          </a:prstGeom>
          <a:ln>
            <a:noFill/>
          </a:ln>
          <a:extLst>
            <a:ext uri="{53640926-AAD7-44D8-BBD7-CCE9431645EC}">
              <a14:shadowObscured xmlns:a14="http://schemas.microsoft.com/office/drawing/2010/main"/>
            </a:ext>
          </a:extLst>
        </p:spPr>
      </p:pic>
      <p:pic>
        <p:nvPicPr>
          <p:cNvPr id="8" name="Picture 7">
            <a:extLst>
              <a:ext uri="{FF2B5EF4-FFF2-40B4-BE49-F238E27FC236}">
                <a16:creationId xmlns:a16="http://schemas.microsoft.com/office/drawing/2014/main" id="{09836BCF-1421-3C43-B576-992A6677B82E}"/>
              </a:ext>
            </a:extLst>
          </p:cNvPr>
          <p:cNvPicPr>
            <a:picLocks noChangeAspect="1"/>
          </p:cNvPicPr>
          <p:nvPr/>
        </p:nvPicPr>
        <p:blipFill>
          <a:blip r:embed="rId6"/>
          <a:stretch>
            <a:fillRect/>
          </a:stretch>
        </p:blipFill>
        <p:spPr>
          <a:xfrm>
            <a:off x="8444392" y="4623760"/>
            <a:ext cx="2110413" cy="2092935"/>
          </a:xfrm>
          <a:prstGeom prst="rect">
            <a:avLst/>
          </a:prstGeom>
        </p:spPr>
      </p:pic>
      <p:sp>
        <p:nvSpPr>
          <p:cNvPr id="9" name="Rectangle 8">
            <a:extLst>
              <a:ext uri="{FF2B5EF4-FFF2-40B4-BE49-F238E27FC236}">
                <a16:creationId xmlns:a16="http://schemas.microsoft.com/office/drawing/2014/main" id="{5975C6A8-0F5E-894E-A02A-96CF752A968C}"/>
              </a:ext>
            </a:extLst>
          </p:cNvPr>
          <p:cNvSpPr/>
          <p:nvPr/>
        </p:nvSpPr>
        <p:spPr>
          <a:xfrm>
            <a:off x="8517027" y="6296628"/>
            <a:ext cx="407054" cy="254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576A4D0A-1742-4D41-AC90-3639B1A04FC1}"/>
              </a:ext>
            </a:extLst>
          </p:cNvPr>
          <p:cNvSpPr/>
          <p:nvPr/>
        </p:nvSpPr>
        <p:spPr>
          <a:xfrm>
            <a:off x="9850045" y="6321707"/>
            <a:ext cx="407054" cy="25464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Date Placeholder 12">
            <a:extLst>
              <a:ext uri="{FF2B5EF4-FFF2-40B4-BE49-F238E27FC236}">
                <a16:creationId xmlns:a16="http://schemas.microsoft.com/office/drawing/2014/main" id="{39CDC6E8-CA36-974C-BBF5-4E83D63C061C}"/>
              </a:ext>
            </a:extLst>
          </p:cNvPr>
          <p:cNvSpPr>
            <a:spLocks noGrp="1"/>
          </p:cNvSpPr>
          <p:nvPr>
            <p:ph type="dt" sz="half" idx="10"/>
          </p:nvPr>
        </p:nvSpPr>
        <p:spPr/>
        <p:txBody>
          <a:bodyPr/>
          <a:lstStyle/>
          <a:p>
            <a:r>
              <a:rPr lang="en-US"/>
              <a:t>2/3/20</a:t>
            </a:r>
          </a:p>
        </p:txBody>
      </p:sp>
      <p:sp>
        <p:nvSpPr>
          <p:cNvPr id="14" name="Footer Placeholder 13">
            <a:extLst>
              <a:ext uri="{FF2B5EF4-FFF2-40B4-BE49-F238E27FC236}">
                <a16:creationId xmlns:a16="http://schemas.microsoft.com/office/drawing/2014/main" id="{946B6E6E-5A3B-034B-937A-AE9599EB597E}"/>
              </a:ext>
            </a:extLst>
          </p:cNvPr>
          <p:cNvSpPr>
            <a:spLocks noGrp="1"/>
          </p:cNvSpPr>
          <p:nvPr>
            <p:ph type="ftr" sz="quarter" idx="11"/>
          </p:nvPr>
        </p:nvSpPr>
        <p:spPr/>
        <p:txBody>
          <a:bodyPr/>
          <a:lstStyle/>
          <a:p>
            <a:r>
              <a:rPr lang="en-US"/>
              <a:t>J Stewart | Installation Plan</a:t>
            </a:r>
          </a:p>
        </p:txBody>
      </p:sp>
      <p:sp>
        <p:nvSpPr>
          <p:cNvPr id="15" name="Slide Number Placeholder 14">
            <a:extLst>
              <a:ext uri="{FF2B5EF4-FFF2-40B4-BE49-F238E27FC236}">
                <a16:creationId xmlns:a16="http://schemas.microsoft.com/office/drawing/2014/main" id="{06285AC5-FF16-424A-809E-84932B77FE2F}"/>
              </a:ext>
            </a:extLst>
          </p:cNvPr>
          <p:cNvSpPr>
            <a:spLocks noGrp="1"/>
          </p:cNvSpPr>
          <p:nvPr>
            <p:ph type="sldNum" sz="quarter" idx="12"/>
          </p:nvPr>
        </p:nvSpPr>
        <p:spPr/>
        <p:txBody>
          <a:bodyPr/>
          <a:lstStyle/>
          <a:p>
            <a:fld id="{A11F5548-D707-994F-B8D7-65E3D61900EE}" type="slidenum">
              <a:rPr lang="en-US" smtClean="0"/>
              <a:t>12</a:t>
            </a:fld>
            <a:endParaRPr lang="en-US"/>
          </a:p>
        </p:txBody>
      </p:sp>
    </p:spTree>
    <p:extLst>
      <p:ext uri="{BB962C8B-B14F-4D97-AF65-F5344CB8AC3E}">
        <p14:creationId xmlns:p14="http://schemas.microsoft.com/office/powerpoint/2010/main" val="38409255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6D9E16-52C1-9E45-AA70-7709B9A26067}"/>
              </a:ext>
            </a:extLst>
          </p:cNvPr>
          <p:cNvSpPr>
            <a:spLocks noGrp="1"/>
          </p:cNvSpPr>
          <p:nvPr>
            <p:ph type="title"/>
          </p:nvPr>
        </p:nvSpPr>
        <p:spPr>
          <a:xfrm>
            <a:off x="838200" y="365125"/>
            <a:ext cx="10515600" cy="688171"/>
          </a:xfrm>
        </p:spPr>
        <p:txBody>
          <a:bodyPr>
            <a:normAutofit fontScale="90000"/>
          </a:bodyPr>
          <a:lstStyle/>
          <a:p>
            <a:r>
              <a:rPr lang="en-US" dirty="0"/>
              <a:t>Getting APA into the experimental cavern</a:t>
            </a:r>
          </a:p>
        </p:txBody>
      </p:sp>
      <p:sp>
        <p:nvSpPr>
          <p:cNvPr id="3" name="Content Placeholder 2">
            <a:extLst>
              <a:ext uri="{FF2B5EF4-FFF2-40B4-BE49-F238E27FC236}">
                <a16:creationId xmlns:a16="http://schemas.microsoft.com/office/drawing/2014/main" id="{426D6165-EF33-4C49-A4B5-38617AACB082}"/>
              </a:ext>
            </a:extLst>
          </p:cNvPr>
          <p:cNvSpPr>
            <a:spLocks noGrp="1"/>
          </p:cNvSpPr>
          <p:nvPr>
            <p:ph idx="1"/>
          </p:nvPr>
        </p:nvSpPr>
        <p:spPr>
          <a:xfrm>
            <a:off x="838199" y="1169043"/>
            <a:ext cx="6082831" cy="5007920"/>
          </a:xfrm>
        </p:spPr>
        <p:txBody>
          <a:bodyPr>
            <a:normAutofit lnSpcReduction="10000"/>
          </a:bodyPr>
          <a:lstStyle/>
          <a:p>
            <a:r>
              <a:rPr lang="en-US" dirty="0"/>
              <a:t>The APA arrive to the hall at the 4850 level West end.</a:t>
            </a:r>
          </a:p>
          <a:p>
            <a:r>
              <a:rPr lang="en-US" dirty="0"/>
              <a:t>Propose to rotate the APA to vertical and mount them on vertical transport carts when they are craned down to the 4910 level.</a:t>
            </a:r>
          </a:p>
          <a:p>
            <a:r>
              <a:rPr lang="en-US" dirty="0"/>
              <a:t>This reduces the number of rigging steps.</a:t>
            </a:r>
          </a:p>
          <a:p>
            <a:r>
              <a:rPr lang="en-US" dirty="0"/>
              <a:t>Need ~12 vertical transport carts for APA storage and work in the cryostat.</a:t>
            </a:r>
          </a:p>
          <a:p>
            <a:r>
              <a:rPr lang="en-US" dirty="0"/>
              <a:t>APA will be stored vertically in the cavern.</a:t>
            </a:r>
          </a:p>
        </p:txBody>
      </p:sp>
      <p:pic>
        <p:nvPicPr>
          <p:cNvPr id="4" name="Picture 3">
            <a:extLst>
              <a:ext uri="{FF2B5EF4-FFF2-40B4-BE49-F238E27FC236}">
                <a16:creationId xmlns:a16="http://schemas.microsoft.com/office/drawing/2014/main" id="{777F6947-5984-E546-883C-E0611D34CDFD}"/>
              </a:ext>
            </a:extLst>
          </p:cNvPr>
          <p:cNvPicPr/>
          <p:nvPr/>
        </p:nvPicPr>
        <p:blipFill rotWithShape="1">
          <a:blip r:embed="rId2">
            <a:extLst>
              <a:ext uri="{28A0092B-C50C-407E-A947-70E740481C1C}">
                <a14:useLocalDpi xmlns:a14="http://schemas.microsoft.com/office/drawing/2010/main"/>
              </a:ext>
            </a:extLst>
          </a:blip>
          <a:srcRect/>
          <a:stretch/>
        </p:blipFill>
        <p:spPr bwMode="auto">
          <a:xfrm>
            <a:off x="7642393" y="1601470"/>
            <a:ext cx="1299210" cy="1827530"/>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D658AE15-394C-FC40-9E7B-F98D7E6ABE98}"/>
              </a:ext>
            </a:extLst>
          </p:cNvPr>
          <p:cNvPicPr/>
          <p:nvPr/>
        </p:nvPicPr>
        <p:blipFill rotWithShape="1">
          <a:blip r:embed="rId3">
            <a:extLst>
              <a:ext uri="{28A0092B-C50C-407E-A947-70E740481C1C}">
                <a14:useLocalDpi xmlns:a14="http://schemas.microsoft.com/office/drawing/2010/main"/>
              </a:ext>
            </a:extLst>
          </a:blip>
          <a:srcRect/>
          <a:stretch/>
        </p:blipFill>
        <p:spPr bwMode="auto">
          <a:xfrm>
            <a:off x="9642379" y="1609725"/>
            <a:ext cx="1012190" cy="1819275"/>
          </a:xfrm>
          <a:prstGeom prst="rect">
            <a:avLst/>
          </a:prstGeom>
          <a:ln>
            <a:noFill/>
          </a:ln>
          <a:extLst>
            <a:ext uri="{53640926-AAD7-44D8-BBD7-CCE9431645EC}">
              <a14:shadowObscured xmlns:a14="http://schemas.microsoft.com/office/drawing/2010/main"/>
            </a:ext>
          </a:extLst>
        </p:spPr>
      </p:pic>
      <p:pic>
        <p:nvPicPr>
          <p:cNvPr id="6" name="Picture 5">
            <a:extLst>
              <a:ext uri="{FF2B5EF4-FFF2-40B4-BE49-F238E27FC236}">
                <a16:creationId xmlns:a16="http://schemas.microsoft.com/office/drawing/2014/main" id="{45AFC3D7-1387-A64A-8FC2-00B42DAE0445}"/>
              </a:ext>
            </a:extLst>
          </p:cNvPr>
          <p:cNvPicPr/>
          <p:nvPr/>
        </p:nvPicPr>
        <p:blipFill rotWithShape="1">
          <a:blip r:embed="rId4">
            <a:extLst>
              <a:ext uri="{28A0092B-C50C-407E-A947-70E740481C1C}">
                <a14:useLocalDpi xmlns:a14="http://schemas.microsoft.com/office/drawing/2010/main"/>
              </a:ext>
            </a:extLst>
          </a:blip>
          <a:srcRect/>
          <a:stretch/>
        </p:blipFill>
        <p:spPr bwMode="auto">
          <a:xfrm>
            <a:off x="7670067" y="3768941"/>
            <a:ext cx="1271536" cy="1827530"/>
          </a:xfrm>
          <a:prstGeom prst="rect">
            <a:avLst/>
          </a:prstGeom>
          <a:ln>
            <a:noFill/>
          </a:ln>
          <a:extLst>
            <a:ext uri="{53640926-AAD7-44D8-BBD7-CCE9431645EC}">
              <a14:shadowObscured xmlns:a14="http://schemas.microsoft.com/office/drawing/2010/main"/>
            </a:ext>
          </a:extLst>
        </p:spPr>
      </p:pic>
      <p:pic>
        <p:nvPicPr>
          <p:cNvPr id="7" name="Picture 6">
            <a:extLst>
              <a:ext uri="{FF2B5EF4-FFF2-40B4-BE49-F238E27FC236}">
                <a16:creationId xmlns:a16="http://schemas.microsoft.com/office/drawing/2014/main" id="{6F9F1CD8-46C9-D24C-B69C-4AFC293E8C15}"/>
              </a:ext>
            </a:extLst>
          </p:cNvPr>
          <p:cNvPicPr/>
          <p:nvPr/>
        </p:nvPicPr>
        <p:blipFill rotWithShape="1">
          <a:blip r:embed="rId5">
            <a:extLst>
              <a:ext uri="{28A0092B-C50C-407E-A947-70E740481C1C}">
                <a14:useLocalDpi xmlns:a14="http://schemas.microsoft.com/office/drawing/2010/main"/>
              </a:ext>
            </a:extLst>
          </a:blip>
          <a:srcRect/>
          <a:stretch/>
        </p:blipFill>
        <p:spPr bwMode="auto">
          <a:xfrm>
            <a:off x="9690639" y="3985429"/>
            <a:ext cx="963930" cy="1633855"/>
          </a:xfrm>
          <a:prstGeom prst="rect">
            <a:avLst/>
          </a:prstGeom>
          <a:ln>
            <a:noFill/>
          </a:ln>
          <a:extLst>
            <a:ext uri="{53640926-AAD7-44D8-BBD7-CCE9431645EC}">
              <a14:shadowObscured xmlns:a14="http://schemas.microsoft.com/office/drawing/2010/main"/>
            </a:ext>
          </a:extLst>
        </p:spPr>
      </p:pic>
      <p:sp>
        <p:nvSpPr>
          <p:cNvPr id="10" name="Date Placeholder 9">
            <a:extLst>
              <a:ext uri="{FF2B5EF4-FFF2-40B4-BE49-F238E27FC236}">
                <a16:creationId xmlns:a16="http://schemas.microsoft.com/office/drawing/2014/main" id="{B79C1892-96D8-F349-826A-A21784C750F3}"/>
              </a:ext>
            </a:extLst>
          </p:cNvPr>
          <p:cNvSpPr>
            <a:spLocks noGrp="1"/>
          </p:cNvSpPr>
          <p:nvPr>
            <p:ph type="dt" sz="half" idx="10"/>
          </p:nvPr>
        </p:nvSpPr>
        <p:spPr/>
        <p:txBody>
          <a:bodyPr/>
          <a:lstStyle/>
          <a:p>
            <a:r>
              <a:rPr lang="en-US"/>
              <a:t>2/3/20</a:t>
            </a:r>
          </a:p>
        </p:txBody>
      </p:sp>
      <p:sp>
        <p:nvSpPr>
          <p:cNvPr id="11" name="Footer Placeholder 10">
            <a:extLst>
              <a:ext uri="{FF2B5EF4-FFF2-40B4-BE49-F238E27FC236}">
                <a16:creationId xmlns:a16="http://schemas.microsoft.com/office/drawing/2014/main" id="{34B6C6FC-E96A-824C-A169-1FE427D44F41}"/>
              </a:ext>
            </a:extLst>
          </p:cNvPr>
          <p:cNvSpPr>
            <a:spLocks noGrp="1"/>
          </p:cNvSpPr>
          <p:nvPr>
            <p:ph type="ftr" sz="quarter" idx="11"/>
          </p:nvPr>
        </p:nvSpPr>
        <p:spPr/>
        <p:txBody>
          <a:bodyPr/>
          <a:lstStyle/>
          <a:p>
            <a:r>
              <a:rPr lang="en-US"/>
              <a:t>J Stewart | Installation Plan</a:t>
            </a:r>
          </a:p>
        </p:txBody>
      </p:sp>
      <p:sp>
        <p:nvSpPr>
          <p:cNvPr id="12" name="Slide Number Placeholder 11">
            <a:extLst>
              <a:ext uri="{FF2B5EF4-FFF2-40B4-BE49-F238E27FC236}">
                <a16:creationId xmlns:a16="http://schemas.microsoft.com/office/drawing/2014/main" id="{AB731A7A-AD68-3645-A5D8-6AC189F72666}"/>
              </a:ext>
            </a:extLst>
          </p:cNvPr>
          <p:cNvSpPr>
            <a:spLocks noGrp="1"/>
          </p:cNvSpPr>
          <p:nvPr>
            <p:ph type="sldNum" sz="quarter" idx="12"/>
          </p:nvPr>
        </p:nvSpPr>
        <p:spPr/>
        <p:txBody>
          <a:bodyPr/>
          <a:lstStyle/>
          <a:p>
            <a:fld id="{A11F5548-D707-994F-B8D7-65E3D61900EE}" type="slidenum">
              <a:rPr lang="en-US" smtClean="0"/>
              <a:t>13</a:t>
            </a:fld>
            <a:endParaRPr lang="en-US"/>
          </a:p>
        </p:txBody>
      </p:sp>
    </p:spTree>
    <p:extLst>
      <p:ext uri="{BB962C8B-B14F-4D97-AF65-F5344CB8AC3E}">
        <p14:creationId xmlns:p14="http://schemas.microsoft.com/office/powerpoint/2010/main" val="1008301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F0351-2B91-824C-80E6-FF75274F7E72}"/>
              </a:ext>
            </a:extLst>
          </p:cNvPr>
          <p:cNvSpPr>
            <a:spLocks noGrp="1"/>
          </p:cNvSpPr>
          <p:nvPr>
            <p:ph type="title"/>
          </p:nvPr>
        </p:nvSpPr>
        <p:spPr>
          <a:xfrm>
            <a:off x="838200" y="365125"/>
            <a:ext cx="10515600" cy="780769"/>
          </a:xfrm>
        </p:spPr>
        <p:txBody>
          <a:bodyPr/>
          <a:lstStyle/>
          <a:p>
            <a:r>
              <a:rPr lang="en-US" dirty="0"/>
              <a:t>Bring APA into the cleanroom </a:t>
            </a:r>
          </a:p>
        </p:txBody>
      </p:sp>
      <p:sp>
        <p:nvSpPr>
          <p:cNvPr id="3" name="Content Placeholder 2">
            <a:extLst>
              <a:ext uri="{FF2B5EF4-FFF2-40B4-BE49-F238E27FC236}">
                <a16:creationId xmlns:a16="http://schemas.microsoft.com/office/drawing/2014/main" id="{7513997D-BFB2-574E-AD1C-DCDF3BD7D6E9}"/>
              </a:ext>
            </a:extLst>
          </p:cNvPr>
          <p:cNvSpPr>
            <a:spLocks noGrp="1"/>
          </p:cNvSpPr>
          <p:nvPr>
            <p:ph idx="1"/>
          </p:nvPr>
        </p:nvSpPr>
        <p:spPr>
          <a:xfrm>
            <a:off x="838200" y="1238491"/>
            <a:ext cx="5365830" cy="5254384"/>
          </a:xfrm>
        </p:spPr>
        <p:txBody>
          <a:bodyPr>
            <a:normAutofit lnSpcReduction="10000"/>
          </a:bodyPr>
          <a:lstStyle/>
          <a:p>
            <a:r>
              <a:rPr lang="en-US" dirty="0"/>
              <a:t>The outer covers of the transport box are removed in the detector hall. (crane can be used)</a:t>
            </a:r>
          </a:p>
          <a:p>
            <a:pPr lvl="1"/>
            <a:r>
              <a:rPr lang="en-US" dirty="0"/>
              <a:t>Outer covers are not hermetic.</a:t>
            </a:r>
          </a:p>
          <a:p>
            <a:r>
              <a:rPr lang="en-US" dirty="0"/>
              <a:t>The APA enter the SAS (airlock) and are cleaned.</a:t>
            </a:r>
          </a:p>
          <a:p>
            <a:r>
              <a:rPr lang="en-US" dirty="0"/>
              <a:t>Air is purified 15-30 min.</a:t>
            </a:r>
          </a:p>
          <a:p>
            <a:r>
              <a:rPr lang="en-US" dirty="0"/>
              <a:t>Inner protective bags are removed.</a:t>
            </a:r>
          </a:p>
          <a:p>
            <a:r>
              <a:rPr lang="en-US" dirty="0"/>
              <a:t>Again air is filtered</a:t>
            </a:r>
          </a:p>
          <a:p>
            <a:r>
              <a:rPr lang="en-US" dirty="0"/>
              <a:t>APA are moved into the cleanroom and to the PD area.</a:t>
            </a:r>
          </a:p>
          <a:p>
            <a:endParaRPr lang="en-US" dirty="0"/>
          </a:p>
        </p:txBody>
      </p:sp>
      <p:pic>
        <p:nvPicPr>
          <p:cNvPr id="4" name="Picture 3">
            <a:extLst>
              <a:ext uri="{FF2B5EF4-FFF2-40B4-BE49-F238E27FC236}">
                <a16:creationId xmlns:a16="http://schemas.microsoft.com/office/drawing/2014/main" id="{67D37E8A-9363-9F4D-AF7E-E7599B03115F}"/>
              </a:ext>
            </a:extLst>
          </p:cNvPr>
          <p:cNvPicPr/>
          <p:nvPr/>
        </p:nvPicPr>
        <p:blipFill rotWithShape="1">
          <a:blip r:embed="rId2"/>
          <a:srcRect l="27473" t="19282" r="27570" b="19440"/>
          <a:stretch/>
        </p:blipFill>
        <p:spPr bwMode="auto">
          <a:xfrm>
            <a:off x="7871906" y="365125"/>
            <a:ext cx="3830099" cy="2968384"/>
          </a:xfrm>
          <a:prstGeom prst="rect">
            <a:avLst/>
          </a:prstGeom>
          <a:ln>
            <a:noFill/>
          </a:ln>
          <a:extLst>
            <a:ext uri="{53640926-AAD7-44D8-BBD7-CCE9431645EC}">
              <a14:shadowObscured xmlns:a14="http://schemas.microsoft.com/office/drawing/2010/main"/>
            </a:ext>
          </a:extLst>
        </p:spPr>
      </p:pic>
      <p:pic>
        <p:nvPicPr>
          <p:cNvPr id="5" name="Picture 4">
            <a:extLst>
              <a:ext uri="{FF2B5EF4-FFF2-40B4-BE49-F238E27FC236}">
                <a16:creationId xmlns:a16="http://schemas.microsoft.com/office/drawing/2014/main" id="{7124F8F6-CD15-3A4E-8218-6E31585B3846}"/>
              </a:ext>
            </a:extLst>
          </p:cNvPr>
          <p:cNvPicPr/>
          <p:nvPr/>
        </p:nvPicPr>
        <p:blipFill rotWithShape="1">
          <a:blip r:embed="rId3">
            <a:extLst>
              <a:ext uri="{28A0092B-C50C-407E-A947-70E740481C1C}">
                <a14:useLocalDpi xmlns:a14="http://schemas.microsoft.com/office/drawing/2010/main"/>
              </a:ext>
            </a:extLst>
          </a:blip>
          <a:srcRect/>
          <a:stretch/>
        </p:blipFill>
        <p:spPr bwMode="auto">
          <a:xfrm>
            <a:off x="7871905" y="3496078"/>
            <a:ext cx="3830099" cy="3142526"/>
          </a:xfrm>
          <a:prstGeom prst="rect">
            <a:avLst/>
          </a:prstGeom>
          <a:ln>
            <a:noFill/>
          </a:ln>
          <a:extLst>
            <a:ext uri="{53640926-AAD7-44D8-BBD7-CCE9431645EC}">
              <a14:shadowObscured xmlns:a14="http://schemas.microsoft.com/office/drawing/2010/main"/>
            </a:ext>
          </a:extLst>
        </p:spPr>
      </p:pic>
      <p:sp>
        <p:nvSpPr>
          <p:cNvPr id="8" name="Date Placeholder 7">
            <a:extLst>
              <a:ext uri="{FF2B5EF4-FFF2-40B4-BE49-F238E27FC236}">
                <a16:creationId xmlns:a16="http://schemas.microsoft.com/office/drawing/2014/main" id="{2A627D18-83DA-2546-9721-1C428A885EF1}"/>
              </a:ext>
            </a:extLst>
          </p:cNvPr>
          <p:cNvSpPr>
            <a:spLocks noGrp="1"/>
          </p:cNvSpPr>
          <p:nvPr>
            <p:ph type="dt" sz="half" idx="10"/>
          </p:nvPr>
        </p:nvSpPr>
        <p:spPr/>
        <p:txBody>
          <a:bodyPr/>
          <a:lstStyle/>
          <a:p>
            <a:r>
              <a:rPr lang="en-US"/>
              <a:t>2/3/20</a:t>
            </a:r>
          </a:p>
        </p:txBody>
      </p:sp>
      <p:sp>
        <p:nvSpPr>
          <p:cNvPr id="9" name="Footer Placeholder 8">
            <a:extLst>
              <a:ext uri="{FF2B5EF4-FFF2-40B4-BE49-F238E27FC236}">
                <a16:creationId xmlns:a16="http://schemas.microsoft.com/office/drawing/2014/main" id="{17A4C8C9-DEA1-0C49-BC80-D7034CE495FB}"/>
              </a:ext>
            </a:extLst>
          </p:cNvPr>
          <p:cNvSpPr>
            <a:spLocks noGrp="1"/>
          </p:cNvSpPr>
          <p:nvPr>
            <p:ph type="ftr" sz="quarter" idx="11"/>
          </p:nvPr>
        </p:nvSpPr>
        <p:spPr/>
        <p:txBody>
          <a:bodyPr/>
          <a:lstStyle/>
          <a:p>
            <a:r>
              <a:rPr lang="en-US"/>
              <a:t>J Stewart | Installation Plan</a:t>
            </a:r>
          </a:p>
        </p:txBody>
      </p:sp>
      <p:sp>
        <p:nvSpPr>
          <p:cNvPr id="10" name="Slide Number Placeholder 9">
            <a:extLst>
              <a:ext uri="{FF2B5EF4-FFF2-40B4-BE49-F238E27FC236}">
                <a16:creationId xmlns:a16="http://schemas.microsoft.com/office/drawing/2014/main" id="{15683AF0-BF5D-964E-8C4D-DB3FED688B26}"/>
              </a:ext>
            </a:extLst>
          </p:cNvPr>
          <p:cNvSpPr>
            <a:spLocks noGrp="1"/>
          </p:cNvSpPr>
          <p:nvPr>
            <p:ph type="sldNum" sz="quarter" idx="12"/>
          </p:nvPr>
        </p:nvSpPr>
        <p:spPr/>
        <p:txBody>
          <a:bodyPr/>
          <a:lstStyle/>
          <a:p>
            <a:fld id="{A11F5548-D707-994F-B8D7-65E3D61900EE}" type="slidenum">
              <a:rPr lang="en-US" smtClean="0"/>
              <a:t>14</a:t>
            </a:fld>
            <a:endParaRPr lang="en-US"/>
          </a:p>
        </p:txBody>
      </p:sp>
    </p:spTree>
    <p:extLst>
      <p:ext uri="{BB962C8B-B14F-4D97-AF65-F5344CB8AC3E}">
        <p14:creationId xmlns:p14="http://schemas.microsoft.com/office/powerpoint/2010/main" val="9911405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D70254-7BF1-9645-8C55-FE794BBA6274}"/>
              </a:ext>
            </a:extLst>
          </p:cNvPr>
          <p:cNvSpPr>
            <a:spLocks noGrp="1"/>
          </p:cNvSpPr>
          <p:nvPr>
            <p:ph type="title"/>
          </p:nvPr>
        </p:nvSpPr>
        <p:spPr>
          <a:xfrm>
            <a:off x="838200" y="365125"/>
            <a:ext cx="10515600" cy="780769"/>
          </a:xfrm>
        </p:spPr>
        <p:txBody>
          <a:bodyPr/>
          <a:lstStyle/>
          <a:p>
            <a:r>
              <a:rPr lang="en-US" dirty="0"/>
              <a:t>Photon Detector Integration</a:t>
            </a:r>
          </a:p>
        </p:txBody>
      </p:sp>
      <p:sp>
        <p:nvSpPr>
          <p:cNvPr id="3" name="Content Placeholder 2">
            <a:extLst>
              <a:ext uri="{FF2B5EF4-FFF2-40B4-BE49-F238E27FC236}">
                <a16:creationId xmlns:a16="http://schemas.microsoft.com/office/drawing/2014/main" id="{E8F46002-B3FF-D842-BAAC-7735ED2874C5}"/>
              </a:ext>
            </a:extLst>
          </p:cNvPr>
          <p:cNvSpPr>
            <a:spLocks noGrp="1"/>
          </p:cNvSpPr>
          <p:nvPr>
            <p:ph idx="1"/>
          </p:nvPr>
        </p:nvSpPr>
        <p:spPr>
          <a:xfrm>
            <a:off x="838200" y="1145894"/>
            <a:ext cx="4752372" cy="5031069"/>
          </a:xfrm>
        </p:spPr>
        <p:txBody>
          <a:bodyPr>
            <a:normAutofit/>
          </a:bodyPr>
          <a:lstStyle/>
          <a:p>
            <a:r>
              <a:rPr lang="en-US" dirty="0"/>
              <a:t>PD modules are inserted in the sides and connectors are accessible top and bottom.</a:t>
            </a:r>
          </a:p>
          <a:p>
            <a:r>
              <a:rPr lang="en-US" dirty="0"/>
              <a:t>Standard scissor lifts are used for PD integration.</a:t>
            </a:r>
          </a:p>
          <a:p>
            <a:r>
              <a:rPr lang="en-US" dirty="0"/>
              <a:t>New cart design allows access to the face of the APA. Propose to use a single person lift to check the PD electrically and to install T-brackets… Will look into ramp or special lift for access. </a:t>
            </a:r>
          </a:p>
          <a:p>
            <a:endParaRPr lang="en-US" dirty="0"/>
          </a:p>
          <a:p>
            <a:endParaRPr lang="en-US" dirty="0"/>
          </a:p>
        </p:txBody>
      </p:sp>
      <p:pic>
        <p:nvPicPr>
          <p:cNvPr id="6" name="Picture 5">
            <a:extLst>
              <a:ext uri="{FF2B5EF4-FFF2-40B4-BE49-F238E27FC236}">
                <a16:creationId xmlns:a16="http://schemas.microsoft.com/office/drawing/2014/main" id="{4359CE19-B666-004E-909F-3C9804730000}"/>
              </a:ext>
            </a:extLst>
          </p:cNvPr>
          <p:cNvPicPr>
            <a:picLocks noChangeAspect="1"/>
          </p:cNvPicPr>
          <p:nvPr/>
        </p:nvPicPr>
        <p:blipFill>
          <a:blip r:embed="rId2"/>
          <a:stretch>
            <a:fillRect/>
          </a:stretch>
        </p:blipFill>
        <p:spPr>
          <a:xfrm>
            <a:off x="6204029" y="1825625"/>
            <a:ext cx="5554705" cy="3603884"/>
          </a:xfrm>
          <a:prstGeom prst="rect">
            <a:avLst/>
          </a:prstGeom>
        </p:spPr>
      </p:pic>
      <p:cxnSp>
        <p:nvCxnSpPr>
          <p:cNvPr id="10" name="Straight Arrow Connector 9">
            <a:extLst>
              <a:ext uri="{FF2B5EF4-FFF2-40B4-BE49-F238E27FC236}">
                <a16:creationId xmlns:a16="http://schemas.microsoft.com/office/drawing/2014/main" id="{166741AD-EC82-9748-A1BD-ED0D8F50D955}"/>
              </a:ext>
            </a:extLst>
          </p:cNvPr>
          <p:cNvCxnSpPr/>
          <p:nvPr/>
        </p:nvCxnSpPr>
        <p:spPr>
          <a:xfrm flipV="1">
            <a:off x="7558268" y="5104435"/>
            <a:ext cx="625033" cy="578735"/>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88BCB4BF-1C6B-774D-AEA0-13462DAE90DB}"/>
              </a:ext>
            </a:extLst>
          </p:cNvPr>
          <p:cNvSpPr txBox="1"/>
          <p:nvPr/>
        </p:nvSpPr>
        <p:spPr>
          <a:xfrm>
            <a:off x="6782765" y="5786074"/>
            <a:ext cx="3780522" cy="646331"/>
          </a:xfrm>
          <a:prstGeom prst="rect">
            <a:avLst/>
          </a:prstGeom>
          <a:noFill/>
        </p:spPr>
        <p:txBody>
          <a:bodyPr wrap="square" rtlCol="0">
            <a:spAutoFit/>
          </a:bodyPr>
          <a:lstStyle/>
          <a:p>
            <a:r>
              <a:rPr lang="en-US" dirty="0"/>
              <a:t>The latest cart does has open areas around the APA faces. </a:t>
            </a:r>
          </a:p>
        </p:txBody>
      </p:sp>
      <p:sp>
        <p:nvSpPr>
          <p:cNvPr id="7" name="Date Placeholder 6">
            <a:extLst>
              <a:ext uri="{FF2B5EF4-FFF2-40B4-BE49-F238E27FC236}">
                <a16:creationId xmlns:a16="http://schemas.microsoft.com/office/drawing/2014/main" id="{1095562C-1DB3-4B4F-B4DD-481C0E6310DA}"/>
              </a:ext>
            </a:extLst>
          </p:cNvPr>
          <p:cNvSpPr>
            <a:spLocks noGrp="1"/>
          </p:cNvSpPr>
          <p:nvPr>
            <p:ph type="dt" sz="half" idx="10"/>
          </p:nvPr>
        </p:nvSpPr>
        <p:spPr/>
        <p:txBody>
          <a:bodyPr/>
          <a:lstStyle/>
          <a:p>
            <a:r>
              <a:rPr lang="en-US"/>
              <a:t>2/3/20</a:t>
            </a:r>
          </a:p>
        </p:txBody>
      </p:sp>
      <p:sp>
        <p:nvSpPr>
          <p:cNvPr id="8" name="Footer Placeholder 7">
            <a:extLst>
              <a:ext uri="{FF2B5EF4-FFF2-40B4-BE49-F238E27FC236}">
                <a16:creationId xmlns:a16="http://schemas.microsoft.com/office/drawing/2014/main" id="{E5893FB7-3CD3-3C4E-91F0-088685D24816}"/>
              </a:ext>
            </a:extLst>
          </p:cNvPr>
          <p:cNvSpPr>
            <a:spLocks noGrp="1"/>
          </p:cNvSpPr>
          <p:nvPr>
            <p:ph type="ftr" sz="quarter" idx="11"/>
          </p:nvPr>
        </p:nvSpPr>
        <p:spPr/>
        <p:txBody>
          <a:bodyPr/>
          <a:lstStyle/>
          <a:p>
            <a:r>
              <a:rPr lang="en-US"/>
              <a:t>J Stewart | Installation Plan</a:t>
            </a:r>
          </a:p>
        </p:txBody>
      </p:sp>
      <p:sp>
        <p:nvSpPr>
          <p:cNvPr id="9" name="Slide Number Placeholder 8">
            <a:extLst>
              <a:ext uri="{FF2B5EF4-FFF2-40B4-BE49-F238E27FC236}">
                <a16:creationId xmlns:a16="http://schemas.microsoft.com/office/drawing/2014/main" id="{980651CB-A18A-D04F-B491-53CBC372ABB2}"/>
              </a:ext>
            </a:extLst>
          </p:cNvPr>
          <p:cNvSpPr>
            <a:spLocks noGrp="1"/>
          </p:cNvSpPr>
          <p:nvPr>
            <p:ph type="sldNum" sz="quarter" idx="12"/>
          </p:nvPr>
        </p:nvSpPr>
        <p:spPr/>
        <p:txBody>
          <a:bodyPr/>
          <a:lstStyle/>
          <a:p>
            <a:fld id="{A11F5548-D707-994F-B8D7-65E3D61900EE}" type="slidenum">
              <a:rPr lang="en-US" smtClean="0"/>
              <a:t>15</a:t>
            </a:fld>
            <a:endParaRPr lang="en-US"/>
          </a:p>
        </p:txBody>
      </p:sp>
    </p:spTree>
    <p:extLst>
      <p:ext uri="{BB962C8B-B14F-4D97-AF65-F5344CB8AC3E}">
        <p14:creationId xmlns:p14="http://schemas.microsoft.com/office/powerpoint/2010/main" val="354323695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365688-FAC5-784B-94A6-F09BA12AA2E2}"/>
              </a:ext>
            </a:extLst>
          </p:cNvPr>
          <p:cNvSpPr>
            <a:spLocks noGrp="1"/>
          </p:cNvSpPr>
          <p:nvPr>
            <p:ph type="title"/>
          </p:nvPr>
        </p:nvSpPr>
        <p:spPr>
          <a:xfrm>
            <a:off x="838200" y="365125"/>
            <a:ext cx="5134337" cy="711321"/>
          </a:xfrm>
        </p:spPr>
        <p:txBody>
          <a:bodyPr/>
          <a:lstStyle/>
          <a:p>
            <a:r>
              <a:rPr lang="en-US" dirty="0"/>
              <a:t>APA doublet assembly</a:t>
            </a:r>
          </a:p>
        </p:txBody>
      </p:sp>
      <p:sp>
        <p:nvSpPr>
          <p:cNvPr id="3" name="Content Placeholder 2">
            <a:extLst>
              <a:ext uri="{FF2B5EF4-FFF2-40B4-BE49-F238E27FC236}">
                <a16:creationId xmlns:a16="http://schemas.microsoft.com/office/drawing/2014/main" id="{7C6F9617-E8AE-E940-A8B7-F7D2A8520C64}"/>
              </a:ext>
            </a:extLst>
          </p:cNvPr>
          <p:cNvSpPr>
            <a:spLocks noGrp="1"/>
          </p:cNvSpPr>
          <p:nvPr>
            <p:ph idx="1"/>
          </p:nvPr>
        </p:nvSpPr>
        <p:spPr>
          <a:xfrm>
            <a:off x="838199" y="1076447"/>
            <a:ext cx="5381265" cy="3463656"/>
          </a:xfrm>
        </p:spPr>
        <p:txBody>
          <a:bodyPr>
            <a:normAutofit fontScale="85000" lnSpcReduction="20000"/>
          </a:bodyPr>
          <a:lstStyle/>
          <a:p>
            <a:r>
              <a:rPr lang="en-US" dirty="0"/>
              <a:t>2 APA are assembled into doubled on the assembly cabling towers.</a:t>
            </a:r>
          </a:p>
          <a:p>
            <a:r>
              <a:rPr lang="en-US" dirty="0"/>
              <a:t>This sets the size of the cleanroom.</a:t>
            </a:r>
          </a:p>
          <a:p>
            <a:r>
              <a:rPr lang="en-US" dirty="0"/>
              <a:t>Two towers allows 4 assembly lines. </a:t>
            </a:r>
          </a:p>
          <a:p>
            <a:r>
              <a:rPr lang="en-US" dirty="0"/>
              <a:t>Intermediate platform level abandoned.</a:t>
            </a:r>
          </a:p>
          <a:p>
            <a:r>
              <a:rPr lang="en-US" dirty="0"/>
              <a:t>Assembly sequence is well defined.</a:t>
            </a:r>
          </a:p>
          <a:p>
            <a:r>
              <a:rPr lang="en-US" dirty="0"/>
              <a:t>Initial assembly steps have been tested at AR. Went much faster than projected.</a:t>
            </a:r>
          </a:p>
          <a:p>
            <a:r>
              <a:rPr lang="en-US" dirty="0"/>
              <a:t>Conduits can be factory installed.</a:t>
            </a:r>
          </a:p>
          <a:p>
            <a:endParaRPr lang="en-US" dirty="0"/>
          </a:p>
          <a:p>
            <a:endParaRPr lang="en-US" dirty="0"/>
          </a:p>
          <a:p>
            <a:endParaRPr lang="en-US" dirty="0"/>
          </a:p>
        </p:txBody>
      </p:sp>
      <p:grpSp>
        <p:nvGrpSpPr>
          <p:cNvPr id="13" name="Group 12">
            <a:extLst>
              <a:ext uri="{FF2B5EF4-FFF2-40B4-BE49-F238E27FC236}">
                <a16:creationId xmlns:a16="http://schemas.microsoft.com/office/drawing/2014/main" id="{95879E34-1F4B-CC40-B9B2-2BEBF94DCCB5}"/>
              </a:ext>
            </a:extLst>
          </p:cNvPr>
          <p:cNvGrpSpPr/>
          <p:nvPr/>
        </p:nvGrpSpPr>
        <p:grpSpPr>
          <a:xfrm>
            <a:off x="7421129" y="0"/>
            <a:ext cx="3932671" cy="3844465"/>
            <a:chOff x="7421129" y="0"/>
            <a:chExt cx="3932671" cy="3844465"/>
          </a:xfrm>
        </p:grpSpPr>
        <p:pic>
          <p:nvPicPr>
            <p:cNvPr id="4" name="Picture 3">
              <a:extLst>
                <a:ext uri="{FF2B5EF4-FFF2-40B4-BE49-F238E27FC236}">
                  <a16:creationId xmlns:a16="http://schemas.microsoft.com/office/drawing/2014/main" id="{01AB7C60-E57E-2445-B1A3-3C7CF68058DB}"/>
                </a:ext>
              </a:extLst>
            </p:cNvPr>
            <p:cNvPicPr>
              <a:picLocks noChangeAspect="1"/>
            </p:cNvPicPr>
            <p:nvPr/>
          </p:nvPicPr>
          <p:blipFill>
            <a:blip r:embed="rId2"/>
            <a:stretch>
              <a:fillRect/>
            </a:stretch>
          </p:blipFill>
          <p:spPr>
            <a:xfrm>
              <a:off x="7421129" y="0"/>
              <a:ext cx="3932671" cy="3844465"/>
            </a:xfrm>
            <a:prstGeom prst="rect">
              <a:avLst/>
            </a:prstGeom>
          </p:spPr>
        </p:pic>
        <p:sp>
          <p:nvSpPr>
            <p:cNvPr id="5" name="TextBox 4">
              <a:extLst>
                <a:ext uri="{FF2B5EF4-FFF2-40B4-BE49-F238E27FC236}">
                  <a16:creationId xmlns:a16="http://schemas.microsoft.com/office/drawing/2014/main" id="{33040163-64D5-A543-BC16-8531F8B39E30}"/>
                </a:ext>
              </a:extLst>
            </p:cNvPr>
            <p:cNvSpPr txBox="1"/>
            <p:nvPr/>
          </p:nvSpPr>
          <p:spPr>
            <a:xfrm>
              <a:off x="8835087" y="71933"/>
              <a:ext cx="679304" cy="307777"/>
            </a:xfrm>
            <a:prstGeom prst="rect">
              <a:avLst/>
            </a:prstGeom>
            <a:solidFill>
              <a:schemeClr val="bg1"/>
            </a:solidFill>
          </p:spPr>
          <p:txBody>
            <a:bodyPr wrap="square" rtlCol="0">
              <a:spAutoFit/>
            </a:bodyPr>
            <a:lstStyle/>
            <a:p>
              <a:r>
                <a:rPr lang="en-US" sz="1400" dirty="0"/>
                <a:t>Slot 1</a:t>
              </a:r>
            </a:p>
          </p:txBody>
        </p:sp>
        <p:sp>
          <p:nvSpPr>
            <p:cNvPr id="6" name="TextBox 5">
              <a:extLst>
                <a:ext uri="{FF2B5EF4-FFF2-40B4-BE49-F238E27FC236}">
                  <a16:creationId xmlns:a16="http://schemas.microsoft.com/office/drawing/2014/main" id="{80598E89-AAE0-4B40-9625-48AC89A85ED4}"/>
                </a:ext>
              </a:extLst>
            </p:cNvPr>
            <p:cNvSpPr txBox="1"/>
            <p:nvPr/>
          </p:nvSpPr>
          <p:spPr>
            <a:xfrm>
              <a:off x="8708160" y="922557"/>
              <a:ext cx="679304" cy="307777"/>
            </a:xfrm>
            <a:prstGeom prst="rect">
              <a:avLst/>
            </a:prstGeom>
            <a:solidFill>
              <a:schemeClr val="bg1"/>
            </a:solidFill>
          </p:spPr>
          <p:txBody>
            <a:bodyPr wrap="square" rtlCol="0">
              <a:spAutoFit/>
            </a:bodyPr>
            <a:lstStyle/>
            <a:p>
              <a:r>
                <a:rPr lang="en-US" sz="1400" dirty="0"/>
                <a:t>Slot 2</a:t>
              </a:r>
            </a:p>
          </p:txBody>
        </p:sp>
        <p:sp>
          <p:nvSpPr>
            <p:cNvPr id="7" name="TextBox 6">
              <a:extLst>
                <a:ext uri="{FF2B5EF4-FFF2-40B4-BE49-F238E27FC236}">
                  <a16:creationId xmlns:a16="http://schemas.microsoft.com/office/drawing/2014/main" id="{918A7AA8-0EB5-C04B-A65C-9794231AAAE9}"/>
                </a:ext>
              </a:extLst>
            </p:cNvPr>
            <p:cNvSpPr txBox="1"/>
            <p:nvPr/>
          </p:nvSpPr>
          <p:spPr>
            <a:xfrm>
              <a:off x="8708160" y="1720131"/>
              <a:ext cx="679304" cy="307777"/>
            </a:xfrm>
            <a:prstGeom prst="rect">
              <a:avLst/>
            </a:prstGeom>
            <a:solidFill>
              <a:schemeClr val="bg1"/>
            </a:solidFill>
          </p:spPr>
          <p:txBody>
            <a:bodyPr wrap="square" rtlCol="0">
              <a:spAutoFit/>
            </a:bodyPr>
            <a:lstStyle/>
            <a:p>
              <a:r>
                <a:rPr lang="en-US" sz="1400" dirty="0"/>
                <a:t>Slot 3</a:t>
              </a:r>
            </a:p>
          </p:txBody>
        </p:sp>
        <p:sp>
          <p:nvSpPr>
            <p:cNvPr id="8" name="TextBox 7">
              <a:extLst>
                <a:ext uri="{FF2B5EF4-FFF2-40B4-BE49-F238E27FC236}">
                  <a16:creationId xmlns:a16="http://schemas.microsoft.com/office/drawing/2014/main" id="{45662537-4015-AC4F-9DBC-E67164F4419E}"/>
                </a:ext>
              </a:extLst>
            </p:cNvPr>
            <p:cNvSpPr txBox="1"/>
            <p:nvPr/>
          </p:nvSpPr>
          <p:spPr>
            <a:xfrm>
              <a:off x="8708160" y="2517705"/>
              <a:ext cx="679304" cy="307777"/>
            </a:xfrm>
            <a:prstGeom prst="rect">
              <a:avLst/>
            </a:prstGeom>
            <a:solidFill>
              <a:schemeClr val="bg1"/>
            </a:solidFill>
          </p:spPr>
          <p:txBody>
            <a:bodyPr wrap="square" rtlCol="0">
              <a:spAutoFit/>
            </a:bodyPr>
            <a:lstStyle/>
            <a:p>
              <a:r>
                <a:rPr lang="en-US" sz="1400" dirty="0"/>
                <a:t>Slot 4</a:t>
              </a:r>
            </a:p>
          </p:txBody>
        </p:sp>
      </p:grpSp>
      <p:pic>
        <p:nvPicPr>
          <p:cNvPr id="10" name="Picture Placeholder 10">
            <a:extLst>
              <a:ext uri="{FF2B5EF4-FFF2-40B4-BE49-F238E27FC236}">
                <a16:creationId xmlns:a16="http://schemas.microsoft.com/office/drawing/2014/main" id="{0792B7DA-F3F0-FC47-A702-21F39B67F20D}"/>
              </a:ext>
            </a:extLst>
          </p:cNvPr>
          <p:cNvPicPr>
            <a:picLocks noChangeAspect="1"/>
          </p:cNvPicPr>
          <p:nvPr/>
        </p:nvPicPr>
        <p:blipFill>
          <a:blip r:embed="rId3">
            <a:extLst>
              <a:ext uri="{28A0092B-C50C-407E-A947-70E740481C1C}">
                <a14:useLocalDpi xmlns:a14="http://schemas.microsoft.com/office/drawing/2010/main" val="0"/>
              </a:ext>
            </a:extLst>
          </a:blip>
          <a:srcRect l="2271" r="2271"/>
          <a:stretch>
            <a:fillRect/>
          </a:stretch>
        </p:blipFill>
        <p:spPr>
          <a:xfrm>
            <a:off x="6800523" y="4139245"/>
            <a:ext cx="5173882" cy="2646822"/>
          </a:xfrm>
          <a:prstGeom prst="rect">
            <a:avLst/>
          </a:prstGeom>
        </p:spPr>
      </p:pic>
      <p:sp>
        <p:nvSpPr>
          <p:cNvPr id="12" name="Date Placeholder 11">
            <a:extLst>
              <a:ext uri="{FF2B5EF4-FFF2-40B4-BE49-F238E27FC236}">
                <a16:creationId xmlns:a16="http://schemas.microsoft.com/office/drawing/2014/main" id="{D8F3FCD4-C218-D240-99EE-18D3A3BE022E}"/>
              </a:ext>
            </a:extLst>
          </p:cNvPr>
          <p:cNvSpPr>
            <a:spLocks noGrp="1"/>
          </p:cNvSpPr>
          <p:nvPr>
            <p:ph type="dt" sz="half" idx="10"/>
          </p:nvPr>
        </p:nvSpPr>
        <p:spPr/>
        <p:txBody>
          <a:bodyPr/>
          <a:lstStyle/>
          <a:p>
            <a:r>
              <a:rPr lang="en-US"/>
              <a:t>2/3/20</a:t>
            </a:r>
          </a:p>
        </p:txBody>
      </p:sp>
      <p:sp>
        <p:nvSpPr>
          <p:cNvPr id="14" name="Footer Placeholder 13">
            <a:extLst>
              <a:ext uri="{FF2B5EF4-FFF2-40B4-BE49-F238E27FC236}">
                <a16:creationId xmlns:a16="http://schemas.microsoft.com/office/drawing/2014/main" id="{5589B64C-BE65-B54B-BBFD-71503974ECD1}"/>
              </a:ext>
            </a:extLst>
          </p:cNvPr>
          <p:cNvSpPr>
            <a:spLocks noGrp="1"/>
          </p:cNvSpPr>
          <p:nvPr>
            <p:ph type="ftr" sz="quarter" idx="11"/>
          </p:nvPr>
        </p:nvSpPr>
        <p:spPr/>
        <p:txBody>
          <a:bodyPr/>
          <a:lstStyle/>
          <a:p>
            <a:r>
              <a:rPr lang="en-US"/>
              <a:t>J Stewart | Installation Plan</a:t>
            </a:r>
          </a:p>
        </p:txBody>
      </p:sp>
      <p:sp>
        <p:nvSpPr>
          <p:cNvPr id="15" name="Slide Number Placeholder 14">
            <a:extLst>
              <a:ext uri="{FF2B5EF4-FFF2-40B4-BE49-F238E27FC236}">
                <a16:creationId xmlns:a16="http://schemas.microsoft.com/office/drawing/2014/main" id="{BE6B54B2-0CAA-CB46-A70D-118D636E1269}"/>
              </a:ext>
            </a:extLst>
          </p:cNvPr>
          <p:cNvSpPr>
            <a:spLocks noGrp="1"/>
          </p:cNvSpPr>
          <p:nvPr>
            <p:ph type="sldNum" sz="quarter" idx="12"/>
          </p:nvPr>
        </p:nvSpPr>
        <p:spPr/>
        <p:txBody>
          <a:bodyPr/>
          <a:lstStyle/>
          <a:p>
            <a:fld id="{A11F5548-D707-994F-B8D7-65E3D61900EE}" type="slidenum">
              <a:rPr lang="en-US" smtClean="0"/>
              <a:t>16</a:t>
            </a:fld>
            <a:endParaRPr lang="en-US"/>
          </a:p>
        </p:txBody>
      </p:sp>
    </p:spTree>
    <p:extLst>
      <p:ext uri="{BB962C8B-B14F-4D97-AF65-F5344CB8AC3E}">
        <p14:creationId xmlns:p14="http://schemas.microsoft.com/office/powerpoint/2010/main" val="191727823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3C72FC3-D509-954E-9F1D-05B3AC7375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9682211" y="4269303"/>
            <a:ext cx="2509789" cy="2588697"/>
          </a:xfrm>
          <a:prstGeom prst="rect">
            <a:avLst/>
          </a:prstGeom>
        </p:spPr>
      </p:pic>
      <p:pic>
        <p:nvPicPr>
          <p:cNvPr id="12" name="Picture 11">
            <a:extLst>
              <a:ext uri="{FF2B5EF4-FFF2-40B4-BE49-F238E27FC236}">
                <a16:creationId xmlns:a16="http://schemas.microsoft.com/office/drawing/2014/main" id="{42B0C6E0-960C-CF4F-8628-22F048210431}"/>
              </a:ext>
            </a:extLst>
          </p:cNvPr>
          <p:cNvPicPr>
            <a:picLocks noChangeAspect="1"/>
          </p:cNvPicPr>
          <p:nvPr/>
        </p:nvPicPr>
        <p:blipFill rotWithShape="1">
          <a:blip r:embed="rId3"/>
          <a:srcRect l="3992" t="12977" r="12214"/>
          <a:stretch/>
        </p:blipFill>
        <p:spPr>
          <a:xfrm>
            <a:off x="6219464" y="29745"/>
            <a:ext cx="3276874" cy="4537505"/>
          </a:xfrm>
          <a:prstGeom prst="rect">
            <a:avLst/>
          </a:prstGeom>
        </p:spPr>
      </p:pic>
      <p:pic>
        <p:nvPicPr>
          <p:cNvPr id="14" name="Picture 13">
            <a:extLst>
              <a:ext uri="{FF2B5EF4-FFF2-40B4-BE49-F238E27FC236}">
                <a16:creationId xmlns:a16="http://schemas.microsoft.com/office/drawing/2014/main" id="{60AF65F7-F5FB-8340-82F6-96459CA25230}"/>
              </a:ext>
            </a:extLst>
          </p:cNvPr>
          <p:cNvPicPr>
            <a:picLocks noChangeAspect="1"/>
          </p:cNvPicPr>
          <p:nvPr/>
        </p:nvPicPr>
        <p:blipFill rotWithShape="1">
          <a:blip r:embed="rId4">
            <a:extLst>
              <a:ext uri="{28A0092B-C50C-407E-A947-70E740481C1C}">
                <a14:useLocalDpi xmlns:a14="http://schemas.microsoft.com/office/drawing/2010/main" val="0"/>
              </a:ext>
            </a:extLst>
          </a:blip>
          <a:srcRect l="6198" t="11297" r="11296" b="6970"/>
          <a:stretch/>
        </p:blipFill>
        <p:spPr>
          <a:xfrm>
            <a:off x="9682211" y="2006092"/>
            <a:ext cx="1714736" cy="1951546"/>
          </a:xfrm>
          <a:prstGeom prst="rect">
            <a:avLst/>
          </a:prstGeom>
        </p:spPr>
      </p:pic>
      <p:pic>
        <p:nvPicPr>
          <p:cNvPr id="15" name="Picture 14">
            <a:extLst>
              <a:ext uri="{FF2B5EF4-FFF2-40B4-BE49-F238E27FC236}">
                <a16:creationId xmlns:a16="http://schemas.microsoft.com/office/drawing/2014/main" id="{5FA1752B-46A7-5745-8EFE-5DBEC19EEF6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30539" y="4677828"/>
            <a:ext cx="3276875" cy="2180171"/>
          </a:xfrm>
          <a:prstGeom prst="rect">
            <a:avLst/>
          </a:prstGeom>
        </p:spPr>
      </p:pic>
      <p:pic>
        <p:nvPicPr>
          <p:cNvPr id="16" name="Picture 15">
            <a:extLst>
              <a:ext uri="{FF2B5EF4-FFF2-40B4-BE49-F238E27FC236}">
                <a16:creationId xmlns:a16="http://schemas.microsoft.com/office/drawing/2014/main" id="{CFBA9BDA-FE22-D64D-AD7A-ED44E04B898D}"/>
              </a:ext>
            </a:extLst>
          </p:cNvPr>
          <p:cNvPicPr>
            <a:picLocks noChangeAspect="1"/>
          </p:cNvPicPr>
          <p:nvPr/>
        </p:nvPicPr>
        <p:blipFill rotWithShape="1">
          <a:blip r:embed="rId6"/>
          <a:srcRect l="2649" t="31980" r="22410"/>
          <a:stretch/>
        </p:blipFill>
        <p:spPr>
          <a:xfrm>
            <a:off x="9743265" y="29745"/>
            <a:ext cx="2118118" cy="1766152"/>
          </a:xfrm>
          <a:prstGeom prst="rect">
            <a:avLst/>
          </a:prstGeom>
        </p:spPr>
      </p:pic>
      <p:pic>
        <p:nvPicPr>
          <p:cNvPr id="17" name="Picture 16">
            <a:extLst>
              <a:ext uri="{FF2B5EF4-FFF2-40B4-BE49-F238E27FC236}">
                <a16:creationId xmlns:a16="http://schemas.microsoft.com/office/drawing/2014/main" id="{744192B5-63E2-DA40-AA7F-C1642AF08BFD}"/>
              </a:ext>
            </a:extLst>
          </p:cNvPr>
          <p:cNvPicPr>
            <a:picLocks noChangeAspect="1"/>
          </p:cNvPicPr>
          <p:nvPr/>
        </p:nvPicPr>
        <p:blipFill rotWithShape="1">
          <a:blip r:embed="rId7"/>
          <a:srcRect l="14294" t="14683" r="18645" b="24388"/>
          <a:stretch/>
        </p:blipFill>
        <p:spPr>
          <a:xfrm rot="16200000">
            <a:off x="429325" y="4772831"/>
            <a:ext cx="1707266" cy="2068199"/>
          </a:xfrm>
          <a:prstGeom prst="rect">
            <a:avLst/>
          </a:prstGeom>
        </p:spPr>
      </p:pic>
      <p:pic>
        <p:nvPicPr>
          <p:cNvPr id="19" name="Picture 18">
            <a:extLst>
              <a:ext uri="{FF2B5EF4-FFF2-40B4-BE49-F238E27FC236}">
                <a16:creationId xmlns:a16="http://schemas.microsoft.com/office/drawing/2014/main" id="{2019B039-C4A0-3F4B-94E7-D17FD1476DF3}"/>
              </a:ext>
            </a:extLst>
          </p:cNvPr>
          <p:cNvPicPr>
            <a:picLocks noChangeAspect="1"/>
          </p:cNvPicPr>
          <p:nvPr/>
        </p:nvPicPr>
        <p:blipFill rotWithShape="1">
          <a:blip r:embed="rId8"/>
          <a:srcRect l="5292" t="22447" r="9419" b="24388"/>
          <a:stretch/>
        </p:blipFill>
        <p:spPr>
          <a:xfrm>
            <a:off x="3102015" y="4953297"/>
            <a:ext cx="1828800" cy="1519979"/>
          </a:xfrm>
          <a:prstGeom prst="rect">
            <a:avLst/>
          </a:prstGeom>
        </p:spPr>
      </p:pic>
      <p:sp>
        <p:nvSpPr>
          <p:cNvPr id="6" name="Date Placeholder 5">
            <a:extLst>
              <a:ext uri="{FF2B5EF4-FFF2-40B4-BE49-F238E27FC236}">
                <a16:creationId xmlns:a16="http://schemas.microsoft.com/office/drawing/2014/main" id="{9E0DC6A5-D38A-F644-AC45-A27CD3ECAC9C}"/>
              </a:ext>
            </a:extLst>
          </p:cNvPr>
          <p:cNvSpPr>
            <a:spLocks noGrp="1"/>
          </p:cNvSpPr>
          <p:nvPr>
            <p:ph type="dt" sz="half" idx="10"/>
          </p:nvPr>
        </p:nvSpPr>
        <p:spPr/>
        <p:txBody>
          <a:bodyPr/>
          <a:lstStyle/>
          <a:p>
            <a:r>
              <a:rPr lang="en-US"/>
              <a:t>2/3/20</a:t>
            </a:r>
          </a:p>
        </p:txBody>
      </p:sp>
      <p:sp>
        <p:nvSpPr>
          <p:cNvPr id="7" name="Footer Placeholder 6">
            <a:extLst>
              <a:ext uri="{FF2B5EF4-FFF2-40B4-BE49-F238E27FC236}">
                <a16:creationId xmlns:a16="http://schemas.microsoft.com/office/drawing/2014/main" id="{EBE36826-0BF0-0A42-909E-95E644DF8233}"/>
              </a:ext>
            </a:extLst>
          </p:cNvPr>
          <p:cNvSpPr>
            <a:spLocks noGrp="1"/>
          </p:cNvSpPr>
          <p:nvPr>
            <p:ph type="ftr" sz="quarter" idx="11"/>
          </p:nvPr>
        </p:nvSpPr>
        <p:spPr/>
        <p:txBody>
          <a:bodyPr/>
          <a:lstStyle/>
          <a:p>
            <a:r>
              <a:rPr lang="en-US"/>
              <a:t>J Stewart | Installation Plan</a:t>
            </a:r>
          </a:p>
        </p:txBody>
      </p:sp>
      <p:sp>
        <p:nvSpPr>
          <p:cNvPr id="8" name="Slide Number Placeholder 7">
            <a:extLst>
              <a:ext uri="{FF2B5EF4-FFF2-40B4-BE49-F238E27FC236}">
                <a16:creationId xmlns:a16="http://schemas.microsoft.com/office/drawing/2014/main" id="{5967A5FB-74FE-BC45-AEDF-2B05ACA0954C}"/>
              </a:ext>
            </a:extLst>
          </p:cNvPr>
          <p:cNvSpPr>
            <a:spLocks noGrp="1"/>
          </p:cNvSpPr>
          <p:nvPr>
            <p:ph type="sldNum" sz="quarter" idx="12"/>
          </p:nvPr>
        </p:nvSpPr>
        <p:spPr/>
        <p:txBody>
          <a:bodyPr/>
          <a:lstStyle/>
          <a:p>
            <a:fld id="{A11F5548-D707-994F-B8D7-65E3D61900EE}" type="slidenum">
              <a:rPr lang="en-US" smtClean="0"/>
              <a:t>17</a:t>
            </a:fld>
            <a:endParaRPr lang="en-US"/>
          </a:p>
        </p:txBody>
      </p:sp>
      <p:sp>
        <p:nvSpPr>
          <p:cNvPr id="20" name="Title 1">
            <a:extLst>
              <a:ext uri="{FF2B5EF4-FFF2-40B4-BE49-F238E27FC236}">
                <a16:creationId xmlns:a16="http://schemas.microsoft.com/office/drawing/2014/main" id="{F6052C18-79E0-E142-81EA-8AB23693A6C6}"/>
              </a:ext>
            </a:extLst>
          </p:cNvPr>
          <p:cNvSpPr txBox="1">
            <a:spLocks/>
          </p:cNvSpPr>
          <p:nvPr/>
        </p:nvSpPr>
        <p:spPr>
          <a:xfrm>
            <a:off x="838200" y="365125"/>
            <a:ext cx="5134337" cy="7113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a:t>APA doublet assembly</a:t>
            </a:r>
            <a:endParaRPr lang="en-US" dirty="0"/>
          </a:p>
        </p:txBody>
      </p:sp>
      <p:sp>
        <p:nvSpPr>
          <p:cNvPr id="21" name="Content Placeholder 2">
            <a:extLst>
              <a:ext uri="{FF2B5EF4-FFF2-40B4-BE49-F238E27FC236}">
                <a16:creationId xmlns:a16="http://schemas.microsoft.com/office/drawing/2014/main" id="{62D86F57-F460-7B4B-8976-64F2798DB449}"/>
              </a:ext>
            </a:extLst>
          </p:cNvPr>
          <p:cNvSpPr txBox="1">
            <a:spLocks/>
          </p:cNvSpPr>
          <p:nvPr/>
        </p:nvSpPr>
        <p:spPr>
          <a:xfrm>
            <a:off x="838199" y="1076447"/>
            <a:ext cx="5381265" cy="3463656"/>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2 APA are assembled into doubled on the assembly cabling towers.</a:t>
            </a:r>
          </a:p>
          <a:p>
            <a:r>
              <a:rPr lang="en-US"/>
              <a:t>This sets the size of the cleanroom.</a:t>
            </a:r>
          </a:p>
          <a:p>
            <a:r>
              <a:rPr lang="en-US"/>
              <a:t>Two towers allows 4 assembly lines. </a:t>
            </a:r>
          </a:p>
          <a:p>
            <a:r>
              <a:rPr lang="en-US"/>
              <a:t>Intermediate platform level abandoned.</a:t>
            </a:r>
          </a:p>
          <a:p>
            <a:r>
              <a:rPr lang="en-US"/>
              <a:t>Assembly sequence is well defined.</a:t>
            </a:r>
          </a:p>
          <a:p>
            <a:r>
              <a:rPr lang="en-US"/>
              <a:t>Initial assembly steps have been tested at AR. Went much faster than projected.</a:t>
            </a:r>
          </a:p>
          <a:p>
            <a:r>
              <a:rPr lang="en-US"/>
              <a:t>Conduits can be factory installed.</a:t>
            </a:r>
          </a:p>
          <a:p>
            <a:endParaRPr lang="en-US"/>
          </a:p>
          <a:p>
            <a:endParaRPr lang="en-US"/>
          </a:p>
          <a:p>
            <a:endParaRPr lang="en-US" dirty="0"/>
          </a:p>
        </p:txBody>
      </p:sp>
    </p:spTree>
    <p:extLst>
      <p:ext uri="{BB962C8B-B14F-4D97-AF65-F5344CB8AC3E}">
        <p14:creationId xmlns:p14="http://schemas.microsoft.com/office/powerpoint/2010/main" val="19040049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DE179EC6-4BCE-2948-8854-FA65DFE41748}"/>
              </a:ext>
            </a:extLst>
          </p:cNvPr>
          <p:cNvPicPr>
            <a:picLocks noChangeAspect="1"/>
          </p:cNvPicPr>
          <p:nvPr/>
        </p:nvPicPr>
        <p:blipFill rotWithShape="1">
          <a:blip r:embed="rId2"/>
          <a:srcRect t="13841"/>
          <a:stretch/>
        </p:blipFill>
        <p:spPr>
          <a:xfrm rot="5400000">
            <a:off x="7712320" y="2276406"/>
            <a:ext cx="2175740" cy="3332613"/>
          </a:xfrm>
          <a:prstGeom prst="rect">
            <a:avLst/>
          </a:prstGeom>
        </p:spPr>
      </p:pic>
      <p:sp>
        <p:nvSpPr>
          <p:cNvPr id="2" name="Title 1">
            <a:extLst>
              <a:ext uri="{FF2B5EF4-FFF2-40B4-BE49-F238E27FC236}">
                <a16:creationId xmlns:a16="http://schemas.microsoft.com/office/drawing/2014/main" id="{177FD2E7-D0CC-9742-BE7C-89A2CE13A536}"/>
              </a:ext>
            </a:extLst>
          </p:cNvPr>
          <p:cNvSpPr>
            <a:spLocks noGrp="1"/>
          </p:cNvSpPr>
          <p:nvPr>
            <p:ph type="title"/>
          </p:nvPr>
        </p:nvSpPr>
        <p:spPr>
          <a:xfrm>
            <a:off x="838200" y="365125"/>
            <a:ext cx="10515600" cy="792163"/>
          </a:xfrm>
        </p:spPr>
        <p:txBody>
          <a:bodyPr/>
          <a:lstStyle/>
          <a:p>
            <a:r>
              <a:rPr lang="en-US" dirty="0"/>
              <a:t>Wire tension test and FEMB installation</a:t>
            </a:r>
          </a:p>
        </p:txBody>
      </p:sp>
      <p:sp>
        <p:nvSpPr>
          <p:cNvPr id="3" name="Content Placeholder 2">
            <a:extLst>
              <a:ext uri="{FF2B5EF4-FFF2-40B4-BE49-F238E27FC236}">
                <a16:creationId xmlns:a16="http://schemas.microsoft.com/office/drawing/2014/main" id="{83A7E3C0-EE1D-2748-AF21-78104FDD5FA8}"/>
              </a:ext>
            </a:extLst>
          </p:cNvPr>
          <p:cNvSpPr>
            <a:spLocks noGrp="1"/>
          </p:cNvSpPr>
          <p:nvPr>
            <p:ph idx="1"/>
          </p:nvPr>
        </p:nvSpPr>
        <p:spPr>
          <a:xfrm>
            <a:off x="838200" y="1042988"/>
            <a:ext cx="4919663" cy="5133975"/>
          </a:xfrm>
        </p:spPr>
        <p:txBody>
          <a:bodyPr/>
          <a:lstStyle/>
          <a:p>
            <a:r>
              <a:rPr lang="en-US" dirty="0"/>
              <a:t>The wire tensions are measured after the doublet is assembled in the final orientation. (Lower T and C brackets also installed.)</a:t>
            </a:r>
          </a:p>
          <a:p>
            <a:r>
              <a:rPr lang="en-US" dirty="0"/>
              <a:t>CR boards are installed after wire tension tests.</a:t>
            </a:r>
          </a:p>
          <a:p>
            <a:r>
              <a:rPr lang="en-US" dirty="0"/>
              <a:t>Bias cable harness and patch panel is installed.</a:t>
            </a:r>
          </a:p>
          <a:p>
            <a:r>
              <a:rPr lang="en-US" dirty="0"/>
              <a:t>FEMB are installed and tested when the CR boards are installed.</a:t>
            </a:r>
          </a:p>
          <a:p>
            <a:endParaRPr lang="en-US" dirty="0"/>
          </a:p>
        </p:txBody>
      </p:sp>
      <p:pic>
        <p:nvPicPr>
          <p:cNvPr id="4" name="Picture 3">
            <a:extLst>
              <a:ext uri="{FF2B5EF4-FFF2-40B4-BE49-F238E27FC236}">
                <a16:creationId xmlns:a16="http://schemas.microsoft.com/office/drawing/2014/main" id="{4A7FA3F1-2F60-784B-896F-E3646D0FB319}"/>
              </a:ext>
            </a:extLst>
          </p:cNvPr>
          <p:cNvPicPr>
            <a:picLocks noChangeAspect="1"/>
          </p:cNvPicPr>
          <p:nvPr/>
        </p:nvPicPr>
        <p:blipFill>
          <a:blip r:embed="rId3"/>
          <a:stretch>
            <a:fillRect/>
          </a:stretch>
        </p:blipFill>
        <p:spPr>
          <a:xfrm>
            <a:off x="5498721" y="1174265"/>
            <a:ext cx="2915931" cy="1826110"/>
          </a:xfrm>
          <a:prstGeom prst="rect">
            <a:avLst/>
          </a:prstGeom>
        </p:spPr>
      </p:pic>
      <p:pic>
        <p:nvPicPr>
          <p:cNvPr id="5" name="Picture 4">
            <a:extLst>
              <a:ext uri="{FF2B5EF4-FFF2-40B4-BE49-F238E27FC236}">
                <a16:creationId xmlns:a16="http://schemas.microsoft.com/office/drawing/2014/main" id="{3A21D0BA-7FDA-6E40-B626-9465B4E9A64B}"/>
              </a:ext>
            </a:extLst>
          </p:cNvPr>
          <p:cNvPicPr>
            <a:picLocks noChangeAspect="1"/>
          </p:cNvPicPr>
          <p:nvPr/>
        </p:nvPicPr>
        <p:blipFill>
          <a:blip r:embed="rId4"/>
          <a:stretch>
            <a:fillRect/>
          </a:stretch>
        </p:blipFill>
        <p:spPr>
          <a:xfrm>
            <a:off x="5636597" y="4849078"/>
            <a:ext cx="2654300" cy="1993900"/>
          </a:xfrm>
          <a:prstGeom prst="rect">
            <a:avLst/>
          </a:prstGeom>
          <a:ln>
            <a:solidFill>
              <a:schemeClr val="tx1"/>
            </a:solidFill>
          </a:ln>
        </p:spPr>
      </p:pic>
      <p:pic>
        <p:nvPicPr>
          <p:cNvPr id="6" name="Content Placeholder 7">
            <a:extLst>
              <a:ext uri="{FF2B5EF4-FFF2-40B4-BE49-F238E27FC236}">
                <a16:creationId xmlns:a16="http://schemas.microsoft.com/office/drawing/2014/main" id="{C91395A7-E521-B844-B994-81FFAB6027C5}"/>
              </a:ext>
            </a:extLst>
          </p:cNvPr>
          <p:cNvPicPr>
            <a:picLocks noChangeAspect="1"/>
          </p:cNvPicPr>
          <p:nvPr/>
        </p:nvPicPr>
        <p:blipFill>
          <a:blip r:embed="rId5"/>
          <a:stretch>
            <a:fillRect/>
          </a:stretch>
        </p:blipFill>
        <p:spPr>
          <a:xfrm>
            <a:off x="9201533" y="4786312"/>
            <a:ext cx="2762250" cy="2071688"/>
          </a:xfrm>
          <a:prstGeom prst="rect">
            <a:avLst/>
          </a:prstGeom>
          <a:ln>
            <a:solidFill>
              <a:schemeClr val="tx1"/>
            </a:solidFill>
          </a:ln>
        </p:spPr>
      </p:pic>
      <p:pic>
        <p:nvPicPr>
          <p:cNvPr id="7" name="Picture 6">
            <a:extLst>
              <a:ext uri="{FF2B5EF4-FFF2-40B4-BE49-F238E27FC236}">
                <a16:creationId xmlns:a16="http://schemas.microsoft.com/office/drawing/2014/main" id="{D50C223E-3348-C448-A185-06761A177BB4}"/>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414652" y="1074109"/>
            <a:ext cx="3495380" cy="1993900"/>
          </a:xfrm>
          <a:prstGeom prst="rect">
            <a:avLst/>
          </a:prstGeom>
        </p:spPr>
      </p:pic>
      <p:sp>
        <p:nvSpPr>
          <p:cNvPr id="8" name="TextBox 7">
            <a:extLst>
              <a:ext uri="{FF2B5EF4-FFF2-40B4-BE49-F238E27FC236}">
                <a16:creationId xmlns:a16="http://schemas.microsoft.com/office/drawing/2014/main" id="{17F29C57-9342-3242-A685-F86D7C0A5ADC}"/>
              </a:ext>
            </a:extLst>
          </p:cNvPr>
          <p:cNvSpPr txBox="1"/>
          <p:nvPr/>
        </p:nvSpPr>
        <p:spPr>
          <a:xfrm>
            <a:off x="8676034" y="1102684"/>
            <a:ext cx="1124757" cy="323165"/>
          </a:xfrm>
          <a:prstGeom prst="rect">
            <a:avLst/>
          </a:prstGeom>
          <a:solidFill>
            <a:schemeClr val="bg1"/>
          </a:solidFill>
        </p:spPr>
        <p:txBody>
          <a:bodyPr wrap="square" rtlCol="0">
            <a:spAutoFit/>
          </a:bodyPr>
          <a:lstStyle/>
          <a:p>
            <a:r>
              <a:rPr lang="en-GB" sz="1500" dirty="0">
                <a:latin typeface="Helvetica" panose="020B0604020202020204" pitchFamily="34" charset="0"/>
                <a:cs typeface="Helvetica" panose="020B0604020202020204" pitchFamily="34" charset="0"/>
              </a:rPr>
              <a:t>CR boards</a:t>
            </a:r>
          </a:p>
        </p:txBody>
      </p:sp>
      <p:sp>
        <p:nvSpPr>
          <p:cNvPr id="9" name="TextBox 8">
            <a:extLst>
              <a:ext uri="{FF2B5EF4-FFF2-40B4-BE49-F238E27FC236}">
                <a16:creationId xmlns:a16="http://schemas.microsoft.com/office/drawing/2014/main" id="{5A80E0DA-B640-D24A-9F03-245699F91E09}"/>
              </a:ext>
            </a:extLst>
          </p:cNvPr>
          <p:cNvSpPr txBox="1"/>
          <p:nvPr/>
        </p:nvSpPr>
        <p:spPr>
          <a:xfrm>
            <a:off x="7431075" y="1098420"/>
            <a:ext cx="983578" cy="323165"/>
          </a:xfrm>
          <a:prstGeom prst="rect">
            <a:avLst/>
          </a:prstGeom>
          <a:solidFill>
            <a:schemeClr val="bg1"/>
          </a:solidFill>
        </p:spPr>
        <p:txBody>
          <a:bodyPr wrap="square" rtlCol="0">
            <a:spAutoFit/>
          </a:bodyPr>
          <a:lstStyle/>
          <a:p>
            <a:r>
              <a:rPr lang="en-GB" sz="1500" dirty="0">
                <a:latin typeface="Helvetica" panose="020B0604020202020204" pitchFamily="34" charset="0"/>
                <a:cs typeface="Helvetica" panose="020B0604020202020204" pitchFamily="34" charset="0"/>
              </a:rPr>
              <a:t>Tension</a:t>
            </a:r>
          </a:p>
        </p:txBody>
      </p:sp>
      <p:sp>
        <p:nvSpPr>
          <p:cNvPr id="10" name="TextBox 9">
            <a:extLst>
              <a:ext uri="{FF2B5EF4-FFF2-40B4-BE49-F238E27FC236}">
                <a16:creationId xmlns:a16="http://schemas.microsoft.com/office/drawing/2014/main" id="{B2BAB263-CDC3-5040-9EA4-C28791277150}"/>
              </a:ext>
            </a:extLst>
          </p:cNvPr>
          <p:cNvSpPr txBox="1"/>
          <p:nvPr/>
        </p:nvSpPr>
        <p:spPr>
          <a:xfrm>
            <a:off x="5636597" y="4849078"/>
            <a:ext cx="1377169" cy="323165"/>
          </a:xfrm>
          <a:prstGeom prst="rect">
            <a:avLst/>
          </a:prstGeom>
          <a:solidFill>
            <a:schemeClr val="bg1"/>
          </a:solidFill>
        </p:spPr>
        <p:txBody>
          <a:bodyPr wrap="square" rtlCol="0">
            <a:spAutoFit/>
          </a:bodyPr>
          <a:lstStyle/>
          <a:p>
            <a:r>
              <a:rPr lang="en-GB" sz="1500" dirty="0">
                <a:latin typeface="Helvetica" panose="020B0604020202020204" pitchFamily="34" charset="0"/>
                <a:cs typeface="Helvetica" panose="020B0604020202020204" pitchFamily="34" charset="0"/>
              </a:rPr>
              <a:t>FEMB install</a:t>
            </a:r>
          </a:p>
        </p:txBody>
      </p:sp>
      <p:sp>
        <p:nvSpPr>
          <p:cNvPr id="14" name="TextBox 13">
            <a:extLst>
              <a:ext uri="{FF2B5EF4-FFF2-40B4-BE49-F238E27FC236}">
                <a16:creationId xmlns:a16="http://schemas.microsoft.com/office/drawing/2014/main" id="{BBBE752F-2C95-A04F-BC5E-091D631887B8}"/>
              </a:ext>
            </a:extLst>
          </p:cNvPr>
          <p:cNvSpPr txBox="1"/>
          <p:nvPr/>
        </p:nvSpPr>
        <p:spPr>
          <a:xfrm>
            <a:off x="9990705" y="3267417"/>
            <a:ext cx="1377169" cy="323165"/>
          </a:xfrm>
          <a:prstGeom prst="rect">
            <a:avLst/>
          </a:prstGeom>
          <a:solidFill>
            <a:schemeClr val="bg1"/>
          </a:solidFill>
        </p:spPr>
        <p:txBody>
          <a:bodyPr wrap="square" rtlCol="0">
            <a:spAutoFit/>
          </a:bodyPr>
          <a:lstStyle/>
          <a:p>
            <a:r>
              <a:rPr lang="en-GB" sz="1500" dirty="0">
                <a:latin typeface="Helvetica" panose="020B0604020202020204" pitchFamily="34" charset="0"/>
                <a:cs typeface="Helvetica" panose="020B0604020202020204" pitchFamily="34" charset="0"/>
              </a:rPr>
              <a:t>Bias cabling</a:t>
            </a:r>
          </a:p>
        </p:txBody>
      </p:sp>
      <p:sp>
        <p:nvSpPr>
          <p:cNvPr id="15" name="TextBox 14">
            <a:extLst>
              <a:ext uri="{FF2B5EF4-FFF2-40B4-BE49-F238E27FC236}">
                <a16:creationId xmlns:a16="http://schemas.microsoft.com/office/drawing/2014/main" id="{EBBE51CF-F637-7E4D-9222-87978BD0522B}"/>
              </a:ext>
            </a:extLst>
          </p:cNvPr>
          <p:cNvSpPr txBox="1"/>
          <p:nvPr/>
        </p:nvSpPr>
        <p:spPr>
          <a:xfrm>
            <a:off x="9238412" y="4843009"/>
            <a:ext cx="1903376" cy="323165"/>
          </a:xfrm>
          <a:prstGeom prst="rect">
            <a:avLst/>
          </a:prstGeom>
          <a:solidFill>
            <a:schemeClr val="bg1"/>
          </a:solidFill>
        </p:spPr>
        <p:txBody>
          <a:bodyPr wrap="square" rtlCol="0">
            <a:spAutoFit/>
          </a:bodyPr>
          <a:lstStyle/>
          <a:p>
            <a:r>
              <a:rPr lang="en-GB" sz="1500" dirty="0">
                <a:latin typeface="Helvetica" panose="020B0604020202020204" pitchFamily="34" charset="0"/>
                <a:cs typeface="Helvetica" panose="020B0604020202020204" pitchFamily="34" charset="0"/>
              </a:rPr>
              <a:t>4 FEMB test setup</a:t>
            </a:r>
          </a:p>
        </p:txBody>
      </p:sp>
      <p:sp>
        <p:nvSpPr>
          <p:cNvPr id="16" name="Date Placeholder 15">
            <a:extLst>
              <a:ext uri="{FF2B5EF4-FFF2-40B4-BE49-F238E27FC236}">
                <a16:creationId xmlns:a16="http://schemas.microsoft.com/office/drawing/2014/main" id="{0B79FC8F-599F-0349-9E85-CC5E9785EAC8}"/>
              </a:ext>
            </a:extLst>
          </p:cNvPr>
          <p:cNvSpPr>
            <a:spLocks noGrp="1"/>
          </p:cNvSpPr>
          <p:nvPr>
            <p:ph type="dt" sz="half" idx="10"/>
          </p:nvPr>
        </p:nvSpPr>
        <p:spPr/>
        <p:txBody>
          <a:bodyPr/>
          <a:lstStyle/>
          <a:p>
            <a:r>
              <a:rPr lang="en-US"/>
              <a:t>2/3/20</a:t>
            </a:r>
          </a:p>
        </p:txBody>
      </p:sp>
      <p:sp>
        <p:nvSpPr>
          <p:cNvPr id="17" name="Footer Placeholder 16">
            <a:extLst>
              <a:ext uri="{FF2B5EF4-FFF2-40B4-BE49-F238E27FC236}">
                <a16:creationId xmlns:a16="http://schemas.microsoft.com/office/drawing/2014/main" id="{7B40348A-D2C5-8848-B7DE-B7C37B57E612}"/>
              </a:ext>
            </a:extLst>
          </p:cNvPr>
          <p:cNvSpPr>
            <a:spLocks noGrp="1"/>
          </p:cNvSpPr>
          <p:nvPr>
            <p:ph type="ftr" sz="quarter" idx="11"/>
          </p:nvPr>
        </p:nvSpPr>
        <p:spPr/>
        <p:txBody>
          <a:bodyPr/>
          <a:lstStyle/>
          <a:p>
            <a:r>
              <a:rPr lang="en-US"/>
              <a:t>J Stewart | Installation Plan</a:t>
            </a:r>
          </a:p>
        </p:txBody>
      </p:sp>
      <p:sp>
        <p:nvSpPr>
          <p:cNvPr id="18" name="Slide Number Placeholder 17">
            <a:extLst>
              <a:ext uri="{FF2B5EF4-FFF2-40B4-BE49-F238E27FC236}">
                <a16:creationId xmlns:a16="http://schemas.microsoft.com/office/drawing/2014/main" id="{5439BD33-A065-AC41-96BB-A54106222643}"/>
              </a:ext>
            </a:extLst>
          </p:cNvPr>
          <p:cNvSpPr>
            <a:spLocks noGrp="1"/>
          </p:cNvSpPr>
          <p:nvPr>
            <p:ph type="sldNum" sz="quarter" idx="12"/>
          </p:nvPr>
        </p:nvSpPr>
        <p:spPr/>
        <p:txBody>
          <a:bodyPr/>
          <a:lstStyle/>
          <a:p>
            <a:fld id="{A11F5548-D707-994F-B8D7-65E3D61900EE}" type="slidenum">
              <a:rPr lang="en-US" smtClean="0"/>
              <a:t>18</a:t>
            </a:fld>
            <a:endParaRPr lang="en-US"/>
          </a:p>
        </p:txBody>
      </p:sp>
    </p:spTree>
    <p:extLst>
      <p:ext uri="{BB962C8B-B14F-4D97-AF65-F5344CB8AC3E}">
        <p14:creationId xmlns:p14="http://schemas.microsoft.com/office/powerpoint/2010/main" val="38073563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F1051-66F2-0147-8903-D566389C131C}"/>
              </a:ext>
            </a:extLst>
          </p:cNvPr>
          <p:cNvSpPr>
            <a:spLocks noGrp="1"/>
          </p:cNvSpPr>
          <p:nvPr>
            <p:ph type="title"/>
          </p:nvPr>
        </p:nvSpPr>
        <p:spPr>
          <a:xfrm>
            <a:off x="838200" y="365125"/>
            <a:ext cx="2773101" cy="583999"/>
          </a:xfrm>
        </p:spPr>
        <p:txBody>
          <a:bodyPr>
            <a:normAutofit fontScale="90000"/>
          </a:bodyPr>
          <a:lstStyle/>
          <a:p>
            <a:r>
              <a:rPr lang="en-US" dirty="0"/>
              <a:t>APA cabling</a:t>
            </a:r>
          </a:p>
        </p:txBody>
      </p:sp>
      <p:sp>
        <p:nvSpPr>
          <p:cNvPr id="3" name="Content Placeholder 2">
            <a:extLst>
              <a:ext uri="{FF2B5EF4-FFF2-40B4-BE49-F238E27FC236}">
                <a16:creationId xmlns:a16="http://schemas.microsoft.com/office/drawing/2014/main" id="{0DFA59B4-9C19-CD4B-BA1B-33AB7EE35F55}"/>
              </a:ext>
            </a:extLst>
          </p:cNvPr>
          <p:cNvSpPr>
            <a:spLocks noGrp="1"/>
          </p:cNvSpPr>
          <p:nvPr>
            <p:ph idx="1"/>
          </p:nvPr>
        </p:nvSpPr>
        <p:spPr>
          <a:xfrm>
            <a:off x="188087" y="949124"/>
            <a:ext cx="4625051" cy="5403419"/>
          </a:xfrm>
        </p:spPr>
        <p:txBody>
          <a:bodyPr>
            <a:normAutofit fontScale="77500" lnSpcReduction="20000"/>
          </a:bodyPr>
          <a:lstStyle/>
          <a:p>
            <a:r>
              <a:rPr lang="en-US" dirty="0"/>
              <a:t>After the electronics are mounted and tested the APA pair is shifted to the next assembly station.</a:t>
            </a:r>
          </a:p>
          <a:p>
            <a:r>
              <a:rPr lang="en-US" dirty="0"/>
              <a:t>The cable tray assemblies are installed.</a:t>
            </a:r>
          </a:p>
          <a:p>
            <a:r>
              <a:rPr lang="en-US" dirty="0"/>
              <a:t>The long cables for the bottom APA are inserted and connected to the lower FEMB and dressed in the cable trays.</a:t>
            </a:r>
          </a:p>
          <a:p>
            <a:r>
              <a:rPr lang="en-US" dirty="0"/>
              <a:t>The shorter cables are laid in the cable trays and connected to the FEMB</a:t>
            </a:r>
          </a:p>
          <a:p>
            <a:r>
              <a:rPr lang="en-US" dirty="0"/>
              <a:t>All FEMB are quickly re-tested. </a:t>
            </a:r>
          </a:p>
          <a:p>
            <a:r>
              <a:rPr lang="en-US" dirty="0"/>
              <a:t>Installation process needs to be further developed at BNL.</a:t>
            </a:r>
          </a:p>
          <a:p>
            <a:r>
              <a:rPr lang="en-US" dirty="0"/>
              <a:t>Need to test cabling in detail. How cables are deployed in cable trays is a big open question. (Talk from </a:t>
            </a:r>
            <a:r>
              <a:rPr lang="en-US" dirty="0" err="1"/>
              <a:t>Manhong</a:t>
            </a:r>
            <a:r>
              <a:rPr lang="en-US" dirty="0"/>
              <a:t>)</a:t>
            </a:r>
          </a:p>
        </p:txBody>
      </p:sp>
      <p:pic>
        <p:nvPicPr>
          <p:cNvPr id="5" name="Picture 4">
            <a:extLst>
              <a:ext uri="{FF2B5EF4-FFF2-40B4-BE49-F238E27FC236}">
                <a16:creationId xmlns:a16="http://schemas.microsoft.com/office/drawing/2014/main" id="{F7CED5C9-A7BD-2C48-ACDF-23F18C156680}"/>
              </a:ext>
            </a:extLst>
          </p:cNvPr>
          <p:cNvPicPr>
            <a:picLocks noChangeAspect="1"/>
          </p:cNvPicPr>
          <p:nvPr/>
        </p:nvPicPr>
        <p:blipFill>
          <a:blip r:embed="rId2"/>
          <a:stretch>
            <a:fillRect/>
          </a:stretch>
        </p:blipFill>
        <p:spPr>
          <a:xfrm>
            <a:off x="5239473" y="138896"/>
            <a:ext cx="3958541" cy="2968906"/>
          </a:xfrm>
          <a:prstGeom prst="rect">
            <a:avLst/>
          </a:prstGeom>
        </p:spPr>
      </p:pic>
      <p:pic>
        <p:nvPicPr>
          <p:cNvPr id="7" name="Picture 6">
            <a:extLst>
              <a:ext uri="{FF2B5EF4-FFF2-40B4-BE49-F238E27FC236}">
                <a16:creationId xmlns:a16="http://schemas.microsoft.com/office/drawing/2014/main" id="{2CC0FA35-6A01-A147-A4CD-747349383F9D}"/>
              </a:ext>
            </a:extLst>
          </p:cNvPr>
          <p:cNvPicPr>
            <a:picLocks noChangeAspect="1"/>
          </p:cNvPicPr>
          <p:nvPr/>
        </p:nvPicPr>
        <p:blipFill>
          <a:blip r:embed="rId3"/>
          <a:stretch>
            <a:fillRect/>
          </a:stretch>
        </p:blipFill>
        <p:spPr>
          <a:xfrm>
            <a:off x="8518968" y="277792"/>
            <a:ext cx="3588152" cy="2691114"/>
          </a:xfrm>
          <a:prstGeom prst="rect">
            <a:avLst/>
          </a:prstGeom>
        </p:spPr>
      </p:pic>
      <p:pic>
        <p:nvPicPr>
          <p:cNvPr id="9" name="Picture 8">
            <a:extLst>
              <a:ext uri="{FF2B5EF4-FFF2-40B4-BE49-F238E27FC236}">
                <a16:creationId xmlns:a16="http://schemas.microsoft.com/office/drawing/2014/main" id="{960A210E-C1DA-DA49-B1C4-DA416E881944}"/>
              </a:ext>
            </a:extLst>
          </p:cNvPr>
          <p:cNvPicPr>
            <a:picLocks noChangeAspect="1"/>
          </p:cNvPicPr>
          <p:nvPr/>
        </p:nvPicPr>
        <p:blipFill rotWithShape="1">
          <a:blip r:embed="rId4"/>
          <a:srcRect t="17216" b="18734"/>
          <a:stretch/>
        </p:blipFill>
        <p:spPr>
          <a:xfrm>
            <a:off x="5058137" y="3748240"/>
            <a:ext cx="3049506" cy="2604304"/>
          </a:xfrm>
          <a:prstGeom prst="rect">
            <a:avLst/>
          </a:prstGeom>
        </p:spPr>
      </p:pic>
      <p:pic>
        <p:nvPicPr>
          <p:cNvPr id="13" name="Picture 12">
            <a:extLst>
              <a:ext uri="{FF2B5EF4-FFF2-40B4-BE49-F238E27FC236}">
                <a16:creationId xmlns:a16="http://schemas.microsoft.com/office/drawing/2014/main" id="{21011D97-4E7F-3445-B483-E730863E1A4D}"/>
              </a:ext>
            </a:extLst>
          </p:cNvPr>
          <p:cNvPicPr>
            <a:picLocks noChangeAspect="1"/>
          </p:cNvPicPr>
          <p:nvPr/>
        </p:nvPicPr>
        <p:blipFill rotWithShape="1">
          <a:blip r:embed="rId5"/>
          <a:srcRect l="5292" r="12738" b="26076"/>
          <a:stretch/>
        </p:blipFill>
        <p:spPr>
          <a:xfrm>
            <a:off x="8414226" y="3730875"/>
            <a:ext cx="2237987" cy="2691114"/>
          </a:xfrm>
          <a:prstGeom prst="rect">
            <a:avLst/>
          </a:prstGeom>
        </p:spPr>
      </p:pic>
      <p:pic>
        <p:nvPicPr>
          <p:cNvPr id="15" name="Picture 14">
            <a:extLst>
              <a:ext uri="{FF2B5EF4-FFF2-40B4-BE49-F238E27FC236}">
                <a16:creationId xmlns:a16="http://schemas.microsoft.com/office/drawing/2014/main" id="{82BF5AD9-9516-B741-B5DB-7F1CDD757F3B}"/>
              </a:ext>
            </a:extLst>
          </p:cNvPr>
          <p:cNvPicPr>
            <a:picLocks noChangeAspect="1"/>
          </p:cNvPicPr>
          <p:nvPr/>
        </p:nvPicPr>
        <p:blipFill rotWithShape="1">
          <a:blip r:embed="rId6"/>
          <a:srcRect l="26971" t="9931" r="24946" b="17468"/>
          <a:stretch/>
        </p:blipFill>
        <p:spPr>
          <a:xfrm>
            <a:off x="10796563" y="3835050"/>
            <a:ext cx="1207350" cy="2430684"/>
          </a:xfrm>
          <a:prstGeom prst="rect">
            <a:avLst/>
          </a:prstGeom>
        </p:spPr>
      </p:pic>
      <p:sp>
        <p:nvSpPr>
          <p:cNvPr id="8" name="Date Placeholder 7">
            <a:extLst>
              <a:ext uri="{FF2B5EF4-FFF2-40B4-BE49-F238E27FC236}">
                <a16:creationId xmlns:a16="http://schemas.microsoft.com/office/drawing/2014/main" id="{F5DF3672-E6A8-334B-BAA3-1132597F972D}"/>
              </a:ext>
            </a:extLst>
          </p:cNvPr>
          <p:cNvSpPr>
            <a:spLocks noGrp="1"/>
          </p:cNvSpPr>
          <p:nvPr>
            <p:ph type="dt" sz="half" idx="10"/>
          </p:nvPr>
        </p:nvSpPr>
        <p:spPr/>
        <p:txBody>
          <a:bodyPr/>
          <a:lstStyle/>
          <a:p>
            <a:r>
              <a:rPr lang="en-US"/>
              <a:t>2/3/20</a:t>
            </a:r>
          </a:p>
        </p:txBody>
      </p:sp>
      <p:sp>
        <p:nvSpPr>
          <p:cNvPr id="10" name="Footer Placeholder 9">
            <a:extLst>
              <a:ext uri="{FF2B5EF4-FFF2-40B4-BE49-F238E27FC236}">
                <a16:creationId xmlns:a16="http://schemas.microsoft.com/office/drawing/2014/main" id="{12430B99-AE1D-9647-9EB7-8B38B7B6FC2F}"/>
              </a:ext>
            </a:extLst>
          </p:cNvPr>
          <p:cNvSpPr>
            <a:spLocks noGrp="1"/>
          </p:cNvSpPr>
          <p:nvPr>
            <p:ph type="ftr" sz="quarter" idx="11"/>
          </p:nvPr>
        </p:nvSpPr>
        <p:spPr/>
        <p:txBody>
          <a:bodyPr/>
          <a:lstStyle/>
          <a:p>
            <a:r>
              <a:rPr lang="en-US"/>
              <a:t>J Stewart | Installation Plan</a:t>
            </a:r>
          </a:p>
        </p:txBody>
      </p:sp>
      <p:sp>
        <p:nvSpPr>
          <p:cNvPr id="11" name="Slide Number Placeholder 10">
            <a:extLst>
              <a:ext uri="{FF2B5EF4-FFF2-40B4-BE49-F238E27FC236}">
                <a16:creationId xmlns:a16="http://schemas.microsoft.com/office/drawing/2014/main" id="{9233835A-F151-8048-B2CF-5C12BCF471E9}"/>
              </a:ext>
            </a:extLst>
          </p:cNvPr>
          <p:cNvSpPr>
            <a:spLocks noGrp="1"/>
          </p:cNvSpPr>
          <p:nvPr>
            <p:ph type="sldNum" sz="quarter" idx="12"/>
          </p:nvPr>
        </p:nvSpPr>
        <p:spPr/>
        <p:txBody>
          <a:bodyPr/>
          <a:lstStyle/>
          <a:p>
            <a:fld id="{A11F5548-D707-994F-B8D7-65E3D61900EE}" type="slidenum">
              <a:rPr lang="en-US" smtClean="0"/>
              <a:t>19</a:t>
            </a:fld>
            <a:endParaRPr lang="en-US"/>
          </a:p>
        </p:txBody>
      </p:sp>
    </p:spTree>
    <p:extLst>
      <p:ext uri="{BB962C8B-B14F-4D97-AF65-F5344CB8AC3E}">
        <p14:creationId xmlns:p14="http://schemas.microsoft.com/office/powerpoint/2010/main" val="2212194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4E9589-D3B6-AD4E-BC90-23D909ED75D8}"/>
              </a:ext>
            </a:extLst>
          </p:cNvPr>
          <p:cNvSpPr>
            <a:spLocks noGrp="1"/>
          </p:cNvSpPr>
          <p:nvPr>
            <p:ph type="title"/>
          </p:nvPr>
        </p:nvSpPr>
        <p:spPr/>
        <p:txBody>
          <a:bodyPr>
            <a:normAutofit/>
          </a:bodyPr>
          <a:lstStyle/>
          <a:p>
            <a:r>
              <a:rPr lang="en-US" sz="4000" dirty="0"/>
              <a:t>DAQ and slow control installation on the surface</a:t>
            </a:r>
          </a:p>
        </p:txBody>
      </p:sp>
      <p:sp>
        <p:nvSpPr>
          <p:cNvPr id="3" name="Content Placeholder 2">
            <a:extLst>
              <a:ext uri="{FF2B5EF4-FFF2-40B4-BE49-F238E27FC236}">
                <a16:creationId xmlns:a16="http://schemas.microsoft.com/office/drawing/2014/main" id="{FACC2836-0EDA-4042-8819-7AE4706F1499}"/>
              </a:ext>
            </a:extLst>
          </p:cNvPr>
          <p:cNvSpPr>
            <a:spLocks noGrp="1"/>
          </p:cNvSpPr>
          <p:nvPr>
            <p:ph idx="1"/>
          </p:nvPr>
        </p:nvSpPr>
        <p:spPr/>
        <p:txBody>
          <a:bodyPr>
            <a:normAutofit fontScale="92500" lnSpcReduction="10000"/>
          </a:bodyPr>
          <a:lstStyle/>
          <a:p>
            <a:r>
              <a:rPr lang="en-US" dirty="0"/>
              <a:t>The first detector installation step is setting up the DAQ in the surface room. </a:t>
            </a:r>
          </a:p>
          <a:p>
            <a:r>
              <a:rPr lang="en-US" dirty="0"/>
              <a:t>Prerequisites:</a:t>
            </a:r>
          </a:p>
          <a:p>
            <a:pPr lvl="1"/>
            <a:r>
              <a:rPr lang="en-US" dirty="0"/>
              <a:t>Work in the surface room by CF is finished including fire safety.</a:t>
            </a:r>
          </a:p>
          <a:p>
            <a:pPr lvl="1"/>
            <a:r>
              <a:rPr lang="en-US" dirty="0"/>
              <a:t>The 8 racks are in place. </a:t>
            </a:r>
          </a:p>
          <a:p>
            <a:pPr lvl="1"/>
            <a:r>
              <a:rPr lang="en-US" dirty="0"/>
              <a:t>Power, water cooling (50kVA), detector safety system, and cable trays are installed.</a:t>
            </a:r>
          </a:p>
          <a:p>
            <a:pPr lvl="1"/>
            <a:r>
              <a:rPr lang="en-US" dirty="0"/>
              <a:t>Connectivity to FNAL is established.</a:t>
            </a:r>
          </a:p>
          <a:p>
            <a:pPr lvl="1"/>
            <a:endParaRPr lang="en-US" dirty="0"/>
          </a:p>
          <a:p>
            <a:r>
              <a:rPr lang="en-US" dirty="0"/>
              <a:t>Will need about one month and roughly 4 people.</a:t>
            </a:r>
          </a:p>
          <a:p>
            <a:r>
              <a:rPr lang="en-US" dirty="0"/>
              <a:t>Needs to be done well before work underground starts.</a:t>
            </a:r>
          </a:p>
          <a:p>
            <a:r>
              <a:rPr lang="en-US" dirty="0"/>
              <a:t>Surface room is available August 2024.</a:t>
            </a:r>
          </a:p>
        </p:txBody>
      </p:sp>
      <p:sp>
        <p:nvSpPr>
          <p:cNvPr id="6" name="Date Placeholder 5">
            <a:extLst>
              <a:ext uri="{FF2B5EF4-FFF2-40B4-BE49-F238E27FC236}">
                <a16:creationId xmlns:a16="http://schemas.microsoft.com/office/drawing/2014/main" id="{AAF625A3-FE44-704A-96E7-002F744DB7DA}"/>
              </a:ext>
            </a:extLst>
          </p:cNvPr>
          <p:cNvSpPr>
            <a:spLocks noGrp="1"/>
          </p:cNvSpPr>
          <p:nvPr>
            <p:ph type="dt" sz="half" idx="10"/>
          </p:nvPr>
        </p:nvSpPr>
        <p:spPr/>
        <p:txBody>
          <a:bodyPr/>
          <a:lstStyle/>
          <a:p>
            <a:r>
              <a:rPr lang="en-US"/>
              <a:t>2/3/20</a:t>
            </a:r>
          </a:p>
        </p:txBody>
      </p:sp>
      <p:sp>
        <p:nvSpPr>
          <p:cNvPr id="7" name="Footer Placeholder 6">
            <a:extLst>
              <a:ext uri="{FF2B5EF4-FFF2-40B4-BE49-F238E27FC236}">
                <a16:creationId xmlns:a16="http://schemas.microsoft.com/office/drawing/2014/main" id="{CD34E695-3A39-0F4D-97E2-C68A257C5459}"/>
              </a:ext>
            </a:extLst>
          </p:cNvPr>
          <p:cNvSpPr>
            <a:spLocks noGrp="1"/>
          </p:cNvSpPr>
          <p:nvPr>
            <p:ph type="ftr" sz="quarter" idx="11"/>
          </p:nvPr>
        </p:nvSpPr>
        <p:spPr/>
        <p:txBody>
          <a:bodyPr/>
          <a:lstStyle/>
          <a:p>
            <a:r>
              <a:rPr lang="en-US"/>
              <a:t>J Stewart | Installation Plan</a:t>
            </a:r>
          </a:p>
        </p:txBody>
      </p:sp>
      <p:sp>
        <p:nvSpPr>
          <p:cNvPr id="8" name="Slide Number Placeholder 7">
            <a:extLst>
              <a:ext uri="{FF2B5EF4-FFF2-40B4-BE49-F238E27FC236}">
                <a16:creationId xmlns:a16="http://schemas.microsoft.com/office/drawing/2014/main" id="{EE71A87F-4807-074F-8FE4-D40C6E5494A5}"/>
              </a:ext>
            </a:extLst>
          </p:cNvPr>
          <p:cNvSpPr>
            <a:spLocks noGrp="1"/>
          </p:cNvSpPr>
          <p:nvPr>
            <p:ph type="sldNum" sz="quarter" idx="12"/>
          </p:nvPr>
        </p:nvSpPr>
        <p:spPr/>
        <p:txBody>
          <a:bodyPr/>
          <a:lstStyle/>
          <a:p>
            <a:fld id="{A11F5548-D707-994F-B8D7-65E3D61900EE}" type="slidenum">
              <a:rPr lang="en-US" smtClean="0"/>
              <a:t>2</a:t>
            </a:fld>
            <a:endParaRPr lang="en-US"/>
          </a:p>
        </p:txBody>
      </p:sp>
    </p:spTree>
    <p:extLst>
      <p:ext uri="{BB962C8B-B14F-4D97-AF65-F5344CB8AC3E}">
        <p14:creationId xmlns:p14="http://schemas.microsoft.com/office/powerpoint/2010/main" val="191031014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AF1051-66F2-0147-8903-D566389C131C}"/>
              </a:ext>
            </a:extLst>
          </p:cNvPr>
          <p:cNvSpPr>
            <a:spLocks noGrp="1"/>
          </p:cNvSpPr>
          <p:nvPr>
            <p:ph type="title"/>
          </p:nvPr>
        </p:nvSpPr>
        <p:spPr>
          <a:xfrm>
            <a:off x="838200" y="365125"/>
            <a:ext cx="2773101" cy="583999"/>
          </a:xfrm>
        </p:spPr>
        <p:txBody>
          <a:bodyPr>
            <a:normAutofit fontScale="90000"/>
          </a:bodyPr>
          <a:lstStyle/>
          <a:p>
            <a:r>
              <a:rPr lang="en-US" dirty="0"/>
              <a:t>APA cabling</a:t>
            </a:r>
          </a:p>
        </p:txBody>
      </p:sp>
      <p:pic>
        <p:nvPicPr>
          <p:cNvPr id="6" name="Picture 5">
            <a:extLst>
              <a:ext uri="{FF2B5EF4-FFF2-40B4-BE49-F238E27FC236}">
                <a16:creationId xmlns:a16="http://schemas.microsoft.com/office/drawing/2014/main" id="{2B7FB454-E698-3A4F-983F-C4A905984EE3}"/>
              </a:ext>
            </a:extLst>
          </p:cNvPr>
          <p:cNvPicPr>
            <a:picLocks noChangeAspect="1"/>
          </p:cNvPicPr>
          <p:nvPr/>
        </p:nvPicPr>
        <p:blipFill>
          <a:blip r:embed="rId2"/>
          <a:stretch>
            <a:fillRect/>
          </a:stretch>
        </p:blipFill>
        <p:spPr>
          <a:xfrm>
            <a:off x="5296621" y="3044142"/>
            <a:ext cx="2860394" cy="3813858"/>
          </a:xfrm>
          <a:prstGeom prst="rect">
            <a:avLst/>
          </a:prstGeom>
        </p:spPr>
      </p:pic>
      <p:pic>
        <p:nvPicPr>
          <p:cNvPr id="10" name="Picture 9">
            <a:extLst>
              <a:ext uri="{FF2B5EF4-FFF2-40B4-BE49-F238E27FC236}">
                <a16:creationId xmlns:a16="http://schemas.microsoft.com/office/drawing/2014/main" id="{5CAF808C-837F-BE42-AC42-938ECA3E5615}"/>
              </a:ext>
            </a:extLst>
          </p:cNvPr>
          <p:cNvPicPr>
            <a:picLocks noChangeAspect="1"/>
          </p:cNvPicPr>
          <p:nvPr/>
        </p:nvPicPr>
        <p:blipFill>
          <a:blip r:embed="rId3"/>
          <a:stretch>
            <a:fillRect/>
          </a:stretch>
        </p:blipFill>
        <p:spPr>
          <a:xfrm>
            <a:off x="8947228" y="4630806"/>
            <a:ext cx="2449975" cy="1837481"/>
          </a:xfrm>
          <a:prstGeom prst="rect">
            <a:avLst/>
          </a:prstGeom>
        </p:spPr>
      </p:pic>
      <p:pic>
        <p:nvPicPr>
          <p:cNvPr id="12" name="Picture 11">
            <a:extLst>
              <a:ext uri="{FF2B5EF4-FFF2-40B4-BE49-F238E27FC236}">
                <a16:creationId xmlns:a16="http://schemas.microsoft.com/office/drawing/2014/main" id="{A8CCD947-740C-604D-94BA-A6809E0DAE11}"/>
              </a:ext>
            </a:extLst>
          </p:cNvPr>
          <p:cNvPicPr>
            <a:picLocks noChangeAspect="1"/>
          </p:cNvPicPr>
          <p:nvPr/>
        </p:nvPicPr>
        <p:blipFill>
          <a:blip r:embed="rId4"/>
          <a:stretch>
            <a:fillRect/>
          </a:stretch>
        </p:blipFill>
        <p:spPr>
          <a:xfrm>
            <a:off x="4813138" y="0"/>
            <a:ext cx="3827361" cy="2870521"/>
          </a:xfrm>
          <a:prstGeom prst="rect">
            <a:avLst/>
          </a:prstGeom>
        </p:spPr>
      </p:pic>
      <p:pic>
        <p:nvPicPr>
          <p:cNvPr id="16" name="Picture 15">
            <a:extLst>
              <a:ext uri="{FF2B5EF4-FFF2-40B4-BE49-F238E27FC236}">
                <a16:creationId xmlns:a16="http://schemas.microsoft.com/office/drawing/2014/main" id="{23E46B47-3245-1D4F-BBA7-39C59C239D43}"/>
              </a:ext>
            </a:extLst>
          </p:cNvPr>
          <p:cNvPicPr>
            <a:picLocks noChangeAspect="1"/>
          </p:cNvPicPr>
          <p:nvPr/>
        </p:nvPicPr>
        <p:blipFill>
          <a:blip r:embed="rId5"/>
          <a:stretch>
            <a:fillRect/>
          </a:stretch>
        </p:blipFill>
        <p:spPr>
          <a:xfrm>
            <a:off x="8753113" y="32764"/>
            <a:ext cx="3018340" cy="4024454"/>
          </a:xfrm>
          <a:prstGeom prst="rect">
            <a:avLst/>
          </a:prstGeom>
        </p:spPr>
      </p:pic>
      <p:sp>
        <p:nvSpPr>
          <p:cNvPr id="7" name="Date Placeholder 6">
            <a:extLst>
              <a:ext uri="{FF2B5EF4-FFF2-40B4-BE49-F238E27FC236}">
                <a16:creationId xmlns:a16="http://schemas.microsoft.com/office/drawing/2014/main" id="{41FF1E64-E61D-9D48-820D-B544F4FD378A}"/>
              </a:ext>
            </a:extLst>
          </p:cNvPr>
          <p:cNvSpPr>
            <a:spLocks noGrp="1"/>
          </p:cNvSpPr>
          <p:nvPr>
            <p:ph type="dt" sz="half" idx="10"/>
          </p:nvPr>
        </p:nvSpPr>
        <p:spPr/>
        <p:txBody>
          <a:bodyPr/>
          <a:lstStyle/>
          <a:p>
            <a:r>
              <a:rPr lang="en-US"/>
              <a:t>2/3/20</a:t>
            </a:r>
          </a:p>
        </p:txBody>
      </p:sp>
      <p:sp>
        <p:nvSpPr>
          <p:cNvPr id="8" name="Footer Placeholder 7">
            <a:extLst>
              <a:ext uri="{FF2B5EF4-FFF2-40B4-BE49-F238E27FC236}">
                <a16:creationId xmlns:a16="http://schemas.microsoft.com/office/drawing/2014/main" id="{56CE2553-EB9B-8A4D-B11C-BC8953CEC86E}"/>
              </a:ext>
            </a:extLst>
          </p:cNvPr>
          <p:cNvSpPr>
            <a:spLocks noGrp="1"/>
          </p:cNvSpPr>
          <p:nvPr>
            <p:ph type="ftr" sz="quarter" idx="11"/>
          </p:nvPr>
        </p:nvSpPr>
        <p:spPr/>
        <p:txBody>
          <a:bodyPr/>
          <a:lstStyle/>
          <a:p>
            <a:r>
              <a:rPr lang="en-US"/>
              <a:t>J Stewart | Installation Plan</a:t>
            </a:r>
          </a:p>
        </p:txBody>
      </p:sp>
      <p:sp>
        <p:nvSpPr>
          <p:cNvPr id="9" name="Slide Number Placeholder 8">
            <a:extLst>
              <a:ext uri="{FF2B5EF4-FFF2-40B4-BE49-F238E27FC236}">
                <a16:creationId xmlns:a16="http://schemas.microsoft.com/office/drawing/2014/main" id="{339C65B6-72B4-4540-8E9F-4295AB46727A}"/>
              </a:ext>
            </a:extLst>
          </p:cNvPr>
          <p:cNvSpPr>
            <a:spLocks noGrp="1"/>
          </p:cNvSpPr>
          <p:nvPr>
            <p:ph type="sldNum" sz="quarter" idx="12"/>
          </p:nvPr>
        </p:nvSpPr>
        <p:spPr/>
        <p:txBody>
          <a:bodyPr/>
          <a:lstStyle/>
          <a:p>
            <a:fld id="{A11F5548-D707-994F-B8D7-65E3D61900EE}" type="slidenum">
              <a:rPr lang="en-US" smtClean="0"/>
              <a:t>20</a:t>
            </a:fld>
            <a:endParaRPr lang="en-US"/>
          </a:p>
        </p:txBody>
      </p:sp>
      <p:sp>
        <p:nvSpPr>
          <p:cNvPr id="13" name="Content Placeholder 2">
            <a:extLst>
              <a:ext uri="{FF2B5EF4-FFF2-40B4-BE49-F238E27FC236}">
                <a16:creationId xmlns:a16="http://schemas.microsoft.com/office/drawing/2014/main" id="{8D64328B-EA99-6640-B1E9-20CF275DAAF4}"/>
              </a:ext>
            </a:extLst>
          </p:cNvPr>
          <p:cNvSpPr txBox="1">
            <a:spLocks/>
          </p:cNvSpPr>
          <p:nvPr/>
        </p:nvSpPr>
        <p:spPr>
          <a:xfrm>
            <a:off x="214599" y="949124"/>
            <a:ext cx="4625051" cy="5403419"/>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After the electronics are mounted and tested the APA pair is shifted to the next assembly station.</a:t>
            </a:r>
          </a:p>
          <a:p>
            <a:r>
              <a:rPr lang="en-US" dirty="0"/>
              <a:t>The cable tray assemblies are installed.</a:t>
            </a:r>
          </a:p>
          <a:p>
            <a:r>
              <a:rPr lang="en-US" dirty="0"/>
              <a:t>The long cables for the bottom APA are inserted and connected to the lower FEMB and dressed in the cable trays.</a:t>
            </a:r>
          </a:p>
          <a:p>
            <a:r>
              <a:rPr lang="en-US" dirty="0"/>
              <a:t>The shorter cables are laid in the cable trays and connected to the FEMB</a:t>
            </a:r>
          </a:p>
          <a:p>
            <a:r>
              <a:rPr lang="en-US" dirty="0"/>
              <a:t>All FEMB are quickly re-tested. </a:t>
            </a:r>
          </a:p>
          <a:p>
            <a:r>
              <a:rPr lang="en-US" dirty="0"/>
              <a:t>Installation process needs to be further developed at BNL.</a:t>
            </a:r>
          </a:p>
          <a:p>
            <a:r>
              <a:rPr lang="en-US" dirty="0"/>
              <a:t>Need to test cabling in detail. How cables are deployed in cable trays is a big open question. (Talk from </a:t>
            </a:r>
            <a:r>
              <a:rPr lang="en-US" dirty="0" err="1"/>
              <a:t>Manhong</a:t>
            </a:r>
            <a:r>
              <a:rPr lang="en-US" dirty="0"/>
              <a:t>)</a:t>
            </a:r>
          </a:p>
        </p:txBody>
      </p:sp>
    </p:spTree>
    <p:extLst>
      <p:ext uri="{BB962C8B-B14F-4D97-AF65-F5344CB8AC3E}">
        <p14:creationId xmlns:p14="http://schemas.microsoft.com/office/powerpoint/2010/main" val="51240429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F62AAD-AD55-9648-9311-5D0EEA595EFC}"/>
              </a:ext>
            </a:extLst>
          </p:cNvPr>
          <p:cNvSpPr>
            <a:spLocks noGrp="1"/>
          </p:cNvSpPr>
          <p:nvPr>
            <p:ph type="title"/>
          </p:nvPr>
        </p:nvSpPr>
        <p:spPr>
          <a:xfrm>
            <a:off x="838200" y="88986"/>
            <a:ext cx="10515600" cy="748004"/>
          </a:xfrm>
        </p:spPr>
        <p:txBody>
          <a:bodyPr/>
          <a:lstStyle/>
          <a:p>
            <a:r>
              <a:rPr lang="en-US" dirty="0"/>
              <a:t>Remove covers and photogrammetry</a:t>
            </a:r>
          </a:p>
        </p:txBody>
      </p:sp>
      <p:sp>
        <p:nvSpPr>
          <p:cNvPr id="3" name="Content Placeholder 2">
            <a:extLst>
              <a:ext uri="{FF2B5EF4-FFF2-40B4-BE49-F238E27FC236}">
                <a16:creationId xmlns:a16="http://schemas.microsoft.com/office/drawing/2014/main" id="{61218C72-1597-6249-BC04-3403C4F87808}"/>
              </a:ext>
            </a:extLst>
          </p:cNvPr>
          <p:cNvSpPr>
            <a:spLocks noGrp="1"/>
          </p:cNvSpPr>
          <p:nvPr>
            <p:ph idx="1"/>
          </p:nvPr>
        </p:nvSpPr>
        <p:spPr>
          <a:xfrm>
            <a:off x="450307" y="994538"/>
            <a:ext cx="5493152" cy="5300408"/>
          </a:xfrm>
        </p:spPr>
        <p:txBody>
          <a:bodyPr>
            <a:normAutofit fontScale="92500" lnSpcReduction="10000"/>
          </a:bodyPr>
          <a:lstStyle/>
          <a:p>
            <a:r>
              <a:rPr lang="en-US" dirty="0"/>
              <a:t>The protective covers are removed as late as possible to keep the wire protected.</a:t>
            </a:r>
          </a:p>
          <a:p>
            <a:r>
              <a:rPr lang="en-US" dirty="0"/>
              <a:t>Tests were performed at Ash River using old C-channels and cover panels.</a:t>
            </a:r>
          </a:p>
          <a:p>
            <a:pPr lvl="1"/>
            <a:r>
              <a:rPr lang="en-US" dirty="0"/>
              <a:t>Aluminized foam sheets seems to be a good material. Edges need sealed.</a:t>
            </a:r>
          </a:p>
          <a:p>
            <a:pPr lvl="1"/>
            <a:r>
              <a:rPr lang="en-US" dirty="0"/>
              <a:t>Design needs changed to give visual access to critical areas during APA assembly.</a:t>
            </a:r>
          </a:p>
          <a:p>
            <a:pPr lvl="1"/>
            <a:r>
              <a:rPr lang="en-US" dirty="0"/>
              <a:t>C-channels are heavy and clumsy. Need better design and tooling for removal.</a:t>
            </a:r>
          </a:p>
          <a:p>
            <a:r>
              <a:rPr lang="en-US" dirty="0"/>
              <a:t>The photogrammetry needs planned in detail. Have the </a:t>
            </a:r>
            <a:r>
              <a:rPr lang="en-US" dirty="0" err="1"/>
              <a:t>ProtoDUNE</a:t>
            </a:r>
            <a:r>
              <a:rPr lang="en-US" dirty="0"/>
              <a:t>-SP reports.</a:t>
            </a:r>
          </a:p>
          <a:p>
            <a:endParaRPr lang="en-US" dirty="0"/>
          </a:p>
          <a:p>
            <a:endParaRPr lang="en-US" dirty="0"/>
          </a:p>
          <a:p>
            <a:endParaRPr lang="en-US" dirty="0"/>
          </a:p>
        </p:txBody>
      </p:sp>
      <p:pic>
        <p:nvPicPr>
          <p:cNvPr id="6" name="Picture 5">
            <a:extLst>
              <a:ext uri="{FF2B5EF4-FFF2-40B4-BE49-F238E27FC236}">
                <a16:creationId xmlns:a16="http://schemas.microsoft.com/office/drawing/2014/main" id="{66C0786D-7A79-4040-B550-271C03E79498}"/>
              </a:ext>
            </a:extLst>
          </p:cNvPr>
          <p:cNvPicPr>
            <a:picLocks noChangeAspect="1"/>
          </p:cNvPicPr>
          <p:nvPr/>
        </p:nvPicPr>
        <p:blipFill rotWithShape="1">
          <a:blip r:embed="rId2"/>
          <a:srcRect r="36413"/>
          <a:stretch/>
        </p:blipFill>
        <p:spPr>
          <a:xfrm>
            <a:off x="6473918" y="918013"/>
            <a:ext cx="2653133" cy="3130298"/>
          </a:xfrm>
          <a:prstGeom prst="rect">
            <a:avLst/>
          </a:prstGeom>
        </p:spPr>
      </p:pic>
      <p:pic>
        <p:nvPicPr>
          <p:cNvPr id="8" name="Picture 7">
            <a:extLst>
              <a:ext uri="{FF2B5EF4-FFF2-40B4-BE49-F238E27FC236}">
                <a16:creationId xmlns:a16="http://schemas.microsoft.com/office/drawing/2014/main" id="{D1DB5AFA-FDB8-8346-8214-4649474C9DA6}"/>
              </a:ext>
            </a:extLst>
          </p:cNvPr>
          <p:cNvPicPr>
            <a:picLocks noChangeAspect="1"/>
          </p:cNvPicPr>
          <p:nvPr/>
        </p:nvPicPr>
        <p:blipFill>
          <a:blip r:embed="rId3"/>
          <a:stretch>
            <a:fillRect/>
          </a:stretch>
        </p:blipFill>
        <p:spPr>
          <a:xfrm>
            <a:off x="7800485" y="4506818"/>
            <a:ext cx="4169868" cy="1898139"/>
          </a:xfrm>
          <a:prstGeom prst="rect">
            <a:avLst/>
          </a:prstGeom>
        </p:spPr>
      </p:pic>
      <p:pic>
        <p:nvPicPr>
          <p:cNvPr id="9" name="Content Placeholder 8">
            <a:extLst>
              <a:ext uri="{FF2B5EF4-FFF2-40B4-BE49-F238E27FC236}">
                <a16:creationId xmlns:a16="http://schemas.microsoft.com/office/drawing/2014/main" id="{FE81C767-3767-5748-86D4-0772B1BF23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92692" y="462988"/>
            <a:ext cx="2049001" cy="3333114"/>
          </a:xfrm>
          <a:prstGeom prst="rect">
            <a:avLst/>
          </a:prstGeom>
        </p:spPr>
      </p:pic>
      <p:sp>
        <p:nvSpPr>
          <p:cNvPr id="7" name="Date Placeholder 6">
            <a:extLst>
              <a:ext uri="{FF2B5EF4-FFF2-40B4-BE49-F238E27FC236}">
                <a16:creationId xmlns:a16="http://schemas.microsoft.com/office/drawing/2014/main" id="{B3AD1398-7BA1-5D4D-B766-31EE0198B02C}"/>
              </a:ext>
            </a:extLst>
          </p:cNvPr>
          <p:cNvSpPr>
            <a:spLocks noGrp="1"/>
          </p:cNvSpPr>
          <p:nvPr>
            <p:ph type="dt" sz="half" idx="10"/>
          </p:nvPr>
        </p:nvSpPr>
        <p:spPr/>
        <p:txBody>
          <a:bodyPr/>
          <a:lstStyle/>
          <a:p>
            <a:r>
              <a:rPr lang="en-US"/>
              <a:t>2/3/20</a:t>
            </a:r>
          </a:p>
        </p:txBody>
      </p:sp>
      <p:sp>
        <p:nvSpPr>
          <p:cNvPr id="10" name="Footer Placeholder 9">
            <a:extLst>
              <a:ext uri="{FF2B5EF4-FFF2-40B4-BE49-F238E27FC236}">
                <a16:creationId xmlns:a16="http://schemas.microsoft.com/office/drawing/2014/main" id="{833A75BD-AC3A-3542-8334-BC6FBD81D464}"/>
              </a:ext>
            </a:extLst>
          </p:cNvPr>
          <p:cNvSpPr>
            <a:spLocks noGrp="1"/>
          </p:cNvSpPr>
          <p:nvPr>
            <p:ph type="ftr" sz="quarter" idx="11"/>
          </p:nvPr>
        </p:nvSpPr>
        <p:spPr/>
        <p:txBody>
          <a:bodyPr/>
          <a:lstStyle/>
          <a:p>
            <a:r>
              <a:rPr lang="en-US"/>
              <a:t>J Stewart | Installation Plan</a:t>
            </a:r>
          </a:p>
        </p:txBody>
      </p:sp>
      <p:sp>
        <p:nvSpPr>
          <p:cNvPr id="11" name="Slide Number Placeholder 10">
            <a:extLst>
              <a:ext uri="{FF2B5EF4-FFF2-40B4-BE49-F238E27FC236}">
                <a16:creationId xmlns:a16="http://schemas.microsoft.com/office/drawing/2014/main" id="{DB86E8B1-6BF4-684B-8AD8-C97A4040295F}"/>
              </a:ext>
            </a:extLst>
          </p:cNvPr>
          <p:cNvSpPr>
            <a:spLocks noGrp="1"/>
          </p:cNvSpPr>
          <p:nvPr>
            <p:ph type="sldNum" sz="quarter" idx="12"/>
          </p:nvPr>
        </p:nvSpPr>
        <p:spPr/>
        <p:txBody>
          <a:bodyPr/>
          <a:lstStyle/>
          <a:p>
            <a:fld id="{A11F5548-D707-994F-B8D7-65E3D61900EE}" type="slidenum">
              <a:rPr lang="en-US" smtClean="0"/>
              <a:t>21</a:t>
            </a:fld>
            <a:endParaRPr lang="en-US"/>
          </a:p>
        </p:txBody>
      </p:sp>
      <p:pic>
        <p:nvPicPr>
          <p:cNvPr id="12" name="Picture 11">
            <a:extLst>
              <a:ext uri="{FF2B5EF4-FFF2-40B4-BE49-F238E27FC236}">
                <a16:creationId xmlns:a16="http://schemas.microsoft.com/office/drawing/2014/main" id="{D4FFEDFA-0808-9D40-A873-9AEF27E28A98}"/>
              </a:ext>
            </a:extLst>
          </p:cNvPr>
          <p:cNvPicPr>
            <a:picLocks noChangeAspect="1"/>
          </p:cNvPicPr>
          <p:nvPr/>
        </p:nvPicPr>
        <p:blipFill>
          <a:blip r:embed="rId5"/>
          <a:stretch>
            <a:fillRect/>
          </a:stretch>
        </p:blipFill>
        <p:spPr>
          <a:xfrm>
            <a:off x="6287264" y="4506818"/>
            <a:ext cx="2442936" cy="1788128"/>
          </a:xfrm>
          <a:prstGeom prst="rect">
            <a:avLst/>
          </a:prstGeom>
        </p:spPr>
      </p:pic>
    </p:spTree>
    <p:extLst>
      <p:ext uri="{BB962C8B-B14F-4D97-AF65-F5344CB8AC3E}">
        <p14:creationId xmlns:p14="http://schemas.microsoft.com/office/powerpoint/2010/main" val="296792173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D0F3C-42A0-3447-A6DF-204EE0187267}"/>
              </a:ext>
            </a:extLst>
          </p:cNvPr>
          <p:cNvSpPr>
            <a:spLocks noGrp="1"/>
          </p:cNvSpPr>
          <p:nvPr>
            <p:ph type="title"/>
          </p:nvPr>
        </p:nvSpPr>
        <p:spPr>
          <a:xfrm>
            <a:off x="838200" y="365125"/>
            <a:ext cx="10515600" cy="835025"/>
          </a:xfrm>
        </p:spPr>
        <p:txBody>
          <a:bodyPr/>
          <a:lstStyle/>
          <a:p>
            <a:r>
              <a:rPr lang="en-US" dirty="0"/>
              <a:t>Cold testing</a:t>
            </a:r>
          </a:p>
        </p:txBody>
      </p:sp>
      <p:sp>
        <p:nvSpPr>
          <p:cNvPr id="3" name="Content Placeholder 2">
            <a:extLst>
              <a:ext uri="{FF2B5EF4-FFF2-40B4-BE49-F238E27FC236}">
                <a16:creationId xmlns:a16="http://schemas.microsoft.com/office/drawing/2014/main" id="{E391D2E2-2064-5B4D-A9B4-E6EC55B73AB1}"/>
              </a:ext>
            </a:extLst>
          </p:cNvPr>
          <p:cNvSpPr>
            <a:spLocks noGrp="1"/>
          </p:cNvSpPr>
          <p:nvPr>
            <p:ph idx="1"/>
          </p:nvPr>
        </p:nvSpPr>
        <p:spPr>
          <a:xfrm>
            <a:off x="838199" y="1042988"/>
            <a:ext cx="6893689" cy="1671279"/>
          </a:xfrm>
        </p:spPr>
        <p:txBody>
          <a:bodyPr>
            <a:normAutofit lnSpcReduction="10000"/>
          </a:bodyPr>
          <a:lstStyle/>
          <a:p>
            <a:r>
              <a:rPr lang="en-US" dirty="0"/>
              <a:t>The APA are moved to the </a:t>
            </a:r>
            <a:r>
              <a:rPr lang="en-US" dirty="0" err="1"/>
              <a:t>coldbox</a:t>
            </a:r>
            <a:r>
              <a:rPr lang="en-US" dirty="0"/>
              <a:t>.</a:t>
            </a:r>
          </a:p>
          <a:p>
            <a:r>
              <a:rPr lang="en-US" dirty="0"/>
              <a:t>The cleanroom bridge crane will be designed to be able to move toward and away from the cold box.  </a:t>
            </a:r>
          </a:p>
        </p:txBody>
      </p:sp>
      <p:sp>
        <p:nvSpPr>
          <p:cNvPr id="6" name="Content Placeholder 2">
            <a:extLst>
              <a:ext uri="{FF2B5EF4-FFF2-40B4-BE49-F238E27FC236}">
                <a16:creationId xmlns:a16="http://schemas.microsoft.com/office/drawing/2014/main" id="{5A700F7E-4FC8-5543-8741-82D3546ADFC6}"/>
              </a:ext>
            </a:extLst>
          </p:cNvPr>
          <p:cNvSpPr txBox="1">
            <a:spLocks/>
          </p:cNvSpPr>
          <p:nvPr/>
        </p:nvSpPr>
        <p:spPr>
          <a:xfrm>
            <a:off x="766833" y="2752187"/>
            <a:ext cx="5458429" cy="3880107"/>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A spider lift is used to connect the bridge crane rails to the </a:t>
            </a:r>
            <a:r>
              <a:rPr lang="en-US" dirty="0" err="1"/>
              <a:t>coldbox</a:t>
            </a:r>
            <a:r>
              <a:rPr lang="en-US" dirty="0"/>
              <a:t> so the APA can be moved inside and also to connect the cables to the patch panel.</a:t>
            </a:r>
          </a:p>
          <a:p>
            <a:r>
              <a:rPr lang="en-US" dirty="0"/>
              <a:t>The doors are hinged so they can be easily opened.</a:t>
            </a:r>
          </a:p>
          <a:p>
            <a:r>
              <a:rPr lang="en-US" dirty="0"/>
              <a:t>The cold box can operate 24/7.</a:t>
            </a:r>
          </a:p>
          <a:p>
            <a:pPr lvl="1"/>
            <a:r>
              <a:rPr lang="en-US" dirty="0"/>
              <a:t>24 hr. cool down, 24-48 hr. testing, and 24 hr. warmup.</a:t>
            </a:r>
          </a:p>
        </p:txBody>
      </p:sp>
      <p:sp>
        <p:nvSpPr>
          <p:cNvPr id="9" name="Date Placeholder 8">
            <a:extLst>
              <a:ext uri="{FF2B5EF4-FFF2-40B4-BE49-F238E27FC236}">
                <a16:creationId xmlns:a16="http://schemas.microsoft.com/office/drawing/2014/main" id="{25B3F27D-D0B9-BA46-8D33-5B67BF850A42}"/>
              </a:ext>
            </a:extLst>
          </p:cNvPr>
          <p:cNvSpPr>
            <a:spLocks noGrp="1"/>
          </p:cNvSpPr>
          <p:nvPr>
            <p:ph type="dt" sz="half" idx="10"/>
          </p:nvPr>
        </p:nvSpPr>
        <p:spPr/>
        <p:txBody>
          <a:bodyPr/>
          <a:lstStyle/>
          <a:p>
            <a:r>
              <a:rPr lang="en-US"/>
              <a:t>2/3/20</a:t>
            </a:r>
          </a:p>
        </p:txBody>
      </p:sp>
      <p:sp>
        <p:nvSpPr>
          <p:cNvPr id="10" name="Footer Placeholder 9">
            <a:extLst>
              <a:ext uri="{FF2B5EF4-FFF2-40B4-BE49-F238E27FC236}">
                <a16:creationId xmlns:a16="http://schemas.microsoft.com/office/drawing/2014/main" id="{6633D10C-63B1-E043-A049-F5DDB7A7512C}"/>
              </a:ext>
            </a:extLst>
          </p:cNvPr>
          <p:cNvSpPr>
            <a:spLocks noGrp="1"/>
          </p:cNvSpPr>
          <p:nvPr>
            <p:ph type="ftr" sz="quarter" idx="11"/>
          </p:nvPr>
        </p:nvSpPr>
        <p:spPr/>
        <p:txBody>
          <a:bodyPr/>
          <a:lstStyle/>
          <a:p>
            <a:r>
              <a:rPr lang="en-US"/>
              <a:t>J Stewart | Installation Plan</a:t>
            </a:r>
          </a:p>
        </p:txBody>
      </p:sp>
      <p:sp>
        <p:nvSpPr>
          <p:cNvPr id="11" name="Slide Number Placeholder 10">
            <a:extLst>
              <a:ext uri="{FF2B5EF4-FFF2-40B4-BE49-F238E27FC236}">
                <a16:creationId xmlns:a16="http://schemas.microsoft.com/office/drawing/2014/main" id="{F9938D6D-C654-2840-98E9-A14D0916AD28}"/>
              </a:ext>
            </a:extLst>
          </p:cNvPr>
          <p:cNvSpPr>
            <a:spLocks noGrp="1"/>
          </p:cNvSpPr>
          <p:nvPr>
            <p:ph type="sldNum" sz="quarter" idx="12"/>
          </p:nvPr>
        </p:nvSpPr>
        <p:spPr/>
        <p:txBody>
          <a:bodyPr/>
          <a:lstStyle/>
          <a:p>
            <a:fld id="{A11F5548-D707-994F-B8D7-65E3D61900EE}" type="slidenum">
              <a:rPr lang="en-US" smtClean="0"/>
              <a:t>22</a:t>
            </a:fld>
            <a:endParaRPr lang="en-US"/>
          </a:p>
        </p:txBody>
      </p:sp>
      <p:pic>
        <p:nvPicPr>
          <p:cNvPr id="13" name="Picture 12">
            <a:extLst>
              <a:ext uri="{FF2B5EF4-FFF2-40B4-BE49-F238E27FC236}">
                <a16:creationId xmlns:a16="http://schemas.microsoft.com/office/drawing/2014/main" id="{BCA2085B-E804-394A-BC6D-2DB5F4331EB9}"/>
              </a:ext>
            </a:extLst>
          </p:cNvPr>
          <p:cNvPicPr>
            <a:picLocks noChangeAspect="1"/>
          </p:cNvPicPr>
          <p:nvPr/>
        </p:nvPicPr>
        <p:blipFill rotWithShape="1">
          <a:blip r:embed="rId2"/>
          <a:srcRect l="36786" t="29970" r="33125"/>
          <a:stretch/>
        </p:blipFill>
        <p:spPr>
          <a:xfrm>
            <a:off x="6346992" y="3987210"/>
            <a:ext cx="2263608" cy="2951223"/>
          </a:xfrm>
          <a:prstGeom prst="rect">
            <a:avLst/>
          </a:prstGeom>
        </p:spPr>
      </p:pic>
      <p:pic>
        <p:nvPicPr>
          <p:cNvPr id="15" name="Picture 14">
            <a:extLst>
              <a:ext uri="{FF2B5EF4-FFF2-40B4-BE49-F238E27FC236}">
                <a16:creationId xmlns:a16="http://schemas.microsoft.com/office/drawing/2014/main" id="{F96698F4-28CD-334F-A3A8-9237DAFA587B}"/>
              </a:ext>
            </a:extLst>
          </p:cNvPr>
          <p:cNvPicPr>
            <a:picLocks noChangeAspect="1"/>
          </p:cNvPicPr>
          <p:nvPr/>
        </p:nvPicPr>
        <p:blipFill rotWithShape="1">
          <a:blip r:embed="rId3"/>
          <a:srcRect l="36310" t="27291" r="34499"/>
          <a:stretch/>
        </p:blipFill>
        <p:spPr>
          <a:xfrm>
            <a:off x="8899451" y="0"/>
            <a:ext cx="3292549" cy="4594050"/>
          </a:xfrm>
          <a:prstGeom prst="rect">
            <a:avLst/>
          </a:prstGeom>
        </p:spPr>
      </p:pic>
      <p:pic>
        <p:nvPicPr>
          <p:cNvPr id="16" name="Content Placeholder 7">
            <a:extLst>
              <a:ext uri="{FF2B5EF4-FFF2-40B4-BE49-F238E27FC236}">
                <a16:creationId xmlns:a16="http://schemas.microsoft.com/office/drawing/2014/main" id="{C2FFC939-0E8C-B742-A700-78A0440D1F63}"/>
              </a:ext>
            </a:extLst>
          </p:cNvPr>
          <p:cNvPicPr>
            <a:picLocks noChangeAspect="1"/>
          </p:cNvPicPr>
          <p:nvPr/>
        </p:nvPicPr>
        <p:blipFill>
          <a:blip r:embed="rId4">
            <a:alphaModFix/>
          </a:blip>
          <a:stretch>
            <a:fillRect/>
          </a:stretch>
        </p:blipFill>
        <p:spPr>
          <a:xfrm>
            <a:off x="9915782" y="4605000"/>
            <a:ext cx="2006420" cy="2254704"/>
          </a:xfrm>
          <a:prstGeom prst="rect">
            <a:avLst/>
          </a:prstGeom>
        </p:spPr>
      </p:pic>
    </p:spTree>
    <p:extLst>
      <p:ext uri="{BB962C8B-B14F-4D97-AF65-F5344CB8AC3E}">
        <p14:creationId xmlns:p14="http://schemas.microsoft.com/office/powerpoint/2010/main" val="22023789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D2CA98-C8C0-2A4D-8E4F-13EC53417111}"/>
              </a:ext>
            </a:extLst>
          </p:cNvPr>
          <p:cNvSpPr>
            <a:spLocks noGrp="1"/>
          </p:cNvSpPr>
          <p:nvPr>
            <p:ph type="title"/>
          </p:nvPr>
        </p:nvSpPr>
        <p:spPr>
          <a:xfrm>
            <a:off x="734028" y="192697"/>
            <a:ext cx="7067309" cy="734470"/>
          </a:xfrm>
        </p:spPr>
        <p:txBody>
          <a:bodyPr/>
          <a:lstStyle/>
          <a:p>
            <a:r>
              <a:rPr lang="en-US" dirty="0"/>
              <a:t>APA installation in the cryostat</a:t>
            </a:r>
          </a:p>
        </p:txBody>
      </p:sp>
      <p:sp>
        <p:nvSpPr>
          <p:cNvPr id="3" name="Content Placeholder 2">
            <a:extLst>
              <a:ext uri="{FF2B5EF4-FFF2-40B4-BE49-F238E27FC236}">
                <a16:creationId xmlns:a16="http://schemas.microsoft.com/office/drawing/2014/main" id="{CD24E8F6-AFC5-DC4E-B080-1AF20AD47164}"/>
              </a:ext>
            </a:extLst>
          </p:cNvPr>
          <p:cNvSpPr>
            <a:spLocks noGrp="1"/>
          </p:cNvSpPr>
          <p:nvPr>
            <p:ph idx="1"/>
          </p:nvPr>
        </p:nvSpPr>
        <p:spPr>
          <a:xfrm>
            <a:off x="416689" y="927167"/>
            <a:ext cx="7176303" cy="3356090"/>
          </a:xfrm>
        </p:spPr>
        <p:txBody>
          <a:bodyPr>
            <a:normAutofit fontScale="92500"/>
          </a:bodyPr>
          <a:lstStyle/>
          <a:p>
            <a:r>
              <a:rPr lang="en-US" dirty="0"/>
              <a:t>The APA is moved into the cryostat through the TCO and the internal switchyard is used to move the APA to the correct row.</a:t>
            </a:r>
          </a:p>
          <a:p>
            <a:pPr lvl="1"/>
            <a:r>
              <a:rPr lang="en-US" dirty="0"/>
              <a:t>This process will be first tested in Phase-II AR.</a:t>
            </a:r>
          </a:p>
          <a:p>
            <a:r>
              <a:rPr lang="en-US" dirty="0"/>
              <a:t>The cables are then fed through the feedthrough and connected to the WEIC and PD flange.</a:t>
            </a:r>
          </a:p>
          <a:p>
            <a:r>
              <a:rPr lang="en-US" dirty="0"/>
              <a:t>The PD and CE readout can them be tested and the flanges closed.</a:t>
            </a:r>
          </a:p>
          <a:p>
            <a:endParaRPr lang="en-US" dirty="0"/>
          </a:p>
        </p:txBody>
      </p:sp>
      <p:pic>
        <p:nvPicPr>
          <p:cNvPr id="4" name="Picture 3">
            <a:extLst>
              <a:ext uri="{FF2B5EF4-FFF2-40B4-BE49-F238E27FC236}">
                <a16:creationId xmlns:a16="http://schemas.microsoft.com/office/drawing/2014/main" id="{46A5A11C-66A7-7347-A5A1-C49632954F4F}"/>
              </a:ext>
            </a:extLst>
          </p:cNvPr>
          <p:cNvPicPr>
            <a:picLocks noChangeAspect="1"/>
          </p:cNvPicPr>
          <p:nvPr/>
        </p:nvPicPr>
        <p:blipFill rotWithShape="1">
          <a:blip r:embed="rId2"/>
          <a:srcRect l="45048"/>
          <a:stretch/>
        </p:blipFill>
        <p:spPr>
          <a:xfrm>
            <a:off x="7928659" y="258394"/>
            <a:ext cx="4173316" cy="6341211"/>
          </a:xfrm>
          <a:prstGeom prst="rect">
            <a:avLst/>
          </a:prstGeom>
        </p:spPr>
      </p:pic>
      <p:pic>
        <p:nvPicPr>
          <p:cNvPr id="5" name="Picture 4">
            <a:extLst>
              <a:ext uri="{FF2B5EF4-FFF2-40B4-BE49-F238E27FC236}">
                <a16:creationId xmlns:a16="http://schemas.microsoft.com/office/drawing/2014/main" id="{179F2311-7CEC-E64C-961C-56C567D70243}"/>
              </a:ext>
            </a:extLst>
          </p:cNvPr>
          <p:cNvPicPr>
            <a:picLocks noChangeAspect="1"/>
          </p:cNvPicPr>
          <p:nvPr/>
        </p:nvPicPr>
        <p:blipFill>
          <a:blip r:embed="rId3"/>
          <a:stretch>
            <a:fillRect/>
          </a:stretch>
        </p:blipFill>
        <p:spPr>
          <a:xfrm>
            <a:off x="1139142" y="4374662"/>
            <a:ext cx="4835555" cy="2618576"/>
          </a:xfrm>
          <a:prstGeom prst="rect">
            <a:avLst/>
          </a:prstGeom>
        </p:spPr>
      </p:pic>
      <p:sp>
        <p:nvSpPr>
          <p:cNvPr id="8" name="Date Placeholder 7">
            <a:extLst>
              <a:ext uri="{FF2B5EF4-FFF2-40B4-BE49-F238E27FC236}">
                <a16:creationId xmlns:a16="http://schemas.microsoft.com/office/drawing/2014/main" id="{12F24857-B2EA-CD4B-9ACB-00DB37BFB733}"/>
              </a:ext>
            </a:extLst>
          </p:cNvPr>
          <p:cNvSpPr>
            <a:spLocks noGrp="1"/>
          </p:cNvSpPr>
          <p:nvPr>
            <p:ph type="dt" sz="half" idx="10"/>
          </p:nvPr>
        </p:nvSpPr>
        <p:spPr/>
        <p:txBody>
          <a:bodyPr/>
          <a:lstStyle/>
          <a:p>
            <a:r>
              <a:rPr lang="en-US"/>
              <a:t>2/3/20</a:t>
            </a:r>
          </a:p>
        </p:txBody>
      </p:sp>
      <p:sp>
        <p:nvSpPr>
          <p:cNvPr id="9" name="Footer Placeholder 8">
            <a:extLst>
              <a:ext uri="{FF2B5EF4-FFF2-40B4-BE49-F238E27FC236}">
                <a16:creationId xmlns:a16="http://schemas.microsoft.com/office/drawing/2014/main" id="{F7FB9EA9-1588-674F-986B-BD4619B7F784}"/>
              </a:ext>
            </a:extLst>
          </p:cNvPr>
          <p:cNvSpPr>
            <a:spLocks noGrp="1"/>
          </p:cNvSpPr>
          <p:nvPr>
            <p:ph type="ftr" sz="quarter" idx="11"/>
          </p:nvPr>
        </p:nvSpPr>
        <p:spPr/>
        <p:txBody>
          <a:bodyPr/>
          <a:lstStyle/>
          <a:p>
            <a:r>
              <a:rPr lang="en-US"/>
              <a:t>J Stewart | Installation Plan</a:t>
            </a:r>
          </a:p>
        </p:txBody>
      </p:sp>
      <p:sp>
        <p:nvSpPr>
          <p:cNvPr id="10" name="Slide Number Placeholder 9">
            <a:extLst>
              <a:ext uri="{FF2B5EF4-FFF2-40B4-BE49-F238E27FC236}">
                <a16:creationId xmlns:a16="http://schemas.microsoft.com/office/drawing/2014/main" id="{1BC56B39-A1B5-5D4A-83BE-30B38420EEDD}"/>
              </a:ext>
            </a:extLst>
          </p:cNvPr>
          <p:cNvSpPr>
            <a:spLocks noGrp="1"/>
          </p:cNvSpPr>
          <p:nvPr>
            <p:ph type="sldNum" sz="quarter" idx="12"/>
          </p:nvPr>
        </p:nvSpPr>
        <p:spPr/>
        <p:txBody>
          <a:bodyPr/>
          <a:lstStyle/>
          <a:p>
            <a:fld id="{A11F5548-D707-994F-B8D7-65E3D61900EE}" type="slidenum">
              <a:rPr lang="en-US" smtClean="0"/>
              <a:t>23</a:t>
            </a:fld>
            <a:endParaRPr lang="en-US"/>
          </a:p>
        </p:txBody>
      </p:sp>
    </p:spTree>
    <p:extLst>
      <p:ext uri="{BB962C8B-B14F-4D97-AF65-F5344CB8AC3E}">
        <p14:creationId xmlns:p14="http://schemas.microsoft.com/office/powerpoint/2010/main" val="21618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042468-A3AA-5044-98C2-37981E16C93C}"/>
              </a:ext>
            </a:extLst>
          </p:cNvPr>
          <p:cNvSpPr>
            <a:spLocks noGrp="1"/>
          </p:cNvSpPr>
          <p:nvPr>
            <p:ph type="title"/>
          </p:nvPr>
        </p:nvSpPr>
        <p:spPr>
          <a:xfrm>
            <a:off x="838199" y="365125"/>
            <a:ext cx="4706074" cy="676597"/>
          </a:xfrm>
        </p:spPr>
        <p:txBody>
          <a:bodyPr>
            <a:normAutofit fontScale="90000"/>
          </a:bodyPr>
          <a:lstStyle/>
          <a:p>
            <a:r>
              <a:rPr lang="en-US" dirty="0"/>
              <a:t>CPA panel assembly</a:t>
            </a:r>
          </a:p>
        </p:txBody>
      </p:sp>
      <p:sp>
        <p:nvSpPr>
          <p:cNvPr id="3" name="Content Placeholder 2">
            <a:extLst>
              <a:ext uri="{FF2B5EF4-FFF2-40B4-BE49-F238E27FC236}">
                <a16:creationId xmlns:a16="http://schemas.microsoft.com/office/drawing/2014/main" id="{5B37EF5D-BAB2-C74D-952F-A948F6120157}"/>
              </a:ext>
            </a:extLst>
          </p:cNvPr>
          <p:cNvSpPr>
            <a:spLocks noGrp="1"/>
          </p:cNvSpPr>
          <p:nvPr>
            <p:ph idx="1"/>
          </p:nvPr>
        </p:nvSpPr>
        <p:spPr>
          <a:xfrm>
            <a:off x="838200" y="949124"/>
            <a:ext cx="4601099" cy="5227839"/>
          </a:xfrm>
        </p:spPr>
        <p:txBody>
          <a:bodyPr/>
          <a:lstStyle/>
          <a:p>
            <a:r>
              <a:rPr lang="en-US" dirty="0"/>
              <a:t>CPA modules arrive underground in a CR compatible shipping box.</a:t>
            </a:r>
          </a:p>
          <a:p>
            <a:r>
              <a:rPr lang="en-US" dirty="0"/>
              <a:t>The bridge crane is used to lift the 4m sections onto the assembly frame.</a:t>
            </a:r>
          </a:p>
          <a:p>
            <a:r>
              <a:rPr lang="en-US" dirty="0"/>
              <a:t>A custom assembly frame is used to assemble the sections into a 12m tall panel.</a:t>
            </a:r>
          </a:p>
          <a:p>
            <a:endParaRPr lang="en-US" dirty="0"/>
          </a:p>
        </p:txBody>
      </p:sp>
      <p:pic>
        <p:nvPicPr>
          <p:cNvPr id="4" name="Content Placeholder 8">
            <a:extLst>
              <a:ext uri="{FF2B5EF4-FFF2-40B4-BE49-F238E27FC236}">
                <a16:creationId xmlns:a16="http://schemas.microsoft.com/office/drawing/2014/main" id="{D4413BD0-F545-C241-B640-EE1B32B90202}"/>
              </a:ext>
            </a:extLst>
          </p:cNvPr>
          <p:cNvPicPr>
            <a:picLocks noChangeAspect="1"/>
          </p:cNvPicPr>
          <p:nvPr/>
        </p:nvPicPr>
        <p:blipFill rotWithShape="1">
          <a:blip r:embed="rId2">
            <a:extLst>
              <a:ext uri="{28A0092B-C50C-407E-A947-70E740481C1C}">
                <a14:useLocalDpi xmlns:a14="http://schemas.microsoft.com/office/drawing/2010/main" val="0"/>
              </a:ext>
            </a:extLst>
          </a:blip>
          <a:srcRect r="24384"/>
          <a:stretch/>
        </p:blipFill>
        <p:spPr>
          <a:xfrm>
            <a:off x="5439299" y="1281557"/>
            <a:ext cx="2797762" cy="4965254"/>
          </a:xfrm>
          <a:prstGeom prst="rect">
            <a:avLst/>
          </a:prstGeom>
        </p:spPr>
      </p:pic>
      <p:pic>
        <p:nvPicPr>
          <p:cNvPr id="5" name="Content Placeholder 7">
            <a:extLst>
              <a:ext uri="{FF2B5EF4-FFF2-40B4-BE49-F238E27FC236}">
                <a16:creationId xmlns:a16="http://schemas.microsoft.com/office/drawing/2014/main" id="{7C9A753A-9DDC-7C49-9547-7C5EC6856A3E}"/>
              </a:ext>
            </a:extLst>
          </p:cNvPr>
          <p:cNvPicPr>
            <a:picLocks noChangeAspect="1"/>
          </p:cNvPicPr>
          <p:nvPr/>
        </p:nvPicPr>
        <p:blipFill rotWithShape="1">
          <a:blip r:embed="rId3">
            <a:extLst>
              <a:ext uri="{28A0092B-C50C-407E-A947-70E740481C1C}">
                <a14:useLocalDpi xmlns:a14="http://schemas.microsoft.com/office/drawing/2010/main" val="0"/>
              </a:ext>
            </a:extLst>
          </a:blip>
          <a:srcRect r="41152"/>
          <a:stretch/>
        </p:blipFill>
        <p:spPr>
          <a:xfrm>
            <a:off x="8456391" y="1281557"/>
            <a:ext cx="3173357" cy="4965254"/>
          </a:xfrm>
          <a:prstGeom prst="rect">
            <a:avLst/>
          </a:prstGeom>
        </p:spPr>
      </p:pic>
      <p:cxnSp>
        <p:nvCxnSpPr>
          <p:cNvPr id="7" name="Straight Connector 6">
            <a:extLst>
              <a:ext uri="{FF2B5EF4-FFF2-40B4-BE49-F238E27FC236}">
                <a16:creationId xmlns:a16="http://schemas.microsoft.com/office/drawing/2014/main" id="{3AB8E683-AEC0-A942-9F52-8CAE026365B1}"/>
              </a:ext>
            </a:extLst>
          </p:cNvPr>
          <p:cNvCxnSpPr>
            <a:cxnSpLocks/>
          </p:cNvCxnSpPr>
          <p:nvPr/>
        </p:nvCxnSpPr>
        <p:spPr>
          <a:xfrm>
            <a:off x="7326776" y="1736203"/>
            <a:ext cx="0" cy="1516283"/>
          </a:xfrm>
          <a:prstGeom prst="line">
            <a:avLst/>
          </a:prstGeom>
          <a:ln w="25400"/>
        </p:spPr>
        <p:style>
          <a:lnRef idx="1">
            <a:schemeClr val="accent1"/>
          </a:lnRef>
          <a:fillRef idx="0">
            <a:schemeClr val="accent1"/>
          </a:fillRef>
          <a:effectRef idx="0">
            <a:schemeClr val="accent1"/>
          </a:effectRef>
          <a:fontRef idx="minor">
            <a:schemeClr val="tx1"/>
          </a:fontRef>
        </p:style>
      </p:cxnSp>
      <p:sp>
        <p:nvSpPr>
          <p:cNvPr id="19" name="Freeform 18">
            <a:extLst>
              <a:ext uri="{FF2B5EF4-FFF2-40B4-BE49-F238E27FC236}">
                <a16:creationId xmlns:a16="http://schemas.microsoft.com/office/drawing/2014/main" id="{A08FA127-D020-4F4B-9E3F-9FEE067FD6EA}"/>
              </a:ext>
            </a:extLst>
          </p:cNvPr>
          <p:cNvSpPr/>
          <p:nvPr/>
        </p:nvSpPr>
        <p:spPr>
          <a:xfrm>
            <a:off x="6597570" y="3429000"/>
            <a:ext cx="611106" cy="1756458"/>
          </a:xfrm>
          <a:custGeom>
            <a:avLst/>
            <a:gdLst>
              <a:gd name="connsiteX0" fmla="*/ 848510 w 848510"/>
              <a:gd name="connsiteY0" fmla="*/ 0 h 1732380"/>
              <a:gd name="connsiteX1" fmla="*/ 420247 w 848510"/>
              <a:gd name="connsiteY1" fmla="*/ 92598 h 1732380"/>
              <a:gd name="connsiteX2" fmla="*/ 292925 w 848510"/>
              <a:gd name="connsiteY2" fmla="*/ 474562 h 1732380"/>
              <a:gd name="connsiteX3" fmla="*/ 15133 w 848510"/>
              <a:gd name="connsiteY3" fmla="*/ 1562583 h 1732380"/>
              <a:gd name="connsiteX4" fmla="*/ 61431 w 848510"/>
              <a:gd name="connsiteY4" fmla="*/ 1713054 h 17323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48510" h="1732380">
                <a:moveTo>
                  <a:pt x="848510" y="0"/>
                </a:moveTo>
                <a:cubicBezTo>
                  <a:pt x="680677" y="6752"/>
                  <a:pt x="512844" y="13504"/>
                  <a:pt x="420247" y="92598"/>
                </a:cubicBezTo>
                <a:cubicBezTo>
                  <a:pt x="327650" y="171692"/>
                  <a:pt x="360444" y="229565"/>
                  <a:pt x="292925" y="474562"/>
                </a:cubicBezTo>
                <a:cubicBezTo>
                  <a:pt x="225406" y="719559"/>
                  <a:pt x="53715" y="1356168"/>
                  <a:pt x="15133" y="1562583"/>
                </a:cubicBezTo>
                <a:cubicBezTo>
                  <a:pt x="-23449" y="1768998"/>
                  <a:pt x="18991" y="1741026"/>
                  <a:pt x="61431" y="1713054"/>
                </a:cubicBezTo>
              </a:path>
            </a:pathLst>
          </a:custGeom>
          <a:noFill/>
          <a:ln w="38100" cap="rnd">
            <a:solidFill>
              <a:srgbClr val="FFC000"/>
            </a:solidFill>
            <a:round/>
            <a:headEnd type="arrow"/>
            <a:tailEnd type="ova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Date Placeholder 8">
            <a:extLst>
              <a:ext uri="{FF2B5EF4-FFF2-40B4-BE49-F238E27FC236}">
                <a16:creationId xmlns:a16="http://schemas.microsoft.com/office/drawing/2014/main" id="{94DBC0B8-275C-8F4A-9044-F2A7E3A14DE2}"/>
              </a:ext>
            </a:extLst>
          </p:cNvPr>
          <p:cNvSpPr>
            <a:spLocks noGrp="1"/>
          </p:cNvSpPr>
          <p:nvPr>
            <p:ph type="dt" sz="half" idx="10"/>
          </p:nvPr>
        </p:nvSpPr>
        <p:spPr/>
        <p:txBody>
          <a:bodyPr/>
          <a:lstStyle/>
          <a:p>
            <a:r>
              <a:rPr lang="en-US"/>
              <a:t>2/3/20</a:t>
            </a:r>
          </a:p>
        </p:txBody>
      </p:sp>
      <p:sp>
        <p:nvSpPr>
          <p:cNvPr id="10" name="Footer Placeholder 9">
            <a:extLst>
              <a:ext uri="{FF2B5EF4-FFF2-40B4-BE49-F238E27FC236}">
                <a16:creationId xmlns:a16="http://schemas.microsoft.com/office/drawing/2014/main" id="{507A18E4-33F5-754A-9473-3FC2580D73A3}"/>
              </a:ext>
            </a:extLst>
          </p:cNvPr>
          <p:cNvSpPr>
            <a:spLocks noGrp="1"/>
          </p:cNvSpPr>
          <p:nvPr>
            <p:ph type="ftr" sz="quarter" idx="11"/>
          </p:nvPr>
        </p:nvSpPr>
        <p:spPr/>
        <p:txBody>
          <a:bodyPr/>
          <a:lstStyle/>
          <a:p>
            <a:r>
              <a:rPr lang="en-US"/>
              <a:t>J Stewart | Installation Plan</a:t>
            </a:r>
          </a:p>
        </p:txBody>
      </p:sp>
      <p:sp>
        <p:nvSpPr>
          <p:cNvPr id="11" name="Slide Number Placeholder 10">
            <a:extLst>
              <a:ext uri="{FF2B5EF4-FFF2-40B4-BE49-F238E27FC236}">
                <a16:creationId xmlns:a16="http://schemas.microsoft.com/office/drawing/2014/main" id="{24B93A71-5AF2-6045-B222-F902E668E003}"/>
              </a:ext>
            </a:extLst>
          </p:cNvPr>
          <p:cNvSpPr>
            <a:spLocks noGrp="1"/>
          </p:cNvSpPr>
          <p:nvPr>
            <p:ph type="sldNum" sz="quarter" idx="12"/>
          </p:nvPr>
        </p:nvSpPr>
        <p:spPr/>
        <p:txBody>
          <a:bodyPr/>
          <a:lstStyle/>
          <a:p>
            <a:fld id="{A11F5548-D707-994F-B8D7-65E3D61900EE}" type="slidenum">
              <a:rPr lang="en-US" smtClean="0"/>
              <a:t>24</a:t>
            </a:fld>
            <a:endParaRPr lang="en-US"/>
          </a:p>
        </p:txBody>
      </p:sp>
    </p:spTree>
    <p:extLst>
      <p:ext uri="{BB962C8B-B14F-4D97-AF65-F5344CB8AC3E}">
        <p14:creationId xmlns:p14="http://schemas.microsoft.com/office/powerpoint/2010/main" val="32784195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6FCCF0C-4F38-1C4F-A357-82DFF113F8B6}"/>
              </a:ext>
            </a:extLst>
          </p:cNvPr>
          <p:cNvSpPr>
            <a:spLocks noGrp="1"/>
          </p:cNvSpPr>
          <p:nvPr>
            <p:ph type="title"/>
          </p:nvPr>
        </p:nvSpPr>
        <p:spPr>
          <a:xfrm>
            <a:off x="838200" y="365126"/>
            <a:ext cx="10515600" cy="787474"/>
          </a:xfrm>
        </p:spPr>
        <p:txBody>
          <a:bodyPr/>
          <a:lstStyle/>
          <a:p>
            <a:r>
              <a:rPr lang="en-US" dirty="0"/>
              <a:t>FC module assembly</a:t>
            </a:r>
          </a:p>
        </p:txBody>
      </p:sp>
      <p:sp>
        <p:nvSpPr>
          <p:cNvPr id="3" name="Content Placeholder 2">
            <a:extLst>
              <a:ext uri="{FF2B5EF4-FFF2-40B4-BE49-F238E27FC236}">
                <a16:creationId xmlns:a16="http://schemas.microsoft.com/office/drawing/2014/main" id="{1F5EC1BA-D617-9B48-A4E2-15CA41459F25}"/>
              </a:ext>
            </a:extLst>
          </p:cNvPr>
          <p:cNvSpPr>
            <a:spLocks noGrp="1"/>
          </p:cNvSpPr>
          <p:nvPr>
            <p:ph idx="1"/>
          </p:nvPr>
        </p:nvSpPr>
        <p:spPr>
          <a:xfrm>
            <a:off x="838201" y="1209688"/>
            <a:ext cx="4906702" cy="4967275"/>
          </a:xfrm>
        </p:spPr>
        <p:txBody>
          <a:bodyPr/>
          <a:lstStyle/>
          <a:p>
            <a:r>
              <a:rPr lang="en-US" dirty="0"/>
              <a:t>The top and bottom field cage modules are assembled underground.</a:t>
            </a:r>
          </a:p>
          <a:p>
            <a:r>
              <a:rPr lang="en-US" dirty="0"/>
              <a:t>Expect to fit two assembly frames in the assembly area. </a:t>
            </a:r>
          </a:p>
          <a:p>
            <a:r>
              <a:rPr lang="en-US" dirty="0"/>
              <a:t>Storage of assembled FC modules is an issue that needs solved.</a:t>
            </a:r>
          </a:p>
        </p:txBody>
      </p:sp>
      <p:pic>
        <p:nvPicPr>
          <p:cNvPr id="4" name="Content Placeholder 7">
            <a:extLst>
              <a:ext uri="{FF2B5EF4-FFF2-40B4-BE49-F238E27FC236}">
                <a16:creationId xmlns:a16="http://schemas.microsoft.com/office/drawing/2014/main" id="{51961EFA-DB22-8E42-BFD7-882A1718225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47099" y="1152599"/>
            <a:ext cx="5394664" cy="4967275"/>
          </a:xfrm>
          <a:prstGeom prst="rect">
            <a:avLst/>
          </a:prstGeom>
        </p:spPr>
      </p:pic>
      <p:sp>
        <p:nvSpPr>
          <p:cNvPr id="5" name="Oval 4">
            <a:extLst>
              <a:ext uri="{FF2B5EF4-FFF2-40B4-BE49-F238E27FC236}">
                <a16:creationId xmlns:a16="http://schemas.microsoft.com/office/drawing/2014/main" id="{ADE125E7-30D4-CE43-835C-DD8E8DB0F4A1}"/>
              </a:ext>
            </a:extLst>
          </p:cNvPr>
          <p:cNvSpPr/>
          <p:nvPr/>
        </p:nvSpPr>
        <p:spPr>
          <a:xfrm rot="2189594">
            <a:off x="10445465" y="3792572"/>
            <a:ext cx="1126054" cy="2035127"/>
          </a:xfrm>
          <a:prstGeom prst="ellipse">
            <a:avLst/>
          </a:prstGeom>
          <a:no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C000"/>
              </a:solidFill>
            </a:endParaRPr>
          </a:p>
        </p:txBody>
      </p:sp>
      <p:sp>
        <p:nvSpPr>
          <p:cNvPr id="8" name="Date Placeholder 7">
            <a:extLst>
              <a:ext uri="{FF2B5EF4-FFF2-40B4-BE49-F238E27FC236}">
                <a16:creationId xmlns:a16="http://schemas.microsoft.com/office/drawing/2014/main" id="{943724D5-A57C-F04E-8B26-B80989754C63}"/>
              </a:ext>
            </a:extLst>
          </p:cNvPr>
          <p:cNvSpPr>
            <a:spLocks noGrp="1"/>
          </p:cNvSpPr>
          <p:nvPr>
            <p:ph type="dt" sz="half" idx="10"/>
          </p:nvPr>
        </p:nvSpPr>
        <p:spPr/>
        <p:txBody>
          <a:bodyPr/>
          <a:lstStyle/>
          <a:p>
            <a:r>
              <a:rPr lang="en-US"/>
              <a:t>2/3/20</a:t>
            </a:r>
          </a:p>
        </p:txBody>
      </p:sp>
      <p:sp>
        <p:nvSpPr>
          <p:cNvPr id="9" name="Footer Placeholder 8">
            <a:extLst>
              <a:ext uri="{FF2B5EF4-FFF2-40B4-BE49-F238E27FC236}">
                <a16:creationId xmlns:a16="http://schemas.microsoft.com/office/drawing/2014/main" id="{2F7CDF8A-77E6-1B49-9099-6405F0E510B3}"/>
              </a:ext>
            </a:extLst>
          </p:cNvPr>
          <p:cNvSpPr>
            <a:spLocks noGrp="1"/>
          </p:cNvSpPr>
          <p:nvPr>
            <p:ph type="ftr" sz="quarter" idx="11"/>
          </p:nvPr>
        </p:nvSpPr>
        <p:spPr/>
        <p:txBody>
          <a:bodyPr/>
          <a:lstStyle/>
          <a:p>
            <a:r>
              <a:rPr lang="en-US"/>
              <a:t>J Stewart | Installation Plan</a:t>
            </a:r>
          </a:p>
        </p:txBody>
      </p:sp>
      <p:sp>
        <p:nvSpPr>
          <p:cNvPr id="10" name="Slide Number Placeholder 9">
            <a:extLst>
              <a:ext uri="{FF2B5EF4-FFF2-40B4-BE49-F238E27FC236}">
                <a16:creationId xmlns:a16="http://schemas.microsoft.com/office/drawing/2014/main" id="{20F1BB5E-4F75-C347-B2BF-63C27B01F061}"/>
              </a:ext>
            </a:extLst>
          </p:cNvPr>
          <p:cNvSpPr>
            <a:spLocks noGrp="1"/>
          </p:cNvSpPr>
          <p:nvPr>
            <p:ph type="sldNum" sz="quarter" idx="12"/>
          </p:nvPr>
        </p:nvSpPr>
        <p:spPr/>
        <p:txBody>
          <a:bodyPr/>
          <a:lstStyle/>
          <a:p>
            <a:fld id="{A11F5548-D707-994F-B8D7-65E3D61900EE}" type="slidenum">
              <a:rPr lang="en-US" smtClean="0"/>
              <a:t>25</a:t>
            </a:fld>
            <a:endParaRPr lang="en-US"/>
          </a:p>
        </p:txBody>
      </p:sp>
    </p:spTree>
    <p:extLst>
      <p:ext uri="{BB962C8B-B14F-4D97-AF65-F5344CB8AC3E}">
        <p14:creationId xmlns:p14="http://schemas.microsoft.com/office/powerpoint/2010/main" val="17748026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922E55-70B3-1247-A78F-D1F0F28EE382}"/>
              </a:ext>
            </a:extLst>
          </p:cNvPr>
          <p:cNvSpPr>
            <a:spLocks noGrp="1"/>
          </p:cNvSpPr>
          <p:nvPr>
            <p:ph type="title"/>
          </p:nvPr>
        </p:nvSpPr>
        <p:spPr>
          <a:xfrm>
            <a:off x="838200" y="365125"/>
            <a:ext cx="6095035" cy="919665"/>
          </a:xfrm>
        </p:spPr>
        <p:txBody>
          <a:bodyPr/>
          <a:lstStyle/>
          <a:p>
            <a:r>
              <a:rPr lang="en-US" dirty="0"/>
              <a:t>CPA-FC assembly</a:t>
            </a:r>
          </a:p>
        </p:txBody>
      </p:sp>
      <p:sp>
        <p:nvSpPr>
          <p:cNvPr id="3" name="Content Placeholder 2">
            <a:extLst>
              <a:ext uri="{FF2B5EF4-FFF2-40B4-BE49-F238E27FC236}">
                <a16:creationId xmlns:a16="http://schemas.microsoft.com/office/drawing/2014/main" id="{75F32BD6-1C7B-8542-905A-765DBF58BF44}"/>
              </a:ext>
            </a:extLst>
          </p:cNvPr>
          <p:cNvSpPr>
            <a:spLocks noGrp="1"/>
          </p:cNvSpPr>
          <p:nvPr>
            <p:ph idx="1"/>
          </p:nvPr>
        </p:nvSpPr>
        <p:spPr>
          <a:xfrm>
            <a:off x="838200" y="1551008"/>
            <a:ext cx="6095035" cy="5019913"/>
          </a:xfrm>
        </p:spPr>
        <p:txBody>
          <a:bodyPr>
            <a:normAutofit fontScale="92500" lnSpcReduction="10000"/>
          </a:bodyPr>
          <a:lstStyle/>
          <a:p>
            <a:r>
              <a:rPr lang="en-US" dirty="0"/>
              <a:t>The 1.15m wide CPA panels are moved from the assembly frame and hung from the TCO beam. The second CPA panel is assembled and mounted next to the first.</a:t>
            </a:r>
          </a:p>
          <a:p>
            <a:r>
              <a:rPr lang="en-US" dirty="0"/>
              <a:t>The two panels are connected together.</a:t>
            </a:r>
          </a:p>
          <a:p>
            <a:r>
              <a:rPr lang="en-US" dirty="0"/>
              <a:t>The bottom FC modules are hoisted into position using a small jib crane.</a:t>
            </a:r>
          </a:p>
          <a:p>
            <a:r>
              <a:rPr lang="en-US" dirty="0"/>
              <a:t>The top FC modules are lifted into position using the same crane. Access to the top is provided 2 scissor lifts.</a:t>
            </a:r>
          </a:p>
          <a:p>
            <a:r>
              <a:rPr lang="en-US" dirty="0"/>
              <a:t>Need Phase-2 to verify the bottom FC deployment which effects if it is installed at this step.</a:t>
            </a:r>
          </a:p>
        </p:txBody>
      </p:sp>
      <p:pic>
        <p:nvPicPr>
          <p:cNvPr id="4" name="Content Placeholder 7">
            <a:extLst>
              <a:ext uri="{FF2B5EF4-FFF2-40B4-BE49-F238E27FC236}">
                <a16:creationId xmlns:a16="http://schemas.microsoft.com/office/drawing/2014/main" id="{1B323334-004B-894F-B525-7EEC4C014C18}"/>
              </a:ext>
            </a:extLst>
          </p:cNvPr>
          <p:cNvPicPr>
            <a:picLocks noChangeAspect="1"/>
          </p:cNvPicPr>
          <p:nvPr/>
        </p:nvPicPr>
        <p:blipFill rotWithShape="1">
          <a:blip r:embed="rId2"/>
          <a:srcRect l="17042"/>
          <a:stretch/>
        </p:blipFill>
        <p:spPr>
          <a:xfrm>
            <a:off x="7157142" y="806778"/>
            <a:ext cx="4603072" cy="5244444"/>
          </a:xfrm>
          <a:prstGeom prst="rect">
            <a:avLst/>
          </a:prstGeom>
        </p:spPr>
      </p:pic>
      <p:sp>
        <p:nvSpPr>
          <p:cNvPr id="7" name="Date Placeholder 6">
            <a:extLst>
              <a:ext uri="{FF2B5EF4-FFF2-40B4-BE49-F238E27FC236}">
                <a16:creationId xmlns:a16="http://schemas.microsoft.com/office/drawing/2014/main" id="{FF03EBC0-DE4D-CD47-BB0A-01D52D8BC089}"/>
              </a:ext>
            </a:extLst>
          </p:cNvPr>
          <p:cNvSpPr>
            <a:spLocks noGrp="1"/>
          </p:cNvSpPr>
          <p:nvPr>
            <p:ph type="dt" sz="half" idx="10"/>
          </p:nvPr>
        </p:nvSpPr>
        <p:spPr/>
        <p:txBody>
          <a:bodyPr/>
          <a:lstStyle/>
          <a:p>
            <a:r>
              <a:rPr lang="en-US"/>
              <a:t>2/3/20</a:t>
            </a:r>
          </a:p>
        </p:txBody>
      </p:sp>
      <p:sp>
        <p:nvSpPr>
          <p:cNvPr id="8" name="Footer Placeholder 7">
            <a:extLst>
              <a:ext uri="{FF2B5EF4-FFF2-40B4-BE49-F238E27FC236}">
                <a16:creationId xmlns:a16="http://schemas.microsoft.com/office/drawing/2014/main" id="{0BC70313-B4F0-DF4F-8F12-C6CFDFB65866}"/>
              </a:ext>
            </a:extLst>
          </p:cNvPr>
          <p:cNvSpPr>
            <a:spLocks noGrp="1"/>
          </p:cNvSpPr>
          <p:nvPr>
            <p:ph type="ftr" sz="quarter" idx="11"/>
          </p:nvPr>
        </p:nvSpPr>
        <p:spPr/>
        <p:txBody>
          <a:bodyPr/>
          <a:lstStyle/>
          <a:p>
            <a:r>
              <a:rPr lang="en-US"/>
              <a:t>J Stewart | Installation Plan</a:t>
            </a:r>
          </a:p>
        </p:txBody>
      </p:sp>
      <p:sp>
        <p:nvSpPr>
          <p:cNvPr id="9" name="Slide Number Placeholder 8">
            <a:extLst>
              <a:ext uri="{FF2B5EF4-FFF2-40B4-BE49-F238E27FC236}">
                <a16:creationId xmlns:a16="http://schemas.microsoft.com/office/drawing/2014/main" id="{41A94348-888F-254B-A421-C761E26B6036}"/>
              </a:ext>
            </a:extLst>
          </p:cNvPr>
          <p:cNvSpPr>
            <a:spLocks noGrp="1"/>
          </p:cNvSpPr>
          <p:nvPr>
            <p:ph type="sldNum" sz="quarter" idx="12"/>
          </p:nvPr>
        </p:nvSpPr>
        <p:spPr/>
        <p:txBody>
          <a:bodyPr/>
          <a:lstStyle/>
          <a:p>
            <a:fld id="{A11F5548-D707-994F-B8D7-65E3D61900EE}" type="slidenum">
              <a:rPr lang="en-US" smtClean="0"/>
              <a:t>26</a:t>
            </a:fld>
            <a:endParaRPr lang="en-US"/>
          </a:p>
        </p:txBody>
      </p:sp>
    </p:spTree>
    <p:extLst>
      <p:ext uri="{BB962C8B-B14F-4D97-AF65-F5344CB8AC3E}">
        <p14:creationId xmlns:p14="http://schemas.microsoft.com/office/powerpoint/2010/main" val="187250034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013283C-3FEC-BA4F-9907-0363BDB6ED04}"/>
              </a:ext>
            </a:extLst>
          </p:cNvPr>
          <p:cNvPicPr>
            <a:picLocks noChangeAspect="1"/>
          </p:cNvPicPr>
          <p:nvPr/>
        </p:nvPicPr>
        <p:blipFill>
          <a:blip r:embed="rId2"/>
          <a:stretch>
            <a:fillRect/>
          </a:stretch>
        </p:blipFill>
        <p:spPr>
          <a:xfrm>
            <a:off x="0" y="0"/>
            <a:ext cx="12192000" cy="6858000"/>
          </a:xfrm>
          <a:prstGeom prst="rect">
            <a:avLst/>
          </a:prstGeom>
        </p:spPr>
      </p:pic>
      <p:sp>
        <p:nvSpPr>
          <p:cNvPr id="4" name="Date Placeholder 3">
            <a:extLst>
              <a:ext uri="{FF2B5EF4-FFF2-40B4-BE49-F238E27FC236}">
                <a16:creationId xmlns:a16="http://schemas.microsoft.com/office/drawing/2014/main" id="{F799A9BF-C01A-CA47-B5C0-0496D37B90E6}"/>
              </a:ext>
            </a:extLst>
          </p:cNvPr>
          <p:cNvSpPr>
            <a:spLocks noGrp="1"/>
          </p:cNvSpPr>
          <p:nvPr>
            <p:ph type="dt" sz="half" idx="10"/>
          </p:nvPr>
        </p:nvSpPr>
        <p:spPr/>
        <p:txBody>
          <a:bodyPr/>
          <a:lstStyle/>
          <a:p>
            <a:r>
              <a:rPr lang="en-US"/>
              <a:t>2/3/20</a:t>
            </a:r>
          </a:p>
        </p:txBody>
      </p:sp>
      <p:sp>
        <p:nvSpPr>
          <p:cNvPr id="6" name="Footer Placeholder 5">
            <a:extLst>
              <a:ext uri="{FF2B5EF4-FFF2-40B4-BE49-F238E27FC236}">
                <a16:creationId xmlns:a16="http://schemas.microsoft.com/office/drawing/2014/main" id="{4DC368BA-61AD-8A4E-8975-D86405A8BA54}"/>
              </a:ext>
            </a:extLst>
          </p:cNvPr>
          <p:cNvSpPr>
            <a:spLocks noGrp="1"/>
          </p:cNvSpPr>
          <p:nvPr>
            <p:ph type="ftr" sz="quarter" idx="11"/>
          </p:nvPr>
        </p:nvSpPr>
        <p:spPr/>
        <p:txBody>
          <a:bodyPr/>
          <a:lstStyle/>
          <a:p>
            <a:r>
              <a:rPr lang="en-US"/>
              <a:t>J Stewart | Installation Plan</a:t>
            </a:r>
          </a:p>
        </p:txBody>
      </p:sp>
      <p:sp>
        <p:nvSpPr>
          <p:cNvPr id="7" name="Slide Number Placeholder 6">
            <a:extLst>
              <a:ext uri="{FF2B5EF4-FFF2-40B4-BE49-F238E27FC236}">
                <a16:creationId xmlns:a16="http://schemas.microsoft.com/office/drawing/2014/main" id="{E41F6F99-0B9C-5044-81DF-8FE16C9F06B8}"/>
              </a:ext>
            </a:extLst>
          </p:cNvPr>
          <p:cNvSpPr>
            <a:spLocks noGrp="1"/>
          </p:cNvSpPr>
          <p:nvPr>
            <p:ph type="sldNum" sz="quarter" idx="12"/>
          </p:nvPr>
        </p:nvSpPr>
        <p:spPr/>
        <p:txBody>
          <a:bodyPr/>
          <a:lstStyle/>
          <a:p>
            <a:fld id="{A11F5548-D707-994F-B8D7-65E3D61900EE}" type="slidenum">
              <a:rPr lang="en-US" smtClean="0"/>
              <a:t>27</a:t>
            </a:fld>
            <a:endParaRPr lang="en-US"/>
          </a:p>
        </p:txBody>
      </p:sp>
    </p:spTree>
    <p:extLst>
      <p:ext uri="{BB962C8B-B14F-4D97-AF65-F5344CB8AC3E}">
        <p14:creationId xmlns:p14="http://schemas.microsoft.com/office/powerpoint/2010/main" val="18921294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8516A6-CB29-D748-98A9-7E787BC069CE}"/>
              </a:ext>
            </a:extLst>
          </p:cNvPr>
          <p:cNvSpPr>
            <a:spLocks noGrp="1"/>
          </p:cNvSpPr>
          <p:nvPr>
            <p:ph type="title"/>
          </p:nvPr>
        </p:nvSpPr>
        <p:spPr>
          <a:xfrm>
            <a:off x="838200" y="365126"/>
            <a:ext cx="10515600" cy="641872"/>
          </a:xfrm>
        </p:spPr>
        <p:txBody>
          <a:bodyPr>
            <a:normAutofit fontScale="90000"/>
          </a:bodyPr>
          <a:lstStyle/>
          <a:p>
            <a:r>
              <a:rPr lang="en-US" dirty="0"/>
              <a:t>Deploying FC modules</a:t>
            </a:r>
          </a:p>
        </p:txBody>
      </p:sp>
      <p:sp>
        <p:nvSpPr>
          <p:cNvPr id="7" name="Content Placeholder 6">
            <a:extLst>
              <a:ext uri="{FF2B5EF4-FFF2-40B4-BE49-F238E27FC236}">
                <a16:creationId xmlns:a16="http://schemas.microsoft.com/office/drawing/2014/main" id="{E8843CE2-390A-374E-95C6-8091DFDD44DE}"/>
              </a:ext>
            </a:extLst>
          </p:cNvPr>
          <p:cNvSpPr>
            <a:spLocks noGrp="1"/>
          </p:cNvSpPr>
          <p:nvPr>
            <p:ph idx="1"/>
          </p:nvPr>
        </p:nvSpPr>
        <p:spPr>
          <a:xfrm>
            <a:off x="838200" y="1145894"/>
            <a:ext cx="5875116" cy="5346980"/>
          </a:xfrm>
        </p:spPr>
        <p:txBody>
          <a:bodyPr>
            <a:normAutofit fontScale="77500" lnSpcReduction="20000"/>
          </a:bodyPr>
          <a:lstStyle/>
          <a:p>
            <a:r>
              <a:rPr lang="en-US" dirty="0"/>
              <a:t>The plan is to first install all the CPA and then begin deploying the field cages. </a:t>
            </a:r>
          </a:p>
          <a:p>
            <a:r>
              <a:rPr lang="en-US" dirty="0"/>
              <a:t>First step in FC deployment is to install the ground plane and deployment winch.</a:t>
            </a:r>
          </a:p>
          <a:p>
            <a:r>
              <a:rPr lang="en-US" dirty="0"/>
              <a:t>A floor section is then removed and the cryostat floor cleaned.</a:t>
            </a:r>
          </a:p>
          <a:p>
            <a:r>
              <a:rPr lang="en-US" dirty="0"/>
              <a:t>The winch is used to lower the bottom FC module, the latch is locked, and electrical connections are made. (not clear how the motion is controlled)</a:t>
            </a:r>
          </a:p>
          <a:p>
            <a:r>
              <a:rPr lang="en-US" dirty="0"/>
              <a:t>Then the upper FC is then raised, locked in position, electrical connections made, and the winch is removed.</a:t>
            </a:r>
          </a:p>
          <a:p>
            <a:pPr marL="0" indent="0">
              <a:buNone/>
            </a:pPr>
            <a:r>
              <a:rPr lang="en-US" dirty="0"/>
              <a:t>The interference with the GP needs prototyped.</a:t>
            </a:r>
          </a:p>
          <a:p>
            <a:pPr marL="0" indent="0">
              <a:buNone/>
            </a:pPr>
            <a:r>
              <a:rPr lang="en-US" dirty="0"/>
              <a:t>The present planning schedule has the deployment finishing around the time the last APA is installed. </a:t>
            </a:r>
          </a:p>
          <a:p>
            <a:pPr marL="0" indent="0">
              <a:buNone/>
            </a:pPr>
            <a:r>
              <a:rPr lang="en-US" dirty="0"/>
              <a:t>This needs to be tested at Ash River</a:t>
            </a:r>
          </a:p>
        </p:txBody>
      </p:sp>
      <p:pic>
        <p:nvPicPr>
          <p:cNvPr id="8" name="Picture 7">
            <a:extLst>
              <a:ext uri="{FF2B5EF4-FFF2-40B4-BE49-F238E27FC236}">
                <a16:creationId xmlns:a16="http://schemas.microsoft.com/office/drawing/2014/main" id="{4D2B8AA9-16D6-2E4F-80D8-2ED10C218ED6}"/>
              </a:ext>
            </a:extLst>
          </p:cNvPr>
          <p:cNvPicPr>
            <a:picLocks noChangeAspect="1"/>
          </p:cNvPicPr>
          <p:nvPr/>
        </p:nvPicPr>
        <p:blipFill>
          <a:blip r:embed="rId2"/>
          <a:stretch>
            <a:fillRect/>
          </a:stretch>
        </p:blipFill>
        <p:spPr>
          <a:xfrm>
            <a:off x="7002375" y="578810"/>
            <a:ext cx="4191000" cy="2260600"/>
          </a:xfrm>
          <a:prstGeom prst="rect">
            <a:avLst/>
          </a:prstGeom>
        </p:spPr>
      </p:pic>
      <p:pic>
        <p:nvPicPr>
          <p:cNvPr id="9" name="Picture 8">
            <a:extLst>
              <a:ext uri="{FF2B5EF4-FFF2-40B4-BE49-F238E27FC236}">
                <a16:creationId xmlns:a16="http://schemas.microsoft.com/office/drawing/2014/main" id="{053FCE22-5522-444A-A404-2E451BB4E7A6}"/>
              </a:ext>
            </a:extLst>
          </p:cNvPr>
          <p:cNvPicPr>
            <a:picLocks noChangeAspect="1"/>
          </p:cNvPicPr>
          <p:nvPr/>
        </p:nvPicPr>
        <p:blipFill>
          <a:blip r:embed="rId3"/>
          <a:stretch>
            <a:fillRect/>
          </a:stretch>
        </p:blipFill>
        <p:spPr>
          <a:xfrm>
            <a:off x="7458710" y="3252485"/>
            <a:ext cx="3588675" cy="3432159"/>
          </a:xfrm>
          <a:prstGeom prst="rect">
            <a:avLst/>
          </a:prstGeom>
        </p:spPr>
      </p:pic>
      <p:sp>
        <p:nvSpPr>
          <p:cNvPr id="5" name="Date Placeholder 4">
            <a:extLst>
              <a:ext uri="{FF2B5EF4-FFF2-40B4-BE49-F238E27FC236}">
                <a16:creationId xmlns:a16="http://schemas.microsoft.com/office/drawing/2014/main" id="{84D032C9-9CA7-6A4E-9FBF-B5A1E5687993}"/>
              </a:ext>
            </a:extLst>
          </p:cNvPr>
          <p:cNvSpPr>
            <a:spLocks noGrp="1"/>
          </p:cNvSpPr>
          <p:nvPr>
            <p:ph type="dt" sz="half" idx="10"/>
          </p:nvPr>
        </p:nvSpPr>
        <p:spPr/>
        <p:txBody>
          <a:bodyPr/>
          <a:lstStyle/>
          <a:p>
            <a:r>
              <a:rPr lang="en-US"/>
              <a:t>2/3/20</a:t>
            </a:r>
          </a:p>
        </p:txBody>
      </p:sp>
      <p:sp>
        <p:nvSpPr>
          <p:cNvPr id="6" name="Footer Placeholder 5">
            <a:extLst>
              <a:ext uri="{FF2B5EF4-FFF2-40B4-BE49-F238E27FC236}">
                <a16:creationId xmlns:a16="http://schemas.microsoft.com/office/drawing/2014/main" id="{3B2EA443-5ECB-224B-9DA2-293713B5E8B3}"/>
              </a:ext>
            </a:extLst>
          </p:cNvPr>
          <p:cNvSpPr>
            <a:spLocks noGrp="1"/>
          </p:cNvSpPr>
          <p:nvPr>
            <p:ph type="ftr" sz="quarter" idx="11"/>
          </p:nvPr>
        </p:nvSpPr>
        <p:spPr/>
        <p:txBody>
          <a:bodyPr/>
          <a:lstStyle/>
          <a:p>
            <a:r>
              <a:rPr lang="en-US"/>
              <a:t>J Stewart | Installation Plan</a:t>
            </a:r>
          </a:p>
        </p:txBody>
      </p:sp>
      <p:sp>
        <p:nvSpPr>
          <p:cNvPr id="10" name="Slide Number Placeholder 9">
            <a:extLst>
              <a:ext uri="{FF2B5EF4-FFF2-40B4-BE49-F238E27FC236}">
                <a16:creationId xmlns:a16="http://schemas.microsoft.com/office/drawing/2014/main" id="{4EE9C6AC-5CC9-AF49-97BE-FDE9E4ECFF9C}"/>
              </a:ext>
            </a:extLst>
          </p:cNvPr>
          <p:cNvSpPr>
            <a:spLocks noGrp="1"/>
          </p:cNvSpPr>
          <p:nvPr>
            <p:ph type="sldNum" sz="quarter" idx="12"/>
          </p:nvPr>
        </p:nvSpPr>
        <p:spPr/>
        <p:txBody>
          <a:bodyPr/>
          <a:lstStyle/>
          <a:p>
            <a:fld id="{A11F5548-D707-994F-B8D7-65E3D61900EE}" type="slidenum">
              <a:rPr lang="en-US" smtClean="0"/>
              <a:t>28</a:t>
            </a:fld>
            <a:endParaRPr lang="en-US"/>
          </a:p>
        </p:txBody>
      </p:sp>
    </p:spTree>
    <p:extLst>
      <p:ext uri="{BB962C8B-B14F-4D97-AF65-F5344CB8AC3E}">
        <p14:creationId xmlns:p14="http://schemas.microsoft.com/office/powerpoint/2010/main" val="301456898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4AF3BA-7F70-FB4E-85A6-5FBBC234CBAA}"/>
              </a:ext>
            </a:extLst>
          </p:cNvPr>
          <p:cNvSpPr>
            <a:spLocks noGrp="1"/>
          </p:cNvSpPr>
          <p:nvPr>
            <p:ph type="title"/>
          </p:nvPr>
        </p:nvSpPr>
        <p:spPr>
          <a:xfrm>
            <a:off x="838200" y="285749"/>
            <a:ext cx="10515600" cy="790575"/>
          </a:xfrm>
        </p:spPr>
        <p:txBody>
          <a:bodyPr/>
          <a:lstStyle/>
          <a:p>
            <a:r>
              <a:rPr lang="en-US" dirty="0"/>
              <a:t>End Wall and TCO closing</a:t>
            </a:r>
          </a:p>
        </p:txBody>
      </p:sp>
      <p:sp>
        <p:nvSpPr>
          <p:cNvPr id="3" name="Content Placeholder 2">
            <a:extLst>
              <a:ext uri="{FF2B5EF4-FFF2-40B4-BE49-F238E27FC236}">
                <a16:creationId xmlns:a16="http://schemas.microsoft.com/office/drawing/2014/main" id="{4DF0E4CF-AE20-9945-9805-AE0978EE0D49}"/>
              </a:ext>
            </a:extLst>
          </p:cNvPr>
          <p:cNvSpPr>
            <a:spLocks noGrp="1"/>
          </p:cNvSpPr>
          <p:nvPr>
            <p:ph idx="1"/>
          </p:nvPr>
        </p:nvSpPr>
        <p:spPr>
          <a:xfrm>
            <a:off x="838200" y="1076324"/>
            <a:ext cx="4686300" cy="5100639"/>
          </a:xfrm>
        </p:spPr>
        <p:txBody>
          <a:bodyPr>
            <a:normAutofit lnSpcReduction="10000"/>
          </a:bodyPr>
          <a:lstStyle/>
          <a:p>
            <a:r>
              <a:rPr lang="en-US" dirty="0"/>
              <a:t>The 1.7m space between the end wall and the membrane is considered sufficient to close the TCO. This will allow the full end wall to be installed prior to TCO closing.</a:t>
            </a:r>
          </a:p>
          <a:p>
            <a:r>
              <a:rPr lang="en-US" dirty="0"/>
              <a:t>The CAL/CI equipment can also be installed prior to closing the TCO.</a:t>
            </a:r>
          </a:p>
          <a:p>
            <a:r>
              <a:rPr lang="en-US" dirty="0"/>
              <a:t>The scissor lift will then need to be craned out using the TOC beam and hoists.</a:t>
            </a:r>
          </a:p>
          <a:p>
            <a:pPr lvl="1"/>
            <a:r>
              <a:rPr lang="en-US" dirty="0"/>
              <a:t>Space is tight.</a:t>
            </a:r>
          </a:p>
        </p:txBody>
      </p:sp>
      <p:pic>
        <p:nvPicPr>
          <p:cNvPr id="7" name="Picture 6">
            <a:extLst>
              <a:ext uri="{FF2B5EF4-FFF2-40B4-BE49-F238E27FC236}">
                <a16:creationId xmlns:a16="http://schemas.microsoft.com/office/drawing/2014/main" id="{12395AB1-C35D-3E45-AABF-8CDD5C7B450B}"/>
              </a:ext>
            </a:extLst>
          </p:cNvPr>
          <p:cNvPicPr>
            <a:picLocks noChangeAspect="1"/>
          </p:cNvPicPr>
          <p:nvPr/>
        </p:nvPicPr>
        <p:blipFill>
          <a:blip r:embed="rId2"/>
          <a:stretch>
            <a:fillRect/>
          </a:stretch>
        </p:blipFill>
        <p:spPr>
          <a:xfrm>
            <a:off x="5394137" y="953294"/>
            <a:ext cx="7385427" cy="5346700"/>
          </a:xfrm>
          <a:prstGeom prst="rect">
            <a:avLst/>
          </a:prstGeom>
        </p:spPr>
      </p:pic>
      <p:sp>
        <p:nvSpPr>
          <p:cNvPr id="8" name="Rectangle 7">
            <a:extLst>
              <a:ext uri="{FF2B5EF4-FFF2-40B4-BE49-F238E27FC236}">
                <a16:creationId xmlns:a16="http://schemas.microsoft.com/office/drawing/2014/main" id="{EB5C9127-E2A7-D54D-A0D6-C22E01F705CD}"/>
              </a:ext>
            </a:extLst>
          </p:cNvPr>
          <p:cNvSpPr/>
          <p:nvPr/>
        </p:nvSpPr>
        <p:spPr>
          <a:xfrm>
            <a:off x="7915421" y="953294"/>
            <a:ext cx="4330032" cy="369332"/>
          </a:xfrm>
          <a:prstGeom prst="rect">
            <a:avLst/>
          </a:prstGeom>
          <a:solidFill>
            <a:schemeClr val="bg1"/>
          </a:solidFill>
        </p:spPr>
        <p:txBody>
          <a:bodyPr wrap="none">
            <a:spAutoFit/>
          </a:bodyPr>
          <a:lstStyle/>
          <a:p>
            <a:r>
              <a:rPr lang="en-US" dirty="0"/>
              <a:t>https://</a:t>
            </a:r>
            <a:r>
              <a:rPr lang="en-US" dirty="0" err="1"/>
              <a:t>edms.cern.ch</a:t>
            </a:r>
            <a:r>
              <a:rPr lang="en-US" dirty="0"/>
              <a:t>/document/2060543/1</a:t>
            </a:r>
          </a:p>
        </p:txBody>
      </p:sp>
      <p:sp>
        <p:nvSpPr>
          <p:cNvPr id="9" name="Date Placeholder 8">
            <a:extLst>
              <a:ext uri="{FF2B5EF4-FFF2-40B4-BE49-F238E27FC236}">
                <a16:creationId xmlns:a16="http://schemas.microsoft.com/office/drawing/2014/main" id="{03E6238B-1422-9F4D-BA2F-C69F0A5465ED}"/>
              </a:ext>
            </a:extLst>
          </p:cNvPr>
          <p:cNvSpPr>
            <a:spLocks noGrp="1"/>
          </p:cNvSpPr>
          <p:nvPr>
            <p:ph type="dt" sz="half" idx="10"/>
          </p:nvPr>
        </p:nvSpPr>
        <p:spPr/>
        <p:txBody>
          <a:bodyPr/>
          <a:lstStyle/>
          <a:p>
            <a:r>
              <a:rPr lang="en-US"/>
              <a:t>2/3/20</a:t>
            </a:r>
          </a:p>
        </p:txBody>
      </p:sp>
      <p:sp>
        <p:nvSpPr>
          <p:cNvPr id="10" name="Footer Placeholder 9">
            <a:extLst>
              <a:ext uri="{FF2B5EF4-FFF2-40B4-BE49-F238E27FC236}">
                <a16:creationId xmlns:a16="http://schemas.microsoft.com/office/drawing/2014/main" id="{047FC3FA-7E02-9445-9CCD-FC32D94116FB}"/>
              </a:ext>
            </a:extLst>
          </p:cNvPr>
          <p:cNvSpPr>
            <a:spLocks noGrp="1"/>
          </p:cNvSpPr>
          <p:nvPr>
            <p:ph type="ftr" sz="quarter" idx="11"/>
          </p:nvPr>
        </p:nvSpPr>
        <p:spPr/>
        <p:txBody>
          <a:bodyPr/>
          <a:lstStyle/>
          <a:p>
            <a:r>
              <a:rPr lang="en-US"/>
              <a:t>J Stewart | Installation Plan</a:t>
            </a:r>
          </a:p>
        </p:txBody>
      </p:sp>
      <p:sp>
        <p:nvSpPr>
          <p:cNvPr id="11" name="Slide Number Placeholder 10">
            <a:extLst>
              <a:ext uri="{FF2B5EF4-FFF2-40B4-BE49-F238E27FC236}">
                <a16:creationId xmlns:a16="http://schemas.microsoft.com/office/drawing/2014/main" id="{13B5B738-E636-DE44-BFE9-B78D6F685155}"/>
              </a:ext>
            </a:extLst>
          </p:cNvPr>
          <p:cNvSpPr>
            <a:spLocks noGrp="1"/>
          </p:cNvSpPr>
          <p:nvPr>
            <p:ph type="sldNum" sz="quarter" idx="12"/>
          </p:nvPr>
        </p:nvSpPr>
        <p:spPr/>
        <p:txBody>
          <a:bodyPr/>
          <a:lstStyle/>
          <a:p>
            <a:fld id="{A11F5548-D707-994F-B8D7-65E3D61900EE}" type="slidenum">
              <a:rPr lang="en-US" smtClean="0"/>
              <a:t>29</a:t>
            </a:fld>
            <a:endParaRPr lang="en-US"/>
          </a:p>
        </p:txBody>
      </p:sp>
    </p:spTree>
    <p:extLst>
      <p:ext uri="{BB962C8B-B14F-4D97-AF65-F5344CB8AC3E}">
        <p14:creationId xmlns:p14="http://schemas.microsoft.com/office/powerpoint/2010/main" val="32936558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37F269-3344-5942-AF41-E5DE5DE046C6}"/>
              </a:ext>
            </a:extLst>
          </p:cNvPr>
          <p:cNvSpPr>
            <a:spLocks noGrp="1"/>
          </p:cNvSpPr>
          <p:nvPr>
            <p:ph type="title"/>
          </p:nvPr>
        </p:nvSpPr>
        <p:spPr>
          <a:xfrm>
            <a:off x="838200" y="365126"/>
            <a:ext cx="10515600" cy="580806"/>
          </a:xfrm>
        </p:spPr>
        <p:txBody>
          <a:bodyPr>
            <a:normAutofit fontScale="90000"/>
          </a:bodyPr>
          <a:lstStyle/>
          <a:p>
            <a:r>
              <a:rPr lang="en-US" dirty="0"/>
              <a:t>DAQ UG Installation</a:t>
            </a:r>
          </a:p>
        </p:txBody>
      </p:sp>
      <p:sp>
        <p:nvSpPr>
          <p:cNvPr id="3" name="Content Placeholder 2">
            <a:extLst>
              <a:ext uri="{FF2B5EF4-FFF2-40B4-BE49-F238E27FC236}">
                <a16:creationId xmlns:a16="http://schemas.microsoft.com/office/drawing/2014/main" id="{DFC0B4E1-DCAE-3642-A9A2-8094A3DF3E88}"/>
              </a:ext>
            </a:extLst>
          </p:cNvPr>
          <p:cNvSpPr>
            <a:spLocks noGrp="1"/>
          </p:cNvSpPr>
          <p:nvPr>
            <p:ph idx="1"/>
          </p:nvPr>
        </p:nvSpPr>
        <p:spPr>
          <a:xfrm>
            <a:off x="838200" y="945932"/>
            <a:ext cx="10515600" cy="5231031"/>
          </a:xfrm>
        </p:spPr>
        <p:txBody>
          <a:bodyPr>
            <a:normAutofit fontScale="92500" lnSpcReduction="10000"/>
          </a:bodyPr>
          <a:lstStyle/>
          <a:p>
            <a:pPr marL="0" indent="0">
              <a:buNone/>
            </a:pPr>
            <a:r>
              <a:rPr lang="en-US" dirty="0"/>
              <a:t>Here I assume an installation on the cryogenics mezzanine.</a:t>
            </a:r>
          </a:p>
          <a:p>
            <a:pPr marL="0" indent="0">
              <a:buNone/>
            </a:pPr>
            <a:r>
              <a:rPr lang="en-US" dirty="0"/>
              <a:t>The prerequisites for the installation of the DAQ underground are:</a:t>
            </a:r>
          </a:p>
          <a:p>
            <a:r>
              <a:rPr lang="en-US" dirty="0"/>
              <a:t>The barracks are complete with all fire safety.</a:t>
            </a:r>
          </a:p>
          <a:p>
            <a:r>
              <a:rPr lang="en-US" dirty="0"/>
              <a:t>The racks are in position.</a:t>
            </a:r>
          </a:p>
          <a:p>
            <a:r>
              <a:rPr lang="en-US" dirty="0"/>
              <a:t>Cable trays are installed.</a:t>
            </a:r>
          </a:p>
          <a:p>
            <a:r>
              <a:rPr lang="en-US" dirty="0"/>
              <a:t>100kW cooling is installed and commissioned. </a:t>
            </a:r>
            <a:r>
              <a:rPr lang="en-US" dirty="0">
                <a:solidFill>
                  <a:srgbClr val="FF0000"/>
                </a:solidFill>
              </a:rPr>
              <a:t>Check?</a:t>
            </a:r>
          </a:p>
          <a:p>
            <a:pPr lvl="1"/>
            <a:r>
              <a:rPr lang="en-US" dirty="0"/>
              <a:t>Could start with lower cooling supply</a:t>
            </a:r>
          </a:p>
          <a:p>
            <a:r>
              <a:rPr lang="en-US" dirty="0"/>
              <a:t>Power to the racks</a:t>
            </a:r>
          </a:p>
          <a:p>
            <a:pPr lvl="1"/>
            <a:r>
              <a:rPr lang="en-US" dirty="0">
                <a:solidFill>
                  <a:srgbClr val="FF0000"/>
                </a:solidFill>
              </a:rPr>
              <a:t>UPS can come later.</a:t>
            </a:r>
          </a:p>
          <a:p>
            <a:r>
              <a:rPr lang="en-US" dirty="0"/>
              <a:t>Long range fibers are installed and tested to the facility room.</a:t>
            </a:r>
          </a:p>
          <a:p>
            <a:pPr lvl="1"/>
            <a:r>
              <a:rPr lang="en-US" dirty="0"/>
              <a:t>Extension fibers are installed. How are extension fibers installed? (Fibers are in DAQ but not installation)</a:t>
            </a:r>
          </a:p>
          <a:p>
            <a:r>
              <a:rPr lang="en-US" dirty="0"/>
              <a:t>Office space for 10-20 people on the surface</a:t>
            </a:r>
          </a:p>
          <a:p>
            <a:pPr marL="0" indent="0">
              <a:buNone/>
            </a:pPr>
            <a:endParaRPr lang="en-US" dirty="0"/>
          </a:p>
        </p:txBody>
      </p:sp>
      <p:sp>
        <p:nvSpPr>
          <p:cNvPr id="6" name="Date Placeholder 5">
            <a:extLst>
              <a:ext uri="{FF2B5EF4-FFF2-40B4-BE49-F238E27FC236}">
                <a16:creationId xmlns:a16="http://schemas.microsoft.com/office/drawing/2014/main" id="{5D1C6E78-E780-D04B-B17C-5BE9D61E3484}"/>
              </a:ext>
            </a:extLst>
          </p:cNvPr>
          <p:cNvSpPr>
            <a:spLocks noGrp="1"/>
          </p:cNvSpPr>
          <p:nvPr>
            <p:ph type="dt" sz="half" idx="10"/>
          </p:nvPr>
        </p:nvSpPr>
        <p:spPr/>
        <p:txBody>
          <a:bodyPr/>
          <a:lstStyle/>
          <a:p>
            <a:r>
              <a:rPr lang="en-US"/>
              <a:t>2/3/20</a:t>
            </a:r>
          </a:p>
        </p:txBody>
      </p:sp>
      <p:sp>
        <p:nvSpPr>
          <p:cNvPr id="7" name="Footer Placeholder 6">
            <a:extLst>
              <a:ext uri="{FF2B5EF4-FFF2-40B4-BE49-F238E27FC236}">
                <a16:creationId xmlns:a16="http://schemas.microsoft.com/office/drawing/2014/main" id="{903F39EF-6AD9-8748-8A09-39EA9BC2422C}"/>
              </a:ext>
            </a:extLst>
          </p:cNvPr>
          <p:cNvSpPr>
            <a:spLocks noGrp="1"/>
          </p:cNvSpPr>
          <p:nvPr>
            <p:ph type="ftr" sz="quarter" idx="11"/>
          </p:nvPr>
        </p:nvSpPr>
        <p:spPr/>
        <p:txBody>
          <a:bodyPr/>
          <a:lstStyle/>
          <a:p>
            <a:r>
              <a:rPr lang="en-US"/>
              <a:t>J Stewart | Installation Plan</a:t>
            </a:r>
          </a:p>
        </p:txBody>
      </p:sp>
      <p:sp>
        <p:nvSpPr>
          <p:cNvPr id="8" name="Slide Number Placeholder 7">
            <a:extLst>
              <a:ext uri="{FF2B5EF4-FFF2-40B4-BE49-F238E27FC236}">
                <a16:creationId xmlns:a16="http://schemas.microsoft.com/office/drawing/2014/main" id="{0535967E-83E3-5D49-A764-9C5C613D02BA}"/>
              </a:ext>
            </a:extLst>
          </p:cNvPr>
          <p:cNvSpPr>
            <a:spLocks noGrp="1"/>
          </p:cNvSpPr>
          <p:nvPr>
            <p:ph type="sldNum" sz="quarter" idx="12"/>
          </p:nvPr>
        </p:nvSpPr>
        <p:spPr/>
        <p:txBody>
          <a:bodyPr/>
          <a:lstStyle/>
          <a:p>
            <a:fld id="{A11F5548-D707-994F-B8D7-65E3D61900EE}" type="slidenum">
              <a:rPr lang="en-US" smtClean="0"/>
              <a:t>3</a:t>
            </a:fld>
            <a:endParaRPr lang="en-US"/>
          </a:p>
        </p:txBody>
      </p:sp>
    </p:spTree>
    <p:extLst>
      <p:ext uri="{BB962C8B-B14F-4D97-AF65-F5344CB8AC3E}">
        <p14:creationId xmlns:p14="http://schemas.microsoft.com/office/powerpoint/2010/main" val="6995628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CE989F-302B-734F-AE13-FB2C23276703}"/>
              </a:ext>
            </a:extLst>
          </p:cNvPr>
          <p:cNvSpPr>
            <a:spLocks noGrp="1"/>
          </p:cNvSpPr>
          <p:nvPr>
            <p:ph type="title"/>
          </p:nvPr>
        </p:nvSpPr>
        <p:spPr/>
        <p:txBody>
          <a:bodyPr/>
          <a:lstStyle/>
          <a:p>
            <a:r>
              <a:rPr lang="en-US" dirty="0"/>
              <a:t>Switchyard removal</a:t>
            </a:r>
          </a:p>
        </p:txBody>
      </p:sp>
      <p:sp>
        <p:nvSpPr>
          <p:cNvPr id="3" name="Content Placeholder 2">
            <a:extLst>
              <a:ext uri="{FF2B5EF4-FFF2-40B4-BE49-F238E27FC236}">
                <a16:creationId xmlns:a16="http://schemas.microsoft.com/office/drawing/2014/main" id="{AC3DE346-F537-CB44-A85F-B02B123CF26F}"/>
              </a:ext>
            </a:extLst>
          </p:cNvPr>
          <p:cNvSpPr>
            <a:spLocks noGrp="1"/>
          </p:cNvSpPr>
          <p:nvPr>
            <p:ph idx="1"/>
          </p:nvPr>
        </p:nvSpPr>
        <p:spPr>
          <a:xfrm>
            <a:off x="838200" y="5374049"/>
            <a:ext cx="10515600" cy="992027"/>
          </a:xfrm>
        </p:spPr>
        <p:txBody>
          <a:bodyPr>
            <a:normAutofit/>
          </a:bodyPr>
          <a:lstStyle/>
          <a:p>
            <a:r>
              <a:rPr lang="en-US" dirty="0"/>
              <a:t>Switchyard is dismantled as the last FC row is deployed.</a:t>
            </a:r>
          </a:p>
          <a:p>
            <a:r>
              <a:rPr lang="en-US" dirty="0"/>
              <a:t>Need to work through the detailed steps</a:t>
            </a:r>
          </a:p>
        </p:txBody>
      </p:sp>
      <p:pic>
        <p:nvPicPr>
          <p:cNvPr id="4" name="Picture 3">
            <a:extLst>
              <a:ext uri="{FF2B5EF4-FFF2-40B4-BE49-F238E27FC236}">
                <a16:creationId xmlns:a16="http://schemas.microsoft.com/office/drawing/2014/main" id="{CD5315F0-211E-8145-B3C5-A418830F38D8}"/>
              </a:ext>
            </a:extLst>
          </p:cNvPr>
          <p:cNvPicPr>
            <a:picLocks noChangeAspect="1"/>
          </p:cNvPicPr>
          <p:nvPr/>
        </p:nvPicPr>
        <p:blipFill>
          <a:blip r:embed="rId2"/>
          <a:stretch>
            <a:fillRect/>
          </a:stretch>
        </p:blipFill>
        <p:spPr>
          <a:xfrm>
            <a:off x="1503614" y="1768676"/>
            <a:ext cx="9184771" cy="3320648"/>
          </a:xfrm>
          <a:prstGeom prst="rect">
            <a:avLst/>
          </a:prstGeom>
        </p:spPr>
      </p:pic>
      <p:sp>
        <p:nvSpPr>
          <p:cNvPr id="7" name="Date Placeholder 6">
            <a:extLst>
              <a:ext uri="{FF2B5EF4-FFF2-40B4-BE49-F238E27FC236}">
                <a16:creationId xmlns:a16="http://schemas.microsoft.com/office/drawing/2014/main" id="{4D48BF0E-B45E-0A45-A91C-315C5D5E79B3}"/>
              </a:ext>
            </a:extLst>
          </p:cNvPr>
          <p:cNvSpPr>
            <a:spLocks noGrp="1"/>
          </p:cNvSpPr>
          <p:nvPr>
            <p:ph type="dt" sz="half" idx="10"/>
          </p:nvPr>
        </p:nvSpPr>
        <p:spPr/>
        <p:txBody>
          <a:bodyPr/>
          <a:lstStyle/>
          <a:p>
            <a:r>
              <a:rPr lang="en-US"/>
              <a:t>2/3/20</a:t>
            </a:r>
          </a:p>
        </p:txBody>
      </p:sp>
      <p:sp>
        <p:nvSpPr>
          <p:cNvPr id="8" name="Footer Placeholder 7">
            <a:extLst>
              <a:ext uri="{FF2B5EF4-FFF2-40B4-BE49-F238E27FC236}">
                <a16:creationId xmlns:a16="http://schemas.microsoft.com/office/drawing/2014/main" id="{F901F9C6-A4E0-9745-86DC-E8F6146610CC}"/>
              </a:ext>
            </a:extLst>
          </p:cNvPr>
          <p:cNvSpPr>
            <a:spLocks noGrp="1"/>
          </p:cNvSpPr>
          <p:nvPr>
            <p:ph type="ftr" sz="quarter" idx="11"/>
          </p:nvPr>
        </p:nvSpPr>
        <p:spPr/>
        <p:txBody>
          <a:bodyPr/>
          <a:lstStyle/>
          <a:p>
            <a:r>
              <a:rPr lang="en-US"/>
              <a:t>J Stewart | Installation Plan</a:t>
            </a:r>
          </a:p>
        </p:txBody>
      </p:sp>
      <p:sp>
        <p:nvSpPr>
          <p:cNvPr id="9" name="Slide Number Placeholder 8">
            <a:extLst>
              <a:ext uri="{FF2B5EF4-FFF2-40B4-BE49-F238E27FC236}">
                <a16:creationId xmlns:a16="http://schemas.microsoft.com/office/drawing/2014/main" id="{A56E4461-75E7-2A43-B934-5840286E3CE8}"/>
              </a:ext>
            </a:extLst>
          </p:cNvPr>
          <p:cNvSpPr>
            <a:spLocks noGrp="1"/>
          </p:cNvSpPr>
          <p:nvPr>
            <p:ph type="sldNum" sz="quarter" idx="12"/>
          </p:nvPr>
        </p:nvSpPr>
        <p:spPr/>
        <p:txBody>
          <a:bodyPr/>
          <a:lstStyle/>
          <a:p>
            <a:fld id="{A11F5548-D707-994F-B8D7-65E3D61900EE}" type="slidenum">
              <a:rPr lang="en-US" smtClean="0"/>
              <a:t>30</a:t>
            </a:fld>
            <a:endParaRPr lang="en-US"/>
          </a:p>
        </p:txBody>
      </p:sp>
    </p:spTree>
    <p:extLst>
      <p:ext uri="{BB962C8B-B14F-4D97-AF65-F5344CB8AC3E}">
        <p14:creationId xmlns:p14="http://schemas.microsoft.com/office/powerpoint/2010/main" val="385784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053786-494B-8848-9CAD-262E46B55AC3}"/>
              </a:ext>
            </a:extLst>
          </p:cNvPr>
          <p:cNvSpPr>
            <a:spLocks noGrp="1"/>
          </p:cNvSpPr>
          <p:nvPr>
            <p:ph type="title"/>
          </p:nvPr>
        </p:nvSpPr>
        <p:spPr/>
        <p:txBody>
          <a:bodyPr/>
          <a:lstStyle/>
          <a:p>
            <a:r>
              <a:rPr lang="en-US" dirty="0"/>
              <a:t>Final end wall installation</a:t>
            </a:r>
          </a:p>
        </p:txBody>
      </p:sp>
      <p:sp>
        <p:nvSpPr>
          <p:cNvPr id="3" name="Content Placeholder 2">
            <a:extLst>
              <a:ext uri="{FF2B5EF4-FFF2-40B4-BE49-F238E27FC236}">
                <a16:creationId xmlns:a16="http://schemas.microsoft.com/office/drawing/2014/main" id="{6DC98CB6-6DF4-E940-94B2-7C441647CD0C}"/>
              </a:ext>
            </a:extLst>
          </p:cNvPr>
          <p:cNvSpPr>
            <a:spLocks noGrp="1"/>
          </p:cNvSpPr>
          <p:nvPr>
            <p:ph idx="1"/>
          </p:nvPr>
        </p:nvSpPr>
        <p:spPr>
          <a:xfrm>
            <a:off x="838200" y="4949568"/>
            <a:ext cx="10515600" cy="1543307"/>
          </a:xfrm>
        </p:spPr>
        <p:txBody>
          <a:bodyPr>
            <a:normAutofit fontScale="70000" lnSpcReduction="20000"/>
          </a:bodyPr>
          <a:lstStyle/>
          <a:p>
            <a:r>
              <a:rPr lang="en-US" dirty="0"/>
              <a:t>I do not have a detailed plan for the final end wall installation.</a:t>
            </a:r>
          </a:p>
          <a:p>
            <a:r>
              <a:rPr lang="en-US" dirty="0"/>
              <a:t>Possibly the wall will need constructed offset, the FC deployed and the wall moved into position.</a:t>
            </a:r>
          </a:p>
          <a:p>
            <a:r>
              <a:rPr lang="en-US" dirty="0"/>
              <a:t>More work is needed here.</a:t>
            </a:r>
          </a:p>
          <a:p>
            <a:r>
              <a:rPr lang="en-US" dirty="0"/>
              <a:t>Must be tested at Ash River.</a:t>
            </a:r>
          </a:p>
        </p:txBody>
      </p:sp>
      <p:pic>
        <p:nvPicPr>
          <p:cNvPr id="4" name="Picture 3">
            <a:extLst>
              <a:ext uri="{FF2B5EF4-FFF2-40B4-BE49-F238E27FC236}">
                <a16:creationId xmlns:a16="http://schemas.microsoft.com/office/drawing/2014/main" id="{02B4AF4A-22EF-AC48-BFF7-F2429519ACCB}"/>
              </a:ext>
            </a:extLst>
          </p:cNvPr>
          <p:cNvPicPr>
            <a:picLocks noChangeAspect="1"/>
          </p:cNvPicPr>
          <p:nvPr/>
        </p:nvPicPr>
        <p:blipFill>
          <a:blip r:embed="rId2"/>
          <a:stretch>
            <a:fillRect/>
          </a:stretch>
        </p:blipFill>
        <p:spPr>
          <a:xfrm>
            <a:off x="2639026" y="1517068"/>
            <a:ext cx="5359817" cy="3258880"/>
          </a:xfrm>
          <a:prstGeom prst="rect">
            <a:avLst/>
          </a:prstGeom>
        </p:spPr>
      </p:pic>
      <p:sp>
        <p:nvSpPr>
          <p:cNvPr id="7" name="Date Placeholder 6">
            <a:extLst>
              <a:ext uri="{FF2B5EF4-FFF2-40B4-BE49-F238E27FC236}">
                <a16:creationId xmlns:a16="http://schemas.microsoft.com/office/drawing/2014/main" id="{A360AC1C-6BF5-2943-85FB-02034BF671C9}"/>
              </a:ext>
            </a:extLst>
          </p:cNvPr>
          <p:cNvSpPr>
            <a:spLocks noGrp="1"/>
          </p:cNvSpPr>
          <p:nvPr>
            <p:ph type="dt" sz="half" idx="10"/>
          </p:nvPr>
        </p:nvSpPr>
        <p:spPr/>
        <p:txBody>
          <a:bodyPr/>
          <a:lstStyle/>
          <a:p>
            <a:r>
              <a:rPr lang="en-US"/>
              <a:t>2/3/20</a:t>
            </a:r>
          </a:p>
        </p:txBody>
      </p:sp>
      <p:sp>
        <p:nvSpPr>
          <p:cNvPr id="8" name="Footer Placeholder 7">
            <a:extLst>
              <a:ext uri="{FF2B5EF4-FFF2-40B4-BE49-F238E27FC236}">
                <a16:creationId xmlns:a16="http://schemas.microsoft.com/office/drawing/2014/main" id="{7FF5DAE2-F5F7-6C4E-A8F0-D9A2AAF4BD6F}"/>
              </a:ext>
            </a:extLst>
          </p:cNvPr>
          <p:cNvSpPr>
            <a:spLocks noGrp="1"/>
          </p:cNvSpPr>
          <p:nvPr>
            <p:ph type="ftr" sz="quarter" idx="11"/>
          </p:nvPr>
        </p:nvSpPr>
        <p:spPr/>
        <p:txBody>
          <a:bodyPr/>
          <a:lstStyle/>
          <a:p>
            <a:r>
              <a:rPr lang="en-US"/>
              <a:t>J Stewart | Installation Plan</a:t>
            </a:r>
          </a:p>
        </p:txBody>
      </p:sp>
      <p:sp>
        <p:nvSpPr>
          <p:cNvPr id="9" name="Slide Number Placeholder 8">
            <a:extLst>
              <a:ext uri="{FF2B5EF4-FFF2-40B4-BE49-F238E27FC236}">
                <a16:creationId xmlns:a16="http://schemas.microsoft.com/office/drawing/2014/main" id="{01882567-70A1-0742-BEB3-F1FF56888AF5}"/>
              </a:ext>
            </a:extLst>
          </p:cNvPr>
          <p:cNvSpPr>
            <a:spLocks noGrp="1"/>
          </p:cNvSpPr>
          <p:nvPr>
            <p:ph type="sldNum" sz="quarter" idx="12"/>
          </p:nvPr>
        </p:nvSpPr>
        <p:spPr/>
        <p:txBody>
          <a:bodyPr/>
          <a:lstStyle/>
          <a:p>
            <a:fld id="{A11F5548-D707-994F-B8D7-65E3D61900EE}" type="slidenum">
              <a:rPr lang="en-US" smtClean="0"/>
              <a:t>31</a:t>
            </a:fld>
            <a:endParaRPr lang="en-US"/>
          </a:p>
        </p:txBody>
      </p:sp>
    </p:spTree>
    <p:extLst>
      <p:ext uri="{BB962C8B-B14F-4D97-AF65-F5344CB8AC3E}">
        <p14:creationId xmlns:p14="http://schemas.microsoft.com/office/powerpoint/2010/main" val="353331341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46298DD-D206-E04D-A557-654A68569EBF}"/>
              </a:ext>
            </a:extLst>
          </p:cNvPr>
          <p:cNvSpPr>
            <a:spLocks noGrp="1"/>
          </p:cNvSpPr>
          <p:nvPr>
            <p:ph type="title"/>
          </p:nvPr>
        </p:nvSpPr>
        <p:spPr/>
        <p:txBody>
          <a:bodyPr/>
          <a:lstStyle/>
          <a:p>
            <a:r>
              <a:rPr lang="en-US" dirty="0"/>
              <a:t>Discussion</a:t>
            </a:r>
          </a:p>
        </p:txBody>
      </p:sp>
      <p:sp>
        <p:nvSpPr>
          <p:cNvPr id="8" name="Text Placeholder 7">
            <a:extLst>
              <a:ext uri="{FF2B5EF4-FFF2-40B4-BE49-F238E27FC236}">
                <a16:creationId xmlns:a16="http://schemas.microsoft.com/office/drawing/2014/main" id="{ECC4F503-511E-9B48-AE10-77EB2E0063E1}"/>
              </a:ext>
            </a:extLst>
          </p:cNvPr>
          <p:cNvSpPr>
            <a:spLocks noGrp="1"/>
          </p:cNvSpPr>
          <p:nvPr>
            <p:ph type="body" idx="1"/>
          </p:nvPr>
        </p:nvSpPr>
        <p:spPr/>
        <p:txBody>
          <a:bodyPr/>
          <a:lstStyle/>
          <a:p>
            <a:endParaRPr lang="en-US"/>
          </a:p>
        </p:txBody>
      </p:sp>
      <p:sp>
        <p:nvSpPr>
          <p:cNvPr id="4" name="Date Placeholder 3">
            <a:extLst>
              <a:ext uri="{FF2B5EF4-FFF2-40B4-BE49-F238E27FC236}">
                <a16:creationId xmlns:a16="http://schemas.microsoft.com/office/drawing/2014/main" id="{A5C88E1C-7C41-9846-8F0B-E10074BA48A4}"/>
              </a:ext>
            </a:extLst>
          </p:cNvPr>
          <p:cNvSpPr>
            <a:spLocks noGrp="1"/>
          </p:cNvSpPr>
          <p:nvPr>
            <p:ph type="dt" sz="half" idx="10"/>
          </p:nvPr>
        </p:nvSpPr>
        <p:spPr/>
        <p:txBody>
          <a:bodyPr/>
          <a:lstStyle/>
          <a:p>
            <a:r>
              <a:rPr lang="en-US"/>
              <a:t>2/3/20</a:t>
            </a:r>
          </a:p>
        </p:txBody>
      </p:sp>
      <p:sp>
        <p:nvSpPr>
          <p:cNvPr id="5" name="Footer Placeholder 4">
            <a:extLst>
              <a:ext uri="{FF2B5EF4-FFF2-40B4-BE49-F238E27FC236}">
                <a16:creationId xmlns:a16="http://schemas.microsoft.com/office/drawing/2014/main" id="{78D65434-626D-5A41-8ECD-8C32114792D8}"/>
              </a:ext>
            </a:extLst>
          </p:cNvPr>
          <p:cNvSpPr>
            <a:spLocks noGrp="1"/>
          </p:cNvSpPr>
          <p:nvPr>
            <p:ph type="ftr" sz="quarter" idx="11"/>
          </p:nvPr>
        </p:nvSpPr>
        <p:spPr/>
        <p:txBody>
          <a:bodyPr/>
          <a:lstStyle/>
          <a:p>
            <a:r>
              <a:rPr lang="en-US"/>
              <a:t>J Stewart | Installation Plan</a:t>
            </a:r>
          </a:p>
        </p:txBody>
      </p:sp>
      <p:sp>
        <p:nvSpPr>
          <p:cNvPr id="6" name="Slide Number Placeholder 5">
            <a:extLst>
              <a:ext uri="{FF2B5EF4-FFF2-40B4-BE49-F238E27FC236}">
                <a16:creationId xmlns:a16="http://schemas.microsoft.com/office/drawing/2014/main" id="{CE9B6269-EA43-684B-9812-B403FCF2E89E}"/>
              </a:ext>
            </a:extLst>
          </p:cNvPr>
          <p:cNvSpPr>
            <a:spLocks noGrp="1"/>
          </p:cNvSpPr>
          <p:nvPr>
            <p:ph type="sldNum" sz="quarter" idx="12"/>
          </p:nvPr>
        </p:nvSpPr>
        <p:spPr/>
        <p:txBody>
          <a:bodyPr/>
          <a:lstStyle/>
          <a:p>
            <a:fld id="{A11F5548-D707-994F-B8D7-65E3D61900EE}" type="slidenum">
              <a:rPr lang="en-US" smtClean="0"/>
              <a:t>32</a:t>
            </a:fld>
            <a:endParaRPr lang="en-US"/>
          </a:p>
        </p:txBody>
      </p:sp>
    </p:spTree>
    <p:extLst>
      <p:ext uri="{BB962C8B-B14F-4D97-AF65-F5344CB8AC3E}">
        <p14:creationId xmlns:p14="http://schemas.microsoft.com/office/powerpoint/2010/main" val="5059539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7EA10-1940-A142-8ED2-0D3CEC7FD4D8}"/>
              </a:ext>
            </a:extLst>
          </p:cNvPr>
          <p:cNvSpPr>
            <a:spLocks noGrp="1"/>
          </p:cNvSpPr>
          <p:nvPr>
            <p:ph type="title"/>
          </p:nvPr>
        </p:nvSpPr>
        <p:spPr>
          <a:xfrm>
            <a:off x="838200" y="365125"/>
            <a:ext cx="10515600" cy="727951"/>
          </a:xfrm>
        </p:spPr>
        <p:txBody>
          <a:bodyPr/>
          <a:lstStyle/>
          <a:p>
            <a:r>
              <a:rPr lang="en-US" dirty="0"/>
              <a:t>DAQ installation UG</a:t>
            </a:r>
          </a:p>
        </p:txBody>
      </p:sp>
      <p:sp>
        <p:nvSpPr>
          <p:cNvPr id="3" name="Content Placeholder 2">
            <a:extLst>
              <a:ext uri="{FF2B5EF4-FFF2-40B4-BE49-F238E27FC236}">
                <a16:creationId xmlns:a16="http://schemas.microsoft.com/office/drawing/2014/main" id="{73CFD2FC-261D-D047-9905-5A80910A18B4}"/>
              </a:ext>
            </a:extLst>
          </p:cNvPr>
          <p:cNvSpPr>
            <a:spLocks noGrp="1"/>
          </p:cNvSpPr>
          <p:nvPr>
            <p:ph idx="1"/>
          </p:nvPr>
        </p:nvSpPr>
        <p:spPr>
          <a:xfrm>
            <a:off x="838200" y="1093076"/>
            <a:ext cx="10515600" cy="5083887"/>
          </a:xfrm>
        </p:spPr>
        <p:txBody>
          <a:bodyPr>
            <a:normAutofit fontScale="92500" lnSpcReduction="20000"/>
          </a:bodyPr>
          <a:lstStyle/>
          <a:p>
            <a:r>
              <a:rPr lang="en-US" dirty="0">
                <a:latin typeface=""/>
              </a:rPr>
              <a:t>DAQ hardware installation in barracks: 5 people x 6 shifts</a:t>
            </a:r>
          </a:p>
          <a:p>
            <a:pPr lvl="1"/>
            <a:r>
              <a:rPr lang="en-US" sz="1600" dirty="0">
                <a:latin typeface=""/>
              </a:rPr>
              <a:t> </a:t>
            </a:r>
            <a:r>
              <a:rPr lang="en-US" sz="2100" dirty="0">
                <a:latin typeface=""/>
              </a:rPr>
              <a:t>QA: PDU tests, grounding check</a:t>
            </a:r>
            <a:endParaRPr lang="en-US" sz="2000" dirty="0">
              <a:latin typeface=""/>
            </a:endParaRPr>
          </a:p>
          <a:p>
            <a:r>
              <a:rPr lang="en-US" dirty="0">
                <a:latin typeface=""/>
              </a:rPr>
              <a:t>DAQ OS installation in barracks: 2 people x 15 shifts</a:t>
            </a:r>
          </a:p>
          <a:p>
            <a:pPr lvl="1"/>
            <a:r>
              <a:rPr lang="en-US" dirty="0">
                <a:latin typeface=""/>
              </a:rPr>
              <a:t>QA: connectivity test of each server, standalone FPGA tests, health check of servers and switches</a:t>
            </a:r>
          </a:p>
          <a:p>
            <a:r>
              <a:rPr lang="en-US" dirty="0">
                <a:latin typeface=""/>
              </a:rPr>
              <a:t>DAQ standalone testing: 2 people x 30 shifts</a:t>
            </a:r>
          </a:p>
          <a:p>
            <a:pPr lvl="1"/>
            <a:r>
              <a:rPr lang="en-US" sz="1600" dirty="0">
                <a:latin typeface=""/>
              </a:rPr>
              <a:t> </a:t>
            </a:r>
            <a:r>
              <a:rPr lang="en-US" dirty="0">
                <a:latin typeface=""/>
              </a:rPr>
              <a:t>Loopback tests injecting test data patterns and testing the complete end-to-end DAQ</a:t>
            </a:r>
          </a:p>
          <a:p>
            <a:r>
              <a:rPr lang="en-US" dirty="0">
                <a:latin typeface=""/>
              </a:rPr>
              <a:t>Electronics integration to DAQ 2 people</a:t>
            </a:r>
          </a:p>
          <a:p>
            <a:r>
              <a:rPr lang="en-US" dirty="0" err="1">
                <a:latin typeface=""/>
              </a:rPr>
              <a:t>Coldbox</a:t>
            </a:r>
            <a:r>
              <a:rPr lang="en-US" dirty="0">
                <a:latin typeface=""/>
              </a:rPr>
              <a:t> slice preparation: 2 people x 2 shifts </a:t>
            </a:r>
          </a:p>
          <a:p>
            <a:pPr lvl="1"/>
            <a:r>
              <a:rPr lang="en-US" dirty="0">
                <a:latin typeface=""/>
              </a:rPr>
              <a:t>fibers extension/connection</a:t>
            </a:r>
          </a:p>
          <a:p>
            <a:r>
              <a:rPr lang="en-US" dirty="0" err="1">
                <a:latin typeface=""/>
              </a:rPr>
              <a:t>Coldbox</a:t>
            </a:r>
            <a:r>
              <a:rPr lang="en-US" dirty="0">
                <a:latin typeface=""/>
              </a:rPr>
              <a:t> DAQ running: 1 person underground -&gt; sync with CE/PD</a:t>
            </a:r>
          </a:p>
          <a:p>
            <a:r>
              <a:rPr lang="en-US" dirty="0">
                <a:latin typeface=""/>
              </a:rPr>
              <a:t>TPC/PD electronics connection/test on cryostat: 2 people x 2 shifts per APA pair</a:t>
            </a:r>
            <a:endParaRPr lang="en-US" dirty="0"/>
          </a:p>
        </p:txBody>
      </p:sp>
      <p:sp>
        <p:nvSpPr>
          <p:cNvPr id="6" name="Date Placeholder 5">
            <a:extLst>
              <a:ext uri="{FF2B5EF4-FFF2-40B4-BE49-F238E27FC236}">
                <a16:creationId xmlns:a16="http://schemas.microsoft.com/office/drawing/2014/main" id="{8F22104F-F280-8540-AD82-12C5313269E9}"/>
              </a:ext>
            </a:extLst>
          </p:cNvPr>
          <p:cNvSpPr>
            <a:spLocks noGrp="1"/>
          </p:cNvSpPr>
          <p:nvPr>
            <p:ph type="dt" sz="half" idx="10"/>
          </p:nvPr>
        </p:nvSpPr>
        <p:spPr/>
        <p:txBody>
          <a:bodyPr/>
          <a:lstStyle/>
          <a:p>
            <a:r>
              <a:rPr lang="en-US"/>
              <a:t>2/3/20</a:t>
            </a:r>
          </a:p>
        </p:txBody>
      </p:sp>
      <p:sp>
        <p:nvSpPr>
          <p:cNvPr id="7" name="Footer Placeholder 6">
            <a:extLst>
              <a:ext uri="{FF2B5EF4-FFF2-40B4-BE49-F238E27FC236}">
                <a16:creationId xmlns:a16="http://schemas.microsoft.com/office/drawing/2014/main" id="{1B1B2494-754E-0B4C-8F1D-75294D7AFAA8}"/>
              </a:ext>
            </a:extLst>
          </p:cNvPr>
          <p:cNvSpPr>
            <a:spLocks noGrp="1"/>
          </p:cNvSpPr>
          <p:nvPr>
            <p:ph type="ftr" sz="quarter" idx="11"/>
          </p:nvPr>
        </p:nvSpPr>
        <p:spPr/>
        <p:txBody>
          <a:bodyPr/>
          <a:lstStyle/>
          <a:p>
            <a:r>
              <a:rPr lang="en-US"/>
              <a:t>J Stewart | Installation Plan</a:t>
            </a:r>
          </a:p>
        </p:txBody>
      </p:sp>
      <p:sp>
        <p:nvSpPr>
          <p:cNvPr id="8" name="Slide Number Placeholder 7">
            <a:extLst>
              <a:ext uri="{FF2B5EF4-FFF2-40B4-BE49-F238E27FC236}">
                <a16:creationId xmlns:a16="http://schemas.microsoft.com/office/drawing/2014/main" id="{2EABD06E-A0F3-C94E-B7F8-BB215C47A833}"/>
              </a:ext>
            </a:extLst>
          </p:cNvPr>
          <p:cNvSpPr>
            <a:spLocks noGrp="1"/>
          </p:cNvSpPr>
          <p:nvPr>
            <p:ph type="sldNum" sz="quarter" idx="12"/>
          </p:nvPr>
        </p:nvSpPr>
        <p:spPr/>
        <p:txBody>
          <a:bodyPr/>
          <a:lstStyle/>
          <a:p>
            <a:fld id="{A11F5548-D707-994F-B8D7-65E3D61900EE}" type="slidenum">
              <a:rPr lang="en-US" smtClean="0"/>
              <a:t>4</a:t>
            </a:fld>
            <a:endParaRPr lang="en-US"/>
          </a:p>
        </p:txBody>
      </p:sp>
    </p:spTree>
    <p:extLst>
      <p:ext uri="{BB962C8B-B14F-4D97-AF65-F5344CB8AC3E}">
        <p14:creationId xmlns:p14="http://schemas.microsoft.com/office/powerpoint/2010/main" val="3124168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2D6EB-9BEE-FE44-A0C1-CC2593716454}"/>
              </a:ext>
            </a:extLst>
          </p:cNvPr>
          <p:cNvSpPr>
            <a:spLocks noGrp="1"/>
          </p:cNvSpPr>
          <p:nvPr>
            <p:ph type="title"/>
          </p:nvPr>
        </p:nvSpPr>
        <p:spPr>
          <a:xfrm>
            <a:off x="838200" y="365126"/>
            <a:ext cx="10515600" cy="719396"/>
          </a:xfrm>
        </p:spPr>
        <p:txBody>
          <a:bodyPr/>
          <a:lstStyle/>
          <a:p>
            <a:r>
              <a:rPr lang="en-US" dirty="0"/>
              <a:t>Slow control</a:t>
            </a:r>
          </a:p>
        </p:txBody>
      </p:sp>
      <p:sp>
        <p:nvSpPr>
          <p:cNvPr id="3" name="Content Placeholder 2">
            <a:extLst>
              <a:ext uri="{FF2B5EF4-FFF2-40B4-BE49-F238E27FC236}">
                <a16:creationId xmlns:a16="http://schemas.microsoft.com/office/drawing/2014/main" id="{5E95655A-F48E-504A-8EC7-89ABE10B5522}"/>
              </a:ext>
            </a:extLst>
          </p:cNvPr>
          <p:cNvSpPr>
            <a:spLocks noGrp="1"/>
          </p:cNvSpPr>
          <p:nvPr>
            <p:ph idx="1"/>
          </p:nvPr>
        </p:nvSpPr>
        <p:spPr>
          <a:xfrm>
            <a:off x="838200" y="1084522"/>
            <a:ext cx="10515600" cy="5092441"/>
          </a:xfrm>
        </p:spPr>
        <p:txBody>
          <a:bodyPr/>
          <a:lstStyle/>
          <a:p>
            <a:r>
              <a:rPr lang="en-US" dirty="0"/>
              <a:t>The prerequisites are:</a:t>
            </a:r>
          </a:p>
          <a:p>
            <a:pPr lvl="1"/>
            <a:r>
              <a:rPr lang="en-US" dirty="0"/>
              <a:t>Surface room available.</a:t>
            </a:r>
          </a:p>
          <a:p>
            <a:pPr lvl="1"/>
            <a:r>
              <a:rPr lang="en-US" dirty="0"/>
              <a:t>Network in the cavern.</a:t>
            </a:r>
          </a:p>
          <a:p>
            <a:pPr lvl="1"/>
            <a:r>
              <a:rPr lang="en-US" dirty="0"/>
              <a:t>Access to Cryogenics barracks and detector mezzanines.</a:t>
            </a:r>
          </a:p>
          <a:p>
            <a:pPr lvl="1"/>
            <a:r>
              <a:rPr lang="en-US" dirty="0"/>
              <a:t>Cable tray installation complete.</a:t>
            </a:r>
          </a:p>
          <a:p>
            <a:pPr lvl="1"/>
            <a:endParaRPr lang="en-US" dirty="0"/>
          </a:p>
          <a:p>
            <a:pPr lvl="1"/>
            <a:endParaRPr lang="en-US" dirty="0"/>
          </a:p>
          <a:p>
            <a:r>
              <a:rPr lang="en-US" dirty="0"/>
              <a:t>Needs 2 people 1 month to setup the slow control system and test connections. (Assumes modules are installed in one campaign.)</a:t>
            </a:r>
          </a:p>
          <a:p>
            <a:endParaRPr lang="en-US" dirty="0"/>
          </a:p>
          <a:p>
            <a:r>
              <a:rPr lang="en-US" dirty="0"/>
              <a:t>Periodic access underground as new equipment is added.</a:t>
            </a:r>
          </a:p>
          <a:p>
            <a:endParaRPr lang="en-US" dirty="0"/>
          </a:p>
        </p:txBody>
      </p:sp>
      <p:sp>
        <p:nvSpPr>
          <p:cNvPr id="4" name="Date Placeholder 3">
            <a:extLst>
              <a:ext uri="{FF2B5EF4-FFF2-40B4-BE49-F238E27FC236}">
                <a16:creationId xmlns:a16="http://schemas.microsoft.com/office/drawing/2014/main" id="{4D695EED-E75A-0847-9B10-839FC5066A6D}"/>
              </a:ext>
            </a:extLst>
          </p:cNvPr>
          <p:cNvSpPr>
            <a:spLocks noGrp="1"/>
          </p:cNvSpPr>
          <p:nvPr>
            <p:ph type="dt" sz="half" idx="10"/>
          </p:nvPr>
        </p:nvSpPr>
        <p:spPr/>
        <p:txBody>
          <a:bodyPr/>
          <a:lstStyle/>
          <a:p>
            <a:r>
              <a:rPr lang="en-US"/>
              <a:t>2/3/20</a:t>
            </a:r>
          </a:p>
        </p:txBody>
      </p:sp>
      <p:sp>
        <p:nvSpPr>
          <p:cNvPr id="5" name="Footer Placeholder 4">
            <a:extLst>
              <a:ext uri="{FF2B5EF4-FFF2-40B4-BE49-F238E27FC236}">
                <a16:creationId xmlns:a16="http://schemas.microsoft.com/office/drawing/2014/main" id="{2872553B-7E93-1449-ACD8-138FCBCBCCAA}"/>
              </a:ext>
            </a:extLst>
          </p:cNvPr>
          <p:cNvSpPr>
            <a:spLocks noGrp="1"/>
          </p:cNvSpPr>
          <p:nvPr>
            <p:ph type="ftr" sz="quarter" idx="11"/>
          </p:nvPr>
        </p:nvSpPr>
        <p:spPr/>
        <p:txBody>
          <a:bodyPr/>
          <a:lstStyle/>
          <a:p>
            <a:r>
              <a:rPr lang="en-US"/>
              <a:t>J Stewart | Installation Plan</a:t>
            </a:r>
          </a:p>
        </p:txBody>
      </p:sp>
      <p:sp>
        <p:nvSpPr>
          <p:cNvPr id="6" name="Slide Number Placeholder 5">
            <a:extLst>
              <a:ext uri="{FF2B5EF4-FFF2-40B4-BE49-F238E27FC236}">
                <a16:creationId xmlns:a16="http://schemas.microsoft.com/office/drawing/2014/main" id="{1EC34210-06A8-4D4D-BD1D-B6FFEC14651C}"/>
              </a:ext>
            </a:extLst>
          </p:cNvPr>
          <p:cNvSpPr>
            <a:spLocks noGrp="1"/>
          </p:cNvSpPr>
          <p:nvPr>
            <p:ph type="sldNum" sz="quarter" idx="12"/>
          </p:nvPr>
        </p:nvSpPr>
        <p:spPr/>
        <p:txBody>
          <a:bodyPr/>
          <a:lstStyle/>
          <a:p>
            <a:fld id="{A11F5548-D707-994F-B8D7-65E3D61900EE}" type="slidenum">
              <a:rPr lang="en-US" smtClean="0"/>
              <a:t>5</a:t>
            </a:fld>
            <a:endParaRPr lang="en-US"/>
          </a:p>
        </p:txBody>
      </p:sp>
    </p:spTree>
    <p:extLst>
      <p:ext uri="{BB962C8B-B14F-4D97-AF65-F5344CB8AC3E}">
        <p14:creationId xmlns:p14="http://schemas.microsoft.com/office/powerpoint/2010/main" val="313352696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55E35F-32CF-9741-AB48-A2E171F829C3}"/>
              </a:ext>
            </a:extLst>
          </p:cNvPr>
          <p:cNvSpPr>
            <a:spLocks noGrp="1"/>
          </p:cNvSpPr>
          <p:nvPr>
            <p:ph type="title"/>
          </p:nvPr>
        </p:nvSpPr>
        <p:spPr>
          <a:xfrm>
            <a:off x="838200" y="365125"/>
            <a:ext cx="10515600" cy="746045"/>
          </a:xfrm>
        </p:spPr>
        <p:txBody>
          <a:bodyPr/>
          <a:lstStyle/>
          <a:p>
            <a:r>
              <a:rPr lang="en-US" dirty="0"/>
              <a:t>TPE Elec. crosses and CTCS installation</a:t>
            </a:r>
          </a:p>
        </p:txBody>
      </p:sp>
      <p:sp>
        <p:nvSpPr>
          <p:cNvPr id="3" name="Content Placeholder 2">
            <a:extLst>
              <a:ext uri="{FF2B5EF4-FFF2-40B4-BE49-F238E27FC236}">
                <a16:creationId xmlns:a16="http://schemas.microsoft.com/office/drawing/2014/main" id="{2817C8CA-0640-D542-863F-1D8EB0F87F17}"/>
              </a:ext>
            </a:extLst>
          </p:cNvPr>
          <p:cNvSpPr>
            <a:spLocks noGrp="1"/>
          </p:cNvSpPr>
          <p:nvPr>
            <p:ph idx="1"/>
          </p:nvPr>
        </p:nvSpPr>
        <p:spPr>
          <a:xfrm>
            <a:off x="838200" y="1226916"/>
            <a:ext cx="10515600" cy="4950047"/>
          </a:xfrm>
        </p:spPr>
        <p:txBody>
          <a:bodyPr>
            <a:normAutofit fontScale="92500"/>
          </a:bodyPr>
          <a:lstStyle/>
          <a:p>
            <a:r>
              <a:rPr lang="en-US" dirty="0"/>
              <a:t>The TPC elec. crosses and cable support are installed as the cryostat crossing tubes are installed. The crossing tubes without the flanges are installed as the foam is installed.</a:t>
            </a:r>
          </a:p>
          <a:p>
            <a:r>
              <a:rPr lang="en-US" dirty="0"/>
              <a:t>The CE crosses and crossing-tube-cable-supports are test installed prior to welding the flanges on the cryostat cryostat crossing tubes. The flanges are tacked once the clearance inside the cryostat is checked. Then the cross and CTCS are removed for the final flange welding and leak testing.</a:t>
            </a:r>
          </a:p>
          <a:p>
            <a:r>
              <a:rPr lang="en-US" dirty="0"/>
              <a:t>This activity is decoupled from the cryostat internal construction so it can be performed late in the cryostat cold structure construction phase.</a:t>
            </a:r>
          </a:p>
          <a:p>
            <a:r>
              <a:rPr lang="en-US" dirty="0"/>
              <a:t>How many people?</a:t>
            </a:r>
          </a:p>
          <a:p>
            <a:r>
              <a:rPr lang="en-US" dirty="0"/>
              <a:t>How long?</a:t>
            </a:r>
          </a:p>
          <a:p>
            <a:pPr marL="0" indent="0">
              <a:buNone/>
            </a:pPr>
            <a:endParaRPr lang="en-US" dirty="0"/>
          </a:p>
        </p:txBody>
      </p:sp>
      <p:sp>
        <p:nvSpPr>
          <p:cNvPr id="6" name="Date Placeholder 5">
            <a:extLst>
              <a:ext uri="{FF2B5EF4-FFF2-40B4-BE49-F238E27FC236}">
                <a16:creationId xmlns:a16="http://schemas.microsoft.com/office/drawing/2014/main" id="{CC1278DE-5A81-AF40-917C-26D9A6F9C5EB}"/>
              </a:ext>
            </a:extLst>
          </p:cNvPr>
          <p:cNvSpPr>
            <a:spLocks noGrp="1"/>
          </p:cNvSpPr>
          <p:nvPr>
            <p:ph type="dt" sz="half" idx="10"/>
          </p:nvPr>
        </p:nvSpPr>
        <p:spPr/>
        <p:txBody>
          <a:bodyPr/>
          <a:lstStyle/>
          <a:p>
            <a:r>
              <a:rPr lang="en-US"/>
              <a:t>2/3/20</a:t>
            </a:r>
          </a:p>
        </p:txBody>
      </p:sp>
      <p:sp>
        <p:nvSpPr>
          <p:cNvPr id="7" name="Footer Placeholder 6">
            <a:extLst>
              <a:ext uri="{FF2B5EF4-FFF2-40B4-BE49-F238E27FC236}">
                <a16:creationId xmlns:a16="http://schemas.microsoft.com/office/drawing/2014/main" id="{558B6F7A-766D-3C47-A634-0C1C6AA72068}"/>
              </a:ext>
            </a:extLst>
          </p:cNvPr>
          <p:cNvSpPr>
            <a:spLocks noGrp="1"/>
          </p:cNvSpPr>
          <p:nvPr>
            <p:ph type="ftr" sz="quarter" idx="11"/>
          </p:nvPr>
        </p:nvSpPr>
        <p:spPr/>
        <p:txBody>
          <a:bodyPr/>
          <a:lstStyle/>
          <a:p>
            <a:r>
              <a:rPr lang="en-US"/>
              <a:t>J Stewart | Installation Plan</a:t>
            </a:r>
          </a:p>
        </p:txBody>
      </p:sp>
      <p:sp>
        <p:nvSpPr>
          <p:cNvPr id="8" name="Slide Number Placeholder 7">
            <a:extLst>
              <a:ext uri="{FF2B5EF4-FFF2-40B4-BE49-F238E27FC236}">
                <a16:creationId xmlns:a16="http://schemas.microsoft.com/office/drawing/2014/main" id="{F3A9B3E0-F731-D44B-9ADA-26FCCD663163}"/>
              </a:ext>
            </a:extLst>
          </p:cNvPr>
          <p:cNvSpPr>
            <a:spLocks noGrp="1"/>
          </p:cNvSpPr>
          <p:nvPr>
            <p:ph type="sldNum" sz="quarter" idx="12"/>
          </p:nvPr>
        </p:nvSpPr>
        <p:spPr/>
        <p:txBody>
          <a:bodyPr/>
          <a:lstStyle/>
          <a:p>
            <a:fld id="{A11F5548-D707-994F-B8D7-65E3D61900EE}" type="slidenum">
              <a:rPr lang="en-US" smtClean="0"/>
              <a:t>6</a:t>
            </a:fld>
            <a:endParaRPr lang="en-US"/>
          </a:p>
        </p:txBody>
      </p:sp>
    </p:spTree>
    <p:extLst>
      <p:ext uri="{BB962C8B-B14F-4D97-AF65-F5344CB8AC3E}">
        <p14:creationId xmlns:p14="http://schemas.microsoft.com/office/powerpoint/2010/main" val="19890521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A534D9-BEFF-4445-8F0F-3E84DF8FD64C}"/>
              </a:ext>
            </a:extLst>
          </p:cNvPr>
          <p:cNvSpPr>
            <a:spLocks noGrp="1"/>
          </p:cNvSpPr>
          <p:nvPr>
            <p:ph type="title"/>
          </p:nvPr>
        </p:nvSpPr>
        <p:spPr>
          <a:xfrm>
            <a:off x="838200" y="210695"/>
            <a:ext cx="10515600" cy="1325563"/>
          </a:xfrm>
        </p:spPr>
        <p:txBody>
          <a:bodyPr/>
          <a:lstStyle/>
          <a:p>
            <a:r>
              <a:rPr lang="en-US" dirty="0"/>
              <a:t>TPC elect. WEIC, PD readout, LV power, and cabling installation.</a:t>
            </a:r>
          </a:p>
        </p:txBody>
      </p:sp>
      <p:sp>
        <p:nvSpPr>
          <p:cNvPr id="3" name="Content Placeholder 2">
            <a:extLst>
              <a:ext uri="{FF2B5EF4-FFF2-40B4-BE49-F238E27FC236}">
                <a16:creationId xmlns:a16="http://schemas.microsoft.com/office/drawing/2014/main" id="{5979E4D0-6C75-C744-BA82-8F7498B877E8}"/>
              </a:ext>
            </a:extLst>
          </p:cNvPr>
          <p:cNvSpPr>
            <a:spLocks noGrp="1"/>
          </p:cNvSpPr>
          <p:nvPr>
            <p:ph idx="1"/>
          </p:nvPr>
        </p:nvSpPr>
        <p:spPr>
          <a:xfrm>
            <a:off x="838200" y="1536258"/>
            <a:ext cx="10515600" cy="1230091"/>
          </a:xfrm>
        </p:spPr>
        <p:txBody>
          <a:bodyPr>
            <a:normAutofit/>
          </a:bodyPr>
          <a:lstStyle/>
          <a:p>
            <a:r>
              <a:rPr lang="en-US" sz="2200" dirty="0"/>
              <a:t>The TPC elec. and PD readout can be installed after all the heavy work on the cryostat is complete. This includes cable tray installation and argon purge piping installation. The same is true for the modules on the electronic mezzanine. </a:t>
            </a:r>
          </a:p>
          <a:p>
            <a:endParaRPr lang="en-US" sz="2200" dirty="0"/>
          </a:p>
        </p:txBody>
      </p:sp>
      <p:pic>
        <p:nvPicPr>
          <p:cNvPr id="4" name="Picture 3">
            <a:extLst>
              <a:ext uri="{FF2B5EF4-FFF2-40B4-BE49-F238E27FC236}">
                <a16:creationId xmlns:a16="http://schemas.microsoft.com/office/drawing/2014/main" id="{14B383F3-E748-D841-8A42-914D87CADB73}"/>
              </a:ext>
            </a:extLst>
          </p:cNvPr>
          <p:cNvPicPr>
            <a:picLocks noChangeAspect="1"/>
          </p:cNvPicPr>
          <p:nvPr/>
        </p:nvPicPr>
        <p:blipFill>
          <a:blip r:embed="rId2"/>
          <a:stretch>
            <a:fillRect/>
          </a:stretch>
        </p:blipFill>
        <p:spPr>
          <a:xfrm>
            <a:off x="9215438" y="3839515"/>
            <a:ext cx="2976562" cy="3018485"/>
          </a:xfrm>
          <a:prstGeom prst="rect">
            <a:avLst/>
          </a:prstGeom>
        </p:spPr>
      </p:pic>
      <p:sp>
        <p:nvSpPr>
          <p:cNvPr id="5" name="Content Placeholder 2">
            <a:extLst>
              <a:ext uri="{FF2B5EF4-FFF2-40B4-BE49-F238E27FC236}">
                <a16:creationId xmlns:a16="http://schemas.microsoft.com/office/drawing/2014/main" id="{0815CCD2-E39F-3B4E-9B02-1042A5340596}"/>
              </a:ext>
            </a:extLst>
          </p:cNvPr>
          <p:cNvSpPr txBox="1">
            <a:spLocks/>
          </p:cNvSpPr>
          <p:nvPr/>
        </p:nvSpPr>
        <p:spPr>
          <a:xfrm>
            <a:off x="838200" y="2649337"/>
            <a:ext cx="5122227" cy="1954562"/>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This will occur in the last 5 months of the cold cryostat installation. </a:t>
            </a:r>
          </a:p>
          <a:p>
            <a:r>
              <a:rPr lang="en-US" sz="2400" dirty="0">
                <a:solidFill>
                  <a:srgbClr val="FF0000"/>
                </a:solidFill>
              </a:rPr>
              <a:t>How are the cable installations coordinated? Who places the contract for the installation crew and how is oversight performed?</a:t>
            </a:r>
          </a:p>
          <a:p>
            <a:endParaRPr lang="en-US" sz="2400" dirty="0"/>
          </a:p>
        </p:txBody>
      </p:sp>
      <p:pic>
        <p:nvPicPr>
          <p:cNvPr id="6" name="Content Placeholder 8">
            <a:extLst>
              <a:ext uri="{FF2B5EF4-FFF2-40B4-BE49-F238E27FC236}">
                <a16:creationId xmlns:a16="http://schemas.microsoft.com/office/drawing/2014/main" id="{ABD2DD4A-7158-3C49-AE15-F5869CE17F38}"/>
              </a:ext>
            </a:extLst>
          </p:cNvPr>
          <p:cNvPicPr>
            <a:picLocks noChangeAspect="1"/>
          </p:cNvPicPr>
          <p:nvPr/>
        </p:nvPicPr>
        <p:blipFill>
          <a:blip r:embed="rId3"/>
          <a:stretch>
            <a:fillRect/>
          </a:stretch>
        </p:blipFill>
        <p:spPr>
          <a:xfrm>
            <a:off x="6096000" y="2766349"/>
            <a:ext cx="3437906" cy="2579284"/>
          </a:xfrm>
          <a:prstGeom prst="rect">
            <a:avLst/>
          </a:prstGeom>
        </p:spPr>
      </p:pic>
      <p:sp>
        <p:nvSpPr>
          <p:cNvPr id="7" name="TextBox 6">
            <a:extLst>
              <a:ext uri="{FF2B5EF4-FFF2-40B4-BE49-F238E27FC236}">
                <a16:creationId xmlns:a16="http://schemas.microsoft.com/office/drawing/2014/main" id="{10EBF4FD-25A9-A24D-BA1F-547029541EEA}"/>
              </a:ext>
            </a:extLst>
          </p:cNvPr>
          <p:cNvSpPr txBox="1"/>
          <p:nvPr/>
        </p:nvSpPr>
        <p:spPr>
          <a:xfrm>
            <a:off x="6379300" y="4904724"/>
            <a:ext cx="2417265" cy="307777"/>
          </a:xfrm>
          <a:prstGeom prst="rect">
            <a:avLst/>
          </a:prstGeom>
          <a:solidFill>
            <a:schemeClr val="bg1"/>
          </a:solidFill>
        </p:spPr>
        <p:txBody>
          <a:bodyPr wrap="none" rtlCol="0">
            <a:spAutoFit/>
          </a:bodyPr>
          <a:lstStyle/>
          <a:p>
            <a:r>
              <a:rPr lang="en-US" sz="1400" dirty="0" err="1"/>
              <a:t>Junbin</a:t>
            </a:r>
            <a:r>
              <a:rPr lang="en-US" sz="1400" dirty="0"/>
              <a:t> Zhang cabling the WIEC</a:t>
            </a:r>
          </a:p>
        </p:txBody>
      </p:sp>
      <p:sp>
        <p:nvSpPr>
          <p:cNvPr id="10" name="Date Placeholder 9">
            <a:extLst>
              <a:ext uri="{FF2B5EF4-FFF2-40B4-BE49-F238E27FC236}">
                <a16:creationId xmlns:a16="http://schemas.microsoft.com/office/drawing/2014/main" id="{F7A06994-33B8-094E-93AF-006D8DA83BC3}"/>
              </a:ext>
            </a:extLst>
          </p:cNvPr>
          <p:cNvSpPr>
            <a:spLocks noGrp="1"/>
          </p:cNvSpPr>
          <p:nvPr>
            <p:ph type="dt" sz="half" idx="10"/>
          </p:nvPr>
        </p:nvSpPr>
        <p:spPr/>
        <p:txBody>
          <a:bodyPr/>
          <a:lstStyle/>
          <a:p>
            <a:r>
              <a:rPr lang="en-US"/>
              <a:t>2/3/20</a:t>
            </a:r>
          </a:p>
        </p:txBody>
      </p:sp>
      <p:sp>
        <p:nvSpPr>
          <p:cNvPr id="11" name="Footer Placeholder 10">
            <a:extLst>
              <a:ext uri="{FF2B5EF4-FFF2-40B4-BE49-F238E27FC236}">
                <a16:creationId xmlns:a16="http://schemas.microsoft.com/office/drawing/2014/main" id="{5578220E-717D-B547-866B-4F1BC2FCA67E}"/>
              </a:ext>
            </a:extLst>
          </p:cNvPr>
          <p:cNvSpPr>
            <a:spLocks noGrp="1"/>
          </p:cNvSpPr>
          <p:nvPr>
            <p:ph type="ftr" sz="quarter" idx="11"/>
          </p:nvPr>
        </p:nvSpPr>
        <p:spPr/>
        <p:txBody>
          <a:bodyPr/>
          <a:lstStyle/>
          <a:p>
            <a:r>
              <a:rPr lang="en-US"/>
              <a:t>J Stewart | Installation Plan</a:t>
            </a:r>
          </a:p>
        </p:txBody>
      </p:sp>
      <p:sp>
        <p:nvSpPr>
          <p:cNvPr id="12" name="Slide Number Placeholder 11">
            <a:extLst>
              <a:ext uri="{FF2B5EF4-FFF2-40B4-BE49-F238E27FC236}">
                <a16:creationId xmlns:a16="http://schemas.microsoft.com/office/drawing/2014/main" id="{8D340082-9E80-AE46-85D4-D086DA2EA585}"/>
              </a:ext>
            </a:extLst>
          </p:cNvPr>
          <p:cNvSpPr>
            <a:spLocks noGrp="1"/>
          </p:cNvSpPr>
          <p:nvPr>
            <p:ph type="sldNum" sz="quarter" idx="12"/>
          </p:nvPr>
        </p:nvSpPr>
        <p:spPr/>
        <p:txBody>
          <a:bodyPr/>
          <a:lstStyle/>
          <a:p>
            <a:fld id="{A11F5548-D707-994F-B8D7-65E3D61900EE}" type="slidenum">
              <a:rPr lang="en-US" smtClean="0"/>
              <a:t>7</a:t>
            </a:fld>
            <a:endParaRPr lang="en-US"/>
          </a:p>
        </p:txBody>
      </p:sp>
    </p:spTree>
    <p:extLst>
      <p:ext uri="{BB962C8B-B14F-4D97-AF65-F5344CB8AC3E}">
        <p14:creationId xmlns:p14="http://schemas.microsoft.com/office/powerpoint/2010/main" val="15785999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9BA305-5FE1-4143-9DF2-31A7EDC763FE}"/>
              </a:ext>
            </a:extLst>
          </p:cNvPr>
          <p:cNvSpPr>
            <a:spLocks noGrp="1"/>
          </p:cNvSpPr>
          <p:nvPr>
            <p:ph type="title"/>
          </p:nvPr>
        </p:nvSpPr>
        <p:spPr>
          <a:xfrm>
            <a:off x="838200" y="365125"/>
            <a:ext cx="10515600" cy="919665"/>
          </a:xfrm>
        </p:spPr>
        <p:txBody>
          <a:bodyPr/>
          <a:lstStyle/>
          <a:p>
            <a:r>
              <a:rPr lang="en-US" dirty="0"/>
              <a:t>Cryostat status</a:t>
            </a:r>
          </a:p>
        </p:txBody>
      </p:sp>
      <p:sp>
        <p:nvSpPr>
          <p:cNvPr id="3" name="Content Placeholder 2">
            <a:extLst>
              <a:ext uri="{FF2B5EF4-FFF2-40B4-BE49-F238E27FC236}">
                <a16:creationId xmlns:a16="http://schemas.microsoft.com/office/drawing/2014/main" id="{0CB090D4-600D-5847-B901-920CB0E6EAC8}"/>
              </a:ext>
            </a:extLst>
          </p:cNvPr>
          <p:cNvSpPr>
            <a:spLocks noGrp="1"/>
          </p:cNvSpPr>
          <p:nvPr>
            <p:ph idx="1"/>
          </p:nvPr>
        </p:nvSpPr>
        <p:spPr>
          <a:xfrm>
            <a:off x="838200" y="1284790"/>
            <a:ext cx="10515600" cy="5208085"/>
          </a:xfrm>
        </p:spPr>
        <p:txBody>
          <a:bodyPr>
            <a:normAutofit fontScale="92500" lnSpcReduction="10000"/>
          </a:bodyPr>
          <a:lstStyle/>
          <a:p>
            <a:r>
              <a:rPr lang="en-US" dirty="0"/>
              <a:t>The last step in the cold structure construction is cleaning. Here the floor is covered in plastic and a 6-7m wide path of flooring is installed. The roof and walls are then washed. The floor and covering are removed and the cryostat floor is washed.</a:t>
            </a:r>
          </a:p>
          <a:p>
            <a:r>
              <a:rPr lang="en-US" dirty="0"/>
              <a:t>When the cryostat cold structure is complete the false floor is not installed as it had to be removed for cleaning.</a:t>
            </a:r>
          </a:p>
          <a:p>
            <a:r>
              <a:rPr lang="en-US" dirty="0"/>
              <a:t>The first installation step inside the cryostat is to install a narrow path of flooring to the end of the cryostat and then install enough flooring to work on the calibration and instrumentation equipment.</a:t>
            </a:r>
          </a:p>
          <a:p>
            <a:r>
              <a:rPr lang="en-US" dirty="0"/>
              <a:t>As the calibration equipment is installed the remaining floor can be installed.</a:t>
            </a:r>
          </a:p>
          <a:p>
            <a:r>
              <a:rPr lang="en-US" dirty="0"/>
              <a:t>We need to plan where the HV </a:t>
            </a:r>
            <a:r>
              <a:rPr lang="en-US" dirty="0" err="1"/>
              <a:t>endwall</a:t>
            </a:r>
            <a:r>
              <a:rPr lang="en-US" dirty="0"/>
              <a:t> are assembled as the cleanroom may not yet be functional and the floor may not be ready in the cleanroom.</a:t>
            </a:r>
          </a:p>
        </p:txBody>
      </p:sp>
      <p:sp>
        <p:nvSpPr>
          <p:cNvPr id="6" name="Date Placeholder 5">
            <a:extLst>
              <a:ext uri="{FF2B5EF4-FFF2-40B4-BE49-F238E27FC236}">
                <a16:creationId xmlns:a16="http://schemas.microsoft.com/office/drawing/2014/main" id="{1627407B-8C42-0A40-8ED2-6D9A4A44A66F}"/>
              </a:ext>
            </a:extLst>
          </p:cNvPr>
          <p:cNvSpPr>
            <a:spLocks noGrp="1"/>
          </p:cNvSpPr>
          <p:nvPr>
            <p:ph type="dt" sz="half" idx="10"/>
          </p:nvPr>
        </p:nvSpPr>
        <p:spPr/>
        <p:txBody>
          <a:bodyPr/>
          <a:lstStyle/>
          <a:p>
            <a:r>
              <a:rPr lang="en-US"/>
              <a:t>2/3/20</a:t>
            </a:r>
          </a:p>
        </p:txBody>
      </p:sp>
      <p:sp>
        <p:nvSpPr>
          <p:cNvPr id="7" name="Footer Placeholder 6">
            <a:extLst>
              <a:ext uri="{FF2B5EF4-FFF2-40B4-BE49-F238E27FC236}">
                <a16:creationId xmlns:a16="http://schemas.microsoft.com/office/drawing/2014/main" id="{24D2B339-3FD2-6440-967D-9D56C7B6F71D}"/>
              </a:ext>
            </a:extLst>
          </p:cNvPr>
          <p:cNvSpPr>
            <a:spLocks noGrp="1"/>
          </p:cNvSpPr>
          <p:nvPr>
            <p:ph type="ftr" sz="quarter" idx="11"/>
          </p:nvPr>
        </p:nvSpPr>
        <p:spPr/>
        <p:txBody>
          <a:bodyPr/>
          <a:lstStyle/>
          <a:p>
            <a:r>
              <a:rPr lang="en-US"/>
              <a:t>J Stewart | Installation Plan</a:t>
            </a:r>
          </a:p>
        </p:txBody>
      </p:sp>
      <p:sp>
        <p:nvSpPr>
          <p:cNvPr id="8" name="Slide Number Placeholder 7">
            <a:extLst>
              <a:ext uri="{FF2B5EF4-FFF2-40B4-BE49-F238E27FC236}">
                <a16:creationId xmlns:a16="http://schemas.microsoft.com/office/drawing/2014/main" id="{A6ABCF09-6666-734A-9FC5-14469D35CD9B}"/>
              </a:ext>
            </a:extLst>
          </p:cNvPr>
          <p:cNvSpPr>
            <a:spLocks noGrp="1"/>
          </p:cNvSpPr>
          <p:nvPr>
            <p:ph type="sldNum" sz="quarter" idx="12"/>
          </p:nvPr>
        </p:nvSpPr>
        <p:spPr/>
        <p:txBody>
          <a:bodyPr/>
          <a:lstStyle/>
          <a:p>
            <a:fld id="{A11F5548-D707-994F-B8D7-65E3D61900EE}" type="slidenum">
              <a:rPr lang="en-US" smtClean="0"/>
              <a:t>8</a:t>
            </a:fld>
            <a:endParaRPr lang="en-US"/>
          </a:p>
        </p:txBody>
      </p:sp>
    </p:spTree>
    <p:extLst>
      <p:ext uri="{BB962C8B-B14F-4D97-AF65-F5344CB8AC3E}">
        <p14:creationId xmlns:p14="http://schemas.microsoft.com/office/powerpoint/2010/main" val="7881599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3600" y="185318"/>
            <a:ext cx="5910000" cy="1485082"/>
          </a:xfrm>
        </p:spPr>
        <p:txBody>
          <a:bodyPr/>
          <a:lstStyle/>
          <a:p>
            <a:pPr algn="ctr"/>
            <a:r>
              <a:rPr lang="en-US" dirty="0"/>
              <a:t>TPC Components</a:t>
            </a:r>
            <a:br>
              <a:rPr lang="en-US" dirty="0"/>
            </a:br>
            <a:r>
              <a:rPr lang="en-US" dirty="0"/>
              <a:t>Basic Assumptions </a:t>
            </a:r>
          </a:p>
        </p:txBody>
      </p:sp>
      <p:sp>
        <p:nvSpPr>
          <p:cNvPr id="6" name="Content Placeholder 5"/>
          <p:cNvSpPr>
            <a:spLocks noGrp="1"/>
          </p:cNvSpPr>
          <p:nvPr>
            <p:ph idx="11"/>
          </p:nvPr>
        </p:nvSpPr>
        <p:spPr>
          <a:xfrm>
            <a:off x="328168" y="1602217"/>
            <a:ext cx="6522632" cy="4644596"/>
          </a:xfrm>
        </p:spPr>
        <p:txBody>
          <a:bodyPr>
            <a:normAutofit lnSpcReduction="10000"/>
          </a:bodyPr>
          <a:lstStyle/>
          <a:p>
            <a:r>
              <a:rPr lang="en-US" dirty="0">
                <a:solidFill>
                  <a:schemeClr val="tx1"/>
                </a:solidFill>
              </a:rPr>
              <a:t>All TPC components: APAs, HV, cables, CE, etc. are all delivered to the SDWF (South Dakota Warehouse Facility) where it is inventoried (QC checked if needed) until it is shipped underground</a:t>
            </a:r>
          </a:p>
          <a:p>
            <a:r>
              <a:rPr lang="en-US" dirty="0">
                <a:solidFill>
                  <a:schemeClr val="tx1"/>
                </a:solidFill>
              </a:rPr>
              <a:t>The SDSD is responsible for the common technical resources which includes the Transport team of Riggers and Equipment operators that deliver the TPC components underground and places them in the empty cavern</a:t>
            </a:r>
          </a:p>
          <a:p>
            <a:r>
              <a:rPr lang="en-US" dirty="0">
                <a:solidFill>
                  <a:schemeClr val="tx1"/>
                </a:solidFill>
              </a:rPr>
              <a:t>At this point the INT technicians are responsible for moving the TPC components into cleanroom and finally into the cryostat with help from the hall crane operator.</a:t>
            </a:r>
          </a:p>
        </p:txBody>
      </p:sp>
      <p:pic>
        <p:nvPicPr>
          <p:cNvPr id="8" name="Content Placeholder 7"/>
          <p:cNvPicPr>
            <a:picLocks noGrp="1" noChangeAspect="1"/>
          </p:cNvPicPr>
          <p:nvPr>
            <p:ph idx="12"/>
          </p:nvPr>
        </p:nvPicPr>
        <p:blipFill>
          <a:blip r:embed="rId2">
            <a:extLst>
              <a:ext uri="{28A0092B-C50C-407E-A947-70E740481C1C}">
                <a14:useLocalDpi xmlns:a14="http://schemas.microsoft.com/office/drawing/2010/main" val="0"/>
              </a:ext>
            </a:extLst>
          </a:blip>
          <a:stretch>
            <a:fillRect/>
          </a:stretch>
        </p:blipFill>
        <p:spPr>
          <a:xfrm>
            <a:off x="6894700" y="2365119"/>
            <a:ext cx="4963700" cy="3881694"/>
          </a:xfrm>
        </p:spPr>
      </p:pic>
      <p:sp>
        <p:nvSpPr>
          <p:cNvPr id="9" name="TextBox 8"/>
          <p:cNvSpPr txBox="1"/>
          <p:nvPr/>
        </p:nvSpPr>
        <p:spPr>
          <a:xfrm>
            <a:off x="6894700" y="890312"/>
            <a:ext cx="4986000" cy="1015663"/>
          </a:xfrm>
          <a:prstGeom prst="rect">
            <a:avLst/>
          </a:prstGeom>
          <a:noFill/>
        </p:spPr>
        <p:txBody>
          <a:bodyPr wrap="square" rtlCol="0">
            <a:spAutoFit/>
          </a:bodyPr>
          <a:lstStyle/>
          <a:p>
            <a:pPr algn="ctr"/>
            <a:r>
              <a:rPr lang="en-US" sz="2000" b="1" dirty="0"/>
              <a:t>Filler job for core technicians is to organize ~1 month of materials in open cavern and stage items needed for each day at Materials SAS </a:t>
            </a:r>
          </a:p>
        </p:txBody>
      </p:sp>
      <p:sp>
        <p:nvSpPr>
          <p:cNvPr id="10" name="TextBox 9"/>
          <p:cNvSpPr txBox="1"/>
          <p:nvPr/>
        </p:nvSpPr>
        <p:spPr>
          <a:xfrm>
            <a:off x="7024232" y="379042"/>
            <a:ext cx="4547593" cy="400110"/>
          </a:xfrm>
          <a:prstGeom prst="rect">
            <a:avLst/>
          </a:prstGeom>
          <a:solidFill>
            <a:srgbClr val="FFC000"/>
          </a:solidFill>
        </p:spPr>
        <p:txBody>
          <a:bodyPr wrap="square" rtlCol="0">
            <a:spAutoFit/>
          </a:bodyPr>
          <a:lstStyle/>
          <a:p>
            <a:r>
              <a:rPr lang="en-US" sz="2000" b="1" dirty="0"/>
              <a:t>8 FTE INT techs per shift</a:t>
            </a:r>
          </a:p>
        </p:txBody>
      </p:sp>
      <p:sp>
        <p:nvSpPr>
          <p:cNvPr id="7" name="Date Placeholder 6">
            <a:extLst>
              <a:ext uri="{FF2B5EF4-FFF2-40B4-BE49-F238E27FC236}">
                <a16:creationId xmlns:a16="http://schemas.microsoft.com/office/drawing/2014/main" id="{D2FB4E40-15A5-CB43-8174-BE46F4F7104E}"/>
              </a:ext>
            </a:extLst>
          </p:cNvPr>
          <p:cNvSpPr>
            <a:spLocks noGrp="1"/>
          </p:cNvSpPr>
          <p:nvPr>
            <p:ph type="dt" sz="half" idx="2"/>
          </p:nvPr>
        </p:nvSpPr>
        <p:spPr/>
        <p:txBody>
          <a:bodyPr/>
          <a:lstStyle/>
          <a:p>
            <a:pPr>
              <a:defRPr/>
            </a:pPr>
            <a:r>
              <a:rPr lang="en-US">
                <a:latin typeface="Helvetica"/>
              </a:rPr>
              <a:t>2/3/20</a:t>
            </a:r>
            <a:endParaRPr lang="en-US" dirty="0">
              <a:latin typeface="Helvetica"/>
              <a:cs typeface="Helvetica"/>
            </a:endParaRPr>
          </a:p>
        </p:txBody>
      </p:sp>
      <p:sp>
        <p:nvSpPr>
          <p:cNvPr id="11" name="Footer Placeholder 10">
            <a:extLst>
              <a:ext uri="{FF2B5EF4-FFF2-40B4-BE49-F238E27FC236}">
                <a16:creationId xmlns:a16="http://schemas.microsoft.com/office/drawing/2014/main" id="{40A150F8-5BE2-1847-92C8-7DBE0A61BC00}"/>
              </a:ext>
            </a:extLst>
          </p:cNvPr>
          <p:cNvSpPr>
            <a:spLocks noGrp="1"/>
          </p:cNvSpPr>
          <p:nvPr>
            <p:ph type="ftr" sz="quarter" idx="3"/>
          </p:nvPr>
        </p:nvSpPr>
        <p:spPr/>
        <p:txBody>
          <a:bodyPr/>
          <a:lstStyle/>
          <a:p>
            <a:pPr>
              <a:defRPr/>
            </a:pPr>
            <a:r>
              <a:rPr lang="en-US"/>
              <a:t>J Stewart | Installation Plan</a:t>
            </a:r>
            <a:endParaRPr lang="en-US" dirty="0"/>
          </a:p>
        </p:txBody>
      </p:sp>
      <p:sp>
        <p:nvSpPr>
          <p:cNvPr id="12" name="Slide Number Placeholder 11">
            <a:extLst>
              <a:ext uri="{FF2B5EF4-FFF2-40B4-BE49-F238E27FC236}">
                <a16:creationId xmlns:a16="http://schemas.microsoft.com/office/drawing/2014/main" id="{B03BABDD-9E1B-8744-A3F2-7718615BD7D9}"/>
              </a:ext>
            </a:extLst>
          </p:cNvPr>
          <p:cNvSpPr>
            <a:spLocks noGrp="1"/>
          </p:cNvSpPr>
          <p:nvPr>
            <p:ph type="sldNum" sz="quarter" idx="4"/>
          </p:nvPr>
        </p:nvSpPr>
        <p:spPr/>
        <p:txBody>
          <a:bodyPr/>
          <a:lstStyle/>
          <a:p>
            <a:pPr>
              <a:defRPr/>
            </a:pPr>
            <a:fld id="{0C39C72E-2A13-EB4D-AD45-6D4E6ACAED8D}" type="slidenum">
              <a:rPr lang="en-US" smtClean="0"/>
              <a:pPr>
                <a:defRPr/>
              </a:pPr>
              <a:t>9</a:t>
            </a:fld>
            <a:endParaRPr lang="en-US" dirty="0"/>
          </a:p>
        </p:txBody>
      </p:sp>
    </p:spTree>
    <p:extLst>
      <p:ext uri="{BB962C8B-B14F-4D97-AF65-F5344CB8AC3E}">
        <p14:creationId xmlns:p14="http://schemas.microsoft.com/office/powerpoint/2010/main" val="9700590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5577</TotalTime>
  <Words>2826</Words>
  <Application>Microsoft Macintosh PowerPoint</Application>
  <PresentationFormat>Widescreen</PresentationFormat>
  <Paragraphs>317</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Helvetica</vt:lpstr>
      <vt:lpstr>Lucida Grande</vt:lpstr>
      <vt:lpstr>Office Theme</vt:lpstr>
      <vt:lpstr>Installation Plan</vt:lpstr>
      <vt:lpstr>DAQ and slow control installation on the surface</vt:lpstr>
      <vt:lpstr>DAQ UG Installation</vt:lpstr>
      <vt:lpstr>DAQ installation UG</vt:lpstr>
      <vt:lpstr>Slow control</vt:lpstr>
      <vt:lpstr>TPE Elec. crosses and CTCS installation</vt:lpstr>
      <vt:lpstr>TPC elect. WEIC, PD readout, LV power, and cabling installation.</vt:lpstr>
      <vt:lpstr>Cryostat status</vt:lpstr>
      <vt:lpstr>TPC Components Basic Assumptions </vt:lpstr>
      <vt:lpstr>CAL/CI Initial Installation</vt:lpstr>
      <vt:lpstr>Ground plane mount installation</vt:lpstr>
      <vt:lpstr>HV End Wall Installation</vt:lpstr>
      <vt:lpstr>Getting APA into the experimental cavern</vt:lpstr>
      <vt:lpstr>Bring APA into the cleanroom </vt:lpstr>
      <vt:lpstr>Photon Detector Integration</vt:lpstr>
      <vt:lpstr>APA doublet assembly</vt:lpstr>
      <vt:lpstr>PowerPoint Presentation</vt:lpstr>
      <vt:lpstr>Wire tension test and FEMB installation</vt:lpstr>
      <vt:lpstr>APA cabling</vt:lpstr>
      <vt:lpstr>APA cabling</vt:lpstr>
      <vt:lpstr>Remove covers and photogrammetry</vt:lpstr>
      <vt:lpstr>Cold testing</vt:lpstr>
      <vt:lpstr>APA installation in the cryostat</vt:lpstr>
      <vt:lpstr>CPA panel assembly</vt:lpstr>
      <vt:lpstr>FC module assembly</vt:lpstr>
      <vt:lpstr>CPA-FC assembly</vt:lpstr>
      <vt:lpstr>PowerPoint Presentation</vt:lpstr>
      <vt:lpstr>Deploying FC modules</vt:lpstr>
      <vt:lpstr>End Wall and TCO closing</vt:lpstr>
      <vt:lpstr>Switchyard removal</vt:lpstr>
      <vt:lpstr>Final end wall installation</vt:lpstr>
      <vt:lpstr>Discussion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Installation Plan</dc:title>
  <dc:creator>Stewart, James</dc:creator>
  <cp:lastModifiedBy>Stewart, James</cp:lastModifiedBy>
  <cp:revision>119</cp:revision>
  <dcterms:created xsi:type="dcterms:W3CDTF">2020-01-24T21:59:45Z</dcterms:created>
  <dcterms:modified xsi:type="dcterms:W3CDTF">2020-02-02T10:03:47Z</dcterms:modified>
</cp:coreProperties>
</file>