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media/image6.jpg" ContentType="image/jpeg"/>
  <Override PartName="/ppt/media/image7.jpg" ContentType="image/jpeg"/>
  <Override PartName="/ppt/media/image8.jpg" ContentType="image/jpeg"/>
  <Override PartName="/ppt/media/image9.jpg" ContentType="image/jpeg"/>
  <Override PartName="/ppt/media/image10.jpg" ContentType="image/jpeg"/>
  <Override PartName="/ppt/media/image12.jpg" ContentType="image/jpeg"/>
  <Override PartName="/ppt/media/image13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7" r:id="rId2"/>
    <p:sldMasterId id="2147483675" r:id="rId3"/>
    <p:sldMasterId id="2147483684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3" r:id="rId7"/>
    <p:sldId id="264" r:id="rId8"/>
    <p:sldId id="265" r:id="rId9"/>
    <p:sldId id="258" r:id="rId10"/>
    <p:sldId id="260" r:id="rId11"/>
    <p:sldId id="259" r:id="rId12"/>
    <p:sldId id="266" r:id="rId13"/>
    <p:sldId id="261" r:id="rId14"/>
    <p:sldId id="267" r:id="rId15"/>
    <p:sldId id="262" r:id="rId1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8"/>
    <p:restoredTop sz="93667" autoAdjust="0"/>
  </p:normalViewPr>
  <p:slideViewPr>
    <p:cSldViewPr>
      <p:cViewPr>
        <p:scale>
          <a:sx n="100" d="100"/>
          <a:sy n="100" d="100"/>
        </p:scale>
        <p:origin x="-1264" y="-11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2011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1" cy="482282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011" y="1"/>
            <a:ext cx="3169921" cy="482282"/>
          </a:xfrm>
          <a:prstGeom prst="rect">
            <a:avLst/>
          </a:prstGeom>
        </p:spPr>
        <p:txBody>
          <a:bodyPr vert="horz" lIns="96656" tIns="48328" rIns="96656" bIns="48328" rtlCol="0"/>
          <a:lstStyle>
            <a:lvl1pPr algn="r">
              <a:defRPr sz="1200"/>
            </a:lvl1pPr>
          </a:lstStyle>
          <a:p>
            <a:fld id="{04D06D4B-F083-4F0B-B6C9-2D493B329ED9}" type="datetimeFigureOut">
              <a:rPr lang="en-US" smtClean="0"/>
              <a:t>1/28/20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8920"/>
            <a:ext cx="3169921" cy="482281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011" y="9118920"/>
            <a:ext cx="3169921" cy="482281"/>
          </a:xfrm>
          <a:prstGeom prst="rect">
            <a:avLst/>
          </a:prstGeom>
        </p:spPr>
        <p:txBody>
          <a:bodyPr vert="horz" lIns="96656" tIns="48328" rIns="96656" bIns="48328" rtlCol="0" anchor="b"/>
          <a:lstStyle>
            <a:lvl1pPr algn="r">
              <a:defRPr sz="1200"/>
            </a:lvl1pPr>
          </a:lstStyle>
          <a:p>
            <a:fld id="{BC3C506F-2269-46DF-AAD8-716176AB6A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363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072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96656" tIns="48328" rIns="96656" bIns="48328"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7594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02520" y="6538623"/>
            <a:ext cx="336679" cy="184666"/>
          </a:xfrm>
        </p:spPr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8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6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010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6819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287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33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1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225"/>
              </a:spcBef>
              <a:spcAft>
                <a:spcPts val="225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101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432611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1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5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822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5" y="5347370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9" y="432612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70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1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5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179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1" y="432611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1" y="1238252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372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22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9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9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9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192024" indent="-19888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650" b="0" i="0">
                <a:solidFill>
                  <a:srgbClr val="63666A"/>
                </a:solidFill>
                <a:latin typeface="Helvetica"/>
              </a:defRPr>
            </a:lvl1pPr>
            <a:lvl2pPr marL="240030" indent="192024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500" b="0" i="0">
                <a:solidFill>
                  <a:srgbClr val="63666A"/>
                </a:solidFill>
                <a:latin typeface="Helvetica"/>
              </a:defRPr>
            </a:lvl2pPr>
            <a:lvl3pPr marL="48006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350" b="0" i="0">
                <a:solidFill>
                  <a:srgbClr val="63666A"/>
                </a:solidFill>
                <a:latin typeface="Helvetica"/>
              </a:defRPr>
            </a:lvl3pPr>
            <a:lvl4pPr marL="685800" indent="171450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90000"/>
              <a:buFont typeface="Lucida Grande"/>
              <a:buChar char="-"/>
              <a:defRPr sz="1200" b="0" i="0">
                <a:solidFill>
                  <a:srgbClr val="63666A"/>
                </a:solidFill>
                <a:latin typeface="Helvetica"/>
              </a:defRPr>
            </a:lvl4pPr>
            <a:lvl5pPr marL="857250" indent="144018">
              <a:lnSpc>
                <a:spcPct val="100000"/>
              </a:lnSpc>
              <a:spcBef>
                <a:spcPts val="774"/>
              </a:spcBef>
              <a:spcAft>
                <a:spcPts val="0"/>
              </a:spcAft>
              <a:buSzPct val="88000"/>
              <a:buFont typeface="Arial"/>
              <a:buChar char="•"/>
              <a:defRPr sz="105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0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3B5A7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88595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8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9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63666A"/>
                </a:solidFill>
                <a:latin typeface="Helvetica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200" b="0" i="0" baseline="0">
                <a:solidFill>
                  <a:srgbClr val="00B5E2"/>
                </a:solidFill>
                <a:latin typeface="Helvetic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9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9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9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425570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165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57880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62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16807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88877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0187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53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25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66415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3230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9009C-6C5E-44F5-8A86-17792D67C9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688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6851904" y="6480046"/>
            <a:ext cx="1185672" cy="254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12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6851904" y="6480046"/>
            <a:ext cx="1185672" cy="2545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10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6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2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7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384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281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theme" Target="../theme/theme2.xml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theme" Target="../theme/theme4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962" y="635889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8156447" y="6499859"/>
            <a:ext cx="541020" cy="22097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495242"/>
            <a:ext cx="8255000" cy="304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2904" y="1317059"/>
            <a:ext cx="8378190" cy="17799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3B5A77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66647" y="6538623"/>
            <a:ext cx="76326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mtClean="0"/>
              <a:t>DUNE January 2020 Collaboration Meeting</a:t>
            </a:r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865502" y="6538623"/>
            <a:ext cx="194449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BB5F2B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40159" y="6538623"/>
            <a:ext cx="33667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200" b="1" i="0" kern="1200" spc="-5">
                <a:solidFill>
                  <a:srgbClr val="BB5F2B"/>
                </a:solidFill>
                <a:latin typeface="Arial"/>
                <a:ea typeface="+mn-ea"/>
                <a:cs typeface="Arial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latin typeface="Helvetica"/>
                <a:cs typeface="Helvetica"/>
              </a:rPr>
              <a:t>1-28-2020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668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9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1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2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9" y="6488432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488432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9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1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</p:sldLayoutIdLst>
  <p:hf hdr="0" ftr="0" dt="0"/>
  <p:txStyles>
    <p:titleStyle>
      <a:lvl1pPr algn="ctr" defTabSz="3429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3429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6858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0287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371600" algn="ctr" defTabSz="3429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257175" indent="-257175" algn="l" defTabSz="3429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557213" indent="-214313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8572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2001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1543050" indent="-171450" algn="l" defTabSz="3429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1-28-2020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DUNE January 2020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962" y="5761482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57962" y="473201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25908">
            <a:solidFill>
              <a:srgbClr val="BB5F2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5135879" y="211836"/>
            <a:ext cx="3598164" cy="2148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7316723" y="5974079"/>
            <a:ext cx="1370076" cy="5577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304800" y="1676400"/>
            <a:ext cx="8089900" cy="977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810"/>
              </a:lnSpc>
            </a:pPr>
            <a:r>
              <a:rPr lang="en-US" sz="3200" b="1" dirty="0" smtClean="0">
                <a:solidFill>
                  <a:srgbClr val="BB5F2B"/>
                </a:solidFill>
                <a:latin typeface="Arial"/>
                <a:cs typeface="Arial"/>
              </a:rPr>
              <a:t>Single-Phase Photon Detector</a:t>
            </a:r>
          </a:p>
          <a:p>
            <a:pPr marL="12700">
              <a:lnSpc>
                <a:spcPts val="3810"/>
              </a:lnSpc>
            </a:pPr>
            <a:r>
              <a:rPr lang="en-US" sz="3200" b="1" dirty="0" smtClean="0">
                <a:solidFill>
                  <a:srgbClr val="BB5F2B"/>
                </a:solidFill>
                <a:latin typeface="Arial"/>
                <a:cs typeface="Arial"/>
              </a:rPr>
              <a:t>Cryostat Top SP-PD Work </a:t>
            </a:r>
            <a:r>
              <a:rPr lang="en-US" sz="3200" b="1" dirty="0" smtClean="0">
                <a:solidFill>
                  <a:srgbClr val="BB5F2B"/>
                </a:solidFill>
                <a:latin typeface="Arial"/>
                <a:cs typeface="Arial"/>
              </a:rPr>
              <a:t>Summary</a:t>
            </a:r>
            <a:endParaRPr sz="32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7200" y="3505200"/>
            <a:ext cx="8245348" cy="14195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2200" spc="-10" dirty="0" smtClean="0">
                <a:solidFill>
                  <a:srgbClr val="BB5F2B"/>
                </a:solidFill>
                <a:latin typeface="Arial"/>
                <a:cs typeface="Arial"/>
              </a:rPr>
              <a:t>David Warner for SP-PD Consortium</a:t>
            </a:r>
            <a:endParaRPr sz="2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en-US" sz="2200" spc="-20" dirty="0" smtClean="0">
                <a:solidFill>
                  <a:srgbClr val="BB5F2B"/>
                </a:solidFill>
                <a:latin typeface="Arial"/>
                <a:cs typeface="Arial"/>
              </a:rPr>
              <a:t>Winter 2020 DUNE Collaboration Meeting</a:t>
            </a:r>
            <a:endParaRPr lang="en-US" sz="2200" spc="-15" dirty="0">
              <a:solidFill>
                <a:srgbClr val="BB5F2B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en-US" sz="2200" spc="-15" dirty="0" smtClean="0">
                <a:solidFill>
                  <a:srgbClr val="BB5F2B"/>
                </a:solidFill>
                <a:latin typeface="Arial"/>
                <a:cs typeface="Arial"/>
              </a:rPr>
              <a:t>February 3</a:t>
            </a:r>
            <a:r>
              <a:rPr lang="en-US" sz="2200" spc="-15" dirty="0" smtClean="0">
                <a:solidFill>
                  <a:srgbClr val="BB5F2B"/>
                </a:solidFill>
                <a:latin typeface="Arial"/>
                <a:cs typeface="Arial"/>
              </a:rPr>
              <a:t>, </a:t>
            </a:r>
            <a:r>
              <a:rPr lang="en-US" sz="2200" spc="-15" dirty="0" smtClean="0">
                <a:solidFill>
                  <a:srgbClr val="BB5F2B"/>
                </a:solidFill>
                <a:latin typeface="Arial"/>
                <a:cs typeface="Arial"/>
              </a:rPr>
              <a:t>2020</a:t>
            </a:r>
            <a:endParaRPr lang="en-US" sz="2200" spc="-10" dirty="0">
              <a:solidFill>
                <a:srgbClr val="BB5F2B"/>
              </a:solidFill>
              <a:latin typeface="Arial"/>
              <a:cs typeface="Arial"/>
            </a:endParaRPr>
          </a:p>
          <a:p>
            <a:pPr marL="12700">
              <a:lnSpc>
                <a:spcPts val="2615"/>
              </a:lnSpc>
              <a:spcBef>
                <a:spcPts val="530"/>
              </a:spcBef>
            </a:pPr>
            <a:endParaRPr lang="en-US" sz="2200" spc="-10" dirty="0">
              <a:solidFill>
                <a:srgbClr val="BB5F2B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7102"/>
          </a:xfrm>
        </p:spPr>
        <p:txBody>
          <a:bodyPr/>
          <a:lstStyle/>
          <a:p>
            <a:r>
              <a:rPr lang="en-US" dirty="0" smtClean="0"/>
              <a:t>Installation QC on Cryostat Top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>
          <a:xfrm>
            <a:off x="454029" y="914400"/>
            <a:ext cx="8232771" cy="536367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PD cable continuity checks and operational check immediately upon APA stack installation</a:t>
            </a:r>
          </a:p>
          <a:p>
            <a:pPr lvl="1"/>
            <a:r>
              <a:rPr lang="en-US" dirty="0" smtClean="0"/>
              <a:t>PD cables inside crossing tube installed by I&amp;I and TPC personnel</a:t>
            </a:r>
            <a:endParaRPr lang="en-US" dirty="0" smtClean="0"/>
          </a:p>
          <a:p>
            <a:pPr lvl="1"/>
            <a:r>
              <a:rPr lang="en-US" dirty="0" smtClean="0"/>
              <a:t>PD personnel will connect warm cables from flanges to warm electronics</a:t>
            </a:r>
          </a:p>
          <a:p>
            <a:pPr lvl="2"/>
            <a:r>
              <a:rPr lang="en-US" dirty="0" smtClean="0"/>
              <a:t>I&amp;I personnel may pre-position cables in tray</a:t>
            </a:r>
          </a:p>
          <a:p>
            <a:pPr lvl="1"/>
            <a:r>
              <a:rPr lang="en-US" dirty="0" smtClean="0"/>
              <a:t>PD will connect monitoring system fibers if present at hatch</a:t>
            </a:r>
          </a:p>
          <a:p>
            <a:pPr lvl="1"/>
            <a:r>
              <a:rPr lang="en-US" dirty="0" smtClean="0"/>
              <a:t>PD will conduct end-to-end check of readout at this time (DAQ support?).</a:t>
            </a:r>
            <a:endParaRPr lang="en-US" dirty="0" smtClean="0"/>
          </a:p>
          <a:p>
            <a:r>
              <a:rPr lang="en-US" dirty="0" smtClean="0"/>
              <a:t>Periodic (upon completion of an APA row?)  darkening of cryostat to allow operating </a:t>
            </a:r>
            <a:r>
              <a:rPr lang="en-US" dirty="0" err="1" smtClean="0"/>
              <a:t>photosensors</a:t>
            </a:r>
            <a:r>
              <a:rPr lang="en-US" dirty="0" smtClean="0"/>
              <a:t> for end-to-end checkout</a:t>
            </a:r>
          </a:p>
          <a:p>
            <a:pPr lvl="1"/>
            <a:r>
              <a:rPr lang="en-US" dirty="0" smtClean="0"/>
              <a:t>“Weekend shift”</a:t>
            </a:r>
          </a:p>
          <a:p>
            <a:pPr lvl="1"/>
            <a:r>
              <a:rPr lang="en-US" dirty="0" smtClean="0"/>
              <a:t>Requires 2 PD personnel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60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47102"/>
          </a:xfrm>
        </p:spPr>
        <p:txBody>
          <a:bodyPr/>
          <a:lstStyle/>
          <a:p>
            <a:r>
              <a:rPr lang="en-US" sz="3400" dirty="0" smtClean="0"/>
              <a:t>PD Cryostat Top Installation Schedule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5" descr="screenshot15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14400"/>
            <a:ext cx="8354586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586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47102"/>
          </a:xfrm>
        </p:spPr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1"/>
          </p:nvPr>
        </p:nvSpPr>
        <p:spPr>
          <a:xfrm>
            <a:off x="454029" y="960928"/>
            <a:ext cx="8232771" cy="551607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PD monitoring</a:t>
            </a:r>
          </a:p>
          <a:p>
            <a:pPr lvl="1"/>
            <a:r>
              <a:rPr lang="en-US" dirty="0" smtClean="0"/>
              <a:t>Flange layout</a:t>
            </a:r>
          </a:p>
          <a:p>
            <a:pPr lvl="2"/>
            <a:r>
              <a:rPr lang="en-US" dirty="0" smtClean="0"/>
              <a:t>Space for </a:t>
            </a:r>
            <a:r>
              <a:rPr lang="en-US" dirty="0" err="1" smtClean="0"/>
              <a:t>cryo</a:t>
            </a:r>
            <a:r>
              <a:rPr lang="en-US" dirty="0" smtClean="0"/>
              <a:t> temp sensors?</a:t>
            </a:r>
          </a:p>
          <a:p>
            <a:pPr lvl="2"/>
            <a:r>
              <a:rPr lang="en-US" dirty="0" smtClean="0"/>
              <a:t>Space for calibration optical fibers?</a:t>
            </a:r>
          </a:p>
          <a:p>
            <a:pPr lvl="1"/>
            <a:r>
              <a:rPr lang="en-US" dirty="0" smtClean="0"/>
              <a:t>Fiber routing on DSS</a:t>
            </a:r>
            <a:endParaRPr lang="en-US" dirty="0" smtClean="0"/>
          </a:p>
          <a:p>
            <a:r>
              <a:rPr lang="en-US" dirty="0" smtClean="0"/>
              <a:t>Mini-Racks</a:t>
            </a:r>
          </a:p>
          <a:p>
            <a:pPr lvl="1"/>
            <a:r>
              <a:rPr lang="en-US" dirty="0" smtClean="0"/>
              <a:t>Mini-rack size	</a:t>
            </a:r>
          </a:p>
          <a:p>
            <a:pPr lvl="1"/>
            <a:r>
              <a:rPr lang="en-US" dirty="0" smtClean="0"/>
              <a:t>Finalize power requirements</a:t>
            </a:r>
          </a:p>
          <a:p>
            <a:pPr lvl="1"/>
            <a:r>
              <a:rPr lang="en-US" dirty="0" smtClean="0"/>
              <a:t>Finalize layout of mini-rack</a:t>
            </a:r>
          </a:p>
          <a:p>
            <a:pPr lvl="2"/>
            <a:r>
              <a:rPr lang="en-US" dirty="0" smtClean="0"/>
              <a:t>Include space for cryogenic instrumentation module(s)?</a:t>
            </a:r>
          </a:p>
          <a:p>
            <a:pPr lvl="2"/>
            <a:r>
              <a:rPr lang="en-US" dirty="0" smtClean="0"/>
              <a:t>Include cooling fans?</a:t>
            </a:r>
          </a:p>
          <a:p>
            <a:r>
              <a:rPr lang="en-US" dirty="0" smtClean="0"/>
              <a:t>Installation schedule detail</a:t>
            </a:r>
          </a:p>
          <a:p>
            <a:pPr lvl="1"/>
            <a:r>
              <a:rPr lang="en-US" dirty="0" smtClean="0"/>
              <a:t>Electronics installation &amp; testing</a:t>
            </a:r>
          </a:p>
          <a:p>
            <a:pPr lvl="1"/>
            <a:r>
              <a:rPr lang="en-US" dirty="0" smtClean="0"/>
              <a:t>PD End-to-end checks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21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7102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utline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>
          <a:xfrm>
            <a:off x="457200" y="685800"/>
            <a:ext cx="8305800" cy="556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Action item from August I&amp;I meeting (Lead)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Electronics in the </a:t>
            </a:r>
            <a:r>
              <a:rPr lang="en-US" dirty="0" smtClean="0"/>
              <a:t>mini-rack</a:t>
            </a:r>
          </a:p>
          <a:p>
            <a:r>
              <a:rPr lang="en-US" dirty="0" smtClean="0"/>
              <a:t>PD Cryostat Top Connections</a:t>
            </a:r>
          </a:p>
          <a:p>
            <a:pPr lvl="1"/>
            <a:r>
              <a:rPr lang="en-US" dirty="0" smtClean="0"/>
              <a:t>Fiber connections</a:t>
            </a:r>
          </a:p>
          <a:p>
            <a:pPr lvl="2"/>
            <a:r>
              <a:rPr lang="en-US" dirty="0" smtClean="0"/>
              <a:t>Slow control fibers</a:t>
            </a:r>
          </a:p>
          <a:p>
            <a:pPr lvl="2"/>
            <a:r>
              <a:rPr lang="en-US" dirty="0" smtClean="0"/>
              <a:t>Module readout</a:t>
            </a:r>
          </a:p>
          <a:p>
            <a:pPr lvl="2"/>
            <a:r>
              <a:rPr lang="en-US" dirty="0" smtClean="0"/>
              <a:t>PD monitoring fibers</a:t>
            </a:r>
          </a:p>
          <a:p>
            <a:pPr lvl="1"/>
            <a:r>
              <a:rPr lang="en-US" dirty="0" smtClean="0"/>
              <a:t>Copper connections</a:t>
            </a:r>
            <a:endParaRPr lang="en-US" dirty="0" smtClean="0"/>
          </a:p>
          <a:p>
            <a:pPr lvl="2"/>
            <a:r>
              <a:rPr lang="en-US" dirty="0" smtClean="0"/>
              <a:t>Daphne</a:t>
            </a:r>
          </a:p>
          <a:p>
            <a:pPr lvl="2"/>
            <a:r>
              <a:rPr lang="en-US" dirty="0" smtClean="0"/>
              <a:t>Monitoring</a:t>
            </a:r>
          </a:p>
          <a:p>
            <a:r>
              <a:rPr lang="en-US" dirty="0" smtClean="0"/>
              <a:t>PD cryostat top access during detector installation/QC testing</a:t>
            </a:r>
          </a:p>
          <a:p>
            <a:pPr lvl="1"/>
            <a:r>
              <a:rPr lang="en-US" dirty="0" smtClean="0"/>
              <a:t>Installation/Initial continuity checks</a:t>
            </a:r>
          </a:p>
          <a:p>
            <a:pPr lvl="1"/>
            <a:r>
              <a:rPr lang="en-US" dirty="0" smtClean="0"/>
              <a:t>Weekly operational tests</a:t>
            </a:r>
          </a:p>
          <a:p>
            <a:r>
              <a:rPr lang="en-US" dirty="0" smtClean="0"/>
              <a:t>Summary of outstanding issues</a:t>
            </a:r>
          </a:p>
          <a:p>
            <a:endParaRPr lang="en-US" dirty="0" smtClean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 descr="screenshot15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90600"/>
            <a:ext cx="77724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76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102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Action Item 18971:  </a:t>
            </a:r>
            <a:r>
              <a:rPr lang="en-US" sz="2800" dirty="0" smtClean="0"/>
              <a:t>PD Monitoring System Fiber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57200" y="838200"/>
            <a:ext cx="3660774" cy="3962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Provisional decision:  Fibers for the PD monitoring system will be routed through the PD signal flange</a:t>
            </a:r>
          </a:p>
          <a:p>
            <a:pPr lvl="1"/>
            <a:r>
              <a:rPr lang="en-US" dirty="0" smtClean="0"/>
              <a:t>8 positions on each outer APA row</a:t>
            </a:r>
          </a:p>
          <a:p>
            <a:pPr lvl="1"/>
            <a:r>
              <a:rPr lang="en-US" dirty="0" smtClean="0"/>
              <a:t>16 total positions</a:t>
            </a:r>
          </a:p>
          <a:p>
            <a:r>
              <a:rPr lang="en-US" dirty="0" smtClean="0"/>
              <a:t>Will use the same SMA connector flanges as in </a:t>
            </a:r>
            <a:r>
              <a:rPr lang="en-US" dirty="0" err="1" smtClean="0"/>
              <a:t>ProtoDUNE</a:t>
            </a:r>
            <a:r>
              <a:rPr lang="en-US" dirty="0" smtClean="0"/>
              <a:t> (3 per flange, 15 total fiber positions)</a:t>
            </a:r>
          </a:p>
          <a:p>
            <a:endParaRPr lang="en-US" dirty="0"/>
          </a:p>
        </p:txBody>
      </p:sp>
      <p:pic>
        <p:nvPicPr>
          <p:cNvPr id="8" name="Picture 7" descr="screenshot159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724400"/>
            <a:ext cx="3763818" cy="1524000"/>
          </a:xfrm>
          <a:prstGeom prst="rect">
            <a:avLst/>
          </a:prstGeom>
        </p:spPr>
      </p:pic>
      <p:pic>
        <p:nvPicPr>
          <p:cNvPr id="9" name="Picture 8" descr="screenshot159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838199"/>
            <a:ext cx="3200400" cy="28667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67200" y="773668"/>
            <a:ext cx="275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ProtoDUNE</a:t>
            </a:r>
            <a:r>
              <a:rPr lang="en-US" dirty="0" smtClean="0"/>
              <a:t> Fiber Flange</a:t>
            </a:r>
            <a:endParaRPr lang="en-US" dirty="0"/>
          </a:p>
        </p:txBody>
      </p:sp>
      <p:pic>
        <p:nvPicPr>
          <p:cNvPr id="11" name="Picture 10" descr="screenshot159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523645"/>
            <a:ext cx="3157732" cy="277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913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5553"/>
          </a:xfrm>
        </p:spPr>
        <p:txBody>
          <a:bodyPr/>
          <a:lstStyle/>
          <a:p>
            <a:r>
              <a:rPr lang="en-US" sz="4000" dirty="0" smtClean="0">
                <a:solidFill>
                  <a:srgbClr val="FF6600"/>
                </a:solidFill>
              </a:rPr>
              <a:t>Monitoring Fiber Routing Path</a:t>
            </a:r>
            <a:endParaRPr lang="en-US" sz="4000" dirty="0">
              <a:solidFill>
                <a:srgbClr val="FF6600"/>
              </a:solidFill>
            </a:endParaRPr>
          </a:p>
        </p:txBody>
      </p:sp>
      <p:pic>
        <p:nvPicPr>
          <p:cNvPr id="13" name="Picture 12" descr="screenshot159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14399"/>
            <a:ext cx="7543800" cy="535470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7467600" y="1600200"/>
            <a:ext cx="0" cy="990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467600" y="2590800"/>
            <a:ext cx="3048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029200" y="2743200"/>
            <a:ext cx="2743200" cy="1676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114800" y="3886200"/>
            <a:ext cx="9144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029200" y="4419600"/>
            <a:ext cx="685800" cy="381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34200" y="1219200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PD Fibers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77005" y="1905000"/>
            <a:ext cx="1254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SMA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Connectors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>
          <a:xfrm flipH="1">
            <a:off x="7543800" y="2551331"/>
            <a:ext cx="960353" cy="3946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8" idx="2"/>
          </p:cNvCxnSpPr>
          <p:nvPr/>
        </p:nvCxnSpPr>
        <p:spPr>
          <a:xfrm flipH="1">
            <a:off x="5638800" y="2551331"/>
            <a:ext cx="2865353" cy="224926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42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67298"/>
            <a:ext cx="8229600" cy="6471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Fiber </a:t>
            </a:r>
            <a:r>
              <a:rPr lang="en-US" dirty="0"/>
              <a:t>R</a:t>
            </a:r>
            <a:r>
              <a:rPr lang="en-US" dirty="0" smtClean="0"/>
              <a:t>outing Through Crossing T</a:t>
            </a: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" y="1626870"/>
            <a:ext cx="5673090" cy="4545330"/>
          </a:xfrm>
          <a:prstGeom prst="rect">
            <a:avLst/>
          </a:prstGeom>
          <a:noFill/>
        </p:spPr>
      </p:pic>
      <p:pic>
        <p:nvPicPr>
          <p:cNvPr id="3" name="Picture 2" descr="screenshot15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143000"/>
            <a:ext cx="3314700" cy="403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48400" y="4343400"/>
            <a:ext cx="275154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Space needs to be found</a:t>
            </a:r>
          </a:p>
          <a:p>
            <a:r>
              <a:rPr lang="en-US" dirty="0" smtClean="0"/>
              <a:t>For fiber bundle inside</a:t>
            </a:r>
          </a:p>
          <a:p>
            <a:r>
              <a:rPr lang="en-US" dirty="0"/>
              <a:t>c</a:t>
            </a:r>
            <a:r>
              <a:rPr lang="en-US" dirty="0" smtClean="0"/>
              <a:t>onduit (</a:t>
            </a:r>
            <a:r>
              <a:rPr lang="en-US" dirty="0" err="1" smtClean="0"/>
              <a:t>Manhong</a:t>
            </a:r>
            <a:r>
              <a:rPr lang="en-US" dirty="0" smtClean="0"/>
              <a:t>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943600" y="2971802"/>
            <a:ext cx="1447800" cy="182879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5800" y="1154668"/>
            <a:ext cx="2160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Fiber Flanges Here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3"/>
          </p:cNvCxnSpPr>
          <p:nvPr/>
        </p:nvCxnSpPr>
        <p:spPr>
          <a:xfrm>
            <a:off x="2846180" y="1339334"/>
            <a:ext cx="506620" cy="33706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943600" y="4800600"/>
            <a:ext cx="228600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741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67298"/>
            <a:ext cx="8229600" cy="6471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February Item 18971Summary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454029" y="1330498"/>
            <a:ext cx="8232771" cy="507030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PROPOSAL</a:t>
            </a:r>
            <a:r>
              <a:rPr lang="en-US" dirty="0" smtClean="0">
                <a:solidFill>
                  <a:srgbClr val="FF0000"/>
                </a:solidFill>
              </a:rPr>
              <a:t>:  All PD fibers/cables will route through PD flange</a:t>
            </a:r>
          </a:p>
          <a:p>
            <a:pPr lvl="1"/>
            <a:r>
              <a:rPr lang="en-US" dirty="0" smtClean="0"/>
              <a:t>No PD fibers passing through DSS </a:t>
            </a:r>
            <a:r>
              <a:rPr lang="en-US" dirty="0" err="1" smtClean="0"/>
              <a:t>feedthroughs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Outstanding details:</a:t>
            </a:r>
          </a:p>
          <a:p>
            <a:pPr lvl="1"/>
            <a:r>
              <a:rPr lang="en-US" dirty="0" smtClean="0"/>
              <a:t>Routing and anchoring of fibers to DSS beams</a:t>
            </a:r>
          </a:p>
          <a:p>
            <a:pPr lvl="1"/>
            <a:r>
              <a:rPr lang="en-US" dirty="0" smtClean="0"/>
              <a:t>Routing of fibers through crossing T</a:t>
            </a:r>
          </a:p>
          <a:p>
            <a:pPr lvl="1"/>
            <a:r>
              <a:rPr lang="en-US" dirty="0" smtClean="0"/>
              <a:t>Mounting of PD monitoring system electronics in mini-racks</a:t>
            </a:r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815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Mini-rack </a:t>
            </a:r>
            <a:r>
              <a:rPr lang="en-US" dirty="0"/>
              <a:t>E</a:t>
            </a:r>
            <a:r>
              <a:rPr lang="en-US" dirty="0" smtClean="0"/>
              <a:t>lectronics </a:t>
            </a:r>
            <a:r>
              <a:rPr lang="en-US" dirty="0"/>
              <a:t>M</a:t>
            </a:r>
            <a:r>
              <a:rPr lang="en-US" dirty="0" smtClean="0"/>
              <a:t>ounting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US" dirty="0" smtClean="0"/>
              <a:t>Warm Electronics (DAPHNE)</a:t>
            </a:r>
          </a:p>
          <a:p>
            <a:pPr lvl="1"/>
            <a:r>
              <a:rPr lang="en-US" dirty="0" smtClean="0"/>
              <a:t>Baseline:  Two 2U tall modules per crossing tube</a:t>
            </a:r>
            <a:endParaRPr lang="en-US" dirty="0" smtClean="0"/>
          </a:p>
          <a:p>
            <a:pPr lvl="1"/>
            <a:r>
              <a:rPr lang="en-US" dirty="0" smtClean="0"/>
              <a:t>Available for installation March 2024 (full system)</a:t>
            </a:r>
            <a:endParaRPr lang="en-US" dirty="0" smtClean="0"/>
          </a:p>
          <a:p>
            <a:r>
              <a:rPr lang="en-US" dirty="0" smtClean="0"/>
              <a:t>Monitoring System </a:t>
            </a:r>
            <a:r>
              <a:rPr lang="en-US" dirty="0" smtClean="0"/>
              <a:t>(Baseline design SSP)</a:t>
            </a:r>
            <a:endParaRPr lang="en-US" dirty="0" smtClean="0"/>
          </a:p>
          <a:p>
            <a:pPr lvl="1"/>
            <a:r>
              <a:rPr lang="en-US" dirty="0" smtClean="0"/>
              <a:t>Baseline:  3U of modules at 16 positions along outer APA (8 per side)</a:t>
            </a:r>
          </a:p>
          <a:p>
            <a:pPr lvl="1"/>
            <a:r>
              <a:rPr lang="en-US" dirty="0" smtClean="0"/>
              <a:t>Available for installation October 2023 (full system)</a:t>
            </a:r>
          </a:p>
          <a:p>
            <a:r>
              <a:rPr lang="en-US" dirty="0" smtClean="0"/>
              <a:t>(Est.) 2U fiber patch panel at each mini-rack location (Pre-installed by I&amp;I team)</a:t>
            </a:r>
          </a:p>
          <a:p>
            <a:r>
              <a:rPr lang="en-US" dirty="0" smtClean="0"/>
              <a:t>Additional room for cryogenic instrumentation?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0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4026" y="152400"/>
            <a:ext cx="8229600" cy="647102"/>
          </a:xfrm>
        </p:spPr>
        <p:txBody>
          <a:bodyPr>
            <a:normAutofit/>
          </a:bodyPr>
          <a:lstStyle/>
          <a:p>
            <a:r>
              <a:rPr lang="en-US" dirty="0" smtClean="0"/>
              <a:t>PD Connections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454029" y="914400"/>
            <a:ext cx="8232771" cy="5070302"/>
          </a:xfrm>
        </p:spPr>
        <p:txBody>
          <a:bodyPr/>
          <a:lstStyle/>
          <a:p>
            <a:r>
              <a:rPr lang="en-US" dirty="0" smtClean="0"/>
              <a:t>Fibers</a:t>
            </a:r>
            <a:endParaRPr lang="en-US" dirty="0" smtClean="0"/>
          </a:p>
          <a:p>
            <a:pPr lvl="1"/>
            <a:r>
              <a:rPr lang="en-US" dirty="0" smtClean="0"/>
              <a:t>3 fibers per </a:t>
            </a:r>
            <a:r>
              <a:rPr lang="en-US" dirty="0"/>
              <a:t>D</a:t>
            </a:r>
            <a:r>
              <a:rPr lang="en-US" dirty="0" smtClean="0"/>
              <a:t>APHNE module (Data, slow control, timing)</a:t>
            </a:r>
          </a:p>
          <a:p>
            <a:pPr lvl="1"/>
            <a:r>
              <a:rPr lang="en-US" dirty="0" smtClean="0"/>
              <a:t>3 fibers (max) per monitoring electronics module (16 total)</a:t>
            </a:r>
            <a:endParaRPr lang="en-US" dirty="0" smtClean="0"/>
          </a:p>
          <a:p>
            <a:r>
              <a:rPr lang="en-US" dirty="0" smtClean="0"/>
              <a:t>Copper</a:t>
            </a:r>
            <a:endParaRPr lang="en-US" dirty="0" smtClean="0"/>
          </a:p>
          <a:p>
            <a:pPr lvl="1"/>
            <a:r>
              <a:rPr lang="en-US" dirty="0" smtClean="0"/>
              <a:t>48VDC (~25W) per DAPHNE module</a:t>
            </a:r>
          </a:p>
          <a:p>
            <a:pPr lvl="1"/>
            <a:r>
              <a:rPr lang="en-US" dirty="0" smtClean="0"/>
              <a:t>Similar (not yet finalized) power requirement for PD monitoring/flashers</a:t>
            </a:r>
          </a:p>
          <a:p>
            <a:pPr lvl="1"/>
            <a:r>
              <a:rPr lang="en-US" dirty="0" smtClean="0"/>
              <a:t>Not clear if power will be routed in one shielded cable and distributed at </a:t>
            </a:r>
            <a:r>
              <a:rPr lang="en-US" dirty="0" err="1" smtClean="0"/>
              <a:t>minirack</a:t>
            </a:r>
            <a:r>
              <a:rPr lang="en-US" dirty="0" smtClean="0"/>
              <a:t> or if we will use multiple cables.</a:t>
            </a:r>
          </a:p>
          <a:p>
            <a:r>
              <a:rPr lang="en-US" dirty="0" smtClean="0"/>
              <a:t>Fibers and power will be routed by electrical technicians prior to PD electronics module installation (Needed April 2026 in P6)</a:t>
            </a:r>
            <a:endParaRPr lang="en-US" dirty="0" smtClean="0"/>
          </a:p>
          <a:p>
            <a:pPr marL="274638" lvl="1" indent="0">
              <a:buNone/>
            </a:pPr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45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4026" y="152400"/>
            <a:ext cx="8229600" cy="6471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Cryostat Top Electronics Installation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454029" y="914400"/>
            <a:ext cx="8232771" cy="5070302"/>
          </a:xfrm>
        </p:spPr>
        <p:txBody>
          <a:bodyPr/>
          <a:lstStyle/>
          <a:p>
            <a:r>
              <a:rPr lang="en-US" dirty="0" smtClean="0"/>
              <a:t>PD readout and monitoring electronics are required for detector installation QC checks</a:t>
            </a:r>
          </a:p>
          <a:p>
            <a:r>
              <a:rPr lang="en-US" dirty="0" smtClean="0"/>
              <a:t>Strong PD consortium preference for PD consortium scientists/technicians performing installation/checkout (with DAQ support)</a:t>
            </a:r>
          </a:p>
          <a:p>
            <a:r>
              <a:rPr lang="en-US" dirty="0" smtClean="0"/>
              <a:t>P6 currently shows 25 PD electronics installation/testing periods (one per APA row, approximately 15d duration)</a:t>
            </a:r>
          </a:p>
          <a:p>
            <a:pPr lvl="1"/>
            <a:r>
              <a:rPr lang="en-US" dirty="0" smtClean="0"/>
              <a:t>PD consortium preference to compress to installing all at one time and testing, which would revise P6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879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28270</TotalTime>
  <Words>641</Words>
  <Application>Microsoft Macintosh PowerPoint</Application>
  <PresentationFormat>On-screen Show (4:3)</PresentationFormat>
  <Paragraphs>105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Office Theme</vt:lpstr>
      <vt:lpstr>LBNF Content-Footer Theme</vt:lpstr>
      <vt:lpstr>1_LBNF Content-Footer Theme</vt:lpstr>
      <vt:lpstr>2_LBNF Content-Footer Theme</vt:lpstr>
      <vt:lpstr>PowerPoint Presentation</vt:lpstr>
      <vt:lpstr>Outline</vt:lpstr>
      <vt:lpstr>Action Item 18971:  PD Monitoring System Fiber</vt:lpstr>
      <vt:lpstr>Monitoring Fiber Routing Path</vt:lpstr>
      <vt:lpstr>Fiber Routing Through Crossing T</vt:lpstr>
      <vt:lpstr>February Item 18971Summary:</vt:lpstr>
      <vt:lpstr>Mini-rack Electronics Mounting</vt:lpstr>
      <vt:lpstr>PD Connections</vt:lpstr>
      <vt:lpstr>Cryostat Top Electronics Installation</vt:lpstr>
      <vt:lpstr>Installation QC on Cryostat Top</vt:lpstr>
      <vt:lpstr>PD Cryostat Top Installation Schedule</vt:lpstr>
      <vt:lpstr>Outstanding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David Warner</cp:lastModifiedBy>
  <cp:revision>516</cp:revision>
  <cp:lastPrinted>2017-02-24T18:10:33Z</cp:lastPrinted>
  <dcterms:created xsi:type="dcterms:W3CDTF">2016-07-13T11:29:54Z</dcterms:created>
  <dcterms:modified xsi:type="dcterms:W3CDTF">2020-02-03T09:52:33Z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2016-06-23T00:00:00Z</vt:filetime>
  </property>
  <property fmtid="{D5CDD505-2E9C-101B-9397-08002B2CF9AE}" pid="3" name="LastSaved">
    <vt:filetime>2016-07-13T00:00:00Z</vt:filetime>
  </property>
</Properties>
</file>