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1" r:id="rId6"/>
    <p:sldId id="259" r:id="rId7"/>
    <p:sldId id="262" r:id="rId8"/>
    <p:sldId id="263" r:id="rId9"/>
    <p:sldId id="265" r:id="rId10"/>
    <p:sldId id="264"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57"/>
    <p:restoredTop sz="94663"/>
  </p:normalViewPr>
  <p:slideViewPr>
    <p:cSldViewPr snapToGrid="0" snapToObjects="1">
      <p:cViewPr>
        <p:scale>
          <a:sx n="110" d="100"/>
          <a:sy n="110" d="100"/>
        </p:scale>
        <p:origin x="18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66208-B37A-184C-A310-72476ACFEB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EAEC38-474C-CA4C-8805-E8D9785CA3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EEFFF77-93AC-5F48-9554-78805B6403B1}"/>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5" name="Footer Placeholder 4">
            <a:extLst>
              <a:ext uri="{FF2B5EF4-FFF2-40B4-BE49-F238E27FC236}">
                <a16:creationId xmlns:a16="http://schemas.microsoft.com/office/drawing/2014/main" id="{C9E7E3FA-3B83-DA4C-8684-D3B0685DAA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6B3D3A-869B-6241-9ADD-3EDF4EEC206C}"/>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2677866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F7995-DB62-A641-B7AC-651BF36831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007362-8C82-1F47-845C-31D0CC60C77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43FE21-9E26-8C47-8F30-651221CA4AAA}"/>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5" name="Footer Placeholder 4">
            <a:extLst>
              <a:ext uri="{FF2B5EF4-FFF2-40B4-BE49-F238E27FC236}">
                <a16:creationId xmlns:a16="http://schemas.microsoft.com/office/drawing/2014/main" id="{3C99C397-25FD-5043-845B-E7B8956D51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FD20D1-50C4-6644-9F5C-059D539E006B}"/>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4007954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5D1981-2626-E54B-8B77-D3F7B55EF10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7E4506-07D4-F14B-861A-2213B69599F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1E1378-7CF6-4F46-B82D-01281A6985CF}"/>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5" name="Footer Placeholder 4">
            <a:extLst>
              <a:ext uri="{FF2B5EF4-FFF2-40B4-BE49-F238E27FC236}">
                <a16:creationId xmlns:a16="http://schemas.microsoft.com/office/drawing/2014/main" id="{02C6D5D0-B27C-EE40-B2EA-A9D354343A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3A6A65-9A13-DE43-A3A8-16A4834A1F2B}"/>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4286604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B7677-61F5-0243-80EC-BE79948BB3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8011C9-C83A-F34B-98E6-D486641117E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22DA78-E392-2145-811A-C8A202BE6937}"/>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5" name="Footer Placeholder 4">
            <a:extLst>
              <a:ext uri="{FF2B5EF4-FFF2-40B4-BE49-F238E27FC236}">
                <a16:creationId xmlns:a16="http://schemas.microsoft.com/office/drawing/2014/main" id="{A39981D0-B751-D441-A434-0C99FA2D21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6E28F7-B0A2-FF44-92A6-12112FB8E6CB}"/>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1679950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930A1-17C8-C14D-AFC0-46BAF301168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6726D7-28BA-A94E-AD29-4417ADE6B3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1BD474F-7DD4-DE4B-A151-073C32B9F63D}"/>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5" name="Footer Placeholder 4">
            <a:extLst>
              <a:ext uri="{FF2B5EF4-FFF2-40B4-BE49-F238E27FC236}">
                <a16:creationId xmlns:a16="http://schemas.microsoft.com/office/drawing/2014/main" id="{E9915439-DE02-124A-901A-D4101C7B1D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265BBC-B388-D44F-AF93-7227E7349DC4}"/>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947057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C7A41-BACB-8F4C-A144-815BB16EA9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2FBFBA-BEA1-E64E-8518-CA62ED16658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37CBC8-6617-074C-84A4-42B6413EE81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0A4574-0D16-3945-88B4-3B2F7848E616}"/>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6" name="Footer Placeholder 5">
            <a:extLst>
              <a:ext uri="{FF2B5EF4-FFF2-40B4-BE49-F238E27FC236}">
                <a16:creationId xmlns:a16="http://schemas.microsoft.com/office/drawing/2014/main" id="{5463BA13-A5D6-8F4A-A314-8059B36684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928408-DD48-5D47-8F5C-91DA490E520F}"/>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1958843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E8CFD-EC94-C746-A24E-50E4FBAFFBC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036716-E671-9A46-BE25-7E4C354F11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B62636-76A7-F145-9C13-C8BA8A55D99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128D136-ECF4-E14C-8E9C-71581FBD9D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CFAF198-9D26-0E44-B6E0-B95D142B2A8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FA0690-1D13-9148-9B37-DE1C6D702A18}"/>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8" name="Footer Placeholder 7">
            <a:extLst>
              <a:ext uri="{FF2B5EF4-FFF2-40B4-BE49-F238E27FC236}">
                <a16:creationId xmlns:a16="http://schemas.microsoft.com/office/drawing/2014/main" id="{E6F6EB66-5094-C446-AA09-46D836F9A4D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11C3F5B-F885-C848-9082-A01EC690183E}"/>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3597563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7A51E-D734-BA47-90AF-BAAD8D4993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D58C29-C28E-D143-B26C-A52BDA14238E}"/>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4" name="Footer Placeholder 3">
            <a:extLst>
              <a:ext uri="{FF2B5EF4-FFF2-40B4-BE49-F238E27FC236}">
                <a16:creationId xmlns:a16="http://schemas.microsoft.com/office/drawing/2014/main" id="{D722C4A6-64CB-D649-BCA8-103888A969D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53CE7D-7B7F-284E-AD0F-60DB5B264B42}"/>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3605130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EB8309-A17F-BC40-B3EA-8C6BF34CC92B}"/>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3" name="Footer Placeholder 2">
            <a:extLst>
              <a:ext uri="{FF2B5EF4-FFF2-40B4-BE49-F238E27FC236}">
                <a16:creationId xmlns:a16="http://schemas.microsoft.com/office/drawing/2014/main" id="{E1D81E88-8483-9745-BEE6-D91F658E4D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25066D-6354-7C4C-926D-445358F90380}"/>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2079709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481B4-1E63-2A4F-88BF-908B8E6E3B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70347F-8FC5-2C43-B9AB-DA0B7BD1C1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E88A79-E9C0-4844-BC2B-FB2779F0D1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00C1B1A-3422-E348-9F4F-B895838C1A81}"/>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6" name="Footer Placeholder 5">
            <a:extLst>
              <a:ext uri="{FF2B5EF4-FFF2-40B4-BE49-F238E27FC236}">
                <a16:creationId xmlns:a16="http://schemas.microsoft.com/office/drawing/2014/main" id="{AE8C831E-6E67-BE46-8C46-48E46BA56F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D464A4-38C9-6A4D-9DD4-8D5BBEC5DDA3}"/>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90098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E299E-9410-7B44-85A3-EF80A6C412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D5D1686-66C7-5745-B7C1-DCCFDE113B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5C1487-151D-914F-B17E-D1E85FED6B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B506194-09E7-A14A-B08E-B9602F0A2035}"/>
              </a:ext>
            </a:extLst>
          </p:cNvPr>
          <p:cNvSpPr>
            <a:spLocks noGrp="1"/>
          </p:cNvSpPr>
          <p:nvPr>
            <p:ph type="dt" sz="half" idx="10"/>
          </p:nvPr>
        </p:nvSpPr>
        <p:spPr/>
        <p:txBody>
          <a:bodyPr/>
          <a:lstStyle/>
          <a:p>
            <a:fld id="{A0DD156C-F85B-DF41-A72A-C83795169E94}" type="datetimeFigureOut">
              <a:rPr lang="en-US" smtClean="0"/>
              <a:t>1/22/20</a:t>
            </a:fld>
            <a:endParaRPr lang="en-US"/>
          </a:p>
        </p:txBody>
      </p:sp>
      <p:sp>
        <p:nvSpPr>
          <p:cNvPr id="6" name="Footer Placeholder 5">
            <a:extLst>
              <a:ext uri="{FF2B5EF4-FFF2-40B4-BE49-F238E27FC236}">
                <a16:creationId xmlns:a16="http://schemas.microsoft.com/office/drawing/2014/main" id="{531890D4-C4D3-704A-A077-DFA3DA5FFC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617430-EFD2-9146-9E30-45CDC32972F5}"/>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2053463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8A9753-33D1-0C43-AD73-13DD3767B1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465FFA-257A-1E47-9723-7E403F94CE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C7FF15-0321-624D-86B1-1184E86AD9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DD156C-F85B-DF41-A72A-C83795169E94}" type="datetimeFigureOut">
              <a:rPr lang="en-US" smtClean="0"/>
              <a:t>1/22/20</a:t>
            </a:fld>
            <a:endParaRPr lang="en-US"/>
          </a:p>
        </p:txBody>
      </p:sp>
      <p:sp>
        <p:nvSpPr>
          <p:cNvPr id="5" name="Footer Placeholder 4">
            <a:extLst>
              <a:ext uri="{FF2B5EF4-FFF2-40B4-BE49-F238E27FC236}">
                <a16:creationId xmlns:a16="http://schemas.microsoft.com/office/drawing/2014/main" id="{D4598660-16C0-DC4D-9150-1A68B101C8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F58DA51-E257-EC43-B720-9B0DB53EA2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F8EE0B-0800-F345-8966-6473F9DCEC2F}" type="slidenum">
              <a:rPr lang="en-US" smtClean="0"/>
              <a:t>‹#›</a:t>
            </a:fld>
            <a:endParaRPr lang="en-US"/>
          </a:p>
        </p:txBody>
      </p:sp>
    </p:spTree>
    <p:extLst>
      <p:ext uri="{BB962C8B-B14F-4D97-AF65-F5344CB8AC3E}">
        <p14:creationId xmlns:p14="http://schemas.microsoft.com/office/powerpoint/2010/main" val="394984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1D7A9-2733-D143-9F41-146CCD144F93}"/>
              </a:ext>
            </a:extLst>
          </p:cNvPr>
          <p:cNvSpPr>
            <a:spLocks noGrp="1"/>
          </p:cNvSpPr>
          <p:nvPr>
            <p:ph type="ctrTitle"/>
          </p:nvPr>
        </p:nvSpPr>
        <p:spPr/>
        <p:txBody>
          <a:bodyPr/>
          <a:lstStyle/>
          <a:p>
            <a:r>
              <a:rPr lang="en-US" dirty="0"/>
              <a:t>Discussion of Milestones</a:t>
            </a:r>
          </a:p>
        </p:txBody>
      </p:sp>
      <p:sp>
        <p:nvSpPr>
          <p:cNvPr id="3" name="Subtitle 2">
            <a:extLst>
              <a:ext uri="{FF2B5EF4-FFF2-40B4-BE49-F238E27FC236}">
                <a16:creationId xmlns:a16="http://schemas.microsoft.com/office/drawing/2014/main" id="{30A88CE8-887F-704E-99C2-773E2F7B0D58}"/>
              </a:ext>
            </a:extLst>
          </p:cNvPr>
          <p:cNvSpPr>
            <a:spLocks noGrp="1"/>
          </p:cNvSpPr>
          <p:nvPr>
            <p:ph type="subTitle" idx="1"/>
          </p:nvPr>
        </p:nvSpPr>
        <p:spPr/>
        <p:txBody>
          <a:bodyPr/>
          <a:lstStyle/>
          <a:p>
            <a:r>
              <a:rPr lang="en-US" dirty="0"/>
              <a:t>J Stewart</a:t>
            </a:r>
          </a:p>
          <a:p>
            <a:r>
              <a:rPr lang="en-US" dirty="0"/>
              <a:t>I&amp;I workshop February 2020</a:t>
            </a:r>
          </a:p>
        </p:txBody>
      </p:sp>
    </p:spTree>
    <p:extLst>
      <p:ext uri="{BB962C8B-B14F-4D97-AF65-F5344CB8AC3E}">
        <p14:creationId xmlns:p14="http://schemas.microsoft.com/office/powerpoint/2010/main" val="3839011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6034B-53EF-464D-A42C-C7F097800D78}"/>
              </a:ext>
            </a:extLst>
          </p:cNvPr>
          <p:cNvSpPr>
            <a:spLocks noGrp="1"/>
          </p:cNvSpPr>
          <p:nvPr>
            <p:ph type="title"/>
          </p:nvPr>
        </p:nvSpPr>
        <p:spPr>
          <a:xfrm>
            <a:off x="838200" y="365126"/>
            <a:ext cx="10515600" cy="769194"/>
          </a:xfrm>
        </p:spPr>
        <p:txBody>
          <a:bodyPr/>
          <a:lstStyle/>
          <a:p>
            <a:r>
              <a:rPr lang="en-US" dirty="0"/>
              <a:t>Avail: Cryostat roof ready for Det. Install</a:t>
            </a:r>
          </a:p>
        </p:txBody>
      </p:sp>
      <p:sp>
        <p:nvSpPr>
          <p:cNvPr id="3" name="Content Placeholder 2">
            <a:extLst>
              <a:ext uri="{FF2B5EF4-FFF2-40B4-BE49-F238E27FC236}">
                <a16:creationId xmlns:a16="http://schemas.microsoft.com/office/drawing/2014/main" id="{6D70CB39-7610-2145-A551-203725581072}"/>
              </a:ext>
            </a:extLst>
          </p:cNvPr>
          <p:cNvSpPr>
            <a:spLocks noGrp="1"/>
          </p:cNvSpPr>
          <p:nvPr>
            <p:ph idx="1"/>
          </p:nvPr>
        </p:nvSpPr>
        <p:spPr>
          <a:xfrm>
            <a:off x="838200" y="1134320"/>
            <a:ext cx="10515600" cy="5042643"/>
          </a:xfrm>
        </p:spPr>
        <p:txBody>
          <a:bodyPr>
            <a:normAutofit fontScale="92500" lnSpcReduction="10000"/>
          </a:bodyPr>
          <a:lstStyle/>
          <a:p>
            <a:pPr marL="0" indent="0">
              <a:buNone/>
            </a:pPr>
            <a:r>
              <a:rPr lang="en-US" dirty="0"/>
              <a:t>The consortia work on the cryostat roof includes installation of the WEIC, installing the PD electronics, and routing detector cables and fibers. </a:t>
            </a:r>
          </a:p>
          <a:p>
            <a:pPr marL="0" indent="0">
              <a:buNone/>
            </a:pPr>
            <a:r>
              <a:rPr lang="en-US" dirty="0"/>
              <a:t>These activities can begin when the heavy work on the cryostat roof is done.</a:t>
            </a:r>
          </a:p>
          <a:p>
            <a:r>
              <a:rPr lang="en-US" dirty="0"/>
              <a:t> The mezzanines are in place.</a:t>
            </a:r>
          </a:p>
          <a:p>
            <a:r>
              <a:rPr lang="en-US" dirty="0"/>
              <a:t>All racks on the mezzanines are operational.</a:t>
            </a:r>
          </a:p>
          <a:p>
            <a:r>
              <a:rPr lang="en-US" dirty="0"/>
              <a:t>Lighting and fire suppression under the mezzanines are complete.</a:t>
            </a:r>
          </a:p>
          <a:p>
            <a:r>
              <a:rPr lang="en-US" dirty="0"/>
              <a:t>The deck on the cryostat is finished.</a:t>
            </a:r>
          </a:p>
          <a:p>
            <a:r>
              <a:rPr lang="en-US" dirty="0"/>
              <a:t>All piping for </a:t>
            </a:r>
            <a:r>
              <a:rPr lang="en-US" dirty="0" err="1"/>
              <a:t>Ar</a:t>
            </a:r>
            <a:r>
              <a:rPr lang="en-US" dirty="0"/>
              <a:t> purge are installed (heavy work with welding).</a:t>
            </a:r>
          </a:p>
          <a:p>
            <a:r>
              <a:rPr lang="en-US" dirty="0"/>
              <a:t>The cable trays on the cryostat roof are in place.</a:t>
            </a:r>
          </a:p>
          <a:p>
            <a:r>
              <a:rPr lang="en-US" dirty="0"/>
              <a:t>The 12U racks are in place.</a:t>
            </a:r>
          </a:p>
          <a:p>
            <a:r>
              <a:rPr lang="en-US" dirty="0"/>
              <a:t>The CE crosses are installed.</a:t>
            </a:r>
          </a:p>
          <a:p>
            <a:endParaRPr lang="en-US" dirty="0"/>
          </a:p>
        </p:txBody>
      </p:sp>
    </p:spTree>
    <p:extLst>
      <p:ext uri="{BB962C8B-B14F-4D97-AF65-F5344CB8AC3E}">
        <p14:creationId xmlns:p14="http://schemas.microsoft.com/office/powerpoint/2010/main" val="4076227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F9D69-0375-9D4A-8C21-234B68AC3F98}"/>
              </a:ext>
            </a:extLst>
          </p:cNvPr>
          <p:cNvSpPr>
            <a:spLocks noGrp="1"/>
          </p:cNvSpPr>
          <p:nvPr>
            <p:ph type="title"/>
          </p:nvPr>
        </p:nvSpPr>
        <p:spPr/>
        <p:txBody>
          <a:bodyPr/>
          <a:lstStyle/>
          <a:p>
            <a:r>
              <a:rPr lang="en-US" dirty="0"/>
              <a:t>Installation milestones?</a:t>
            </a:r>
          </a:p>
        </p:txBody>
      </p:sp>
      <p:sp>
        <p:nvSpPr>
          <p:cNvPr id="3" name="Content Placeholder 2">
            <a:extLst>
              <a:ext uri="{FF2B5EF4-FFF2-40B4-BE49-F238E27FC236}">
                <a16:creationId xmlns:a16="http://schemas.microsoft.com/office/drawing/2014/main" id="{99DEA1FA-F436-6342-8D2B-1F10FFC8A423}"/>
              </a:ext>
            </a:extLst>
          </p:cNvPr>
          <p:cNvSpPr>
            <a:spLocks noGrp="1"/>
          </p:cNvSpPr>
          <p:nvPr>
            <p:ph idx="1"/>
          </p:nvPr>
        </p:nvSpPr>
        <p:spPr/>
        <p:txBody>
          <a:bodyPr/>
          <a:lstStyle/>
          <a:p>
            <a:r>
              <a:rPr lang="en-US" dirty="0"/>
              <a:t>What is missing?</a:t>
            </a:r>
          </a:p>
        </p:txBody>
      </p:sp>
    </p:spTree>
    <p:extLst>
      <p:ext uri="{BB962C8B-B14F-4D97-AF65-F5344CB8AC3E}">
        <p14:creationId xmlns:p14="http://schemas.microsoft.com/office/powerpoint/2010/main" val="3550725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A343D-FACC-3645-B785-19731A716B89}"/>
              </a:ext>
            </a:extLst>
          </p:cNvPr>
          <p:cNvSpPr>
            <a:spLocks noGrp="1"/>
          </p:cNvSpPr>
          <p:nvPr>
            <p:ph type="title"/>
          </p:nvPr>
        </p:nvSpPr>
        <p:spPr/>
        <p:txBody>
          <a:bodyPr/>
          <a:lstStyle/>
          <a:p>
            <a:r>
              <a:rPr lang="en-US" dirty="0"/>
              <a:t>Comments</a:t>
            </a:r>
          </a:p>
        </p:txBody>
      </p:sp>
      <p:sp>
        <p:nvSpPr>
          <p:cNvPr id="3" name="Content Placeholder 2">
            <a:extLst>
              <a:ext uri="{FF2B5EF4-FFF2-40B4-BE49-F238E27FC236}">
                <a16:creationId xmlns:a16="http://schemas.microsoft.com/office/drawing/2014/main" id="{648AA2ED-B31B-BF40-95A0-2737F063988B}"/>
              </a:ext>
            </a:extLst>
          </p:cNvPr>
          <p:cNvSpPr>
            <a:spLocks noGrp="1"/>
          </p:cNvSpPr>
          <p:nvPr>
            <p:ph idx="1"/>
          </p:nvPr>
        </p:nvSpPr>
        <p:spPr/>
        <p:txBody>
          <a:bodyPr/>
          <a:lstStyle/>
          <a:p>
            <a:r>
              <a:rPr lang="en-US" dirty="0"/>
              <a:t>The milestones need duplicated for detector #2.</a:t>
            </a:r>
          </a:p>
          <a:p>
            <a:r>
              <a:rPr lang="en-US" dirty="0"/>
              <a:t>The final phrasing needs iterated with management.</a:t>
            </a:r>
          </a:p>
          <a:p>
            <a:r>
              <a:rPr lang="en-US" dirty="0"/>
              <a:t>This gives 31 milestones over 3 years.</a:t>
            </a:r>
          </a:p>
          <a:p>
            <a:r>
              <a:rPr lang="en-US" dirty="0"/>
              <a:t>Additional internal milestones will be needed for I&amp;I procurements.</a:t>
            </a:r>
          </a:p>
        </p:txBody>
      </p:sp>
    </p:spTree>
    <p:extLst>
      <p:ext uri="{BB962C8B-B14F-4D97-AF65-F5344CB8AC3E}">
        <p14:creationId xmlns:p14="http://schemas.microsoft.com/office/powerpoint/2010/main" val="3767499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3E8B7-D29E-B94F-AD40-D8520FA23D1D}"/>
              </a:ext>
            </a:extLst>
          </p:cNvPr>
          <p:cNvSpPr>
            <a:spLocks noGrp="1"/>
          </p:cNvSpPr>
          <p:nvPr>
            <p:ph type="title"/>
          </p:nvPr>
        </p:nvSpPr>
        <p:spPr/>
        <p:txBody>
          <a:bodyPr/>
          <a:lstStyle/>
          <a:p>
            <a:r>
              <a:rPr lang="en-US" dirty="0"/>
              <a:t>General Overview of the Setup period</a:t>
            </a:r>
          </a:p>
        </p:txBody>
      </p:sp>
      <p:pic>
        <p:nvPicPr>
          <p:cNvPr id="4" name="Content Placeholder 3">
            <a:extLst>
              <a:ext uri="{FF2B5EF4-FFF2-40B4-BE49-F238E27FC236}">
                <a16:creationId xmlns:a16="http://schemas.microsoft.com/office/drawing/2014/main" id="{9B59BBCC-D157-6545-9B37-658801DE5B9C}"/>
              </a:ext>
            </a:extLst>
          </p:cNvPr>
          <p:cNvPicPr>
            <a:picLocks noGrp="1" noChangeAspect="1"/>
          </p:cNvPicPr>
          <p:nvPr>
            <p:ph idx="1"/>
          </p:nvPr>
        </p:nvPicPr>
        <p:blipFill>
          <a:blip r:embed="rId2"/>
          <a:stretch>
            <a:fillRect/>
          </a:stretch>
        </p:blipFill>
        <p:spPr>
          <a:xfrm>
            <a:off x="838200" y="1283201"/>
            <a:ext cx="10515600" cy="4292727"/>
          </a:xfrm>
          <a:prstGeom prst="rect">
            <a:avLst/>
          </a:prstGeom>
        </p:spPr>
      </p:pic>
      <p:grpSp>
        <p:nvGrpSpPr>
          <p:cNvPr id="10" name="Group 9">
            <a:extLst>
              <a:ext uri="{FF2B5EF4-FFF2-40B4-BE49-F238E27FC236}">
                <a16:creationId xmlns:a16="http://schemas.microsoft.com/office/drawing/2014/main" id="{AEBBAECD-D38A-1745-9245-21251406E0B6}"/>
              </a:ext>
            </a:extLst>
          </p:cNvPr>
          <p:cNvGrpSpPr/>
          <p:nvPr/>
        </p:nvGrpSpPr>
        <p:grpSpPr>
          <a:xfrm>
            <a:off x="3927021" y="2645620"/>
            <a:ext cx="3350830" cy="1851835"/>
            <a:chOff x="3943349" y="3226676"/>
            <a:chExt cx="3350830" cy="1851835"/>
          </a:xfrm>
        </p:grpSpPr>
        <p:cxnSp>
          <p:nvCxnSpPr>
            <p:cNvPr id="8" name="Straight Arrow Connector 7">
              <a:extLst>
                <a:ext uri="{FF2B5EF4-FFF2-40B4-BE49-F238E27FC236}">
                  <a16:creationId xmlns:a16="http://schemas.microsoft.com/office/drawing/2014/main" id="{9AC24739-EE14-C749-B910-659B641AD88F}"/>
                </a:ext>
              </a:extLst>
            </p:cNvPr>
            <p:cNvCxnSpPr/>
            <p:nvPr/>
          </p:nvCxnSpPr>
          <p:spPr>
            <a:xfrm flipV="1">
              <a:off x="6589986" y="3226676"/>
              <a:ext cx="704193" cy="809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3358E71-B8FC-8F42-85BC-30130FEF1F69}"/>
                </a:ext>
              </a:extLst>
            </p:cNvPr>
            <p:cNvSpPr txBox="1"/>
            <p:nvPr/>
          </p:nvSpPr>
          <p:spPr>
            <a:xfrm>
              <a:off x="3943349" y="4001293"/>
              <a:ext cx="3243263" cy="1077218"/>
            </a:xfrm>
            <a:prstGeom prst="rect">
              <a:avLst/>
            </a:prstGeom>
            <a:solidFill>
              <a:schemeClr val="bg1"/>
            </a:solidFill>
          </p:spPr>
          <p:txBody>
            <a:bodyPr wrap="square" rtlCol="0">
              <a:spAutoFit/>
            </a:bodyPr>
            <a:lstStyle/>
            <a:p>
              <a:r>
                <a:rPr lang="en-US" sz="1600" dirty="0"/>
                <a:t>Last 3 months of the warm structure fabrication will be internal welding. Access to the top is possible.  Mainly infrastructure work.</a:t>
              </a:r>
            </a:p>
          </p:txBody>
        </p:sp>
      </p:grpSp>
      <p:grpSp>
        <p:nvGrpSpPr>
          <p:cNvPr id="13" name="Group 12">
            <a:extLst>
              <a:ext uri="{FF2B5EF4-FFF2-40B4-BE49-F238E27FC236}">
                <a16:creationId xmlns:a16="http://schemas.microsoft.com/office/drawing/2014/main" id="{853801D9-435D-2D42-87B6-0784CDA64C30}"/>
              </a:ext>
            </a:extLst>
          </p:cNvPr>
          <p:cNvGrpSpPr/>
          <p:nvPr/>
        </p:nvGrpSpPr>
        <p:grpSpPr>
          <a:xfrm>
            <a:off x="4165142" y="2818566"/>
            <a:ext cx="4030389" cy="3357777"/>
            <a:chOff x="3809014" y="1966954"/>
            <a:chExt cx="4030389" cy="3357777"/>
          </a:xfrm>
        </p:grpSpPr>
        <p:cxnSp>
          <p:nvCxnSpPr>
            <p:cNvPr id="14" name="Straight Arrow Connector 13">
              <a:extLst>
                <a:ext uri="{FF2B5EF4-FFF2-40B4-BE49-F238E27FC236}">
                  <a16:creationId xmlns:a16="http://schemas.microsoft.com/office/drawing/2014/main" id="{192E356C-2E64-AC48-87C2-5CF8DA6EEDF4}"/>
                </a:ext>
              </a:extLst>
            </p:cNvPr>
            <p:cNvCxnSpPr>
              <a:cxnSpLocks/>
            </p:cNvCxnSpPr>
            <p:nvPr/>
          </p:nvCxnSpPr>
          <p:spPr>
            <a:xfrm flipV="1">
              <a:off x="7052277" y="1966954"/>
              <a:ext cx="787126" cy="19939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EF09C8B-FA39-7F41-92F3-2C4DD503E8DF}"/>
                </a:ext>
              </a:extLst>
            </p:cNvPr>
            <p:cNvSpPr txBox="1"/>
            <p:nvPr/>
          </p:nvSpPr>
          <p:spPr>
            <a:xfrm>
              <a:off x="3809014" y="4001292"/>
              <a:ext cx="3243263" cy="1323439"/>
            </a:xfrm>
            <a:prstGeom prst="rect">
              <a:avLst/>
            </a:prstGeom>
            <a:solidFill>
              <a:schemeClr val="bg1"/>
            </a:solidFill>
          </p:spPr>
          <p:txBody>
            <a:bodyPr wrap="square" rtlCol="0">
              <a:spAutoFit/>
            </a:bodyPr>
            <a:lstStyle/>
            <a:p>
              <a:r>
                <a:rPr lang="en-US" sz="1600" dirty="0"/>
                <a:t>When the cold structure work starts work on the cleanroom needs to stop as large amounts of material and many people are needed for the foam.</a:t>
              </a:r>
            </a:p>
          </p:txBody>
        </p:sp>
      </p:grpSp>
      <p:grpSp>
        <p:nvGrpSpPr>
          <p:cNvPr id="17" name="Group 16">
            <a:extLst>
              <a:ext uri="{FF2B5EF4-FFF2-40B4-BE49-F238E27FC236}">
                <a16:creationId xmlns:a16="http://schemas.microsoft.com/office/drawing/2014/main" id="{F196027C-06D0-4544-B337-6ACD83195F22}"/>
              </a:ext>
            </a:extLst>
          </p:cNvPr>
          <p:cNvGrpSpPr/>
          <p:nvPr/>
        </p:nvGrpSpPr>
        <p:grpSpPr>
          <a:xfrm>
            <a:off x="7542740" y="4996543"/>
            <a:ext cx="3243263" cy="1913590"/>
            <a:chOff x="5427208" y="1784386"/>
            <a:chExt cx="3243263" cy="1913590"/>
          </a:xfrm>
        </p:grpSpPr>
        <p:cxnSp>
          <p:nvCxnSpPr>
            <p:cNvPr id="18" name="Straight Arrow Connector 17">
              <a:extLst>
                <a:ext uri="{FF2B5EF4-FFF2-40B4-BE49-F238E27FC236}">
                  <a16:creationId xmlns:a16="http://schemas.microsoft.com/office/drawing/2014/main" id="{67ACE11A-029A-B845-9701-08666D05CDBA}"/>
                </a:ext>
              </a:extLst>
            </p:cNvPr>
            <p:cNvCxnSpPr>
              <a:cxnSpLocks/>
            </p:cNvCxnSpPr>
            <p:nvPr/>
          </p:nvCxnSpPr>
          <p:spPr>
            <a:xfrm flipV="1">
              <a:off x="7467978" y="1784386"/>
              <a:ext cx="327933" cy="5180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600D8B4-46AC-FF4F-9F28-6FBB8D204400}"/>
                </a:ext>
              </a:extLst>
            </p:cNvPr>
            <p:cNvSpPr txBox="1"/>
            <p:nvPr/>
          </p:nvSpPr>
          <p:spPr>
            <a:xfrm>
              <a:off x="5427208" y="2374537"/>
              <a:ext cx="3243263" cy="1323439"/>
            </a:xfrm>
            <a:prstGeom prst="rect">
              <a:avLst/>
            </a:prstGeom>
            <a:solidFill>
              <a:schemeClr val="bg1"/>
            </a:solidFill>
          </p:spPr>
          <p:txBody>
            <a:bodyPr wrap="square" rtlCol="0">
              <a:spAutoFit/>
            </a:bodyPr>
            <a:lstStyle/>
            <a:p>
              <a:r>
                <a:rPr lang="en-US" sz="1600" dirty="0"/>
                <a:t>~7 months after the start of the cold installation the foam is installed. The space required and number of people reduces to a point where the cleanroom installation can start.</a:t>
              </a:r>
            </a:p>
          </p:txBody>
        </p:sp>
      </p:grpSp>
    </p:spTree>
    <p:extLst>
      <p:ext uri="{BB962C8B-B14F-4D97-AF65-F5344CB8AC3E}">
        <p14:creationId xmlns:p14="http://schemas.microsoft.com/office/powerpoint/2010/main" val="4229333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3D679-9D0B-0B40-960B-9DE55E7B8D3D}"/>
              </a:ext>
            </a:extLst>
          </p:cNvPr>
          <p:cNvSpPr>
            <a:spLocks noGrp="1"/>
          </p:cNvSpPr>
          <p:nvPr>
            <p:ph type="title"/>
          </p:nvPr>
        </p:nvSpPr>
        <p:spPr>
          <a:xfrm>
            <a:off x="838200" y="365126"/>
            <a:ext cx="10515600" cy="763588"/>
          </a:xfrm>
        </p:spPr>
        <p:txBody>
          <a:bodyPr/>
          <a:lstStyle/>
          <a:p>
            <a:r>
              <a:rPr lang="en-US" dirty="0"/>
              <a:t>Top list of milestones Detector #1</a:t>
            </a:r>
          </a:p>
        </p:txBody>
      </p:sp>
      <p:sp>
        <p:nvSpPr>
          <p:cNvPr id="3" name="Content Placeholder 2">
            <a:extLst>
              <a:ext uri="{FF2B5EF4-FFF2-40B4-BE49-F238E27FC236}">
                <a16:creationId xmlns:a16="http://schemas.microsoft.com/office/drawing/2014/main" id="{CCD7A8E3-ACFE-414E-9874-65E5394F88FE}"/>
              </a:ext>
            </a:extLst>
          </p:cNvPr>
          <p:cNvSpPr>
            <a:spLocks noGrp="1"/>
          </p:cNvSpPr>
          <p:nvPr>
            <p:ph idx="1"/>
          </p:nvPr>
        </p:nvSpPr>
        <p:spPr>
          <a:xfrm>
            <a:off x="838200" y="1253330"/>
            <a:ext cx="10515600" cy="4876007"/>
          </a:xfrm>
        </p:spPr>
        <p:txBody>
          <a:bodyPr>
            <a:normAutofit lnSpcReduction="10000"/>
          </a:bodyPr>
          <a:lstStyle/>
          <a:p>
            <a:pPr marL="514350" indent="-514350">
              <a:buFont typeface="+mj-lt"/>
              <a:buAutoNum type="arabicPeriod"/>
            </a:pPr>
            <a:r>
              <a:rPr lang="en-US" dirty="0"/>
              <a:t>Avail: AUP Cavern 1 and 2</a:t>
            </a:r>
          </a:p>
          <a:p>
            <a:pPr marL="514350" indent="-514350">
              <a:buFont typeface="+mj-lt"/>
              <a:buAutoNum type="arabicPeriod"/>
            </a:pPr>
            <a:r>
              <a:rPr lang="en-US" dirty="0"/>
              <a:t>Begin: Warm cryostat#1 construction</a:t>
            </a:r>
          </a:p>
          <a:p>
            <a:pPr marL="514350" indent="-514350">
              <a:buFont typeface="+mj-lt"/>
              <a:buAutoNum type="arabicPeriod"/>
            </a:pPr>
            <a:r>
              <a:rPr lang="en-US" dirty="0"/>
              <a:t>Begin: Work on cryostat roof and initial cleanroom Prep</a:t>
            </a:r>
          </a:p>
          <a:p>
            <a:pPr marL="514350" indent="-514350">
              <a:buFont typeface="+mj-lt"/>
              <a:buAutoNum type="arabicPeriod"/>
            </a:pPr>
            <a:r>
              <a:rPr lang="en-US" dirty="0">
                <a:latin typeface="pœ'3BÁ˛"/>
              </a:rPr>
              <a:t>Complete: Cryostat#1 warm structure</a:t>
            </a:r>
          </a:p>
          <a:p>
            <a:pPr marL="514350" indent="-514350">
              <a:buFont typeface="+mj-lt"/>
              <a:buAutoNum type="arabicPeriod"/>
            </a:pPr>
            <a:r>
              <a:rPr lang="en-US" dirty="0">
                <a:latin typeface="pœ'3BÁ˛"/>
              </a:rPr>
              <a:t>Begin: Cryostat Cold Structure construction</a:t>
            </a:r>
          </a:p>
          <a:p>
            <a:pPr marL="514350" indent="-514350">
              <a:buFont typeface="+mj-lt"/>
              <a:buAutoNum type="arabicPeriod"/>
            </a:pPr>
            <a:r>
              <a:rPr lang="en-US" dirty="0"/>
              <a:t>Avail: Authorization to start final cleanroom prep</a:t>
            </a:r>
          </a:p>
          <a:p>
            <a:pPr marL="514350" indent="-514350">
              <a:buFont typeface="+mj-lt"/>
              <a:buAutoNum type="arabicPeriod"/>
            </a:pPr>
            <a:r>
              <a:rPr lang="en-US" dirty="0"/>
              <a:t>Avail: Cryostat Cold Structure (cryostat clean)</a:t>
            </a:r>
          </a:p>
          <a:p>
            <a:pPr marL="514350" indent="-514350">
              <a:buFont typeface="+mj-lt"/>
              <a:buAutoNum type="arabicPeriod"/>
            </a:pPr>
            <a:r>
              <a:rPr lang="en-US" dirty="0"/>
              <a:t>Detector#1 Ready for Installation</a:t>
            </a:r>
          </a:p>
          <a:p>
            <a:pPr marL="514350" indent="-514350">
              <a:buFont typeface="+mj-lt"/>
              <a:buAutoNum type="arabicPeriod"/>
            </a:pPr>
            <a:r>
              <a:rPr lang="en-US" dirty="0"/>
              <a:t>Begin closing TCO detector #1</a:t>
            </a:r>
          </a:p>
          <a:p>
            <a:pPr marL="514350" indent="-514350">
              <a:buFont typeface="+mj-lt"/>
              <a:buAutoNum type="arabicPeriod"/>
            </a:pPr>
            <a:r>
              <a:rPr lang="en-US" dirty="0"/>
              <a:t>Detector #1 installation complete</a:t>
            </a:r>
          </a:p>
          <a:p>
            <a:pPr marL="514350" indent="-514350">
              <a:buFont typeface="+mj-lt"/>
              <a:buAutoNum type="arabicPeriod"/>
            </a:pPr>
            <a:endParaRPr lang="en-US" dirty="0"/>
          </a:p>
        </p:txBody>
      </p:sp>
      <p:sp>
        <p:nvSpPr>
          <p:cNvPr id="4" name="TextBox 3">
            <a:extLst>
              <a:ext uri="{FF2B5EF4-FFF2-40B4-BE49-F238E27FC236}">
                <a16:creationId xmlns:a16="http://schemas.microsoft.com/office/drawing/2014/main" id="{02F1125D-1DB6-EE4A-94CF-0CE4F0FD04BA}"/>
              </a:ext>
            </a:extLst>
          </p:cNvPr>
          <p:cNvSpPr txBox="1"/>
          <p:nvPr/>
        </p:nvSpPr>
        <p:spPr>
          <a:xfrm>
            <a:off x="9126139" y="189978"/>
            <a:ext cx="2897691" cy="646331"/>
          </a:xfrm>
          <a:prstGeom prst="rect">
            <a:avLst/>
          </a:prstGeom>
          <a:noFill/>
        </p:spPr>
        <p:txBody>
          <a:bodyPr wrap="square" rtlCol="0">
            <a:spAutoFit/>
          </a:bodyPr>
          <a:lstStyle/>
          <a:p>
            <a:r>
              <a:rPr lang="en-US" dirty="0"/>
              <a:t>Authorization for use and possession (AUP)</a:t>
            </a:r>
          </a:p>
        </p:txBody>
      </p:sp>
      <p:sp>
        <p:nvSpPr>
          <p:cNvPr id="5" name="Right Bracket 4">
            <a:extLst>
              <a:ext uri="{FF2B5EF4-FFF2-40B4-BE49-F238E27FC236}">
                <a16:creationId xmlns:a16="http://schemas.microsoft.com/office/drawing/2014/main" id="{9032DE1C-616D-8347-8F92-029DFE249134}"/>
              </a:ext>
            </a:extLst>
          </p:cNvPr>
          <p:cNvSpPr/>
          <p:nvPr/>
        </p:nvSpPr>
        <p:spPr>
          <a:xfrm>
            <a:off x="9535886" y="1573566"/>
            <a:ext cx="163285" cy="1528863"/>
          </a:xfrm>
          <a:prstGeom prst="righ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ket 5">
            <a:extLst>
              <a:ext uri="{FF2B5EF4-FFF2-40B4-BE49-F238E27FC236}">
                <a16:creationId xmlns:a16="http://schemas.microsoft.com/office/drawing/2014/main" id="{36094615-4A55-B446-B8F9-FD1266374F72}"/>
              </a:ext>
            </a:extLst>
          </p:cNvPr>
          <p:cNvSpPr/>
          <p:nvPr/>
        </p:nvSpPr>
        <p:spPr>
          <a:xfrm>
            <a:off x="9535886" y="3151525"/>
            <a:ext cx="163285" cy="1126561"/>
          </a:xfrm>
          <a:prstGeom prst="righ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ight Bracket 6">
            <a:extLst>
              <a:ext uri="{FF2B5EF4-FFF2-40B4-BE49-F238E27FC236}">
                <a16:creationId xmlns:a16="http://schemas.microsoft.com/office/drawing/2014/main" id="{DBFC3060-E512-054F-ACF4-EC00D0104238}"/>
              </a:ext>
            </a:extLst>
          </p:cNvPr>
          <p:cNvSpPr/>
          <p:nvPr/>
        </p:nvSpPr>
        <p:spPr>
          <a:xfrm>
            <a:off x="9541328" y="4327182"/>
            <a:ext cx="163285" cy="1126561"/>
          </a:xfrm>
          <a:prstGeom prst="righ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7BE577EF-FE0D-9845-B870-32B8FF9ED633}"/>
              </a:ext>
            </a:extLst>
          </p:cNvPr>
          <p:cNvSpPr txBox="1"/>
          <p:nvPr/>
        </p:nvSpPr>
        <p:spPr>
          <a:xfrm>
            <a:off x="10072059" y="2041229"/>
            <a:ext cx="1584665" cy="369332"/>
          </a:xfrm>
          <a:prstGeom prst="rect">
            <a:avLst/>
          </a:prstGeom>
          <a:noFill/>
        </p:spPr>
        <p:txBody>
          <a:bodyPr wrap="none" rtlCol="0">
            <a:spAutoFit/>
          </a:bodyPr>
          <a:lstStyle/>
          <a:p>
            <a:r>
              <a:rPr lang="en-US" dirty="0"/>
              <a:t>Cryostat Warm</a:t>
            </a:r>
          </a:p>
        </p:txBody>
      </p:sp>
      <p:sp>
        <p:nvSpPr>
          <p:cNvPr id="9" name="TextBox 8">
            <a:extLst>
              <a:ext uri="{FF2B5EF4-FFF2-40B4-BE49-F238E27FC236}">
                <a16:creationId xmlns:a16="http://schemas.microsoft.com/office/drawing/2014/main" id="{95F5D785-28B7-C24A-AF1E-450CD1298959}"/>
              </a:ext>
            </a:extLst>
          </p:cNvPr>
          <p:cNvSpPr txBox="1"/>
          <p:nvPr/>
        </p:nvSpPr>
        <p:spPr>
          <a:xfrm>
            <a:off x="9920597" y="3482119"/>
            <a:ext cx="1432380" cy="369332"/>
          </a:xfrm>
          <a:prstGeom prst="rect">
            <a:avLst/>
          </a:prstGeom>
          <a:noFill/>
        </p:spPr>
        <p:txBody>
          <a:bodyPr wrap="none" rtlCol="0">
            <a:spAutoFit/>
          </a:bodyPr>
          <a:lstStyle/>
          <a:p>
            <a:r>
              <a:rPr lang="en-US" dirty="0"/>
              <a:t>Cryostat Cold</a:t>
            </a:r>
          </a:p>
        </p:txBody>
      </p:sp>
      <p:sp>
        <p:nvSpPr>
          <p:cNvPr id="10" name="TextBox 9">
            <a:extLst>
              <a:ext uri="{FF2B5EF4-FFF2-40B4-BE49-F238E27FC236}">
                <a16:creationId xmlns:a16="http://schemas.microsoft.com/office/drawing/2014/main" id="{59C64C35-2723-9847-9306-BC476C94424F}"/>
              </a:ext>
            </a:extLst>
          </p:cNvPr>
          <p:cNvSpPr txBox="1"/>
          <p:nvPr/>
        </p:nvSpPr>
        <p:spPr>
          <a:xfrm>
            <a:off x="10072059" y="4705795"/>
            <a:ext cx="1780417" cy="646331"/>
          </a:xfrm>
          <a:prstGeom prst="rect">
            <a:avLst/>
          </a:prstGeom>
          <a:noFill/>
        </p:spPr>
        <p:txBody>
          <a:bodyPr wrap="square" rtlCol="0">
            <a:spAutoFit/>
          </a:bodyPr>
          <a:lstStyle/>
          <a:p>
            <a:r>
              <a:rPr lang="en-US" dirty="0"/>
              <a:t>Detector Installation</a:t>
            </a:r>
          </a:p>
        </p:txBody>
      </p:sp>
    </p:spTree>
    <p:extLst>
      <p:ext uri="{BB962C8B-B14F-4D97-AF65-F5344CB8AC3E}">
        <p14:creationId xmlns:p14="http://schemas.microsoft.com/office/powerpoint/2010/main" val="2427216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0A9396-FC2A-1841-9508-3B0F5FFB4424}"/>
              </a:ext>
            </a:extLst>
          </p:cNvPr>
          <p:cNvSpPr>
            <a:spLocks noGrp="1"/>
          </p:cNvSpPr>
          <p:nvPr>
            <p:ph idx="1"/>
          </p:nvPr>
        </p:nvSpPr>
        <p:spPr>
          <a:xfrm>
            <a:off x="838200" y="571500"/>
            <a:ext cx="10515600" cy="5605463"/>
          </a:xfrm>
        </p:spPr>
        <p:txBody>
          <a:bodyPr>
            <a:normAutofit/>
          </a:bodyPr>
          <a:lstStyle/>
          <a:p>
            <a:r>
              <a:rPr lang="en-US" dirty="0"/>
              <a:t>The top level milestones divide up the periods where work can be performed. The main blocks of work are the installation of the warm and cold cryostat and the detector installation. In parallel the detector infrastructure and the cleanroom need installed.</a:t>
            </a:r>
          </a:p>
          <a:p>
            <a:r>
              <a:rPr lang="en-US" dirty="0"/>
              <a:t>Installation of consortia deliverables can start when the prerequisite infrastructure is in place. Milestones are needed to define these interfaces.</a:t>
            </a:r>
          </a:p>
          <a:p>
            <a:r>
              <a:rPr lang="en-US" dirty="0"/>
              <a:t>The 3 month period at the end of the warm structure construction will be exclusively the heavy setup work so no consortia activities are planned.</a:t>
            </a:r>
          </a:p>
          <a:p>
            <a:pPr lvl="1"/>
            <a:r>
              <a:rPr lang="en-US" dirty="0"/>
              <a:t>Activities include installing the North-South bridge, installing the mezzanines, installing the barracks, installing the steel for the cleanroom, and installing the crane under the bridge.</a:t>
            </a:r>
          </a:p>
          <a:p>
            <a:endParaRPr lang="en-US" dirty="0"/>
          </a:p>
        </p:txBody>
      </p:sp>
    </p:spTree>
    <p:extLst>
      <p:ext uri="{BB962C8B-B14F-4D97-AF65-F5344CB8AC3E}">
        <p14:creationId xmlns:p14="http://schemas.microsoft.com/office/powerpoint/2010/main" val="2711983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A8C7E-87CB-8744-BCC2-D4F3A3A63E80}"/>
              </a:ext>
            </a:extLst>
          </p:cNvPr>
          <p:cNvSpPr>
            <a:spLocks noGrp="1"/>
          </p:cNvSpPr>
          <p:nvPr>
            <p:ph type="title"/>
          </p:nvPr>
        </p:nvSpPr>
        <p:spPr/>
        <p:txBody>
          <a:bodyPr/>
          <a:lstStyle/>
          <a:p>
            <a:r>
              <a:rPr lang="en-US" dirty="0"/>
              <a:t>Proposed primary interface milestones to consortia and detector installation</a:t>
            </a:r>
          </a:p>
        </p:txBody>
      </p:sp>
      <p:sp>
        <p:nvSpPr>
          <p:cNvPr id="3" name="Content Placeholder 2">
            <a:extLst>
              <a:ext uri="{FF2B5EF4-FFF2-40B4-BE49-F238E27FC236}">
                <a16:creationId xmlns:a16="http://schemas.microsoft.com/office/drawing/2014/main" id="{5853638F-F449-D649-AB64-600D0E3BBD4B}"/>
              </a:ext>
            </a:extLst>
          </p:cNvPr>
          <p:cNvSpPr>
            <a:spLocks noGrp="1"/>
          </p:cNvSpPr>
          <p:nvPr>
            <p:ph idx="1"/>
          </p:nvPr>
        </p:nvSpPr>
        <p:spPr/>
        <p:txBody>
          <a:bodyPr/>
          <a:lstStyle/>
          <a:p>
            <a:r>
              <a:rPr lang="en-US" dirty="0"/>
              <a:t>Avail: DAQ surface room</a:t>
            </a:r>
          </a:p>
          <a:p>
            <a:r>
              <a:rPr lang="en-US" dirty="0"/>
              <a:t>Avail: </a:t>
            </a:r>
            <a:r>
              <a:rPr lang="en-US" dirty="0" err="1"/>
              <a:t>Cryo</a:t>
            </a:r>
            <a:r>
              <a:rPr lang="en-US" dirty="0"/>
              <a:t>. Mezzanine barracks</a:t>
            </a:r>
          </a:p>
          <a:p>
            <a:r>
              <a:rPr lang="en-US" dirty="0"/>
              <a:t>Avail: Detector mezzanine racks</a:t>
            </a:r>
          </a:p>
          <a:p>
            <a:r>
              <a:rPr lang="en-US" dirty="0"/>
              <a:t>Ready to start crossing tube and CE cross </a:t>
            </a:r>
            <a:r>
              <a:rPr lang="en-US" dirty="0" err="1"/>
              <a:t>installaiton</a:t>
            </a:r>
            <a:endParaRPr lang="en-US" dirty="0"/>
          </a:p>
          <a:p>
            <a:r>
              <a:rPr lang="en-US" dirty="0"/>
              <a:t>Avail: Cryostat roof ready for Det. Install</a:t>
            </a:r>
          </a:p>
          <a:p>
            <a:r>
              <a:rPr lang="en-US" dirty="0"/>
              <a:t>Avail: Cryostat Cold Structure </a:t>
            </a:r>
          </a:p>
          <a:p>
            <a:endParaRPr lang="en-US" dirty="0"/>
          </a:p>
        </p:txBody>
      </p:sp>
    </p:spTree>
    <p:extLst>
      <p:ext uri="{BB962C8B-B14F-4D97-AF65-F5344CB8AC3E}">
        <p14:creationId xmlns:p14="http://schemas.microsoft.com/office/powerpoint/2010/main" val="3187665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FCB92-2DD2-2D41-856E-9EBC4EF00901}"/>
              </a:ext>
            </a:extLst>
          </p:cNvPr>
          <p:cNvSpPr>
            <a:spLocks noGrp="1"/>
          </p:cNvSpPr>
          <p:nvPr>
            <p:ph type="title"/>
          </p:nvPr>
        </p:nvSpPr>
        <p:spPr>
          <a:xfrm>
            <a:off x="838200" y="365126"/>
            <a:ext cx="10515600" cy="745218"/>
          </a:xfrm>
        </p:spPr>
        <p:txBody>
          <a:bodyPr/>
          <a:lstStyle/>
          <a:p>
            <a:r>
              <a:rPr lang="en-US" dirty="0"/>
              <a:t>Avail: DAQ Surface Room</a:t>
            </a:r>
          </a:p>
        </p:txBody>
      </p:sp>
      <p:sp>
        <p:nvSpPr>
          <p:cNvPr id="3" name="Content Placeholder 2">
            <a:extLst>
              <a:ext uri="{FF2B5EF4-FFF2-40B4-BE49-F238E27FC236}">
                <a16:creationId xmlns:a16="http://schemas.microsoft.com/office/drawing/2014/main" id="{1B7E5469-290D-6E49-B92B-A00A4FF405CD}"/>
              </a:ext>
            </a:extLst>
          </p:cNvPr>
          <p:cNvSpPr>
            <a:spLocks noGrp="1"/>
          </p:cNvSpPr>
          <p:nvPr>
            <p:ph idx="1"/>
          </p:nvPr>
        </p:nvSpPr>
        <p:spPr>
          <a:xfrm>
            <a:off x="838200" y="1110344"/>
            <a:ext cx="10515600" cy="5066619"/>
          </a:xfrm>
        </p:spPr>
        <p:txBody>
          <a:bodyPr>
            <a:normAutofit fontScale="92500" lnSpcReduction="10000"/>
          </a:bodyPr>
          <a:lstStyle/>
          <a:p>
            <a:pPr marL="0" indent="0">
              <a:buNone/>
            </a:pPr>
            <a:r>
              <a:rPr lang="en-US" dirty="0"/>
              <a:t>The DAQ can take occupancy of the surface room when the CF work is complete. </a:t>
            </a:r>
          </a:p>
          <a:p>
            <a:pPr marL="0" indent="0">
              <a:buNone/>
            </a:pPr>
            <a:r>
              <a:rPr lang="en-US" dirty="0"/>
              <a:t>The conditions of the room at this time will be:</a:t>
            </a:r>
          </a:p>
          <a:p>
            <a:r>
              <a:rPr lang="en-US" dirty="0"/>
              <a:t>Power, lighting, and ventilation will be installed.</a:t>
            </a:r>
          </a:p>
          <a:p>
            <a:r>
              <a:rPr lang="en-US" dirty="0"/>
              <a:t>Fire life safety equipment are in place.</a:t>
            </a:r>
          </a:p>
          <a:p>
            <a:r>
              <a:rPr lang="en-US" dirty="0"/>
              <a:t>CF provided racks will be in place.</a:t>
            </a:r>
          </a:p>
          <a:p>
            <a:r>
              <a:rPr lang="en-US" dirty="0"/>
              <a:t>Fiber optic cables to the underground area are installed. </a:t>
            </a:r>
          </a:p>
          <a:p>
            <a:pPr lvl="1"/>
            <a:r>
              <a:rPr lang="en-US" dirty="0"/>
              <a:t>Cables are terminated and tested.</a:t>
            </a:r>
          </a:p>
          <a:p>
            <a:r>
              <a:rPr lang="en-US" dirty="0">
                <a:solidFill>
                  <a:srgbClr val="FF0000"/>
                </a:solidFill>
              </a:rPr>
              <a:t>Rack cooling for 8 50 kVA racks?</a:t>
            </a:r>
          </a:p>
          <a:p>
            <a:pPr lvl="1"/>
            <a:endParaRPr lang="en-US" dirty="0"/>
          </a:p>
          <a:p>
            <a:r>
              <a:rPr lang="en-US" dirty="0"/>
              <a:t>Installation of the 8 DAQ racks can begin. Setting up the DAQ with communication to FNAL can start.</a:t>
            </a:r>
          </a:p>
        </p:txBody>
      </p:sp>
    </p:spTree>
    <p:extLst>
      <p:ext uri="{BB962C8B-B14F-4D97-AF65-F5344CB8AC3E}">
        <p14:creationId xmlns:p14="http://schemas.microsoft.com/office/powerpoint/2010/main" val="317245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0B813-8CFD-8042-8A73-D747315764A0}"/>
              </a:ext>
            </a:extLst>
          </p:cNvPr>
          <p:cNvSpPr>
            <a:spLocks noGrp="1"/>
          </p:cNvSpPr>
          <p:nvPr>
            <p:ph type="title"/>
          </p:nvPr>
        </p:nvSpPr>
        <p:spPr>
          <a:xfrm>
            <a:off x="838200" y="215417"/>
            <a:ext cx="10515600" cy="931240"/>
          </a:xfrm>
        </p:spPr>
        <p:txBody>
          <a:bodyPr/>
          <a:lstStyle/>
          <a:p>
            <a:r>
              <a:rPr lang="en-US" dirty="0"/>
              <a:t>Avail: Cryogenics Mezzanine barracks</a:t>
            </a:r>
          </a:p>
        </p:txBody>
      </p:sp>
      <p:sp>
        <p:nvSpPr>
          <p:cNvPr id="3" name="Content Placeholder 2">
            <a:extLst>
              <a:ext uri="{FF2B5EF4-FFF2-40B4-BE49-F238E27FC236}">
                <a16:creationId xmlns:a16="http://schemas.microsoft.com/office/drawing/2014/main" id="{33C42470-B443-EE4E-AB76-CC7D120EFC67}"/>
              </a:ext>
            </a:extLst>
          </p:cNvPr>
          <p:cNvSpPr>
            <a:spLocks noGrp="1"/>
          </p:cNvSpPr>
          <p:nvPr>
            <p:ph idx="1"/>
          </p:nvPr>
        </p:nvSpPr>
        <p:spPr>
          <a:xfrm>
            <a:off x="838200" y="988701"/>
            <a:ext cx="10515600" cy="4880597"/>
          </a:xfrm>
        </p:spPr>
        <p:txBody>
          <a:bodyPr>
            <a:normAutofit fontScale="92500"/>
          </a:bodyPr>
          <a:lstStyle/>
          <a:p>
            <a:pPr marL="0" indent="0">
              <a:buNone/>
            </a:pPr>
            <a:r>
              <a:rPr lang="en-US" dirty="0"/>
              <a:t>It is assumed here the DAQ will be installed in the barracks on the cryogenics mezzanine.</a:t>
            </a:r>
          </a:p>
          <a:p>
            <a:pPr marL="0" indent="0">
              <a:buNone/>
            </a:pPr>
            <a:r>
              <a:rPr lang="en-US" dirty="0"/>
              <a:t>Milestone predecessors are:</a:t>
            </a:r>
          </a:p>
          <a:p>
            <a:r>
              <a:rPr lang="en-US" dirty="0"/>
              <a:t>The Mezzanine must be installed and the barracks erected.</a:t>
            </a:r>
          </a:p>
          <a:p>
            <a:r>
              <a:rPr lang="en-US" dirty="0"/>
              <a:t>The barracks must be equipped with AC power, ventilation, and fire suppression.</a:t>
            </a:r>
          </a:p>
          <a:p>
            <a:pPr lvl="1"/>
            <a:r>
              <a:rPr lang="en-US" dirty="0">
                <a:solidFill>
                  <a:srgbClr val="FF0000"/>
                </a:solidFill>
              </a:rPr>
              <a:t>UPS is not in installation scope. Check infrastructure?</a:t>
            </a:r>
          </a:p>
          <a:p>
            <a:r>
              <a:rPr lang="en-US" dirty="0"/>
              <a:t>The racks and cable trays are installed and water cooling is run to the racks.</a:t>
            </a:r>
          </a:p>
          <a:p>
            <a:r>
              <a:rPr lang="en-US" dirty="0"/>
              <a:t>The detector safety system is enabled for the rack protection.</a:t>
            </a:r>
          </a:p>
          <a:p>
            <a:r>
              <a:rPr lang="en-US" dirty="0">
                <a:solidFill>
                  <a:srgbClr val="FF0000"/>
                </a:solidFill>
              </a:rPr>
              <a:t>Where are the fibers to the surface terminated?</a:t>
            </a:r>
          </a:p>
          <a:p>
            <a:pPr lvl="1"/>
            <a:r>
              <a:rPr lang="en-US" dirty="0">
                <a:solidFill>
                  <a:srgbClr val="FF0000"/>
                </a:solidFill>
              </a:rPr>
              <a:t>Who extends them to the barracks?</a:t>
            </a:r>
          </a:p>
        </p:txBody>
      </p:sp>
      <p:sp>
        <p:nvSpPr>
          <p:cNvPr id="4" name="TextBox 3">
            <a:extLst>
              <a:ext uri="{FF2B5EF4-FFF2-40B4-BE49-F238E27FC236}">
                <a16:creationId xmlns:a16="http://schemas.microsoft.com/office/drawing/2014/main" id="{B6BD3B6F-23F8-4341-990C-4D1CB2E4A852}"/>
              </a:ext>
            </a:extLst>
          </p:cNvPr>
          <p:cNvSpPr txBox="1"/>
          <p:nvPr/>
        </p:nvSpPr>
        <p:spPr>
          <a:xfrm>
            <a:off x="983849" y="6123542"/>
            <a:ext cx="9388147" cy="461665"/>
          </a:xfrm>
          <a:prstGeom prst="rect">
            <a:avLst/>
          </a:prstGeom>
          <a:noFill/>
        </p:spPr>
        <p:txBody>
          <a:bodyPr wrap="none" rtlCol="0">
            <a:spAutoFit/>
          </a:bodyPr>
          <a:lstStyle/>
          <a:p>
            <a:r>
              <a:rPr lang="en-US" sz="2400" dirty="0">
                <a:solidFill>
                  <a:schemeClr val="accent6">
                    <a:lumMod val="75000"/>
                  </a:schemeClr>
                </a:solidFill>
              </a:rPr>
              <a:t>This milestone determines the earliest date the DAQ installation can start.</a:t>
            </a:r>
          </a:p>
        </p:txBody>
      </p:sp>
    </p:spTree>
    <p:extLst>
      <p:ext uri="{BB962C8B-B14F-4D97-AF65-F5344CB8AC3E}">
        <p14:creationId xmlns:p14="http://schemas.microsoft.com/office/powerpoint/2010/main" val="2275786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4A587-7D7D-F240-869C-9FB73C2895ED}"/>
              </a:ext>
            </a:extLst>
          </p:cNvPr>
          <p:cNvSpPr>
            <a:spLocks noGrp="1"/>
          </p:cNvSpPr>
          <p:nvPr>
            <p:ph type="title"/>
          </p:nvPr>
        </p:nvSpPr>
        <p:spPr>
          <a:xfrm>
            <a:off x="838200" y="365126"/>
            <a:ext cx="10515600" cy="665022"/>
          </a:xfrm>
        </p:spPr>
        <p:txBody>
          <a:bodyPr>
            <a:normAutofit fontScale="90000"/>
          </a:bodyPr>
          <a:lstStyle/>
          <a:p>
            <a:r>
              <a:rPr lang="en-US" dirty="0"/>
              <a:t>Avail: Detector mezzanine racks</a:t>
            </a:r>
          </a:p>
        </p:txBody>
      </p:sp>
      <p:sp>
        <p:nvSpPr>
          <p:cNvPr id="3" name="Content Placeholder 2">
            <a:extLst>
              <a:ext uri="{FF2B5EF4-FFF2-40B4-BE49-F238E27FC236}">
                <a16:creationId xmlns:a16="http://schemas.microsoft.com/office/drawing/2014/main" id="{EB84991A-39B2-2A40-949D-0066E78A5874}"/>
              </a:ext>
            </a:extLst>
          </p:cNvPr>
          <p:cNvSpPr>
            <a:spLocks noGrp="1"/>
          </p:cNvSpPr>
          <p:nvPr>
            <p:ph idx="1"/>
          </p:nvPr>
        </p:nvSpPr>
        <p:spPr>
          <a:xfrm>
            <a:off x="838200" y="1030148"/>
            <a:ext cx="10515600" cy="5301204"/>
          </a:xfrm>
        </p:spPr>
        <p:txBody>
          <a:bodyPr>
            <a:normAutofit lnSpcReduction="10000"/>
          </a:bodyPr>
          <a:lstStyle/>
          <a:p>
            <a:pPr marL="0" indent="0">
              <a:buNone/>
            </a:pPr>
            <a:r>
              <a:rPr lang="en-US" dirty="0"/>
              <a:t>The detector mezzanine racks hold all the consortia power supplies and readout electronics (except for what is on top of the cryostat).</a:t>
            </a:r>
          </a:p>
          <a:p>
            <a:pPr marL="0" indent="0">
              <a:buNone/>
            </a:pPr>
            <a:r>
              <a:rPr lang="en-US" dirty="0"/>
              <a:t>The conditions that must be met for this milestone are:</a:t>
            </a:r>
          </a:p>
          <a:p>
            <a:r>
              <a:rPr lang="en-US" dirty="0"/>
              <a:t>The detector mezzanine, stairs, and guardrails must be in place.</a:t>
            </a:r>
          </a:p>
          <a:p>
            <a:r>
              <a:rPr lang="en-US" dirty="0"/>
              <a:t>The AC power must be run to the mezzanine.</a:t>
            </a:r>
          </a:p>
          <a:p>
            <a:r>
              <a:rPr lang="en-US" dirty="0"/>
              <a:t>The racks are mounted and power is run to the racks.</a:t>
            </a:r>
          </a:p>
          <a:p>
            <a:r>
              <a:rPr lang="en-US" dirty="0"/>
              <a:t>The detector safety system is active and the rack protection is enabled.</a:t>
            </a:r>
          </a:p>
          <a:p>
            <a:r>
              <a:rPr lang="en-US" dirty="0"/>
              <a:t>Cable trays connected to the mezzanine are installed.</a:t>
            </a:r>
          </a:p>
          <a:p>
            <a:endParaRPr lang="en-US" dirty="0"/>
          </a:p>
          <a:p>
            <a:pPr marL="0" indent="0">
              <a:buNone/>
            </a:pPr>
            <a:r>
              <a:rPr lang="en-US" dirty="0"/>
              <a:t>The installation of electronics in the racks can start</a:t>
            </a:r>
          </a:p>
        </p:txBody>
      </p:sp>
    </p:spTree>
    <p:extLst>
      <p:ext uri="{BB962C8B-B14F-4D97-AF65-F5344CB8AC3E}">
        <p14:creationId xmlns:p14="http://schemas.microsoft.com/office/powerpoint/2010/main" val="464448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DC316-CB6A-3A48-9F66-D90A0D26F918}"/>
              </a:ext>
            </a:extLst>
          </p:cNvPr>
          <p:cNvSpPr>
            <a:spLocks noGrp="1"/>
          </p:cNvSpPr>
          <p:nvPr>
            <p:ph type="title"/>
          </p:nvPr>
        </p:nvSpPr>
        <p:spPr>
          <a:xfrm>
            <a:off x="838200" y="365125"/>
            <a:ext cx="10515600" cy="827067"/>
          </a:xfrm>
        </p:spPr>
        <p:txBody>
          <a:bodyPr/>
          <a:lstStyle/>
          <a:p>
            <a:r>
              <a:rPr lang="en-US" dirty="0"/>
              <a:t>Ready to start crossing tube and CE crosses</a:t>
            </a:r>
          </a:p>
        </p:txBody>
      </p:sp>
      <p:sp>
        <p:nvSpPr>
          <p:cNvPr id="3" name="Content Placeholder 2">
            <a:extLst>
              <a:ext uri="{FF2B5EF4-FFF2-40B4-BE49-F238E27FC236}">
                <a16:creationId xmlns:a16="http://schemas.microsoft.com/office/drawing/2014/main" id="{B49D1645-D882-EE47-921F-D7B9B2354D88}"/>
              </a:ext>
            </a:extLst>
          </p:cNvPr>
          <p:cNvSpPr>
            <a:spLocks noGrp="1"/>
          </p:cNvSpPr>
          <p:nvPr>
            <p:ph idx="1"/>
          </p:nvPr>
        </p:nvSpPr>
        <p:spPr>
          <a:xfrm>
            <a:off x="838200" y="1192192"/>
            <a:ext cx="10515600" cy="4984771"/>
          </a:xfrm>
        </p:spPr>
        <p:txBody>
          <a:bodyPr/>
          <a:lstStyle/>
          <a:p>
            <a:r>
              <a:rPr lang="en-US" dirty="0"/>
              <a:t>The crossing tube installation depends on the cold structure installation. The foam on the roof needs to be installed. </a:t>
            </a:r>
          </a:p>
          <a:p>
            <a:r>
              <a:rPr lang="en-US" dirty="0"/>
              <a:t>When the construction of the cryostat top membrane begins the crossing tubes need to be installed. </a:t>
            </a:r>
          </a:p>
          <a:p>
            <a:r>
              <a:rPr lang="en-US" dirty="0"/>
              <a:t>As the crossing tubes are installed the flanges on top of the cryostat are welded to the crossing tubes and cross braced to the cryostat steel.</a:t>
            </a:r>
          </a:p>
          <a:p>
            <a:r>
              <a:rPr lang="en-US" dirty="0"/>
              <a:t>It is assumed the CE cross and internal cable support structure are installed at this time to ensure the cable support tube is well centered inside the cryostat penetrations. </a:t>
            </a:r>
          </a:p>
        </p:txBody>
      </p:sp>
      <p:sp>
        <p:nvSpPr>
          <p:cNvPr id="4" name="TextBox 3">
            <a:extLst>
              <a:ext uri="{FF2B5EF4-FFF2-40B4-BE49-F238E27FC236}">
                <a16:creationId xmlns:a16="http://schemas.microsoft.com/office/drawing/2014/main" id="{16E4C36E-D1C7-6346-B7CD-3316B5A22919}"/>
              </a:ext>
            </a:extLst>
          </p:cNvPr>
          <p:cNvSpPr txBox="1"/>
          <p:nvPr/>
        </p:nvSpPr>
        <p:spPr>
          <a:xfrm>
            <a:off x="4352080" y="5992297"/>
            <a:ext cx="6428106" cy="369332"/>
          </a:xfrm>
          <a:prstGeom prst="rect">
            <a:avLst/>
          </a:prstGeom>
          <a:noFill/>
        </p:spPr>
        <p:txBody>
          <a:bodyPr wrap="none" rtlCol="0">
            <a:spAutoFit/>
          </a:bodyPr>
          <a:lstStyle/>
          <a:p>
            <a:r>
              <a:rPr lang="en-US" dirty="0">
                <a:solidFill>
                  <a:srgbClr val="FF0000"/>
                </a:solidFill>
              </a:rPr>
              <a:t>Need to verify that the CTC supports are needed here with </a:t>
            </a:r>
            <a:r>
              <a:rPr lang="en-US" dirty="0" err="1">
                <a:solidFill>
                  <a:srgbClr val="FF0000"/>
                </a:solidFill>
              </a:rPr>
              <a:t>Dimitar</a:t>
            </a:r>
            <a:r>
              <a:rPr lang="en-US" dirty="0">
                <a:solidFill>
                  <a:srgbClr val="FF0000"/>
                </a:solidFill>
              </a:rPr>
              <a:t>.</a:t>
            </a:r>
          </a:p>
        </p:txBody>
      </p:sp>
    </p:spTree>
    <p:extLst>
      <p:ext uri="{BB962C8B-B14F-4D97-AF65-F5344CB8AC3E}">
        <p14:creationId xmlns:p14="http://schemas.microsoft.com/office/powerpoint/2010/main" val="3593052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10892</TotalTime>
  <Words>967</Words>
  <Application>Microsoft Macintosh PowerPoint</Application>
  <PresentationFormat>Widescreen</PresentationFormat>
  <Paragraphs>89</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pœ'3BÁ˛</vt:lpstr>
      <vt:lpstr>Office Theme</vt:lpstr>
      <vt:lpstr>Discussion of Milestones</vt:lpstr>
      <vt:lpstr>General Overview of the Setup period</vt:lpstr>
      <vt:lpstr>Top list of milestones Detector #1</vt:lpstr>
      <vt:lpstr>PowerPoint Presentation</vt:lpstr>
      <vt:lpstr>Proposed primary interface milestones to consortia and detector installation</vt:lpstr>
      <vt:lpstr>Avail: DAQ Surface Room</vt:lpstr>
      <vt:lpstr>Avail: Cryogenics Mezzanine barracks</vt:lpstr>
      <vt:lpstr>Avail: Detector mezzanine racks</vt:lpstr>
      <vt:lpstr>Ready to start crossing tube and CE crosses</vt:lpstr>
      <vt:lpstr>Avail: Cryostat roof ready for Det. Install</vt:lpstr>
      <vt:lpstr>Installation milestones?</vt:lpstr>
      <vt:lpstr>Comments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Installation Milestones</dc:title>
  <dc:creator>Stewart, James</dc:creator>
  <cp:lastModifiedBy>Stewart, James</cp:lastModifiedBy>
  <cp:revision>42</cp:revision>
  <dcterms:created xsi:type="dcterms:W3CDTF">2020-01-23T01:00:36Z</dcterms:created>
  <dcterms:modified xsi:type="dcterms:W3CDTF">2020-01-30T14:33:12Z</dcterms:modified>
</cp:coreProperties>
</file>