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8"/>
  </p:notesMasterIdLst>
  <p:handoutMasterIdLst>
    <p:handoutMasterId r:id="rId9"/>
  </p:handoutMasterIdLst>
  <p:sldIdLst>
    <p:sldId id="294" r:id="rId2"/>
    <p:sldId id="350" r:id="rId3"/>
    <p:sldId id="355" r:id="rId4"/>
    <p:sldId id="354" r:id="rId5"/>
    <p:sldId id="356" r:id="rId6"/>
    <p:sldId id="357" r:id="rId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04E"/>
    <a:srgbClr val="4E4E4E"/>
    <a:srgbClr val="404040"/>
    <a:srgbClr val="004C97"/>
    <a:srgbClr val="63666A"/>
    <a:srgbClr val="99D6EA"/>
    <a:srgbClr val="505050"/>
    <a:srgbClr val="A7A8AA"/>
    <a:srgbClr val="003087"/>
    <a:srgbClr val="0F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84" autoAdjust="0"/>
    <p:restoredTop sz="99860" autoAdjust="0"/>
  </p:normalViewPr>
  <p:slideViewPr>
    <p:cSldViewPr snapToGrid="0" snapToObjects="1" showGuides="1">
      <p:cViewPr varScale="1">
        <p:scale>
          <a:sx n="115" d="100"/>
          <a:sy n="115" d="100"/>
        </p:scale>
        <p:origin x="1602" y="108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2/3/2020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2/3/2020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60680" y="900747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1828800" indent="0">
              <a:buFontTx/>
              <a:buNone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32080" y="22127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6C2578E2-6269-ED48-BDF8-69E95B9A1BE4}" type="datetime1">
              <a:rPr lang="en-US" smtClean="0"/>
              <a:t>2/3/2020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FBFCA9A-C7DF-1E4A-8721-F4C1C92A4F2F}" type="datetime1">
              <a:rPr lang="en-US" smtClean="0"/>
              <a:t>2/3/2020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4253F4DC-95C4-1946-BDAF-1BD8A63F0639}" type="datetime1">
              <a:rPr lang="en-US" smtClean="0"/>
              <a:t>2/3/2020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CA0A9A0-D47A-CA49-90F5-568FF08AFCE4}" type="datetime1">
              <a:rPr lang="en-US" smtClean="0"/>
              <a:t>2/3/2020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E19D1429-2442-D84A-87C7-CBC8499C2249}" type="datetime1">
              <a:rPr lang="en-US" smtClean="0"/>
              <a:t>2/3/2020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BD16AE-59AE-0D45-8880-9969FE9D3542}" type="datetime1">
              <a:rPr lang="en-US" smtClean="0"/>
              <a:t>2/3/2020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5852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2/3/2020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5852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520700" indent="-22860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85800" indent="-16510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184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CDFAB6C-2349-B64C-B766-E4BFABC9583F}" type="datetime1">
              <a:rPr lang="en-US" smtClean="0"/>
              <a:t>2/3/2020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15900" y="6054879"/>
            <a:ext cx="7538966" cy="0"/>
          </a:xfrm>
          <a:prstGeom prst="line">
            <a:avLst/>
          </a:prstGeom>
          <a:ln w="76200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15900" y="6258863"/>
            <a:ext cx="526286" cy="245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6418" y="6190317"/>
            <a:ext cx="731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4C97"/>
                </a:solidFill>
                <a:latin typeface="Helvetica"/>
                <a:cs typeface="Helvetica"/>
              </a:rPr>
              <a:t>LBNF</a:t>
            </a:r>
            <a:endParaRPr lang="en-US" sz="1600" b="1" dirty="0">
              <a:solidFill>
                <a:srgbClr val="004C97"/>
              </a:solidFill>
              <a:latin typeface="Helvetica"/>
              <a:cs typeface="Helvetica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935018" y="6173440"/>
            <a:ext cx="11080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4C97"/>
                </a:solidFill>
                <a:latin typeface="Helvetica"/>
                <a:cs typeface="Helvetica"/>
              </a:rPr>
              <a:t>CERN NP</a:t>
            </a:r>
            <a:endParaRPr lang="en-US" sz="1600" b="1" dirty="0">
              <a:solidFill>
                <a:srgbClr val="004C97"/>
              </a:solidFill>
              <a:latin typeface="Helvetica"/>
              <a:cs typeface="Helvetic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  <p:sldLayoutId id="2147484132" r:id="rId8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24" y="5045612"/>
            <a:ext cx="8499231" cy="1390219"/>
          </a:xfrm>
        </p:spPr>
        <p:txBody>
          <a:bodyPr/>
          <a:lstStyle/>
          <a:p>
            <a:r>
              <a:rPr lang="en-US" dirty="0"/>
              <a:t>Dimitar MLADENOV &amp; The entire CERN Team 	</a:t>
            </a:r>
          </a:p>
          <a:p>
            <a:r>
              <a:rPr lang="en-US" dirty="0"/>
              <a:t>FS Integration/Installation </a:t>
            </a:r>
            <a:r>
              <a:rPr lang="en-US" dirty="0" smtClean="0"/>
              <a:t>Planning</a:t>
            </a:r>
          </a:p>
          <a:p>
            <a:r>
              <a:rPr lang="en-US" dirty="0" err="1"/>
              <a:t>Kartause</a:t>
            </a:r>
            <a:r>
              <a:rPr lang="en-US" dirty="0"/>
              <a:t> </a:t>
            </a:r>
            <a:r>
              <a:rPr lang="en-US" dirty="0" err="1"/>
              <a:t>Ittingen</a:t>
            </a:r>
            <a:r>
              <a:rPr lang="en-US" dirty="0" smtClean="0"/>
              <a:t>, 02-04 </a:t>
            </a:r>
            <a:r>
              <a:rPr lang="en-US" dirty="0"/>
              <a:t>January </a:t>
            </a:r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41924" y="4042563"/>
            <a:ext cx="8499232" cy="1003049"/>
          </a:xfrm>
        </p:spPr>
        <p:txBody>
          <a:bodyPr>
            <a:noAutofit/>
          </a:bodyPr>
          <a:lstStyle/>
          <a:p>
            <a:r>
              <a:rPr lang="en-GB" sz="2400" dirty="0" smtClean="0"/>
              <a:t>LBNF – </a:t>
            </a:r>
            <a:r>
              <a:rPr lang="en-GB" sz="2400" dirty="0"/>
              <a:t>Cold Box Interfaces &amp; Requirements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300" y="152400"/>
            <a:ext cx="6703226" cy="3949699"/>
          </a:xfrm>
          <a:prstGeom prst="rect">
            <a:avLst/>
          </a:prstGeom>
        </p:spPr>
      </p:pic>
      <p:pic>
        <p:nvPicPr>
          <p:cNvPr id="9" name="Picture Placeholder 30" descr="CERNlogoOutline_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53" r="1053"/>
          <a:stretch>
            <a:fillRect/>
          </a:stretch>
        </p:blipFill>
        <p:spPr>
          <a:xfrm>
            <a:off x="6221061" y="5725390"/>
            <a:ext cx="1132610" cy="1132610"/>
          </a:xfrm>
          <a:prstGeom prst="rect">
            <a:avLst/>
          </a:prstGeom>
        </p:spPr>
      </p:pic>
      <p:pic>
        <p:nvPicPr>
          <p:cNvPr id="10" name="Picture 16" descr="SanfordSURF-horiz-logo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0593" y="6370239"/>
            <a:ext cx="1304677" cy="487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FermiLogo_RGB_NALBlue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0593" y="5870469"/>
            <a:ext cx="1532249" cy="277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F4513B-9FD2-524A-9C99-D07F43DE24CE}" type="datetime1">
              <a:rPr lang="en-US" smtClean="0"/>
              <a:t>2/3/2020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201129"/>
            <a:ext cx="7724661" cy="569268"/>
          </a:xfrm>
        </p:spPr>
        <p:txBody>
          <a:bodyPr/>
          <a:lstStyle/>
          <a:p>
            <a:r>
              <a:rPr lang="en-US" dirty="0" smtClean="0"/>
              <a:t>Current Design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91" r="32727"/>
          <a:stretch/>
        </p:blipFill>
        <p:spPr>
          <a:xfrm>
            <a:off x="1633620" y="806978"/>
            <a:ext cx="1444534" cy="33721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81" r="37909"/>
          <a:stretch/>
        </p:blipFill>
        <p:spPr>
          <a:xfrm>
            <a:off x="222250" y="806978"/>
            <a:ext cx="1368506" cy="337211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530435" y="4198390"/>
            <a:ext cx="377407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/>
              <a:t>External Dimensions</a:t>
            </a:r>
            <a:endParaRPr lang="en-US" sz="1800" dirty="0"/>
          </a:p>
          <a:p>
            <a:r>
              <a:rPr lang="en-US" sz="1800" dirty="0" smtClean="0"/>
              <a:t>	14.0m x 3.2m x 1.3m (H x L x W)</a:t>
            </a:r>
          </a:p>
          <a:p>
            <a:r>
              <a:rPr lang="en-US" sz="1800" dirty="0" smtClean="0"/>
              <a:t>Thickness of the insulation</a:t>
            </a:r>
            <a:endParaRPr lang="en-US" sz="1800" dirty="0"/>
          </a:p>
          <a:p>
            <a:r>
              <a:rPr lang="en-US" sz="1800" dirty="0" smtClean="0"/>
              <a:t> 	3x100mm</a:t>
            </a:r>
          </a:p>
          <a:p>
            <a:r>
              <a:rPr lang="en-US" sz="1800" dirty="0" smtClean="0"/>
              <a:t>Internal Dimensions</a:t>
            </a:r>
            <a:endParaRPr lang="en-US" sz="1800" dirty="0"/>
          </a:p>
          <a:p>
            <a:r>
              <a:rPr lang="en-US" sz="1800" dirty="0" smtClean="0"/>
              <a:t>	13.4m </a:t>
            </a:r>
            <a:r>
              <a:rPr lang="en-US" sz="1800" dirty="0"/>
              <a:t>x 2.6m </a:t>
            </a:r>
            <a:r>
              <a:rPr lang="en-GB" sz="1800" dirty="0" smtClean="0"/>
              <a:t>x </a:t>
            </a:r>
            <a:r>
              <a:rPr lang="en-US" sz="1800" dirty="0" smtClean="0"/>
              <a:t>0.7m (H </a:t>
            </a:r>
            <a:r>
              <a:rPr lang="en-US" sz="1800" dirty="0"/>
              <a:t>x L x W</a:t>
            </a:r>
            <a:r>
              <a:rPr lang="en-US" sz="1800" dirty="0" smtClean="0"/>
              <a:t>)</a:t>
            </a:r>
            <a:endParaRPr lang="en-GB" sz="1800" b="1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21" r="4245"/>
          <a:stretch/>
        </p:blipFill>
        <p:spPr>
          <a:xfrm>
            <a:off x="3121019" y="806978"/>
            <a:ext cx="4147730" cy="3372116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16299" y="4401190"/>
            <a:ext cx="7724661" cy="569268"/>
          </a:xfrm>
          <a:prstGeom prst="rect">
            <a:avLst/>
          </a:prstGeom>
        </p:spPr>
        <p:txBody>
          <a:bodyPr vert="horz" lIns="0" tIns="0" rIns="0" bIns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i="0" kern="1200" baseline="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 smtClean="0">
                <a:latin typeface="+mj-lt"/>
              </a:rPr>
              <a:t>Physical dimensions</a:t>
            </a:r>
          </a:p>
          <a:p>
            <a:endParaRPr lang="en-US" dirty="0">
              <a:latin typeface="+mj-lt"/>
            </a:endParaRPr>
          </a:p>
          <a:p>
            <a:r>
              <a:rPr lang="en-US" sz="1800" b="0" dirty="0" smtClean="0">
                <a:latin typeface="+mj-lt"/>
              </a:rPr>
              <a:t>11 </a:t>
            </a:r>
            <a:r>
              <a:rPr lang="en-US" sz="1800" b="0" dirty="0">
                <a:latin typeface="+mj-lt"/>
              </a:rPr>
              <a:t>T of Stainless </a:t>
            </a:r>
            <a:r>
              <a:rPr lang="en-US" sz="1800" b="0" dirty="0" smtClean="0">
                <a:latin typeface="+mj-lt"/>
              </a:rPr>
              <a:t>Steel</a:t>
            </a:r>
          </a:p>
          <a:p>
            <a:r>
              <a:rPr lang="en-US" sz="1800" b="0" i="1" dirty="0" smtClean="0">
                <a:latin typeface="+mj-lt"/>
              </a:rPr>
              <a:t>+ insulation + membrane + services + …</a:t>
            </a:r>
            <a:endParaRPr lang="en-GB" sz="1800" b="0" i="1" dirty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2558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F4513B-9FD2-524A-9C99-D07F43DE24CE}" type="datetime1">
              <a:rPr lang="en-US" smtClean="0"/>
              <a:t>2/3/2020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74095"/>
            <a:ext cx="7724661" cy="569268"/>
          </a:xfrm>
        </p:spPr>
        <p:txBody>
          <a:bodyPr/>
          <a:lstStyle/>
          <a:p>
            <a:r>
              <a:rPr lang="en-US" dirty="0" smtClean="0"/>
              <a:t>Current cavern layout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91"/>
          <a:stretch/>
        </p:blipFill>
        <p:spPr>
          <a:xfrm>
            <a:off x="1651" y="643363"/>
            <a:ext cx="9142349" cy="476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92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F4513B-9FD2-524A-9C99-D07F43DE24CE}" type="datetime1">
              <a:rPr lang="en-US" smtClean="0"/>
              <a:t>2/3/2020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106748"/>
            <a:ext cx="7724661" cy="569268"/>
          </a:xfrm>
        </p:spPr>
        <p:txBody>
          <a:bodyPr/>
          <a:lstStyle/>
          <a:p>
            <a:r>
              <a:rPr lang="en-US" dirty="0"/>
              <a:t>Current cavern layout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91"/>
          <a:stretch/>
        </p:blipFill>
        <p:spPr>
          <a:xfrm>
            <a:off x="2121" y="655893"/>
            <a:ext cx="9141879" cy="513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08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F4513B-9FD2-524A-9C99-D07F43DE24CE}" type="datetime1">
              <a:rPr lang="en-US" smtClean="0"/>
              <a:t>2/3/2020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102327"/>
            <a:ext cx="7724661" cy="569268"/>
          </a:xfrm>
        </p:spPr>
        <p:txBody>
          <a:bodyPr/>
          <a:lstStyle/>
          <a:p>
            <a:r>
              <a:rPr lang="en-US" dirty="0"/>
              <a:t>Current cavern layout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5" t="7748" r="22818" b="5526"/>
          <a:stretch/>
        </p:blipFill>
        <p:spPr>
          <a:xfrm>
            <a:off x="222250" y="659784"/>
            <a:ext cx="8578735" cy="525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37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F4513B-9FD2-524A-9C99-D07F43DE24CE}" type="datetime1">
              <a:rPr lang="en-US" smtClean="0"/>
              <a:t>2/3/2020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201129"/>
            <a:ext cx="7724661" cy="569268"/>
          </a:xfrm>
        </p:spPr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2250" y="648855"/>
            <a:ext cx="42333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/>
              <a:t>Agree on:</a:t>
            </a:r>
          </a:p>
          <a:p>
            <a:r>
              <a:rPr lang="en-GB" sz="1800" dirty="0"/>
              <a:t> </a:t>
            </a:r>
            <a:r>
              <a:rPr lang="en-GB" sz="1800" dirty="0" smtClean="0"/>
              <a:t>-</a:t>
            </a:r>
            <a:r>
              <a:rPr lang="en-GB" sz="1800" dirty="0" smtClean="0"/>
              <a:t> the internal dimensions</a:t>
            </a:r>
          </a:p>
          <a:p>
            <a:r>
              <a:rPr lang="en-GB" sz="1800" dirty="0"/>
              <a:t> </a:t>
            </a:r>
            <a:r>
              <a:rPr lang="en-GB" sz="1800" dirty="0" smtClean="0"/>
              <a:t>- cryo interfaces</a:t>
            </a:r>
          </a:p>
          <a:p>
            <a:r>
              <a:rPr lang="en-GB" sz="1800" dirty="0"/>
              <a:t> </a:t>
            </a:r>
            <a:r>
              <a:rPr lang="en-GB" sz="1800" dirty="0" smtClean="0"/>
              <a:t>- clean </a:t>
            </a:r>
            <a:r>
              <a:rPr lang="en-GB" sz="1800" smtClean="0"/>
              <a:t>room interfaces</a:t>
            </a:r>
            <a:endParaRPr lang="en-GB" sz="1800" dirty="0" smtClean="0"/>
          </a:p>
          <a:p>
            <a:endParaRPr lang="en-GB" sz="1800" dirty="0"/>
          </a:p>
          <a:p>
            <a:r>
              <a:rPr lang="en-GB" sz="1800" dirty="0" smtClean="0"/>
              <a:t>Improve:</a:t>
            </a:r>
          </a:p>
          <a:p>
            <a:r>
              <a:rPr lang="en-GB" sz="1800" dirty="0"/>
              <a:t> </a:t>
            </a:r>
            <a:r>
              <a:rPr lang="en-GB" sz="1800" dirty="0" smtClean="0"/>
              <a:t>- the door, for easier opening and closing</a:t>
            </a:r>
          </a:p>
          <a:p>
            <a:r>
              <a:rPr lang="en-GB" sz="1800" dirty="0"/>
              <a:t> </a:t>
            </a:r>
            <a:r>
              <a:rPr lang="en-GB" sz="1800" dirty="0" smtClean="0"/>
              <a:t>- the door sealing, i.e. add additional seal</a:t>
            </a:r>
          </a:p>
          <a:p>
            <a:r>
              <a:rPr lang="en-GB" sz="1800" dirty="0"/>
              <a:t> </a:t>
            </a:r>
            <a:r>
              <a:rPr lang="en-GB" sz="1800" dirty="0" smtClean="0"/>
              <a:t>- the “membrane”</a:t>
            </a:r>
            <a:endParaRPr lang="en-GB" sz="18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21" r="4245"/>
          <a:stretch/>
        </p:blipFill>
        <p:spPr>
          <a:xfrm>
            <a:off x="4866692" y="2493036"/>
            <a:ext cx="4147730" cy="3372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10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BN_PPT_113015-SBND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SBN_PPT_113015-SBND.potx</Template>
  <TotalTime>34342</TotalTime>
  <Words>145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Calibri</vt:lpstr>
      <vt:lpstr>Geneva</vt:lpstr>
      <vt:lpstr>Helvetica</vt:lpstr>
      <vt:lpstr>Lucida Grande</vt:lpstr>
      <vt:lpstr>SBN_PPT_113015-SBND</vt:lpstr>
      <vt:lpstr>PowerPoint Presentation</vt:lpstr>
      <vt:lpstr>Current Design</vt:lpstr>
      <vt:lpstr>Current cavern layout </vt:lpstr>
      <vt:lpstr>Current cavern layout </vt:lpstr>
      <vt:lpstr>Current cavern layout </vt:lpstr>
      <vt:lpstr>Future Work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Dimitar Mladenov</cp:lastModifiedBy>
  <cp:revision>429</cp:revision>
  <cp:lastPrinted>2015-12-16T08:26:01Z</cp:lastPrinted>
  <dcterms:created xsi:type="dcterms:W3CDTF">2014-01-03T20:18:13Z</dcterms:created>
  <dcterms:modified xsi:type="dcterms:W3CDTF">2020-02-03T14:03:27Z</dcterms:modified>
</cp:coreProperties>
</file>