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16"/>
  </p:notesMasterIdLst>
  <p:handoutMasterIdLst>
    <p:handoutMasterId r:id="rId17"/>
  </p:handoutMasterIdLst>
  <p:sldIdLst>
    <p:sldId id="263" r:id="rId3"/>
    <p:sldId id="273" r:id="rId4"/>
    <p:sldId id="274" r:id="rId5"/>
    <p:sldId id="275" r:id="rId6"/>
    <p:sldId id="277" r:id="rId7"/>
    <p:sldId id="278" r:id="rId8"/>
    <p:sldId id="287" r:id="rId9"/>
    <p:sldId id="279" r:id="rId10"/>
    <p:sldId id="288" r:id="rId11"/>
    <p:sldId id="289" r:id="rId12"/>
    <p:sldId id="290" r:id="rId13"/>
    <p:sldId id="280" r:id="rId14"/>
    <p:sldId id="291" r:id="rId15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88">
          <p15:clr>
            <a:srgbClr val="A4A3A4"/>
          </p15:clr>
        </p15:guide>
        <p15:guide id="2" orient="horz" pos="4186">
          <p15:clr>
            <a:srgbClr val="A4A3A4"/>
          </p15:clr>
        </p15:guide>
        <p15:guide id="3" orient="horz" pos="3394">
          <p15:clr>
            <a:srgbClr val="A4A3A4"/>
          </p15:clr>
        </p15:guide>
        <p15:guide id="4" orient="horz" pos="777">
          <p15:clr>
            <a:srgbClr val="A4A3A4"/>
          </p15:clr>
        </p15:guide>
        <p15:guide id="5" orient="horz" pos="1749">
          <p15:clr>
            <a:srgbClr val="A4A3A4"/>
          </p15:clr>
        </p15:guide>
        <p15:guide id="6" orient="horz" pos="457">
          <p15:clr>
            <a:srgbClr val="A4A3A4"/>
          </p15:clr>
        </p15:guide>
        <p15:guide id="7" pos="285">
          <p15:clr>
            <a:srgbClr val="A4A3A4"/>
          </p15:clr>
        </p15:guide>
        <p15:guide id="8" pos="551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C97"/>
    <a:srgbClr val="00B5E2"/>
    <a:srgbClr val="63666A"/>
    <a:srgbClr val="5A5A5A"/>
    <a:srgbClr val="676767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564" autoAdjust="0"/>
    <p:restoredTop sz="98464" autoAdjust="0"/>
  </p:normalViewPr>
  <p:slideViewPr>
    <p:cSldViewPr snapToGrid="0" snapToObjects="1">
      <p:cViewPr varScale="1">
        <p:scale>
          <a:sx n="72" d="100"/>
          <a:sy n="72" d="100"/>
        </p:scale>
        <p:origin x="1368" y="66"/>
      </p:cViewPr>
      <p:guideLst>
        <p:guide orient="horz" pos="988"/>
        <p:guide orient="horz" pos="4186"/>
        <p:guide orient="horz" pos="3394"/>
        <p:guide orient="horz" pos="777"/>
        <p:guide orient="horz" pos="1749"/>
        <p:guide orient="horz" pos="457"/>
        <p:guide pos="285"/>
        <p:guide pos="55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2/3/2020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2/3/2020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1746"/>
            <a:ext cx="8293100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3209907"/>
            <a:ext cx="8296275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610"/>
            <a:ext cx="8293100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Shaw | LBNF-DUNE Electrical Tasks and Work Safe Guidance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57200" y="1238250"/>
            <a:ext cx="8293100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Shaw | LBNF-DUNE Electrical Tasks and Work Safe Guidance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A3EDC-84CE-5D44-955B-22A59AD275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457200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4751454" y="1238250"/>
            <a:ext cx="3998846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347368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46058" y="432610"/>
            <a:ext cx="8304267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347368"/>
            <a:ext cx="406713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Shaw | LBNF-DUNE Electrical Tasks and Work Safe Guidance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139268-D729-4C4B-81BB-35603E7F3BD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4751454" y="1238250"/>
            <a:ext cx="3998846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432609"/>
            <a:ext cx="8293100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93100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Shaw | LBNF-DUNE Electrical Tasks and Work Safe Guidance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3080B-B7DD-F94E-BF93-E5AF96AB21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T. Shaw | LBNF-DUNE Electrical Tasks and Work Safe Guidance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71154-E60D-9942-9C7E-C9963561CB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175906"/>
            <a:ext cx="301752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38250"/>
            <a:ext cx="5033962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T. Shaw | LBNF-DUNE Electrical Tasks and Work Safe Guidance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609735B5-E0F8-D44A-A3DE-E2CD0DCDE7C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9098"/>
            <a:ext cx="82931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457200" y="1238250"/>
            <a:ext cx="3017524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4" y="1227137"/>
            <a:ext cx="8296275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3" y="5686118"/>
            <a:ext cx="8293095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 sz="120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 sz="1200" baseline="0" dirty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T. Shaw | LBNF-DUNE Electrical Tasks and Work Safe Guidance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 sz="1200" b="1" i="0" baseline="0" smtClean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7C6703C-D516-5C41-9D7B-DB72F4B68A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25568"/>
            <a:ext cx="8293096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7"/>
          <p:cNvSpPr txBox="1">
            <a:spLocks/>
          </p:cNvSpPr>
          <p:nvPr/>
        </p:nvSpPr>
        <p:spPr>
          <a:xfrm>
            <a:off x="985866" y="195263"/>
            <a:ext cx="4381500" cy="247650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0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dirty="0"/>
              <a:t>Long-Baseline Neutrino Facility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457200" y="475760"/>
            <a:ext cx="8302625" cy="0"/>
          </a:xfrm>
          <a:prstGeom prst="line">
            <a:avLst/>
          </a:prstGeom>
          <a:ln w="19050" cmpd="sng">
            <a:solidFill>
              <a:srgbClr val="004C9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 Placeholder 7"/>
          <p:cNvSpPr txBox="1">
            <a:spLocks/>
          </p:cNvSpPr>
          <p:nvPr/>
        </p:nvSpPr>
        <p:spPr>
          <a:xfrm>
            <a:off x="457200" y="196850"/>
            <a:ext cx="506413" cy="246063"/>
          </a:xfrm>
          <a:prstGeom prst="rect">
            <a:avLst/>
          </a:prstGeom>
        </p:spPr>
        <p:txBody>
          <a:bodyPr lIns="0" tIns="0" rIns="0" bIns="0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dirty="0"/>
              <a:t>LBNF</a:t>
            </a:r>
          </a:p>
        </p:txBody>
      </p:sp>
      <p:pic>
        <p:nvPicPr>
          <p:cNvPr id="1029" name="Picture 6" descr="FermiLogo_RGB_NALBlu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5" y="6154906"/>
            <a:ext cx="1594477" cy="288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457200" y="5728951"/>
            <a:ext cx="8302625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31" name="Picture 13" descr="CERN-logo_outlin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7456" y="6003296"/>
            <a:ext cx="654050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6" descr="SanfordSURF-horiz-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024" y="5916605"/>
            <a:ext cx="1857669" cy="69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Color-Seal_Green-Mark_SC_Horizontal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2209" y="6083428"/>
            <a:ext cx="2202053" cy="36802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44129" y="195263"/>
            <a:ext cx="585216" cy="24690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7"/>
          <p:cNvSpPr txBox="1">
            <a:spLocks/>
          </p:cNvSpPr>
          <p:nvPr/>
        </p:nvSpPr>
        <p:spPr>
          <a:xfrm>
            <a:off x="7853680" y="6503035"/>
            <a:ext cx="902970" cy="182244"/>
          </a:xfrm>
          <a:prstGeom prst="rect">
            <a:avLst/>
          </a:prstGeom>
        </p:spPr>
        <p:txBody>
          <a:bodyPr lIns="0" tIns="0" rIns="0" bIns="0" anchor="b"/>
          <a:lstStyle>
            <a:lvl1pPr marL="0" indent="0" algn="l" defTabSz="457200" rtl="0" eaLnBrk="1" latinLnBrk="0" hangingPunct="1">
              <a:spcBef>
                <a:spcPts val="0"/>
              </a:spcBef>
              <a:buFontTx/>
              <a:buNone/>
              <a:defRPr sz="1400" b="1" kern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1200"/>
              <a:t>LBNF/DUNE</a:t>
            </a:r>
            <a:endParaRPr lang="en-US" sz="1200" dirty="0"/>
          </a:p>
        </p:txBody>
      </p:sp>
      <p:cxnSp>
        <p:nvCxnSpPr>
          <p:cNvPr id="13" name="Straight Connector 12"/>
          <p:cNvCxnSpPr/>
          <p:nvPr/>
        </p:nvCxnSpPr>
        <p:spPr>
          <a:xfrm>
            <a:off x="457200" y="6357938"/>
            <a:ext cx="8293100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9488" y="6488430"/>
            <a:ext cx="1136650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16138" y="6488430"/>
            <a:ext cx="5616575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T. Shaw | LBNF-DUNE Electrical Tasks and Work Safe Guidance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5" y="6488430"/>
            <a:ext cx="525463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0C39C72E-2A13-EB4D-AD45-6D4E6ACAED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169065/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169065/1" TargetMode="External"/><Relationship Id="rId2" Type="http://schemas.openxmlformats.org/officeDocument/2006/relationships/hyperlink" Target="https://edms.cern.ch/document/2233290/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project/CERN-000020526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itle 1"/>
          <p:cNvSpPr>
            <a:spLocks noGrp="1"/>
          </p:cNvSpPr>
          <p:nvPr>
            <p:ph type="title"/>
          </p:nvPr>
        </p:nvSpPr>
        <p:spPr bwMode="auto">
          <a:xfrm>
            <a:off x="457200" y="1711325"/>
            <a:ext cx="8218488" cy="11430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DUNE Electrical Infrastructure</a:t>
            </a:r>
          </a:p>
        </p:txBody>
      </p:sp>
      <p:sp>
        <p:nvSpPr>
          <p:cNvPr id="6146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454025" y="3209925"/>
            <a:ext cx="8221663" cy="172085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>
                <a:latin typeface="Helvetica" charset="0"/>
              </a:rPr>
              <a:t>Terri Shaw	</a:t>
            </a:r>
          </a:p>
          <a:p>
            <a:r>
              <a:rPr lang="en-US" dirty="0">
                <a:latin typeface="Helvetica" charset="0"/>
              </a:rPr>
              <a:t>FS Integration/Installation Planning</a:t>
            </a:r>
          </a:p>
          <a:p>
            <a:r>
              <a:rPr lang="en-US" dirty="0">
                <a:latin typeface="Helvetica" charset="0"/>
              </a:rPr>
              <a:t>1-4 February 2020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C52CE4-307C-4173-B828-9704E8A93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Equipment Query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9ED9920-83DC-43FA-8B1C-94B7D2335E0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5F665A-B6C8-48F2-967B-3204070FEEAC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821449-4E58-4616-8EFB-9CB77669A87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Shaw | LBNF-DUNE Electrical Tasks and Work Safe Guidance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A014DA-FF4C-4A83-9510-8F854737C879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663080B-B7DD-F94E-BF93-E5AF96AB2174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1C9375A-7EDB-45ED-B226-FDE910B803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32338"/>
            <a:ext cx="9144000" cy="3793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177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5B3D6-ADF6-4355-B305-B9E1CEFCB0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Detector Safety System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5DC67D-2D5A-4576-9DBD-01E5E2802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98E345-0F95-45C3-8F30-876AA7EA5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Shaw | LBNF-DUNE Electrical Tasks and Work Safe Guidance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573012-11F4-455C-8097-D3BD5DA5A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44A9F4-C98D-4130-A12F-A36D960AF0B9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B70CF60-4DF4-4D28-9488-075EDA110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119" y="1643270"/>
            <a:ext cx="8265500" cy="3551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4481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C5646A-753E-41F2-930D-3234ED69B1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59850"/>
            <a:ext cx="8293100" cy="569268"/>
          </a:xfrm>
        </p:spPr>
        <p:txBody>
          <a:bodyPr/>
          <a:lstStyle/>
          <a:p>
            <a:r>
              <a:rPr lang="en-US" dirty="0"/>
              <a:t>Consortia electrical equipment installation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E0C98A-AC36-4976-A14C-CA45FF8A3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2B94B6-1DF2-4152-BA2C-436FF3DAF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Shaw | LBNF-DUNE Electrical Tasks and Work Safe Guidance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12B769-8500-40EC-B04B-5D4E2881A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FF7AA9-0BB8-4979-8E75-F98C9E01EA7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393700" y="772065"/>
            <a:ext cx="8293100" cy="5083010"/>
          </a:xfrm>
        </p:spPr>
        <p:txBody>
          <a:bodyPr/>
          <a:lstStyle/>
          <a:p>
            <a:r>
              <a:rPr lang="en-US" dirty="0"/>
              <a:t>All Consortia team members will need to coordinate work with SURF Installation team.</a:t>
            </a:r>
          </a:p>
          <a:p>
            <a:r>
              <a:rPr lang="en-US" dirty="0"/>
              <a:t>Work expected to be limited to installing modules; no work with exposed energized conductors.</a:t>
            </a:r>
          </a:p>
          <a:p>
            <a:r>
              <a:rPr lang="en-US" dirty="0"/>
              <a:t>Safety group will specify training requirements.</a:t>
            </a:r>
          </a:p>
          <a:p>
            <a:r>
              <a:rPr lang="en-US" dirty="0"/>
              <a:t>Electrical Technicians will install power supplies and technicians will install long cable runs.</a:t>
            </a:r>
          </a:p>
          <a:p>
            <a:pPr marL="0" indent="0">
              <a:buNone/>
            </a:pP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806951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93587-8129-4C7A-90A3-5FD865DC20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Consortia need to use EDMS for documentation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BF27E9-99B3-44A7-95EC-65870ED30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E51523-13A1-4419-8B04-EB6531F9A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Shaw | LBNF-DUNE Electrical Tasks and Work Safe Guidance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060E6F-1655-4701-98F7-57375DCC8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2DFD93-64A7-4650-BC50-A7802E35D198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Folder Structure can be tailored to specific consortia</a:t>
            </a:r>
          </a:p>
          <a:p>
            <a:r>
              <a:rPr lang="en-US" dirty="0"/>
              <a:t>If you need help, let us know.</a:t>
            </a:r>
          </a:p>
          <a:p>
            <a:r>
              <a:rPr lang="en-US" dirty="0"/>
              <a:t>Examples: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5BB5066-31F7-4AE3-92B6-DF05BBE65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699" y="2530717"/>
            <a:ext cx="3536347" cy="34952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79009D3-798F-444F-A054-10AF798A8C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7232" y="2494756"/>
            <a:ext cx="3509493" cy="3495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212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Shaw | DUNE Electrical Infrastructure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sz="2000" dirty="0"/>
              <a:t>DUNE AC power distribution design and distribution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Detector Racks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DAQ Room </a:t>
            </a:r>
          </a:p>
          <a:p>
            <a:r>
              <a:rPr lang="en-US" dirty="0"/>
              <a:t>Requested information being gathered from Consortia</a:t>
            </a:r>
          </a:p>
          <a:p>
            <a:pPr lvl="1">
              <a:spcBef>
                <a:spcPts val="0"/>
              </a:spcBef>
            </a:pPr>
            <a:r>
              <a:rPr lang="en-US" sz="1800" dirty="0"/>
              <a:t>Cables, racks, equip, power, detector safety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45966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5C75096-3DD2-45EE-8DA7-D93D2308EAF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5857" r="5857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E33DD1-EA4D-447B-A71B-5CB5A40DCC84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6DA138-357D-4316-B6A7-E5ECDF9BFBC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Shaw | LBNF-DUNE Electrical Tasks and Work Safe Guidance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B49A75-0CB5-4E2D-BE07-8520361F3E95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72F71154-E60D-9942-9C7E-C9963561CB3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80CDC7-CDE9-496B-9311-869B19F6792F}"/>
              </a:ext>
            </a:extLst>
          </p:cNvPr>
          <p:cNvSpPr txBox="1"/>
          <p:nvPr/>
        </p:nvSpPr>
        <p:spPr>
          <a:xfrm>
            <a:off x="1698171" y="758825"/>
            <a:ext cx="2945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Detector Racks on Mezzanine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1EC6C88-844D-46BC-BC9E-962DD02A9B2A}"/>
              </a:ext>
            </a:extLst>
          </p:cNvPr>
          <p:cNvSpPr txBox="1"/>
          <p:nvPr/>
        </p:nvSpPr>
        <p:spPr>
          <a:xfrm>
            <a:off x="147545" y="2579914"/>
            <a:ext cx="154677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Small on detector</a:t>
            </a:r>
          </a:p>
          <a:p>
            <a:r>
              <a:rPr lang="en-US" dirty="0"/>
              <a:t>Racks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CAA7BEA-F680-458C-BA8C-00C66EBB721E}"/>
              </a:ext>
            </a:extLst>
          </p:cNvPr>
          <p:cNvCxnSpPr>
            <a:stCxn id="7" idx="2"/>
          </p:cNvCxnSpPr>
          <p:nvPr/>
        </p:nvCxnSpPr>
        <p:spPr>
          <a:xfrm>
            <a:off x="3170818" y="1128157"/>
            <a:ext cx="748039" cy="10598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A700FAD-2A48-4D79-A927-C1B3BB6151C5}"/>
              </a:ext>
            </a:extLst>
          </p:cNvPr>
          <p:cNvCxnSpPr>
            <a:cxnSpLocks/>
          </p:cNvCxnSpPr>
          <p:nvPr/>
        </p:nvCxnSpPr>
        <p:spPr>
          <a:xfrm>
            <a:off x="920931" y="3220644"/>
            <a:ext cx="303712" cy="123705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43B53AC-53F4-4F31-8946-CFF5FFAE2960}"/>
              </a:ext>
            </a:extLst>
          </p:cNvPr>
          <p:cNvSpPr txBox="1"/>
          <p:nvPr/>
        </p:nvSpPr>
        <p:spPr>
          <a:xfrm>
            <a:off x="571500" y="1779814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8B0794-06D9-45A4-94E2-A77E5EA9A97F}"/>
              </a:ext>
            </a:extLst>
          </p:cNvPr>
          <p:cNvSpPr txBox="1"/>
          <p:nvPr/>
        </p:nvSpPr>
        <p:spPr>
          <a:xfrm>
            <a:off x="326570" y="1779814"/>
            <a:ext cx="18557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DAQ Barrack Area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BDDFF5C-70E8-47F5-8741-537AF937193A}"/>
              </a:ext>
            </a:extLst>
          </p:cNvPr>
          <p:cNvCxnSpPr/>
          <p:nvPr/>
        </p:nvCxnSpPr>
        <p:spPr>
          <a:xfrm>
            <a:off x="1224643" y="2149146"/>
            <a:ext cx="2694214" cy="13540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3862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891F8C-93E7-475B-B758-B3DEBB0172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 Distribution to ~76 Detector Racks (42U 36” deep)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105A42-F1D8-4F38-9B7D-C264E6694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2B2B91-EACC-4D48-9FC9-84CC8DB41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Shaw | LBNF-DUNE Electrical Tasks and Work Safe Guidance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5E8301-7E02-42B4-A22C-256C09975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CD2F78A-2FA7-43B2-835D-58415753851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Single line electrical drawing “</a:t>
            </a:r>
            <a:r>
              <a:rPr lang="en-US" b="1" dirty="0"/>
              <a:t>LBNF_Level_4850_SLED-Sheet_1-Rev_3.pdf</a:t>
            </a:r>
            <a:r>
              <a:rPr lang="en-US" dirty="0"/>
              <a:t>”  exists in EDMS </a:t>
            </a:r>
            <a:r>
              <a:rPr lang="en-US" dirty="0">
                <a:hlinkClick r:id="rId2"/>
              </a:rPr>
              <a:t>2169065</a:t>
            </a:r>
            <a:endParaRPr lang="en-US" dirty="0"/>
          </a:p>
          <a:p>
            <a:r>
              <a:rPr lang="en-US" dirty="0"/>
              <a:t>Power will be distributed to Detector Racks which reside on Detector Mezzanine.</a:t>
            </a:r>
          </a:p>
          <a:p>
            <a:r>
              <a:rPr lang="en-US" dirty="0"/>
              <a:t>~76 Racks will be available and will be provided a 120V/30Amp service.  </a:t>
            </a:r>
          </a:p>
          <a:p>
            <a:r>
              <a:rPr lang="en-US" dirty="0"/>
              <a:t>Racks will be air-cooled.</a:t>
            </a:r>
          </a:p>
          <a:p>
            <a:r>
              <a:rPr lang="en-US" dirty="0"/>
              <a:t>Requests for special high power racks should be submitted for review. Cooling design should be described.</a:t>
            </a:r>
          </a:p>
          <a:p>
            <a:r>
              <a:rPr lang="en-US" dirty="0"/>
              <a:t>No AC distribution is planned for the top of the cryostat.</a:t>
            </a:r>
          </a:p>
          <a:p>
            <a:r>
              <a:rPr lang="en-US" dirty="0"/>
              <a:t>Detector Racks will have pre-installed a rack protection system, ground cable, network switch, cooling fans, air filters and power distribution units (PDUs)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323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30AC8-FA2B-4434-9393-6FF6C9164A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On-Detector Racks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67FC71-081B-4108-ABA6-EEF9D944D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16CF53-36A1-4DF1-9F56-CB0262DFD8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Shaw | LBNF-DUNE Electrical Tasks and Work Safe Guidance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0B79F2-388F-429C-8472-9085730BC2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B048D9-428A-4031-87A8-372CE681CF0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75 small (~15U) on detector racks located near each APA feedthrough</a:t>
            </a:r>
          </a:p>
          <a:p>
            <a:r>
              <a:rPr lang="en-US" dirty="0"/>
              <a:t>Primarily will house PD Readout</a:t>
            </a:r>
          </a:p>
          <a:p>
            <a:pPr lvl="1"/>
            <a:r>
              <a:rPr lang="en-US" dirty="0"/>
              <a:t>Qty (2) 1-2U DAPHNE readout units</a:t>
            </a:r>
          </a:p>
          <a:p>
            <a:pPr lvl="1"/>
            <a:r>
              <a:rPr lang="en-US" dirty="0"/>
              <a:t>3U Light Monitoring units</a:t>
            </a:r>
          </a:p>
          <a:p>
            <a:pPr lvl="1"/>
            <a:r>
              <a:rPr lang="en-US" dirty="0"/>
              <a:t>~2U for Fiber Patch panels</a:t>
            </a:r>
          </a:p>
          <a:p>
            <a:r>
              <a:rPr lang="en-US" dirty="0"/>
              <a:t>No AC power</a:t>
            </a:r>
          </a:p>
          <a:p>
            <a:r>
              <a:rPr lang="en-US" dirty="0"/>
              <a:t>Air-cooled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569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FA5D06-7023-4D4E-8C30-4E68595AA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 Distribution of Power for DAQ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A8FA2F-C1B6-4405-9C6C-FADFD62E6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7075810-EB03-48EE-9D6D-91AD22BD59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Shaw | LBNF-DUNE Electrical Tasks and Work Safe Guidance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4CE5B8-6D5C-4859-AB37-8EC7419F9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41F267-A400-4EC8-BE53-780C425FDA55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DAQ infrastructure requirements documented in EDMS </a:t>
            </a:r>
            <a:r>
              <a:rPr lang="en-US" dirty="0">
                <a:hlinkClick r:id="rId2"/>
              </a:rPr>
              <a:t>2233290</a:t>
            </a:r>
            <a:r>
              <a:rPr lang="en-US" dirty="0"/>
              <a:t>.</a:t>
            </a:r>
          </a:p>
          <a:p>
            <a:r>
              <a:rPr lang="en-US" dirty="0"/>
              <a:t>Working document - Single line electrical drawing “</a:t>
            </a:r>
            <a:r>
              <a:rPr lang="en-US" b="1" dirty="0"/>
              <a:t>DUNE_DAQ_Room_UPS_schematic.pdf</a:t>
            </a:r>
            <a:r>
              <a:rPr lang="en-US" dirty="0"/>
              <a:t>”  exists in EDMS </a:t>
            </a:r>
            <a:r>
              <a:rPr lang="en-US" dirty="0">
                <a:hlinkClick r:id="rId3"/>
              </a:rPr>
              <a:t>2169065</a:t>
            </a:r>
            <a:r>
              <a:rPr lang="en-US" dirty="0"/>
              <a:t>.</a:t>
            </a:r>
          </a:p>
          <a:p>
            <a:r>
              <a:rPr lang="en-US" dirty="0"/>
              <a:t>Delivers 100KW per detector.</a:t>
            </a:r>
          </a:p>
          <a:p>
            <a:r>
              <a:rPr lang="en-US" dirty="0"/>
              <a:t>Includes preliminary design for UPS 5 minute backup.</a:t>
            </a:r>
          </a:p>
        </p:txBody>
      </p:sp>
    </p:spTree>
    <p:extLst>
      <p:ext uri="{BB962C8B-B14F-4D97-AF65-F5344CB8AC3E}">
        <p14:creationId xmlns:p14="http://schemas.microsoft.com/office/powerpoint/2010/main" val="2697394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CB4781-586C-4A4F-ACCA-78D1F17FD5E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C22AC2-8CFC-478A-BA09-B4477356EA5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Shaw | LBNF-DUNE Electrical Tasks and Work Safe Guidance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6A93D9-B26B-4F7D-B930-0648C51D47C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72F71154-E60D-9942-9C7E-C9963561CB3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09ABB52C-6E16-452D-B834-69F15BA93137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5326" r="15326"/>
          <a:stretch>
            <a:fillRect/>
          </a:stretch>
        </p:blipFill>
        <p:spPr/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98FB90A-CD34-4366-A254-044BFD2CDC81}"/>
              </a:ext>
            </a:extLst>
          </p:cNvPr>
          <p:cNvSpPr txBox="1"/>
          <p:nvPr/>
        </p:nvSpPr>
        <p:spPr>
          <a:xfrm>
            <a:off x="6692348" y="5234609"/>
            <a:ext cx="2386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 Durkin - UKRI STFC </a:t>
            </a:r>
          </a:p>
        </p:txBody>
      </p:sp>
    </p:spTree>
    <p:extLst>
      <p:ext uri="{BB962C8B-B14F-4D97-AF65-F5344CB8AC3E}">
        <p14:creationId xmlns:p14="http://schemas.microsoft.com/office/powerpoint/2010/main" val="812193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484DA-B891-4364-B3A3-647FACA45F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DUNE Cables, equipment, power and equipment safety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3D7E76-85F1-4E82-8D14-F16801860A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7F66D7-11DD-4CDA-9989-1E17F2E870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Shaw | LBNF-DUNE Electrical Tasks and Work Safe Guidance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206512-03EA-40E6-96C1-A8B77A969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F1F6AF-EF39-421F-A664-2F2CC53F288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US" dirty="0"/>
              <a:t>All Consortia Technical Leads have been asked to fill out spreadsheets to allow collection of information on</a:t>
            </a:r>
          </a:p>
          <a:p>
            <a:pPr lvl="1"/>
            <a:r>
              <a:rPr lang="en-US" dirty="0"/>
              <a:t>Cables</a:t>
            </a:r>
          </a:p>
          <a:p>
            <a:pPr lvl="1"/>
            <a:r>
              <a:rPr lang="en-US" dirty="0"/>
              <a:t>Equipment and power</a:t>
            </a:r>
          </a:p>
          <a:p>
            <a:pPr lvl="1"/>
            <a:r>
              <a:rPr lang="en-US" dirty="0"/>
              <a:t>Detector Safety System/Hardware Interlocks</a:t>
            </a:r>
          </a:p>
          <a:p>
            <a:r>
              <a:rPr lang="en-US" dirty="0"/>
              <a:t>Completed/working version of the spreadsheets should be placed in EDMS </a:t>
            </a:r>
            <a:r>
              <a:rPr lang="en-US" dirty="0">
                <a:hlinkClick r:id="rId2"/>
              </a:rPr>
              <a:t>205264</a:t>
            </a:r>
            <a:r>
              <a:rPr lang="en-US" dirty="0"/>
              <a:t>.</a:t>
            </a:r>
          </a:p>
          <a:p>
            <a:r>
              <a:rPr lang="en-US" dirty="0"/>
              <a:t>This information will </a:t>
            </a:r>
          </a:p>
          <a:p>
            <a:pPr lvl="1"/>
            <a:r>
              <a:rPr lang="en-US" dirty="0"/>
              <a:t>Allow work on rack assignments and rack builds</a:t>
            </a:r>
          </a:p>
          <a:p>
            <a:pPr lvl="1"/>
            <a:r>
              <a:rPr lang="en-US" dirty="0"/>
              <a:t>Enable understanding of cable routes and lengths</a:t>
            </a:r>
          </a:p>
          <a:p>
            <a:pPr lvl="1"/>
            <a:r>
              <a:rPr lang="en-US" dirty="0"/>
              <a:t>Refine power envelopes</a:t>
            </a: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0DA2E00C-8F7E-4C13-8FE9-6E7D9B6C6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8650" y="5482431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243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5DBA08-7506-478E-8AD4-9A1050F9F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Cable Query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CE9D49-6F26-4D3F-83FB-EC58B937FE4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82691-DC2F-4339-A47F-73F78F64ABE7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02.02.2020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898E8D-3914-4489-AF3B-D94A292D2F1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T. Shaw | LBNF-DUNE Electrical Tasks and Work Safe Guidance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740A5-9DB6-45D3-8C39-B18917CB67DF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C663080B-B7DD-F94E-BF93-E5AF96AB2174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C62A27-00FE-4334-931B-C219A877C8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189"/>
          <a:stretch/>
        </p:blipFill>
        <p:spPr>
          <a:xfrm>
            <a:off x="-13250" y="1238250"/>
            <a:ext cx="9161653" cy="326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4797207"/>
      </p:ext>
    </p:extLst>
  </p:cSld>
  <p:clrMapOvr>
    <a:masterClrMapping/>
  </p:clrMapOvr>
</p:sld>
</file>

<file path=ppt/theme/theme1.xml><?xml version="1.0" encoding="utf-8"?>
<a:theme xmlns:a="http://schemas.openxmlformats.org/drawingml/2006/main" name="LBNF Template_0512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1317</TotalTime>
  <Words>584</Words>
  <Application>Microsoft Office PowerPoint</Application>
  <PresentationFormat>On-screen Show (4:3)</PresentationFormat>
  <Paragraphs>96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Helvetica</vt:lpstr>
      <vt:lpstr>Lucida Grande</vt:lpstr>
      <vt:lpstr>LBNF Template_051215</vt:lpstr>
      <vt:lpstr>LBNF Content-Footer Theme</vt:lpstr>
      <vt:lpstr>DUNE Electrical Infrastructure</vt:lpstr>
      <vt:lpstr>Outline</vt:lpstr>
      <vt:lpstr>PowerPoint Presentation</vt:lpstr>
      <vt:lpstr>AC Distribution to ~76 Detector Racks (42U 36” deep)</vt:lpstr>
      <vt:lpstr>Small On-Detector Racks</vt:lpstr>
      <vt:lpstr>AC Distribution of Power for DAQ</vt:lpstr>
      <vt:lpstr>PowerPoint Presentation</vt:lpstr>
      <vt:lpstr>DUNE Cables, equipment, power and equipment safety</vt:lpstr>
      <vt:lpstr>Cable Query</vt:lpstr>
      <vt:lpstr>Equipment Query</vt:lpstr>
      <vt:lpstr>Detector Safety System</vt:lpstr>
      <vt:lpstr>Consortia electrical equipment installation</vt:lpstr>
      <vt:lpstr>Consortia need to use EDMS for documentation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Theresa M Shaw</cp:lastModifiedBy>
  <cp:revision>105</cp:revision>
  <dcterms:created xsi:type="dcterms:W3CDTF">2015-04-30T14:29:22Z</dcterms:created>
  <dcterms:modified xsi:type="dcterms:W3CDTF">2020-02-03T05:38:39Z</dcterms:modified>
</cp:coreProperties>
</file>