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77" r:id="rId2"/>
    <p:sldId id="535" r:id="rId3"/>
    <p:sldId id="530" r:id="rId4"/>
    <p:sldId id="526" r:id="rId5"/>
    <p:sldId id="538" r:id="rId6"/>
    <p:sldId id="536" r:id="rId7"/>
    <p:sldId id="346" r:id="rId8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B9D69"/>
    <a:srgbClr val="DBF1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-15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47C58-AACA-4E07-98CA-45D98CF9B547}" type="datetimeFigureOut">
              <a:rPr lang="en-GB" smtClean="0"/>
              <a:t>19/11/19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686E5-5014-4809-A554-E5AB3048F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957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805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805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91F145FC-E78B-42E4-8725-1F2578206D33}" type="datetimeFigureOut">
              <a:rPr lang="en-GB" smtClean="0"/>
              <a:t>19/11/19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D9E64123-9169-4E6E-B0B8-6A9683A5A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754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D82433-73E7-4908-919E-9D6CBAB3E1D5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685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  <p:extLst>
      <p:ext uri="{BB962C8B-B14F-4D97-AF65-F5344CB8AC3E}">
        <p14:creationId xmlns:p14="http://schemas.microsoft.com/office/powerpoint/2010/main" val="2447983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462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20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43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429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6983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22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849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84200" y="2273690"/>
            <a:ext cx="8265984" cy="182636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algn="l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lang="en-GB" dirty="0" smtClean="0"/>
              <a:t>LIU-PS Planning report</a:t>
            </a:r>
          </a:p>
        </p:txBody>
      </p:sp>
    </p:spTree>
    <p:extLst>
      <p:ext uri="{BB962C8B-B14F-4D97-AF65-F5344CB8AC3E}">
        <p14:creationId xmlns:p14="http://schemas.microsoft.com/office/powerpoint/2010/main" val="103934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584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New demineralized water circuit</a:t>
            </a:r>
            <a:endParaRPr lang="en-US" sz="4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-170369" y="918557"/>
            <a:ext cx="8765813" cy="5308244"/>
          </a:xfrm>
        </p:spPr>
        <p:txBody>
          <a:bodyPr>
            <a:normAutofit/>
          </a:bodyPr>
          <a:lstStyle/>
          <a:p>
            <a:pPr lvl="1"/>
            <a:r>
              <a:rPr lang="en-US" sz="1800" b="1" i="1" u="sng" dirty="0" smtClean="0"/>
              <a:t>News since last meeting</a:t>
            </a:r>
            <a:r>
              <a:rPr lang="en-US" sz="1800" b="1" i="1" u="sng" dirty="0" smtClean="0"/>
              <a:t>:</a:t>
            </a:r>
          </a:p>
          <a:p>
            <a:pPr lvl="1"/>
            <a:endParaRPr lang="en-US" sz="1800" b="1" i="1" u="sng" dirty="0" smtClean="0"/>
          </a:p>
          <a:p>
            <a:pPr lvl="2"/>
            <a:r>
              <a:rPr lang="en-US" sz="1800" dirty="0" smtClean="0"/>
              <a:t>A bit of delay on the mechanical works in B355 and </a:t>
            </a:r>
            <a:r>
              <a:rPr lang="en-US" sz="1800" dirty="0" smtClean="0"/>
              <a:t>B255</a:t>
            </a:r>
          </a:p>
          <a:p>
            <a:pPr lvl="2"/>
            <a:r>
              <a:rPr lang="en-US" sz="1800" dirty="0" smtClean="0"/>
              <a:t>Connection </a:t>
            </a:r>
            <a:r>
              <a:rPr lang="en-US" sz="1800" dirty="0" smtClean="0"/>
              <a:t>between gallery 3 and TT2 + outer side of the ring completed</a:t>
            </a:r>
          </a:p>
          <a:p>
            <a:pPr lvl="2"/>
            <a:r>
              <a:rPr lang="en-US" sz="1800" dirty="0" smtClean="0"/>
              <a:t>Connection between gallery 5 and the outer side of the ring completed</a:t>
            </a:r>
          </a:p>
          <a:p>
            <a:pPr lvl="2"/>
            <a:r>
              <a:rPr lang="en-US" sz="1800" dirty="0" smtClean="0"/>
              <a:t>Connection between gallery 7 and the outer side of the ring </a:t>
            </a:r>
            <a:r>
              <a:rPr lang="en-US" sz="1800" dirty="0" smtClean="0"/>
              <a:t>started this Monday</a:t>
            </a:r>
            <a:endParaRPr lang="en-US" sz="1800" dirty="0" smtClean="0"/>
          </a:p>
          <a:p>
            <a:pPr lvl="2"/>
            <a:r>
              <a:rPr lang="en-US" sz="1800" dirty="0" smtClean="0"/>
              <a:t>Connection between gallery 1 and B.355 (last part) will be performed in January 2020</a:t>
            </a:r>
          </a:p>
          <a:p>
            <a:pPr lvl="2"/>
            <a:r>
              <a:rPr lang="en-US" sz="1800" dirty="0" smtClean="0"/>
              <a:t>The new cooling system will be available end of February 2020 to allow starting the ISTs of some systems in March </a:t>
            </a:r>
            <a:r>
              <a:rPr lang="en-US" sz="1800" dirty="0" smtClean="0"/>
              <a:t>2020</a:t>
            </a:r>
          </a:p>
          <a:p>
            <a:pPr lvl="2"/>
            <a:r>
              <a:rPr lang="en-US" sz="1800" dirty="0" smtClean="0"/>
              <a:t>More information will be given by Serge</a:t>
            </a:r>
            <a:endParaRPr lang="en-US" sz="1800" dirty="0" smtClean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19</a:t>
            </a:r>
            <a:r>
              <a:rPr lang="en-US" dirty="0" smtClean="0"/>
              <a:t>-Nov-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801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759" y="199168"/>
            <a:ext cx="8226854" cy="715840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B.269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65740" y="1013275"/>
            <a:ext cx="8417976" cy="236611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Integration issue with one TE-EPC rack</a:t>
            </a:r>
            <a:endParaRPr lang="en-US" sz="1800" dirty="0" smtClean="0"/>
          </a:p>
          <a:p>
            <a:r>
              <a:rPr lang="en-US" sz="1800" dirty="0" smtClean="0"/>
              <a:t>Connection between the transformers and the switchboard is ongoing</a:t>
            </a:r>
            <a:endParaRPr lang="en-US" sz="1800" dirty="0" smtClean="0"/>
          </a:p>
          <a:p>
            <a:r>
              <a:rPr lang="en-US" sz="1800" dirty="0" smtClean="0"/>
              <a:t>First cabling </a:t>
            </a:r>
            <a:r>
              <a:rPr lang="en-US" sz="1800" dirty="0" smtClean="0"/>
              <a:t>campaign is finished, second campaign started with a de-cabling on the shaft part and is now starting the cabling</a:t>
            </a:r>
          </a:p>
          <a:p>
            <a:r>
              <a:rPr lang="en-US" sz="1800" dirty="0" smtClean="0"/>
              <a:t>CV station works progressing well</a:t>
            </a:r>
            <a:endParaRPr lang="en-US" sz="1800" dirty="0" smtClean="0"/>
          </a:p>
        </p:txBody>
      </p:sp>
      <p:sp>
        <p:nvSpPr>
          <p:cNvPr id="18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29-Oct-2019</a:t>
            </a:r>
            <a:endParaRPr lang="en-US" dirty="0"/>
          </a:p>
        </p:txBody>
      </p:sp>
      <p:pic>
        <p:nvPicPr>
          <p:cNvPr id="3" name="Picture 2" descr="20191108_14375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59025" y="2704640"/>
            <a:ext cx="2131923" cy="1598942"/>
          </a:xfrm>
          <a:prstGeom prst="rect">
            <a:avLst/>
          </a:prstGeom>
        </p:spPr>
      </p:pic>
      <p:pic>
        <p:nvPicPr>
          <p:cNvPr id="4" name="Picture 3" descr="20191108_14381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047" y="5091844"/>
            <a:ext cx="2188550" cy="1641413"/>
          </a:xfrm>
          <a:prstGeom prst="rect">
            <a:avLst/>
          </a:prstGeom>
        </p:spPr>
      </p:pic>
      <p:pic>
        <p:nvPicPr>
          <p:cNvPr id="7" name="Picture 6" descr="20191108_154408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48594" y="2636189"/>
            <a:ext cx="2763706" cy="2072780"/>
          </a:xfrm>
          <a:prstGeom prst="rect">
            <a:avLst/>
          </a:prstGeom>
        </p:spPr>
      </p:pic>
      <p:pic>
        <p:nvPicPr>
          <p:cNvPr id="8" name="Picture 7" descr="20191108_154410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98566" y="4945402"/>
            <a:ext cx="2185826" cy="1639370"/>
          </a:xfrm>
          <a:prstGeom prst="rect">
            <a:avLst/>
          </a:prstGeom>
        </p:spPr>
      </p:pic>
      <p:pic>
        <p:nvPicPr>
          <p:cNvPr id="9" name="Picture 8" descr="20191114_091431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73189" y="3329360"/>
            <a:ext cx="3500820" cy="2625615"/>
          </a:xfrm>
          <a:prstGeom prst="rect">
            <a:avLst/>
          </a:prstGeom>
        </p:spPr>
      </p:pic>
      <p:pic>
        <p:nvPicPr>
          <p:cNvPr id="10" name="Picture 9" descr="20191114_140115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74234"/>
            <a:ext cx="2627152" cy="197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62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Main Units renovation (cons.)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278792" y="1022311"/>
            <a:ext cx="8370397" cy="5343896"/>
          </a:xfrm>
        </p:spPr>
        <p:txBody>
          <a:bodyPr>
            <a:normAutofit lnSpcReduction="10000"/>
          </a:bodyPr>
          <a:lstStyle/>
          <a:p>
            <a:r>
              <a:rPr lang="en-US" sz="2300" b="1" i="1" dirty="0" smtClean="0">
                <a:solidFill>
                  <a:srgbClr val="008000"/>
                </a:solidFill>
              </a:rPr>
              <a:t>43/</a:t>
            </a:r>
            <a:r>
              <a:rPr lang="en-US" sz="2300" b="1" i="1" dirty="0" smtClean="0">
                <a:solidFill>
                  <a:srgbClr val="008000"/>
                </a:solidFill>
              </a:rPr>
              <a:t>43 </a:t>
            </a:r>
          </a:p>
          <a:p>
            <a:pPr lvl="1"/>
            <a:r>
              <a:rPr lang="en-US" sz="1800" dirty="0" smtClean="0"/>
              <a:t>already renovated</a:t>
            </a:r>
          </a:p>
          <a:p>
            <a:endParaRPr lang="en-US" sz="600" dirty="0"/>
          </a:p>
          <a:p>
            <a:r>
              <a:rPr lang="en-US" sz="2600" b="1" i="1" dirty="0">
                <a:solidFill>
                  <a:srgbClr val="008000"/>
                </a:solidFill>
              </a:rPr>
              <a:t>1</a:t>
            </a:r>
            <a:r>
              <a:rPr lang="en-US" sz="2600" b="1" i="1" dirty="0" smtClean="0">
                <a:solidFill>
                  <a:srgbClr val="008000"/>
                </a:solidFill>
              </a:rPr>
              <a:t>/</a:t>
            </a:r>
            <a:r>
              <a:rPr lang="en-US" sz="2600" b="1" i="1" dirty="0" smtClean="0">
                <a:solidFill>
                  <a:srgbClr val="008000"/>
                </a:solidFill>
              </a:rPr>
              <a:t>43 </a:t>
            </a:r>
            <a:endParaRPr lang="en-US" sz="2600" b="1" i="1" dirty="0" smtClean="0">
              <a:solidFill>
                <a:srgbClr val="008000"/>
              </a:solidFill>
            </a:endParaRPr>
          </a:p>
          <a:p>
            <a:pPr lvl="1"/>
            <a:r>
              <a:rPr lang="en-US" sz="1800" dirty="0" smtClean="0"/>
              <a:t>kept in B.150 (MU27) for the LINAC4 connection</a:t>
            </a:r>
          </a:p>
          <a:p>
            <a:endParaRPr lang="en-US" sz="600" dirty="0"/>
          </a:p>
          <a:p>
            <a:r>
              <a:rPr lang="en-US" sz="2600" b="1" i="1" dirty="0" smtClean="0">
                <a:solidFill>
                  <a:srgbClr val="008000"/>
                </a:solidFill>
              </a:rPr>
              <a:t>36/43 </a:t>
            </a:r>
            <a:endParaRPr lang="en-US" sz="2600" b="1" i="1" dirty="0" smtClean="0">
              <a:solidFill>
                <a:srgbClr val="008000"/>
              </a:solidFill>
            </a:endParaRPr>
          </a:p>
          <a:p>
            <a:pPr lvl="1"/>
            <a:r>
              <a:rPr lang="en-US" sz="1800" dirty="0" smtClean="0"/>
              <a:t>already re-installed and re-aligned in the machine</a:t>
            </a:r>
          </a:p>
          <a:p>
            <a:pPr lvl="1"/>
            <a:endParaRPr lang="en-US" sz="600" dirty="0" smtClean="0"/>
          </a:p>
          <a:p>
            <a:r>
              <a:rPr lang="en-US" sz="2600" b="1" i="1" dirty="0">
                <a:solidFill>
                  <a:srgbClr val="008000"/>
                </a:solidFill>
              </a:rPr>
              <a:t>7</a:t>
            </a:r>
            <a:r>
              <a:rPr lang="en-US" sz="2600" b="1" i="1" dirty="0" smtClean="0">
                <a:solidFill>
                  <a:srgbClr val="008000"/>
                </a:solidFill>
              </a:rPr>
              <a:t>/4</a:t>
            </a:r>
            <a:r>
              <a:rPr lang="en-US" sz="2600" b="1" i="1" dirty="0">
                <a:solidFill>
                  <a:srgbClr val="008000"/>
                </a:solidFill>
              </a:rPr>
              <a:t>3</a:t>
            </a:r>
            <a:endParaRPr lang="en-US" sz="2600" b="1" i="1" dirty="0" smtClean="0">
              <a:solidFill>
                <a:srgbClr val="008000"/>
              </a:solidFill>
            </a:endParaRPr>
          </a:p>
          <a:p>
            <a:pPr lvl="1"/>
            <a:r>
              <a:rPr lang="en-US" sz="1800" dirty="0" smtClean="0"/>
              <a:t>Kept out for the moment waiting the </a:t>
            </a:r>
            <a:r>
              <a:rPr lang="en-US" sz="1800" dirty="0" smtClean="0"/>
              <a:t>asbestos works to be completed or the PS SWY to be opened</a:t>
            </a:r>
            <a:endParaRPr lang="en-US" sz="1800" dirty="0" smtClean="0"/>
          </a:p>
          <a:p>
            <a:pPr lvl="1"/>
            <a:endParaRPr lang="en-US" sz="600" dirty="0"/>
          </a:p>
          <a:p>
            <a:pPr marL="231775" lvl="1" indent="0">
              <a:buNone/>
            </a:pPr>
            <a:r>
              <a:rPr lang="en-US" sz="1800" b="1" i="1" u="sng" dirty="0" smtClean="0">
                <a:solidFill>
                  <a:srgbClr val="FF0000"/>
                </a:solidFill>
              </a:rPr>
              <a:t>Note:</a:t>
            </a:r>
          </a:p>
          <a:p>
            <a:pPr lvl="1"/>
            <a:r>
              <a:rPr lang="en-US" sz="1800" dirty="0" smtClean="0"/>
              <a:t>Some </a:t>
            </a:r>
            <a:r>
              <a:rPr lang="en-US" sz="1800" dirty="0" smtClean="0"/>
              <a:t>straight section have still to be re-installed and some MUs reconnected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19</a:t>
            </a:r>
            <a:r>
              <a:rPr lang="en-US" dirty="0" smtClean="0"/>
              <a:t>-Nov-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341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TT2 quads renovation (cons.)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278792" y="1022311"/>
            <a:ext cx="8370397" cy="534389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Two batches of 5 </a:t>
            </a:r>
            <a:r>
              <a:rPr lang="en-US" sz="1800" dirty="0" smtClean="0"/>
              <a:t>quads have been </a:t>
            </a:r>
            <a:r>
              <a:rPr lang="en-US" sz="1800" dirty="0" smtClean="0"/>
              <a:t>already “chamber replaced”, re-installed and re-aligned (F16.QFN205, F16.QDN213, F16.QDN217, F16.QFN225, F16.QFN235, F16.QFN245, F16.QFN255, F16.QFN265, F16.QFN275, F16.QFN285)</a:t>
            </a:r>
          </a:p>
          <a:p>
            <a:r>
              <a:rPr lang="en-US" sz="1800" dirty="0" smtClean="0"/>
              <a:t>Third batch has been “chamber replaced”, re-installed and alignment is ongoing (F16.QDN207, F16.QFN315, F16.QFN325, F16.QFN345, F16.QFN365, F16.QFN375)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72838" y="5496764"/>
            <a:ext cx="1075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kern="1200" dirty="0" smtClean="0">
                <a:solidFill>
                  <a:schemeClr val="bg1"/>
                </a:solidFill>
              </a:rPr>
              <a:t>QFN275</a:t>
            </a:r>
            <a:endParaRPr lang="en-US" b="1" i="1" kern="1200" dirty="0">
              <a:solidFill>
                <a:schemeClr val="bg1"/>
              </a:solidFill>
            </a:endParaRPr>
          </a:p>
        </p:txBody>
      </p:sp>
      <p:pic>
        <p:nvPicPr>
          <p:cNvPr id="3" name="Picture 2" descr="20191018_13503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270" y="3039178"/>
            <a:ext cx="4199918" cy="3149939"/>
          </a:xfrm>
          <a:prstGeom prst="rect">
            <a:avLst/>
          </a:prstGeom>
        </p:spPr>
      </p:pic>
      <p:pic>
        <p:nvPicPr>
          <p:cNvPr id="4" name="Picture 3" descr="20191018_14051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70" y="3254644"/>
            <a:ext cx="3916158" cy="2937118"/>
          </a:xfrm>
          <a:prstGeom prst="rect">
            <a:avLst/>
          </a:prstGeom>
        </p:spPr>
      </p:pic>
      <p:sp>
        <p:nvSpPr>
          <p:cNvPr id="25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19</a:t>
            </a:r>
            <a:r>
              <a:rPr lang="en-US" dirty="0" smtClean="0"/>
              <a:t>-Nov-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340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Ring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51640" cy="5016068"/>
          </a:xfrm>
        </p:spPr>
        <p:txBody>
          <a:bodyPr>
            <a:normAutofit/>
          </a:bodyPr>
          <a:lstStyle/>
          <a:p>
            <a:r>
              <a:rPr lang="en-US" sz="1800" b="1" i="1" dirty="0" smtClean="0">
                <a:solidFill>
                  <a:srgbClr val="008000"/>
                </a:solidFill>
              </a:rPr>
              <a:t>Asbestos cleaning is progressing well and will be finished in advanced with respect to the </a:t>
            </a:r>
            <a:r>
              <a:rPr lang="en-US" sz="1800" b="1" i="1" dirty="0" smtClean="0">
                <a:solidFill>
                  <a:srgbClr val="008000"/>
                </a:solidFill>
              </a:rPr>
              <a:t>planning</a:t>
            </a:r>
          </a:p>
          <a:p>
            <a:endParaRPr lang="en-US" sz="1800" b="1" i="1" dirty="0" smtClean="0">
              <a:solidFill>
                <a:srgbClr val="008000"/>
              </a:solidFill>
            </a:endParaRPr>
          </a:p>
          <a:p>
            <a:r>
              <a:rPr lang="en-US" sz="1800" b="1" i="1" dirty="0" smtClean="0">
                <a:solidFill>
                  <a:srgbClr val="008000"/>
                </a:solidFill>
              </a:rPr>
              <a:t>General services renovation in the ring is progressing </a:t>
            </a:r>
            <a:r>
              <a:rPr lang="en-US" sz="1800" b="1" i="1" dirty="0" smtClean="0">
                <a:solidFill>
                  <a:srgbClr val="008000"/>
                </a:solidFill>
              </a:rPr>
              <a:t>well</a:t>
            </a:r>
          </a:p>
          <a:p>
            <a:endParaRPr lang="en-US" sz="1800" b="1" i="1" dirty="0" smtClean="0">
              <a:solidFill>
                <a:srgbClr val="008000"/>
              </a:solidFill>
            </a:endParaRPr>
          </a:p>
          <a:p>
            <a:r>
              <a:rPr lang="en-US" sz="1800" b="1" i="1" dirty="0" smtClean="0">
                <a:solidFill>
                  <a:srgbClr val="008000"/>
                </a:solidFill>
              </a:rPr>
              <a:t>Some cabling campaigns have been re-organized due to the asbestos, but are progressing </a:t>
            </a:r>
            <a:r>
              <a:rPr lang="en-US" sz="1800" b="1" i="1" dirty="0" smtClean="0">
                <a:solidFill>
                  <a:srgbClr val="008000"/>
                </a:solidFill>
              </a:rPr>
              <a:t>well</a:t>
            </a:r>
          </a:p>
          <a:p>
            <a:endParaRPr lang="en-US" sz="1800" b="1" i="1" dirty="0" smtClean="0">
              <a:solidFill>
                <a:srgbClr val="008000"/>
              </a:solidFill>
            </a:endParaRPr>
          </a:p>
          <a:p>
            <a:r>
              <a:rPr lang="en-US" sz="1800" b="1" i="1" dirty="0" smtClean="0">
                <a:solidFill>
                  <a:srgbClr val="FF6600"/>
                </a:solidFill>
              </a:rPr>
              <a:t>Some issues on the surface buildings following LV services renovation (B365, B355)</a:t>
            </a:r>
            <a:endParaRPr lang="en-US" sz="1800" b="1" i="1" dirty="0" smtClean="0">
              <a:solidFill>
                <a:srgbClr val="FF6600"/>
              </a:solidFill>
            </a:endParaRP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19</a:t>
            </a:r>
            <a:r>
              <a:rPr lang="en-US" dirty="0" smtClean="0"/>
              <a:t>-Nov-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89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960830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Question?</a:t>
            </a:r>
            <a:endParaRPr lang="en-US" sz="6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30-Apr-2019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172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CR-SPS-PS-IEFC-2015-01-23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25185</TotalTime>
  <Words>447</Words>
  <Application>Microsoft Macintosh PowerPoint</Application>
  <PresentationFormat>On-screen Show (4:3)</PresentationFormat>
  <Paragraphs>57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ECR-SPS-PS-IEFC-2015-01-23</vt:lpstr>
      <vt:lpstr>PowerPoint Presentation</vt:lpstr>
      <vt:lpstr>New demineralized water circuit</vt:lpstr>
      <vt:lpstr>B.269</vt:lpstr>
      <vt:lpstr>Main Units renovation (cons.)</vt:lpstr>
      <vt:lpstr>TT2 quads renovation (cons.)</vt:lpstr>
      <vt:lpstr>Ring</vt:lpstr>
      <vt:lpstr>Question?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PS_Undergoing_ECRs_2015-07-28_14.14.04</dc:title>
  <dc:subject>PS_Undergoing_ECRs_2015-07-28_14.14.04</dc:subject>
  <dc:creator>CERN Slide Generator</dc:creator>
  <cp:keywords>cern</cp:keywords>
  <dc:description>Automatically generated script by Slide Generator</dc:description>
  <cp:lastModifiedBy>Fernando Baltasar dos Santos Pedrosa</cp:lastModifiedBy>
  <cp:revision>357</cp:revision>
  <cp:lastPrinted>2016-11-16T14:39:55Z</cp:lastPrinted>
  <dcterms:created xsi:type="dcterms:W3CDTF">2015-07-28T12:14:04Z</dcterms:created>
  <dcterms:modified xsi:type="dcterms:W3CDTF">2019-11-19T11:24:30Z</dcterms:modified>
  <cp:category>administrative</cp:category>
</cp:coreProperties>
</file>