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33" r:id="rId2"/>
    <p:sldId id="320" r:id="rId3"/>
    <p:sldId id="334" r:id="rId4"/>
    <p:sldId id="335" r:id="rId5"/>
    <p:sldId id="339" r:id="rId6"/>
    <p:sldId id="340" r:id="rId7"/>
    <p:sldId id="337" r:id="rId8"/>
    <p:sldId id="338" r:id="rId9"/>
    <p:sldId id="312" r:id="rId1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6C1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 autoAdjust="0"/>
  </p:normalViewPr>
  <p:slideViewPr>
    <p:cSldViewPr snapToGrid="0" snapToObjects="1" showGuides="1">
      <p:cViewPr varScale="1">
        <p:scale>
          <a:sx n="131" d="100"/>
          <a:sy n="131" d="100"/>
        </p:scale>
        <p:origin x="102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39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261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5F873A-B87A-4C6C-AEDD-7A0F8CD71971}" type="datetimeFigureOut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129"/>
            <a:ext cx="5438775" cy="39096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138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0138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8240C3-DF78-4B28-B2D1-BE6C29D55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15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F1828F-CF22-4213-BE1B-5692060F912E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2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705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6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4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CEF1C-74DB-4263-BBF4-B4237D265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8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198C8-7EA7-4D88-AD82-A071F2D9F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5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86E7-0EC7-4F99-9017-46D0C021D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8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E2514-032A-4218-8DFB-5572BCCD3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6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63AC9-9C70-4424-B7B0-4B2F159E8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3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70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367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CV Group Report - M. Nonis – 08.10.18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53EC27C5-2BFE-414E-ABF9-59839E3F8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fr-CH" dirty="0" smtClean="0"/>
              <a:t>Slide text first level</a:t>
            </a:r>
          </a:p>
          <a:p>
            <a:pPr lvl="1"/>
            <a:r>
              <a:rPr lang="fr-CH" dirty="0" smtClean="0"/>
              <a:t>Slide text second level</a:t>
            </a:r>
          </a:p>
          <a:p>
            <a:pPr lvl="2"/>
            <a:r>
              <a:rPr lang="fr-CH" dirty="0" smtClean="0"/>
              <a:t>Slide text third level</a:t>
            </a:r>
          </a:p>
          <a:p>
            <a:pPr lvl="3"/>
            <a:r>
              <a:rPr lang="fr-CH" dirty="0" smtClean="0"/>
              <a:t>Slide text fourth level</a:t>
            </a:r>
          </a:p>
          <a:p>
            <a:pPr lvl="4"/>
            <a:r>
              <a:rPr lang="fr-CH" dirty="0" smtClean="0"/>
              <a:t>Slide text fifth level</a:t>
            </a:r>
            <a:endParaRPr 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charset="0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charset="0"/>
          <a:cs typeface="Ubuntu Light" charset="0"/>
        </a:defRPr>
      </a:lvl9pPr>
    </p:titleStyle>
    <p:bodyStyle>
      <a:lvl1pPr marL="168275" indent="-168275" algn="l" rtl="0" fontAlgn="base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charset="0"/>
          <a:cs typeface="Ubuntu Light"/>
        </a:defRPr>
      </a:lvl1pPr>
      <a:lvl2pPr marL="344488" indent="-171450" algn="l" rtl="0" fontAlgn="base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fontAlgn="base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fontAlgn="base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fontAlgn="base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altLang="en-US" sz="3600" dirty="0" smtClean="0">
                <a:ln>
                  <a:noFill/>
                </a:ln>
                <a:ea typeface="Ubuntu"/>
              </a:rPr>
              <a:t>LIU </a:t>
            </a:r>
            <a:r>
              <a:rPr lang="en-GB" altLang="en-US" sz="3600" dirty="0" smtClean="0">
                <a:ln>
                  <a:noFill/>
                </a:ln>
                <a:ea typeface="Ubuntu"/>
              </a:rPr>
              <a:t>–</a:t>
            </a:r>
            <a:r>
              <a:rPr altLang="en-US" sz="3600" dirty="0" smtClean="0">
                <a:ln>
                  <a:noFill/>
                </a:ln>
                <a:ea typeface="Ubuntu"/>
              </a:rPr>
              <a:t> PS&amp;TT2  Status report CV</a:t>
            </a:r>
          </a:p>
        </p:txBody>
      </p:sp>
    </p:spTree>
    <p:extLst>
      <p:ext uri="{BB962C8B-B14F-4D97-AF65-F5344CB8AC3E}">
        <p14:creationId xmlns:p14="http://schemas.microsoft.com/office/powerpoint/2010/main" val="20642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>
                <a:latin typeface="Corbel" panose="020B0503020204020204" pitchFamily="34" charset="0"/>
              </a:rPr>
              <a:t>Replacement of pipes </a:t>
            </a:r>
            <a:r>
              <a:rPr lang="fr-CH" sz="3200" dirty="0" err="1" smtClean="0">
                <a:latin typeface="Corbel" panose="020B0503020204020204" pitchFamily="34" charset="0"/>
              </a:rPr>
              <a:t>inside</a:t>
            </a:r>
            <a:r>
              <a:rPr lang="fr-CH" sz="3200" dirty="0" smtClean="0">
                <a:latin typeface="Corbel" panose="020B0503020204020204" pitchFamily="34" charset="0"/>
              </a:rPr>
              <a:t> the PS tunnel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2</a:t>
            </a:fld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253" y="1058238"/>
            <a:ext cx="4752996" cy="5307211"/>
          </a:xfrm>
          <a:prstGeom prst="rect">
            <a:avLst/>
          </a:prstGeom>
          <a:effectLst/>
        </p:spPr>
      </p:pic>
      <p:cxnSp>
        <p:nvCxnSpPr>
          <p:cNvPr id="8" name="Straight Connector 7"/>
          <p:cNvCxnSpPr/>
          <p:nvPr/>
        </p:nvCxnSpPr>
        <p:spPr>
          <a:xfrm flipH="1" flipV="1">
            <a:off x="4684010" y="5194469"/>
            <a:ext cx="766168" cy="54649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684010" y="4975604"/>
            <a:ext cx="0" cy="2188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5296" y="4805135"/>
            <a:ext cx="26886" cy="17046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495296" y="3205470"/>
            <a:ext cx="312837" cy="159966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54478" y="2816136"/>
            <a:ext cx="1953655" cy="38641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885571" y="2831287"/>
            <a:ext cx="0" cy="52863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90321" y="3221604"/>
            <a:ext cx="95250" cy="16906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 rot="14703002">
            <a:off x="2692689" y="3154870"/>
            <a:ext cx="195263" cy="101203"/>
          </a:xfrm>
          <a:prstGeom prst="rightArrow">
            <a:avLst/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6" name="Oval 15"/>
          <p:cNvSpPr/>
          <p:nvPr/>
        </p:nvSpPr>
        <p:spPr>
          <a:xfrm>
            <a:off x="4522182" y="3051732"/>
            <a:ext cx="544912" cy="59373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808133" y="1360627"/>
            <a:ext cx="389433" cy="184192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4794638" y="3221605"/>
            <a:ext cx="1843088" cy="39409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22182" y="4975604"/>
            <a:ext cx="161828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15672" y="3559827"/>
            <a:ext cx="288032" cy="7200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69774" y="2914686"/>
            <a:ext cx="59676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69774" y="2607588"/>
            <a:ext cx="596766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58654" y="2392007"/>
            <a:ext cx="1132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chemeClr val="tx2"/>
                </a:solidFill>
                <a:latin typeface="Constantia" pitchFamily="18" charset="0"/>
              </a:rPr>
              <a:t>Done</a:t>
            </a:r>
            <a:endParaRPr lang="fr-CH" b="1" dirty="0">
              <a:solidFill>
                <a:schemeClr val="tx2"/>
              </a:solidFill>
              <a:latin typeface="Constantia" pitchFamily="18" charset="0"/>
            </a:endParaRPr>
          </a:p>
          <a:p>
            <a:r>
              <a:rPr lang="fr-CH" b="1" dirty="0" err="1" smtClean="0">
                <a:solidFill>
                  <a:schemeClr val="tx2"/>
                </a:solidFill>
                <a:latin typeface="Constantia" pitchFamily="18" charset="0"/>
              </a:rPr>
              <a:t>Ongoing</a:t>
            </a:r>
            <a:endParaRPr lang="fr-CH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>
                <a:latin typeface="Corbel" panose="020B0503020204020204" pitchFamily="34" charset="0"/>
              </a:rPr>
              <a:t>Works </a:t>
            </a:r>
            <a:r>
              <a:rPr lang="fr-CH" sz="3200" dirty="0" err="1" smtClean="0">
                <a:latin typeface="Corbel" panose="020B0503020204020204" pitchFamily="34" charset="0"/>
              </a:rPr>
              <a:t>inside</a:t>
            </a:r>
            <a:r>
              <a:rPr lang="fr-CH" sz="3200" dirty="0" smtClean="0">
                <a:latin typeface="Corbel" panose="020B0503020204020204" pitchFamily="34" charset="0"/>
              </a:rPr>
              <a:t> the PS tunnel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3</a:t>
            </a:fld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9" y="1083468"/>
            <a:ext cx="2297600" cy="17232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675761" y="1570013"/>
            <a:ext cx="2330967" cy="17482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67" y="1093590"/>
            <a:ext cx="2194330" cy="1645747"/>
          </a:xfrm>
          <a:prstGeom prst="rect">
            <a:avLst/>
          </a:prstGeom>
        </p:spPr>
      </p:pic>
      <p:pic>
        <p:nvPicPr>
          <p:cNvPr id="31" name="F524DEE4-A1F7-4FC8-92FB-B03B5BB15C04" descr="image2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344" y="4536421"/>
            <a:ext cx="2306337" cy="172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1CABF0A2-4DC2-4ED8-9C6A-5D096518F836" descr="image3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311" y="2775132"/>
            <a:ext cx="2330613" cy="172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BCE41647-0063-415F-B687-74F8D010A303" descr="image1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4783143" y="4241175"/>
            <a:ext cx="220824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6" y="4542974"/>
            <a:ext cx="2297600" cy="17232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1" y="2813221"/>
            <a:ext cx="2297600" cy="17232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532" y="1278641"/>
            <a:ext cx="1767930" cy="235724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2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>
                <a:latin typeface="Corbel" panose="020B0503020204020204" pitchFamily="34" charset="0"/>
              </a:rPr>
              <a:t>Works </a:t>
            </a:r>
            <a:r>
              <a:rPr lang="fr-CH" sz="3200" dirty="0" err="1" smtClean="0">
                <a:latin typeface="Corbel" panose="020B0503020204020204" pitchFamily="34" charset="0"/>
              </a:rPr>
              <a:t>outside</a:t>
            </a:r>
            <a:r>
              <a:rPr lang="fr-CH" sz="3200" dirty="0" smtClean="0">
                <a:latin typeface="Corbel" panose="020B0503020204020204" pitchFamily="34" charset="0"/>
              </a:rPr>
              <a:t> the PS tunnel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4</a:t>
            </a:fld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64" y="3634556"/>
            <a:ext cx="2688298" cy="20162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43" y="3634556"/>
            <a:ext cx="2692466" cy="20193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7108459" y="3904686"/>
            <a:ext cx="2161036" cy="1620777"/>
          </a:xfrm>
          <a:prstGeom prst="rect">
            <a:avLst/>
          </a:prstGeom>
        </p:spPr>
      </p:pic>
      <p:pic>
        <p:nvPicPr>
          <p:cNvPr id="17" name="151358D2-13A4-4D34-A91A-338E16B3A326" descr="image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24" y="1195360"/>
            <a:ext cx="2838351" cy="21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A927031E-6D44-4940-B565-5F39C2E42ED9" descr="image5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502" y="1195359"/>
            <a:ext cx="2838351" cy="21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4195" y="1188608"/>
            <a:ext cx="2068785" cy="23997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62411" y="3928536"/>
            <a:ext cx="2351837" cy="1763878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0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>
                <a:latin typeface="Corbel" panose="020B0503020204020204" pitchFamily="34" charset="0"/>
              </a:rPr>
              <a:t>Works </a:t>
            </a:r>
            <a:r>
              <a:rPr lang="fr-CH" sz="3200" dirty="0" err="1" smtClean="0">
                <a:latin typeface="Corbel" panose="020B0503020204020204" pitchFamily="34" charset="0"/>
              </a:rPr>
              <a:t>outside</a:t>
            </a:r>
            <a:r>
              <a:rPr lang="fr-CH" sz="3200" dirty="0" smtClean="0">
                <a:latin typeface="Corbel" panose="020B0503020204020204" pitchFamily="34" charset="0"/>
              </a:rPr>
              <a:t> the PS tunnel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5</a:t>
            </a:fld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489427"/>
            <a:ext cx="2900851" cy="2175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157" y="3489427"/>
            <a:ext cx="2900850" cy="2175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9723" y="2181756"/>
            <a:ext cx="2999236" cy="2249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30833"/>
            <a:ext cx="2900851" cy="21756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157" y="1130831"/>
            <a:ext cx="2900850" cy="2175638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5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 smtClean="0">
                <a:latin typeface="Corbel" panose="020B0503020204020204" pitchFamily="34" charset="0"/>
              </a:rPr>
              <a:t>Status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6</a:t>
            </a:fld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sz="quarter" idx="13"/>
          </p:nvPr>
        </p:nvSpPr>
        <p:spPr>
          <a:xfrm>
            <a:off x="420365" y="1059925"/>
            <a:ext cx="6296427" cy="5281074"/>
          </a:xfrm>
        </p:spPr>
        <p:txBody>
          <a:bodyPr>
            <a:noAutofit/>
          </a:bodyPr>
          <a:lstStyle/>
          <a:p>
            <a:pPr marL="0" lvl="1" indent="0" algn="just">
              <a:buClr>
                <a:schemeClr val="tx1"/>
              </a:buClr>
              <a:buNone/>
              <a:defRPr/>
            </a:pPr>
            <a:r>
              <a:rPr lang="en-US" sz="1600" b="1" u="sng" dirty="0">
                <a:ea typeface="ＭＳ Ｐゴシック" charset="0"/>
              </a:rPr>
              <a:t>PS </a:t>
            </a:r>
            <a:r>
              <a:rPr lang="en-US" sz="1600" b="1" u="sng" dirty="0" smtClean="0">
                <a:ea typeface="ＭＳ Ｐゴシック" charset="0"/>
              </a:rPr>
              <a:t>&amp; TT2 cooling : </a:t>
            </a:r>
          </a:p>
          <a:p>
            <a:pPr marL="285750" lvl="1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All the work inside the PS tunnel is finished except :</a:t>
            </a:r>
          </a:p>
          <a:p>
            <a:pPr marL="622300" lvl="3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The </a:t>
            </a:r>
            <a:r>
              <a:rPr lang="en-GB" sz="1600" dirty="0" smtClean="0">
                <a:ea typeface="ＭＳ Ｐゴシック" charset="0"/>
              </a:rPr>
              <a:t>connection of the ring to the gallery 7 – </a:t>
            </a:r>
            <a:r>
              <a:rPr lang="en-GB" sz="1600" dirty="0" smtClean="0">
                <a:ea typeface="ＭＳ Ｐゴシック" charset="0"/>
              </a:rPr>
              <a:t>on going.  </a:t>
            </a:r>
          </a:p>
          <a:p>
            <a:pPr marL="622300" lvl="3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Cables to draw to supply the septa pump</a:t>
            </a:r>
            <a:endParaRPr lang="en-GB" sz="1600" dirty="0" smtClean="0">
              <a:ea typeface="ＭＳ Ｐゴシック" charset="0"/>
            </a:endParaRPr>
          </a:p>
          <a:p>
            <a:pPr marL="285750" lvl="1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Replacement </a:t>
            </a:r>
            <a:r>
              <a:rPr lang="en-GB" sz="1600" dirty="0">
                <a:ea typeface="ＭＳ Ｐゴシック" charset="0"/>
              </a:rPr>
              <a:t>of packing and distribution of the cooling </a:t>
            </a:r>
            <a:r>
              <a:rPr lang="en-GB" sz="1600" dirty="0" smtClean="0">
                <a:ea typeface="ＭＳ Ｐゴシック" charset="0"/>
              </a:rPr>
              <a:t>towers is finished.</a:t>
            </a:r>
            <a:endParaRPr lang="en-GB" sz="1600" dirty="0">
              <a:ea typeface="ＭＳ Ｐゴシック" charset="0"/>
            </a:endParaRPr>
          </a:p>
          <a:p>
            <a:pPr marL="285750" lvl="1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Mechanical </a:t>
            </a:r>
            <a:r>
              <a:rPr lang="en-GB" sz="1600" dirty="0">
                <a:ea typeface="ＭＳ Ｐゴシック" charset="0"/>
              </a:rPr>
              <a:t>part of the cooling plant in the bldg. 255 </a:t>
            </a:r>
            <a:r>
              <a:rPr lang="en-GB" sz="1600" dirty="0" smtClean="0">
                <a:ea typeface="ＭＳ Ｐゴシック" charset="0"/>
              </a:rPr>
              <a:t>is </a:t>
            </a:r>
            <a:r>
              <a:rPr lang="en-GB" sz="1600" dirty="0">
                <a:ea typeface="ＭＳ Ｐゴシック" charset="0"/>
              </a:rPr>
              <a:t>finished.  Metallic structure </a:t>
            </a:r>
            <a:r>
              <a:rPr lang="en-GB" sz="1600" dirty="0" smtClean="0">
                <a:ea typeface="ＭＳ Ｐゴシック" charset="0"/>
              </a:rPr>
              <a:t>is </a:t>
            </a:r>
            <a:r>
              <a:rPr lang="en-GB" sz="1600" dirty="0" smtClean="0">
                <a:ea typeface="ＭＳ Ｐゴシック" charset="0"/>
              </a:rPr>
              <a:t>finished.</a:t>
            </a:r>
            <a:endParaRPr lang="en-GB" sz="1600" dirty="0">
              <a:ea typeface="ＭＳ Ｐゴシック" charset="0"/>
            </a:endParaRPr>
          </a:p>
          <a:p>
            <a:pPr marL="285750" lvl="1" indent="-285750" algn="just">
              <a:buClr>
                <a:schemeClr val="tx1"/>
              </a:buClr>
              <a:defRPr/>
            </a:pPr>
            <a:r>
              <a:rPr lang="en-GB" sz="1600" dirty="0">
                <a:ea typeface="ＭＳ Ｐゴシック" charset="0"/>
              </a:rPr>
              <a:t>Installation of the </a:t>
            </a:r>
            <a:r>
              <a:rPr lang="en-GB" sz="1600" dirty="0" smtClean="0">
                <a:ea typeface="ＭＳ Ｐゴシック" charset="0"/>
              </a:rPr>
              <a:t>mechanical part </a:t>
            </a:r>
            <a:r>
              <a:rPr lang="en-GB" sz="1600" dirty="0">
                <a:ea typeface="ＭＳ Ｐゴシック" charset="0"/>
              </a:rPr>
              <a:t>in the bldg. 355 </a:t>
            </a:r>
            <a:r>
              <a:rPr lang="en-GB" sz="1600" dirty="0" smtClean="0">
                <a:ea typeface="ＭＳ Ｐゴシック" charset="0"/>
              </a:rPr>
              <a:t>is ongoing.</a:t>
            </a:r>
          </a:p>
          <a:p>
            <a:pPr marL="285750" lvl="1" indent="-285750" algn="just">
              <a:buClr>
                <a:schemeClr val="tx1"/>
              </a:buClr>
              <a:defRPr/>
            </a:pPr>
            <a:r>
              <a:rPr lang="en-GB" sz="1600" dirty="0" smtClean="0">
                <a:ea typeface="ＭＳ Ｐゴシック" charset="0"/>
              </a:rPr>
              <a:t>Installation of the electrical part in bldg. 255 and 355 is ongoing.</a:t>
            </a:r>
            <a:endParaRPr lang="en-GB" sz="1600" dirty="0" smtClean="0">
              <a:ea typeface="ＭＳ Ｐゴシック" charset="0"/>
            </a:endParaRPr>
          </a:p>
          <a:p>
            <a:pPr marL="285750" lvl="1" indent="-285750" algn="just">
              <a:buClr>
                <a:schemeClr val="tx1"/>
              </a:buClr>
              <a:defRPr/>
            </a:pPr>
            <a:endParaRPr lang="en-GB" sz="1600" dirty="0">
              <a:ea typeface="ＭＳ Ｐゴシック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>
                <a:latin typeface="Corbel" panose="020B0503020204020204" pitchFamily="34" charset="0"/>
              </a:rPr>
              <a:t>Schedule</a:t>
            </a:r>
            <a:endParaRPr lang="en-US" sz="3200" dirty="0">
              <a:latin typeface="Corbel" panose="020B0503020204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9D198C8-7EA7-4D88-AD82-A071F2D9F2F5}" type="slidenum">
              <a:rPr lang="en-US" smtClean="0">
                <a:latin typeface="Corbel" panose="020B0503020204020204" pitchFamily="34" charset="0"/>
              </a:rPr>
              <a:pPr>
                <a:defRPr/>
              </a:pPr>
              <a:t>7</a:t>
            </a:fld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62" y="1058237"/>
            <a:ext cx="8456104" cy="516413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– </a:t>
            </a:r>
            <a:r>
              <a:rPr lang="fr-CH" dirty="0" err="1" smtClean="0"/>
              <a:t>Projects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3093" y="1044575"/>
            <a:ext cx="505153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Bldg. 269: new cooling and ventilation  </a:t>
            </a:r>
          </a:p>
          <a:p>
            <a:r>
              <a:rPr lang="en-GB" b="1" dirty="0" smtClean="0"/>
              <a:t>Cooling : 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finished except for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connection between the TT2 and the distribution inside the bldg. 269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 smtClean="0"/>
              <a:t>Planned the 25</a:t>
            </a:r>
            <a:r>
              <a:rPr lang="en-GB" baseline="30000" dirty="0" smtClean="0"/>
              <a:t>th</a:t>
            </a:r>
            <a:r>
              <a:rPr lang="en-GB" dirty="0" smtClean="0"/>
              <a:t> of November (asbestos).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Connections (flexible hoses) to the 35 power converters planned in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Xray</a:t>
            </a:r>
            <a:r>
              <a:rPr lang="en-GB" dirty="0" smtClean="0"/>
              <a:t> and pressure </a:t>
            </a:r>
            <a:r>
              <a:rPr lang="en-GB" dirty="0" smtClean="0"/>
              <a:t>test: planned in </a:t>
            </a:r>
            <a:r>
              <a:rPr lang="en-GB" dirty="0" smtClean="0"/>
              <a:t>December</a:t>
            </a:r>
            <a:r>
              <a:rPr lang="en-GB" dirty="0" smtClean="0"/>
              <a:t>. </a:t>
            </a:r>
            <a:endParaRPr lang="en-GB" dirty="0"/>
          </a:p>
          <a:p>
            <a:r>
              <a:rPr lang="en-GB" b="1" dirty="0" smtClean="0"/>
              <a:t>Ventilation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Air handling units in place.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Distribution of chilled and superheated water done.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Insulation </a:t>
            </a:r>
            <a:r>
              <a:rPr lang="en-GB" dirty="0" smtClean="0"/>
              <a:t>Done</a:t>
            </a:r>
            <a:r>
              <a:rPr lang="en-GB" dirty="0" smtClean="0"/>
              <a:t>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and control part </a:t>
            </a:r>
            <a:r>
              <a:rPr lang="en-GB" dirty="0" smtClean="0"/>
              <a:t>ongoing (50%).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Commissioning end of November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" name="6385B88E-E815-43D6-94F5-98323AF99A1A" descr="6385B88E-E815-43D6-94F5-98323AF99A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500" y="4402882"/>
            <a:ext cx="2425739" cy="181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038" y="2928998"/>
            <a:ext cx="2959201" cy="1438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05365" y="1360288"/>
            <a:ext cx="1752372" cy="13142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902" y="1139944"/>
            <a:ext cx="2379338" cy="175366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rbel" panose="020B0503020204020204" pitchFamily="34" charset="0"/>
              </a:rPr>
              <a:t>LIU PS&amp;TT2 - Status report CV - 19.11.19</a:t>
            </a:r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4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12545</TotalTime>
  <Words>284</Words>
  <Application>Microsoft Office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Constantia</vt:lpstr>
      <vt:lpstr>Corbel</vt:lpstr>
      <vt:lpstr>Ubuntu</vt:lpstr>
      <vt:lpstr>Ubuntu Light</vt:lpstr>
      <vt:lpstr>CERN_ENdept_Presentation_ArialFont copy</vt:lpstr>
      <vt:lpstr>LIU – PS&amp;TT2  Status report CV</vt:lpstr>
      <vt:lpstr>Replacement of pipes inside the PS tunnel</vt:lpstr>
      <vt:lpstr>Works inside the PS tunnel</vt:lpstr>
      <vt:lpstr>Works outside the PS tunnel</vt:lpstr>
      <vt:lpstr>Works outside the PS tunnel</vt:lpstr>
      <vt:lpstr>Status</vt:lpstr>
      <vt:lpstr>Schedule</vt:lpstr>
      <vt:lpstr>Injectors – Projects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Serge Deleval</cp:lastModifiedBy>
  <cp:revision>436</cp:revision>
  <cp:lastPrinted>2018-02-07T15:58:09Z</cp:lastPrinted>
  <dcterms:created xsi:type="dcterms:W3CDTF">2016-04-11T07:30:05Z</dcterms:created>
  <dcterms:modified xsi:type="dcterms:W3CDTF">2019-11-18T16:00:57Z</dcterms:modified>
</cp:coreProperties>
</file>