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2" r:id="rId2"/>
    <p:sldId id="275" r:id="rId3"/>
    <p:sldId id="371" r:id="rId4"/>
    <p:sldId id="303" r:id="rId5"/>
    <p:sldId id="316" r:id="rId6"/>
    <p:sldId id="339" r:id="rId7"/>
    <p:sldId id="406" r:id="rId8"/>
    <p:sldId id="381" r:id="rId9"/>
    <p:sldId id="395" r:id="rId10"/>
    <p:sldId id="384" r:id="rId11"/>
    <p:sldId id="397" r:id="rId12"/>
    <p:sldId id="407" r:id="rId13"/>
    <p:sldId id="404" r:id="rId14"/>
    <p:sldId id="398" r:id="rId15"/>
    <p:sldId id="399" r:id="rId16"/>
    <p:sldId id="403" r:id="rId17"/>
    <p:sldId id="391" r:id="rId18"/>
    <p:sldId id="409" r:id="rId19"/>
    <p:sldId id="401" r:id="rId20"/>
    <p:sldId id="351" r:id="rId21"/>
    <p:sldId id="410" r:id="rId22"/>
    <p:sldId id="378" r:id="rId23"/>
    <p:sldId id="300" r:id="rId24"/>
    <p:sldId id="353" r:id="rId25"/>
    <p:sldId id="317" r:id="rId26"/>
    <p:sldId id="379" r:id="rId27"/>
    <p:sldId id="405" r:id="rId28"/>
    <p:sldId id="396" r:id="rId2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5" autoAdjust="0"/>
    <p:restoredTop sz="94614" autoAdjust="0"/>
  </p:normalViewPr>
  <p:slideViewPr>
    <p:cSldViewPr>
      <p:cViewPr varScale="1">
        <p:scale>
          <a:sx n="119" d="100"/>
          <a:sy n="119" d="100"/>
        </p:scale>
        <p:origin x="103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C91E5-79EC-493F-9A4D-EE6E1A5F5DF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93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340476"/>
            <a:ext cx="3136900" cy="365125"/>
          </a:xfrm>
        </p:spPr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356351"/>
            <a:ext cx="2311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5100" y="152400"/>
            <a:ext cx="1114425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51650" y="6340476"/>
            <a:ext cx="31369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457700" y="6356351"/>
            <a:ext cx="57785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5100" y="152400"/>
            <a:ext cx="1114425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30200" y="1066800"/>
            <a:ext cx="91630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535" y="152401"/>
            <a:ext cx="767715" cy="70866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Ken Wyllie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ACES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entury Gothic" pitchFamily="34" charset="0"/>
              </a:rPr>
              <a:t>Ken Wyllie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Century Gothic" pitchFamily="34" charset="0"/>
              </a:rPr>
              <a:t>ACES 2020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>
                <a:latin typeface="Century Gothic" pitchFamily="34" charset="0"/>
              </a:rPr>
              <a:pPr/>
              <a:t>1</a:t>
            </a:fld>
            <a:endParaRPr lang="en-US" dirty="0">
              <a:latin typeface="Century Gothic" pitchFamily="34" charset="0"/>
            </a:endParaRPr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18584ACE-3B71-4E25-8ACF-D3081D002E00}"/>
              </a:ext>
            </a:extLst>
          </p:cNvPr>
          <p:cNvSpPr/>
          <p:nvPr/>
        </p:nvSpPr>
        <p:spPr>
          <a:xfrm>
            <a:off x="514016" y="4495800"/>
            <a:ext cx="8801100" cy="1555751"/>
          </a:xfrm>
          <a:prstGeom prst="roundRect">
            <a:avLst>
              <a:gd name="adj" fmla="val 3660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800" dirty="0">
                <a:solidFill>
                  <a:schemeClr val="bg2"/>
                </a:solidFill>
                <a:latin typeface="Century Gothic" pitchFamily="34" charset="0"/>
              </a:rPr>
              <a:t>On behalf of the LHCb collaboration</a:t>
            </a:r>
          </a:p>
          <a:p>
            <a:pPr algn="ctr">
              <a:lnSpc>
                <a:spcPct val="90000"/>
              </a:lnSpc>
              <a:defRPr/>
            </a:pPr>
            <a:endParaRPr lang="en-US" sz="2400" dirty="0">
              <a:solidFill>
                <a:schemeClr val="bg2"/>
              </a:solidFill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Many thanks to all my colleagues who provided material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F5285078-9250-430A-8126-72324AB6DFF8}"/>
              </a:ext>
            </a:extLst>
          </p:cNvPr>
          <p:cNvSpPr/>
          <p:nvPr/>
        </p:nvSpPr>
        <p:spPr>
          <a:xfrm>
            <a:off x="495300" y="1524000"/>
            <a:ext cx="8801100" cy="2590800"/>
          </a:xfrm>
          <a:prstGeom prst="roundRect">
            <a:avLst>
              <a:gd name="adj" fmla="val 3660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4400" b="1" dirty="0">
                <a:solidFill>
                  <a:schemeClr val="bg2"/>
                </a:solidFill>
                <a:latin typeface="Century Gothic" pitchFamily="34" charset="0"/>
              </a:rPr>
              <a:t>LHCb Upgrade</a:t>
            </a:r>
          </a:p>
          <a:p>
            <a:pPr algn="ctr">
              <a:lnSpc>
                <a:spcPct val="90000"/>
              </a:lnSpc>
              <a:defRPr/>
            </a:pPr>
            <a:endParaRPr lang="en-US" sz="4000" b="1" dirty="0">
              <a:solidFill>
                <a:schemeClr val="bg2"/>
              </a:solidFill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bg2"/>
                </a:solidFill>
                <a:latin typeface="Century Gothic" pitchFamily="34" charset="0"/>
              </a:rPr>
              <a:t>…….from the point-of-view of electronics</a:t>
            </a:r>
          </a:p>
        </p:txBody>
      </p:sp>
    </p:spTree>
    <p:extLst>
      <p:ext uri="{BB962C8B-B14F-4D97-AF65-F5344CB8AC3E}">
        <p14:creationId xmlns:p14="http://schemas.microsoft.com/office/powerpoint/2010/main" val="835633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71600" y="76200"/>
            <a:ext cx="754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>
                <a:solidFill>
                  <a:schemeClr val="bg2"/>
                </a:solidFill>
                <a:latin typeface="Century Gothic" pitchFamily="34" charset="0"/>
              </a:rPr>
              <a:t>Upstream Tracker (</a:t>
            </a: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S</a:t>
            </a:r>
            <a:r>
              <a:rPr lang="en-US" sz="4400" b="0" dirty="0">
                <a:solidFill>
                  <a:schemeClr val="bg2"/>
                </a:solidFill>
                <a:latin typeface="Century Gothic" pitchFamily="34" charset="0"/>
              </a:rPr>
              <a:t>i strips)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1676400"/>
            <a:ext cx="2657321" cy="3200400"/>
            <a:chOff x="184074" y="1676400"/>
            <a:chExt cx="2940126" cy="339090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074" y="1676400"/>
              <a:ext cx="2940126" cy="339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1066800" y="1828800"/>
              <a:ext cx="1295400" cy="303419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09600" y="1981200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1.3m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03070" y="2319754"/>
              <a:ext cx="354330" cy="2253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05000" y="2865120"/>
              <a:ext cx="152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87880" y="3276600"/>
              <a:ext cx="198120" cy="1828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0" y="1104900"/>
            <a:ext cx="2938356" cy="505783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4 planes of 16 staves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0"/>
          <a:stretch/>
        </p:blipFill>
        <p:spPr bwMode="auto">
          <a:xfrm>
            <a:off x="3001545" y="759610"/>
            <a:ext cx="549040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4114800" y="782782"/>
            <a:ext cx="3776556" cy="322118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SALT chip in 130nm CMOS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878878" y="3046094"/>
            <a:ext cx="7027122" cy="1738442"/>
          </a:xfrm>
          <a:prstGeom prst="roundRect">
            <a:avLst>
              <a:gd name="adj" fmla="val 10669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bg2"/>
                </a:solidFill>
                <a:latin typeface="Century Gothic" panose="020B0502020202020204" pitchFamily="34" charset="0"/>
              </a:rPr>
              <a:t>SALT issues:</a:t>
            </a:r>
          </a:p>
          <a:p>
            <a:r>
              <a:rPr lang="en-GB" dirty="0">
                <a:solidFill>
                  <a:schemeClr val="bg2"/>
                </a:solidFill>
                <a:latin typeface="Century Gothic" panose="020B0502020202020204" pitchFamily="34" charset="0"/>
              </a:rPr>
              <a:t>Parasitic effects =&gt; noise injected from </a:t>
            </a:r>
            <a:r>
              <a:rPr lang="en-GB" dirty="0" err="1">
                <a:solidFill>
                  <a:schemeClr val="bg2"/>
                </a:solidFill>
                <a:latin typeface="Century Gothic" panose="020B0502020202020204" pitchFamily="34" charset="0"/>
              </a:rPr>
              <a:t>ADC&amp;digital</a:t>
            </a:r>
            <a:r>
              <a:rPr lang="en-GB" dirty="0">
                <a:solidFill>
                  <a:schemeClr val="bg2"/>
                </a:solidFill>
                <a:latin typeface="Century Gothic" panose="020B0502020202020204" pitchFamily="34" charset="0"/>
              </a:rPr>
              <a:t> into FE</a:t>
            </a:r>
          </a:p>
          <a:p>
            <a:r>
              <a:rPr lang="en-GB" dirty="0">
                <a:solidFill>
                  <a:schemeClr val="bg2"/>
                </a:solidFill>
                <a:latin typeface="Century Gothic" panose="020B0502020202020204" pitchFamily="34" charset="0"/>
              </a:rPr>
              <a:t>New version: 	improved PSRR of FE</a:t>
            </a:r>
          </a:p>
          <a:p>
            <a:r>
              <a:rPr lang="en-GB" dirty="0">
                <a:solidFill>
                  <a:schemeClr val="bg2"/>
                </a:solidFill>
                <a:latin typeface="Century Gothic" panose="020B0502020202020204" pitchFamily="34" charset="0"/>
              </a:rPr>
              <a:t>		reduced current fluctuations</a:t>
            </a:r>
          </a:p>
          <a:p>
            <a:r>
              <a:rPr lang="en-GB" dirty="0">
                <a:solidFill>
                  <a:schemeClr val="bg2"/>
                </a:solidFill>
                <a:latin typeface="Century Gothic" panose="020B0502020202020204" pitchFamily="34" charset="0"/>
              </a:rPr>
              <a:t>		reorganisation of power domains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717" y="4833926"/>
            <a:ext cx="3510503" cy="20240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585" y="3114457"/>
            <a:ext cx="110421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Flex cable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42" y="4850252"/>
            <a:ext cx="3505200" cy="2013026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4191000" y="5562600"/>
            <a:ext cx="181207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New version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1128453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69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379007" y="3772958"/>
            <a:ext cx="5119143" cy="844395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692417" y="3333164"/>
            <a:ext cx="3905901" cy="2603934"/>
          </a:xfrm>
          <a:prstGeom prst="rect">
            <a:avLst/>
          </a:prstGeom>
        </p:spPr>
      </p:pic>
      <p:pic>
        <p:nvPicPr>
          <p:cNvPr id="7" name="PHOTO-2019-07-02-18-35-32 2.jpg" descr="PHOTO-2019-07-02-18-35-32 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75741" y="3528451"/>
            <a:ext cx="3921646" cy="220592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ounded Rectangle 7"/>
          <p:cNvSpPr/>
          <p:nvPr/>
        </p:nvSpPr>
        <p:spPr>
          <a:xfrm>
            <a:off x="1182177" y="-45131"/>
            <a:ext cx="3694623" cy="129138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Production hybrids, modules &amp; flexes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21031"/>
            <a:ext cx="2160987" cy="4867051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33400" y="1107974"/>
            <a:ext cx="880042" cy="479663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SALT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223893" y="2036881"/>
            <a:ext cx="2035167" cy="501830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SALT on hybrid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440751" y="1793275"/>
            <a:ext cx="1366909" cy="771386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Hybrid + Si sensor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211503" y="62869"/>
            <a:ext cx="2979872" cy="1183382"/>
          </a:xfrm>
          <a:prstGeom prst="roundRect">
            <a:avLst>
              <a:gd name="adj" fmla="val 12600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Flex cable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&gt; 24 inches!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Tricky to manufacture in industry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134285" y="1873688"/>
            <a:ext cx="1528093" cy="10674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6122" y="78603"/>
            <a:ext cx="1447801" cy="6676124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5400000">
            <a:off x="7193398" y="1258185"/>
            <a:ext cx="561628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25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182177" y="-45131"/>
            <a:ext cx="7352223" cy="111193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Discovery of SEU sensitivity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47700" y="1180488"/>
            <a:ext cx="8534400" cy="685800"/>
          </a:xfrm>
          <a:prstGeom prst="roundRect">
            <a:avLst>
              <a:gd name="adj" fmla="val 15371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Previous version of chip:</a:t>
            </a:r>
          </a:p>
          <a:p>
            <a:r>
              <a:rPr lang="en-GB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No</a:t>
            </a: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 SEUs observed in configuration registers during proton testing</a:t>
            </a:r>
          </a:p>
        </p:txBody>
      </p:sp>
      <p:sp>
        <p:nvSpPr>
          <p:cNvPr id="7" name="Right Arrow 6"/>
          <p:cNvSpPr/>
          <p:nvPr/>
        </p:nvSpPr>
        <p:spPr>
          <a:xfrm rot="5400000">
            <a:off x="2795154" y="2167169"/>
            <a:ext cx="88669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3701646" y="2033155"/>
            <a:ext cx="4832754" cy="710045"/>
          </a:xfrm>
          <a:prstGeom prst="roundRect">
            <a:avLst>
              <a:gd name="adj" fmla="val 16101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New design</a:t>
            </a:r>
          </a:p>
          <a:p>
            <a:r>
              <a:rPr lang="en-GB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No</a:t>
            </a: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 logic changes but re-synthesised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7700" y="2947555"/>
            <a:ext cx="8534400" cy="633845"/>
          </a:xfrm>
          <a:prstGeom prst="roundRect">
            <a:avLst>
              <a:gd name="adj" fmla="val 15064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SEUs (low rate) observed in </a:t>
            </a:r>
            <a:r>
              <a:rPr lang="en-GB" sz="200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config</a:t>
            </a: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  <a:r>
              <a:rPr lang="en-GB" sz="200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regs</a:t>
            </a: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 during proton testing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47700" y="3759778"/>
            <a:ext cx="8534400" cy="1421822"/>
          </a:xfrm>
          <a:prstGeom prst="roundRect">
            <a:avLst>
              <a:gd name="adj" fmla="val 9880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Found a design weakness, sensitive to gate-level implementation</a:t>
            </a:r>
          </a:p>
          <a:p>
            <a:r>
              <a:rPr lang="en-GB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Luckily….. Can be mitigated by specific configuration &amp; scrubbing</a:t>
            </a:r>
          </a:p>
          <a:p>
            <a:endParaRPr lang="en-GB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n-GB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=&gt; Radiation testing is mandatory</a:t>
            </a:r>
          </a:p>
        </p:txBody>
      </p:sp>
    </p:spTree>
    <p:extLst>
      <p:ext uri="{BB962C8B-B14F-4D97-AF65-F5344CB8AC3E}">
        <p14:creationId xmlns:p14="http://schemas.microsoft.com/office/powerpoint/2010/main" val="1644070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28" y="2304054"/>
            <a:ext cx="3139806" cy="15873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3" y="3785741"/>
            <a:ext cx="3770823" cy="3072259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8813" y="914400"/>
            <a:ext cx="4976737" cy="1369563"/>
          </a:xfrm>
          <a:prstGeom prst="roundRect">
            <a:avLst>
              <a:gd name="adj" fmla="val 367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RICH (~200 </a:t>
            </a:r>
            <a:r>
              <a:rPr lang="en-GB" sz="20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krad</a:t>
            </a:r>
            <a:r>
              <a:rPr lang="en-GB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): Kintex7 SRAM FPGA</a:t>
            </a:r>
          </a:p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CHARM irradiation tests vital</a:t>
            </a:r>
          </a:p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Mezzanine approach to safeguard special components 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290938" y="36171"/>
            <a:ext cx="7308850" cy="57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Commercial </a:t>
            </a:r>
            <a:r>
              <a:rPr lang="en-US" sz="3600" b="0" dirty="0">
                <a:solidFill>
                  <a:schemeClr val="bg2"/>
                </a:solidFill>
                <a:latin typeface="Century Gothic" pitchFamily="34" charset="0"/>
              </a:rPr>
              <a:t>FPGAs </a:t>
            </a: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on detector</a:t>
            </a:r>
            <a:endParaRPr lang="en-US" sz="3600" b="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pic>
        <p:nvPicPr>
          <p:cNvPr id="16" name="Picture 2" descr="P:\et\fotos\wilco\scifi_testboard2\IMG_7822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0200" y="2909298"/>
            <a:ext cx="4470229" cy="394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361019" y="475286"/>
            <a:ext cx="3238769" cy="57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200" dirty="0">
                <a:solidFill>
                  <a:schemeClr val="bg2"/>
                </a:solidFill>
                <a:latin typeface="Century Gothic" pitchFamily="34" charset="0"/>
              </a:rPr>
              <a:t>(Mild radiation)</a:t>
            </a:r>
            <a:endParaRPr lang="en-US" sz="3200" b="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156029" y="1103936"/>
            <a:ext cx="4724400" cy="1706539"/>
          </a:xfrm>
          <a:prstGeom prst="roundRect">
            <a:avLst>
              <a:gd name="adj" fmla="val 367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SciFi</a:t>
            </a:r>
            <a:r>
              <a:rPr lang="en-GB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(~8krad): IGLOO2 flash FPGA</a:t>
            </a:r>
          </a:p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CHARM irradiation tests vital</a:t>
            </a:r>
          </a:p>
          <a:p>
            <a:r>
              <a:rPr lang="en-GB" sz="200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Config</a:t>
            </a: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 rad-hard as expected</a:t>
            </a:r>
          </a:p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But lose programmability quite early</a:t>
            </a:r>
          </a:p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(~ 2krad)</a:t>
            </a:r>
          </a:p>
        </p:txBody>
      </p:sp>
    </p:spTree>
    <p:extLst>
      <p:ext uri="{BB962C8B-B14F-4D97-AF65-F5344CB8AC3E}">
        <p14:creationId xmlns:p14="http://schemas.microsoft.com/office/powerpoint/2010/main" val="2065273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Content Placehold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914400"/>
            <a:ext cx="3756798" cy="411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76200"/>
            <a:ext cx="4509599" cy="338219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648200" y="3505200"/>
            <a:ext cx="5105400" cy="838200"/>
          </a:xfrm>
          <a:prstGeom prst="roundRect">
            <a:avLst>
              <a:gd name="adj" fmla="val 805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Modules finished production</a:t>
            </a:r>
          </a:p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Now facing (&amp; resolving!) system issues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95400" y="159654"/>
            <a:ext cx="3756798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SciFi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system integration</a:t>
            </a:r>
          </a:p>
        </p:txBody>
      </p:sp>
      <p:pic>
        <p:nvPicPr>
          <p:cNvPr id="10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41" b="62577"/>
          <a:stretch/>
        </p:blipFill>
        <p:spPr>
          <a:xfrm>
            <a:off x="4648199" y="4395743"/>
            <a:ext cx="5042999" cy="2381109"/>
          </a:xfrm>
          <a:prstGeom prst="rect">
            <a:avLst/>
          </a:prstGeom>
        </p:spPr>
      </p:pic>
      <p:sp>
        <p:nvSpPr>
          <p:cNvPr id="11" name="Rounded Rectangle 6">
            <a:extLst>
              <a:ext uri="{FF2B5EF4-FFF2-40B4-BE49-F238E27FC236}">
                <a16:creationId xmlns:a16="http://schemas.microsoft.com/office/drawing/2014/main" id="{B3F59628-272A-4ED3-89C1-EAC106B87D56}"/>
              </a:ext>
            </a:extLst>
          </p:cNvPr>
          <p:cNvSpPr/>
          <p:nvPr/>
        </p:nvSpPr>
        <p:spPr>
          <a:xfrm>
            <a:off x="76201" y="5112652"/>
            <a:ext cx="4571998" cy="1516748"/>
          </a:xfrm>
          <a:prstGeom prst="roundRect">
            <a:avLst>
              <a:gd name="adj" fmla="val 8055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Inrush current &amp; voltage glitches when configuration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Loss of control link in neighbour modules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Lose module configuration</a:t>
            </a:r>
          </a:p>
          <a:p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OK after optimising GBTX PLL settings!</a:t>
            </a:r>
          </a:p>
        </p:txBody>
      </p:sp>
      <p:sp>
        <p:nvSpPr>
          <p:cNvPr id="12" name="Rounded Rectangle 6">
            <a:extLst>
              <a:ext uri="{FF2B5EF4-FFF2-40B4-BE49-F238E27FC236}">
                <a16:creationId xmlns:a16="http://schemas.microsoft.com/office/drawing/2014/main" id="{21FD8229-1BB2-401C-A429-DFD0875937DB}"/>
              </a:ext>
            </a:extLst>
          </p:cNvPr>
          <p:cNvSpPr/>
          <p:nvPr/>
        </p:nvSpPr>
        <p:spPr>
          <a:xfrm>
            <a:off x="6378221" y="5543723"/>
            <a:ext cx="3048000" cy="609600"/>
          </a:xfrm>
          <a:prstGeom prst="roundRect">
            <a:avLst>
              <a:gd name="adj" fmla="val 8055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bg2"/>
                </a:solidFill>
                <a:latin typeface="Century Gothic" panose="020B0502020202020204" pitchFamily="34" charset="0"/>
              </a:rPr>
              <a:t>Current during module powering</a:t>
            </a:r>
          </a:p>
          <a:p>
            <a:r>
              <a:rPr lang="en-GB" sz="1400" dirty="0">
                <a:solidFill>
                  <a:schemeClr val="bg2"/>
                </a:solidFill>
                <a:latin typeface="Century Gothic" panose="020B0502020202020204" pitchFamily="34" charset="0"/>
              </a:rPr>
              <a:t>1 channel = 4 modules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2875FBE-873A-4B95-A4A0-5C1B487E9445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648199" y="5112654"/>
            <a:ext cx="990601" cy="758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980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51000" y="152400"/>
            <a:ext cx="6666509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Swallowing the data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4997" y="1143000"/>
            <a:ext cx="4351921" cy="3200400"/>
            <a:chOff x="5554079" y="1066800"/>
            <a:chExt cx="4351921" cy="32004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3316" y="1066800"/>
              <a:ext cx="4062684" cy="32004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9750" y="1600200"/>
              <a:ext cx="1092200" cy="24822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4079" y="3276600"/>
              <a:ext cx="389521" cy="381000"/>
            </a:xfrm>
            <a:prstGeom prst="rect">
              <a:avLst/>
            </a:prstGeom>
          </p:spPr>
        </p:pic>
      </p:grpSp>
      <p:sp>
        <p:nvSpPr>
          <p:cNvPr id="11" name="Rounded Rectangle 10"/>
          <p:cNvSpPr/>
          <p:nvPr/>
        </p:nvSpPr>
        <p:spPr>
          <a:xfrm>
            <a:off x="71142" y="4471406"/>
            <a:ext cx="4338322" cy="2270123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Farm of PC servers in data-</a:t>
            </a:r>
            <a:r>
              <a:rPr lang="en-US" sz="2400" dirty="0" err="1">
                <a:solidFill>
                  <a:schemeClr val="bg2"/>
                </a:solidFill>
                <a:latin typeface="Century Gothic" pitchFamily="34" charset="0"/>
              </a:rPr>
              <a:t>centres</a:t>
            </a: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 on surface</a:t>
            </a:r>
          </a:p>
          <a:p>
            <a:pPr>
              <a:lnSpc>
                <a:spcPct val="90000"/>
              </a:lnSpc>
              <a:defRPr/>
            </a:pPr>
            <a:endParaRPr lang="en-US" sz="2400" dirty="0">
              <a:solidFill>
                <a:schemeClr val="bg2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350m optical </a:t>
            </a:r>
            <a:r>
              <a:rPr lang="en-US" sz="2400" dirty="0" err="1">
                <a:solidFill>
                  <a:schemeClr val="bg2"/>
                </a:solidFill>
                <a:latin typeface="Century Gothic" pitchFamily="34" charset="0"/>
              </a:rPr>
              <a:t>fibres</a:t>
            </a: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 bringing data up from cavern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238" y="1105593"/>
            <a:ext cx="2122190" cy="37712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7805D3-0522-4444-B5FB-ECEC59A8089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0664" y="1105593"/>
            <a:ext cx="3255336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_1814.jpeg" descr="IMG_1814.jpe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474" y="4114800"/>
            <a:ext cx="3333716" cy="250028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79368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85" y="1447800"/>
            <a:ext cx="9355229" cy="4495800"/>
          </a:xfrm>
          <a:prstGeom prst="rect">
            <a:avLst/>
          </a:prstGeom>
        </p:spPr>
      </p:pic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6A79EE14-AF95-4134-95E5-C20700AF9DF8}"/>
              </a:ext>
            </a:extLst>
          </p:cNvPr>
          <p:cNvSpPr/>
          <p:nvPr/>
        </p:nvSpPr>
        <p:spPr>
          <a:xfrm>
            <a:off x="625481" y="120041"/>
            <a:ext cx="8649328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Digesting the data with PCIe40</a:t>
            </a:r>
          </a:p>
        </p:txBody>
      </p:sp>
    </p:spTree>
    <p:extLst>
      <p:ext uri="{BB962C8B-B14F-4D97-AF65-F5344CB8AC3E}">
        <p14:creationId xmlns:p14="http://schemas.microsoft.com/office/powerpoint/2010/main" val="3712137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5843" y="839259"/>
            <a:ext cx="5943958" cy="2346027"/>
          </a:xfrm>
          <a:prstGeom prst="roundRect">
            <a:avLst>
              <a:gd name="adj" fmla="val 4944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Common module for data readout &amp; controls</a:t>
            </a:r>
          </a:p>
          <a:p>
            <a:pPr>
              <a:lnSpc>
                <a:spcPct val="90000"/>
              </a:lnSpc>
              <a:defRPr/>
            </a:pPr>
            <a:endParaRPr lang="en-US" sz="2000" dirty="0">
              <a:solidFill>
                <a:schemeClr val="bg2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Challenges: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new &amp; complex FPGA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power &amp; cooling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firmware</a:t>
            </a:r>
          </a:p>
          <a:p>
            <a:pPr>
              <a:lnSpc>
                <a:spcPct val="90000"/>
              </a:lnSpc>
              <a:defRPr/>
            </a:pPr>
            <a:endParaRPr lang="en-US" sz="2000" dirty="0">
              <a:solidFill>
                <a:schemeClr val="bg2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Production complete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82855" y="4469999"/>
            <a:ext cx="4412945" cy="2311800"/>
          </a:xfrm>
          <a:prstGeom prst="roundRect">
            <a:avLst>
              <a:gd name="adj" fmla="val 5438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Different firmware recipes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Common framework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+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custom blocks per sub-system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HUGE TASK !!!!</a:t>
            </a:r>
          </a:p>
          <a:p>
            <a:pPr>
              <a:lnSpc>
                <a:spcPct val="90000"/>
              </a:lnSpc>
              <a:defRPr/>
            </a:pPr>
            <a:endParaRPr lang="en-US" sz="2000" dirty="0">
              <a:solidFill>
                <a:schemeClr val="bg2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b="1" dirty="0">
                <a:solidFill>
                  <a:schemeClr val="bg2"/>
                </a:solidFill>
                <a:latin typeface="Century Gothic" pitchFamily="34" charset="0"/>
              </a:rPr>
              <a:t>Continuous integration essential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93174"/>
            <a:ext cx="5336772" cy="392660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066" y="908461"/>
            <a:ext cx="2707933" cy="130133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25481" y="120041"/>
            <a:ext cx="8649328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Digesting the data with PCIe40</a:t>
            </a:r>
          </a:p>
        </p:txBody>
      </p:sp>
    </p:spTree>
    <p:extLst>
      <p:ext uri="{BB962C8B-B14F-4D97-AF65-F5344CB8AC3E}">
        <p14:creationId xmlns:p14="http://schemas.microsoft.com/office/powerpoint/2010/main" val="2711122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A7EDA3-DA19-4646-8E72-34C338B0A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E6FDB6-4405-4019-A72E-2C92D0F65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7225C-1928-48C0-B256-223D22647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F14101E0-4645-4CC9-9BAB-817372FD5AE6}"/>
              </a:ext>
            </a:extLst>
          </p:cNvPr>
          <p:cNvSpPr/>
          <p:nvPr/>
        </p:nvSpPr>
        <p:spPr>
          <a:xfrm>
            <a:off x="625481" y="120041"/>
            <a:ext cx="8649328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Link errors vs resource 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useage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741AA53-BC98-4ECA-AA13-EE5612EED897}"/>
              </a:ext>
            </a:extLst>
          </p:cNvPr>
          <p:cNvSpPr/>
          <p:nvPr/>
        </p:nvSpPr>
        <p:spPr>
          <a:xfrm>
            <a:off x="228600" y="1143001"/>
            <a:ext cx="9198966" cy="762000"/>
          </a:xfrm>
          <a:prstGeom prst="roundRect">
            <a:avLst>
              <a:gd name="adj" fmla="val 16262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rgbClr val="FF0000"/>
                </a:solidFill>
                <a:latin typeface="Century Gothic" pitchFamily="34" charset="0"/>
              </a:rPr>
              <a:t>Some nervous moments when PCIe40 was starting production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rgbClr val="FF0000"/>
                </a:solidFill>
                <a:latin typeface="Century Gothic" pitchFamily="34" charset="0"/>
              </a:rPr>
              <a:t>Ref: seminar by J-P. Cachemiche, https://indico.cern.ch/event/788032/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7A9734-A490-4E8E-BF43-5A146718C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92197"/>
            <a:ext cx="1619908" cy="474977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F218C7-8885-4EA7-9D0F-9E6EA21F58BA}"/>
              </a:ext>
            </a:extLst>
          </p:cNvPr>
          <p:cNvCxnSpPr>
            <a:cxnSpLocks/>
          </p:cNvCxnSpPr>
          <p:nvPr/>
        </p:nvCxnSpPr>
        <p:spPr>
          <a:xfrm>
            <a:off x="1905000" y="1992197"/>
            <a:ext cx="0" cy="47896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6">
            <a:extLst>
              <a:ext uri="{FF2B5EF4-FFF2-40B4-BE49-F238E27FC236}">
                <a16:creationId xmlns:a16="http://schemas.microsoft.com/office/drawing/2014/main" id="{2B1882DD-4C00-41AA-980E-FE87E887583D}"/>
              </a:ext>
            </a:extLst>
          </p:cNvPr>
          <p:cNvSpPr/>
          <p:nvPr/>
        </p:nvSpPr>
        <p:spPr>
          <a:xfrm rot="5400000">
            <a:off x="410144" y="4023796"/>
            <a:ext cx="3413301" cy="365125"/>
          </a:xfrm>
          <a:prstGeom prst="roundRect">
            <a:avLst>
              <a:gd name="adj" fmla="val 152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Increasing resources used</a:t>
            </a:r>
          </a:p>
        </p:txBody>
      </p:sp>
      <p:sp>
        <p:nvSpPr>
          <p:cNvPr id="13" name="Rounded Rectangle 6">
            <a:extLst>
              <a:ext uri="{FF2B5EF4-FFF2-40B4-BE49-F238E27FC236}">
                <a16:creationId xmlns:a16="http://schemas.microsoft.com/office/drawing/2014/main" id="{4EA7303E-1DDB-4D76-8A80-FE466FDED6C2}"/>
              </a:ext>
            </a:extLst>
          </p:cNvPr>
          <p:cNvSpPr/>
          <p:nvPr/>
        </p:nvSpPr>
        <p:spPr>
          <a:xfrm>
            <a:off x="3456483" y="2010020"/>
            <a:ext cx="2743199" cy="510529"/>
          </a:xfrm>
          <a:prstGeom prst="roundRect">
            <a:avLst>
              <a:gd name="adj" fmla="val 18807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Intense investigation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06AC4E7C-7BC4-4EA4-B8A4-57DB6181CDC7}"/>
              </a:ext>
            </a:extLst>
          </p:cNvPr>
          <p:cNvSpPr/>
          <p:nvPr/>
        </p:nvSpPr>
        <p:spPr>
          <a:xfrm>
            <a:off x="4515170" y="2558615"/>
            <a:ext cx="231455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6">
            <a:extLst>
              <a:ext uri="{FF2B5EF4-FFF2-40B4-BE49-F238E27FC236}">
                <a16:creationId xmlns:a16="http://schemas.microsoft.com/office/drawing/2014/main" id="{9E1813C8-382C-42C6-8207-8DDF423422BC}"/>
              </a:ext>
            </a:extLst>
          </p:cNvPr>
          <p:cNvSpPr/>
          <p:nvPr/>
        </p:nvSpPr>
        <p:spPr>
          <a:xfrm>
            <a:off x="2355850" y="2946886"/>
            <a:ext cx="6721642" cy="510529"/>
          </a:xfrm>
          <a:prstGeom prst="roundRect">
            <a:avLst>
              <a:gd name="adj" fmla="val 23521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Coupling between power planes? </a:t>
            </a: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(more prototyping)</a:t>
            </a:r>
            <a:endParaRPr lang="en-US" sz="200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16" name="Rounded Rectangle 6">
            <a:extLst>
              <a:ext uri="{FF2B5EF4-FFF2-40B4-BE49-F238E27FC236}">
                <a16:creationId xmlns:a16="http://schemas.microsoft.com/office/drawing/2014/main" id="{5D34A86A-DB8F-4130-B01B-E1458D1A112D}"/>
              </a:ext>
            </a:extLst>
          </p:cNvPr>
          <p:cNvSpPr/>
          <p:nvPr/>
        </p:nvSpPr>
        <p:spPr>
          <a:xfrm>
            <a:off x="2816899" y="3743639"/>
            <a:ext cx="7012071" cy="510529"/>
          </a:xfrm>
          <a:prstGeom prst="roundRect">
            <a:avLst>
              <a:gd name="adj" fmla="val 23521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Inadequate decoupling? </a:t>
            </a: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(peaks in ripple noise spectrum)</a:t>
            </a:r>
            <a:endParaRPr lang="en-US" sz="200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17" name="Rounded Rectangle 6">
            <a:extLst>
              <a:ext uri="{FF2B5EF4-FFF2-40B4-BE49-F238E27FC236}">
                <a16:creationId xmlns:a16="http://schemas.microsoft.com/office/drawing/2014/main" id="{FAF90FBF-9287-430F-ACD3-090C51373EC8}"/>
              </a:ext>
            </a:extLst>
          </p:cNvPr>
          <p:cNvSpPr/>
          <p:nvPr/>
        </p:nvSpPr>
        <p:spPr>
          <a:xfrm>
            <a:off x="2458960" y="4487412"/>
            <a:ext cx="3362491" cy="510529"/>
          </a:xfrm>
          <a:prstGeom prst="roundRect">
            <a:avLst>
              <a:gd name="adj" fmla="val 2352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Power plane resonance?</a:t>
            </a:r>
          </a:p>
        </p:txBody>
      </p:sp>
      <p:sp>
        <p:nvSpPr>
          <p:cNvPr id="18" name="Rounded Rectangle 6">
            <a:extLst>
              <a:ext uri="{FF2B5EF4-FFF2-40B4-BE49-F238E27FC236}">
                <a16:creationId xmlns:a16="http://schemas.microsoft.com/office/drawing/2014/main" id="{E750C967-65C3-4577-851D-0DD0AD3A6B6E}"/>
              </a:ext>
            </a:extLst>
          </p:cNvPr>
          <p:cNvSpPr/>
          <p:nvPr/>
        </p:nvSpPr>
        <p:spPr>
          <a:xfrm>
            <a:off x="6851650" y="4396353"/>
            <a:ext cx="2371892" cy="510529"/>
          </a:xfrm>
          <a:prstGeom prst="roundRect">
            <a:avLst>
              <a:gd name="adj" fmla="val 2352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PLL phase noise?</a:t>
            </a:r>
          </a:p>
        </p:txBody>
      </p:sp>
      <p:sp>
        <p:nvSpPr>
          <p:cNvPr id="19" name="Rounded Rectangle 6">
            <a:extLst>
              <a:ext uri="{FF2B5EF4-FFF2-40B4-BE49-F238E27FC236}">
                <a16:creationId xmlns:a16="http://schemas.microsoft.com/office/drawing/2014/main" id="{BDB6F0EC-F58F-4748-BC51-BD584F6E90FE}"/>
              </a:ext>
            </a:extLst>
          </p:cNvPr>
          <p:cNvSpPr/>
          <p:nvPr/>
        </p:nvSpPr>
        <p:spPr>
          <a:xfrm>
            <a:off x="6019800" y="5061099"/>
            <a:ext cx="2170196" cy="510529"/>
          </a:xfrm>
          <a:prstGeom prst="roundRect">
            <a:avLst>
              <a:gd name="adj" fmla="val 23521"/>
            </a:avLst>
          </a:prstGeom>
          <a:solidFill>
            <a:schemeClr val="tx2">
              <a:lumMod val="9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Choice of PLL?</a:t>
            </a:r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id="{D007EDA6-788B-46B9-B0C7-8787C2A617E0}"/>
              </a:ext>
            </a:extLst>
          </p:cNvPr>
          <p:cNvSpPr/>
          <p:nvPr/>
        </p:nvSpPr>
        <p:spPr>
          <a:xfrm>
            <a:off x="2576428" y="5657744"/>
            <a:ext cx="6647107" cy="971656"/>
          </a:xfrm>
          <a:prstGeom prst="roundRect">
            <a:avLst>
              <a:gd name="adj" fmla="val 1361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Finally identified in firmware: 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Ref </a:t>
            </a:r>
            <a:r>
              <a:rPr lang="en-US" sz="2000" dirty="0" err="1">
                <a:solidFill>
                  <a:schemeClr val="bg2"/>
                </a:solidFill>
                <a:latin typeface="Century Gothic" pitchFamily="34" charset="0"/>
              </a:rPr>
              <a:t>clk</a:t>
            </a: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 routed to core before PLL, &amp; was noisy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[Was required to allow older tools to converge]</a:t>
            </a:r>
          </a:p>
        </p:txBody>
      </p:sp>
    </p:spTree>
    <p:extLst>
      <p:ext uri="{BB962C8B-B14F-4D97-AF65-F5344CB8AC3E}">
        <p14:creationId xmlns:p14="http://schemas.microsoft.com/office/powerpoint/2010/main" val="2774165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564" y="1142999"/>
            <a:ext cx="9829800" cy="5562601"/>
          </a:xfrm>
          <a:prstGeom prst="roundRect">
            <a:avLst>
              <a:gd name="adj" fmla="val 127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Enormous benefits from ‘Common Developments’</a:t>
            </a:r>
          </a:p>
          <a:p>
            <a:pPr>
              <a:defRPr/>
            </a:pP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	</a:t>
            </a: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Complex components requiring skilled personnel to design, test &amp; procure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Early R&amp;D funding was vital</a:t>
            </a:r>
          </a:p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Custom ASICs</a:t>
            </a:r>
          </a:p>
          <a:p>
            <a:pPr>
              <a:defRPr/>
            </a:pPr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	</a:t>
            </a: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These defined the timescales &lt;= availability of skilled personnel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Complex, demanding rigorous verification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Radiation testing essential (always surprises)</a:t>
            </a:r>
          </a:p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System prototyping is essential</a:t>
            </a:r>
          </a:p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	</a:t>
            </a: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Discovering dirty details in last 12 months (</a:t>
            </a:r>
            <a:r>
              <a:rPr lang="en-US" dirty="0" err="1">
                <a:solidFill>
                  <a:schemeClr val="bg2"/>
                </a:solidFill>
                <a:latin typeface="Century Gothic" pitchFamily="34" charset="0"/>
              </a:rPr>
              <a:t>eg</a:t>
            </a: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 low temp, power-supply glitches)</a:t>
            </a:r>
          </a:p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Procurement procedures are lengthy &amp; tricky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Relationships with suppliers must be nurtured (&amp; follow industrial standards!)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Quality assurance !  (many examples of poor quality)</a:t>
            </a:r>
          </a:p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FPGAs are very powerful &amp; very complex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Power &amp; signal integrity are critical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Century Gothic" pitchFamily="34" charset="0"/>
              </a:rPr>
              <a:t>	Can only be handled by well-trained personnel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81200" y="0"/>
            <a:ext cx="571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Lessons (re-)learned</a:t>
            </a:r>
          </a:p>
        </p:txBody>
      </p:sp>
    </p:spTree>
    <p:extLst>
      <p:ext uri="{BB962C8B-B14F-4D97-AF65-F5344CB8AC3E}">
        <p14:creationId xmlns:p14="http://schemas.microsoft.com/office/powerpoint/2010/main" val="1113911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86550" y="6340476"/>
            <a:ext cx="3136900" cy="365125"/>
          </a:xfrm>
        </p:spPr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505200" y="60325"/>
            <a:ext cx="27241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Outline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AECA12F5-D0BD-4F3C-9111-8D9BC1702A8E}"/>
              </a:ext>
            </a:extLst>
          </p:cNvPr>
          <p:cNvSpPr/>
          <p:nvPr/>
        </p:nvSpPr>
        <p:spPr>
          <a:xfrm>
            <a:off x="233362" y="1439863"/>
            <a:ext cx="9439275" cy="4495800"/>
          </a:xfrm>
          <a:prstGeom prst="roundRect">
            <a:avLst>
              <a:gd name="adj" fmla="val 3660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Reminder of Electronics Architecture</a:t>
            </a:r>
          </a:p>
          <a:p>
            <a:pPr marL="176213">
              <a:lnSpc>
                <a:spcPct val="90000"/>
              </a:lnSpc>
              <a:defRPr/>
            </a:pPr>
            <a:endParaRPr lang="en-US" sz="3600" dirty="0">
              <a:solidFill>
                <a:schemeClr val="bg2"/>
              </a:solidFill>
              <a:latin typeface="Century Gothic" pitchFamily="34" charset="0"/>
            </a:endParaRPr>
          </a:p>
          <a:p>
            <a:pPr marL="176213"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Review of status </a:t>
            </a:r>
          </a:p>
          <a:p>
            <a:pPr marL="176213"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	&amp; some interesting high(low)lights</a:t>
            </a:r>
          </a:p>
          <a:p>
            <a:pPr marL="176213"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	</a:t>
            </a:r>
          </a:p>
          <a:p>
            <a:pPr marL="176213"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Conclusions</a:t>
            </a:r>
            <a:endParaRPr lang="en-US" sz="4000" dirty="0">
              <a:solidFill>
                <a:schemeClr val="bg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95600" y="76200"/>
            <a:ext cx="426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Conclusions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58762" y="1371600"/>
            <a:ext cx="9388476" cy="4343400"/>
          </a:xfrm>
          <a:prstGeom prst="roundRect">
            <a:avLst>
              <a:gd name="adj" fmla="val 127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8163"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Sub-detectors implementing a global architecture</a:t>
            </a:r>
          </a:p>
          <a:p>
            <a:pPr marL="538163">
              <a:defRPr/>
            </a:pPr>
            <a:endParaRPr lang="en-US" sz="2400" b="1" dirty="0">
              <a:solidFill>
                <a:schemeClr val="bg2"/>
              </a:solidFill>
              <a:latin typeface="Century Gothic" pitchFamily="34" charset="0"/>
            </a:endParaRPr>
          </a:p>
          <a:p>
            <a:pPr marL="538163"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All modules in production, some already integrated</a:t>
            </a:r>
          </a:p>
          <a:p>
            <a:pPr marL="538163">
              <a:defRPr/>
            </a:pPr>
            <a:endParaRPr lang="en-US" sz="2400" b="1" dirty="0">
              <a:solidFill>
                <a:schemeClr val="bg2"/>
              </a:solidFill>
              <a:latin typeface="Century Gothic" pitchFamily="34" charset="0"/>
            </a:endParaRPr>
          </a:p>
          <a:p>
            <a:pPr marL="538163"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Infrastructure almost ready</a:t>
            </a:r>
          </a:p>
          <a:p>
            <a:pPr marL="538163">
              <a:defRPr/>
            </a:pPr>
            <a:endParaRPr lang="en-US" sz="2400" b="1" dirty="0">
              <a:solidFill>
                <a:schemeClr val="bg2"/>
              </a:solidFill>
              <a:latin typeface="Century Gothic" pitchFamily="34" charset="0"/>
            </a:endParaRPr>
          </a:p>
          <a:p>
            <a:pPr marL="538163"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On target for end of LS2………</a:t>
            </a:r>
          </a:p>
          <a:p>
            <a:pPr marL="538163">
              <a:defRPr/>
            </a:pPr>
            <a:endParaRPr lang="en-US" sz="2400" b="1" dirty="0">
              <a:solidFill>
                <a:schemeClr val="bg2"/>
              </a:solidFill>
              <a:latin typeface="Century Gothic" pitchFamily="34" charset="0"/>
            </a:endParaRPr>
          </a:p>
          <a:p>
            <a:pPr marL="538163">
              <a:defRPr/>
            </a:pPr>
            <a:r>
              <a:rPr lang="en-US" sz="2400" b="1" dirty="0">
                <a:solidFill>
                  <a:schemeClr val="bg2"/>
                </a:solidFill>
                <a:latin typeface="Century Gothic" pitchFamily="34" charset="0"/>
              </a:rPr>
              <a:t>Proposals now for next upgrades in LS3/LS4</a:t>
            </a:r>
          </a:p>
        </p:txBody>
      </p:sp>
    </p:spTree>
    <p:extLst>
      <p:ext uri="{BB962C8B-B14F-4D97-AF65-F5344CB8AC3E}">
        <p14:creationId xmlns:p14="http://schemas.microsoft.com/office/powerpoint/2010/main" val="899941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E20229-E830-40CE-B864-30AB89AED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EA1DE2-68B4-4B0D-BC99-707CC00C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A447B-481C-4CD8-88F1-7A5941A5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53D789-B9B8-4088-BCB6-23868D623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1295400"/>
            <a:ext cx="2311400" cy="3213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4280A6-F153-42B0-8765-A622100461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148" y="1295400"/>
            <a:ext cx="22225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38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09925" y="2514600"/>
            <a:ext cx="307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>
                <a:solidFill>
                  <a:srgbClr val="000099"/>
                </a:solidFill>
                <a:latin typeface="Century Gothic" pitchFamily="34" charset="0"/>
              </a:rPr>
              <a:t>Back-ups</a:t>
            </a:r>
          </a:p>
        </p:txBody>
      </p:sp>
    </p:spTree>
    <p:extLst>
      <p:ext uri="{BB962C8B-B14F-4D97-AF65-F5344CB8AC3E}">
        <p14:creationId xmlns:p14="http://schemas.microsoft.com/office/powerpoint/2010/main" val="42711090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6845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>
                <a:solidFill>
                  <a:srgbClr val="000099"/>
                </a:solidFill>
                <a:latin typeface="Century Gothic" pitchFamily="34" charset="0"/>
              </a:rPr>
              <a:t>Motivation for upgrade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143000"/>
            <a:ext cx="10071100" cy="45089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tabLst>
                <a:tab pos="361950" algn="l"/>
              </a:tabLst>
              <a:defRPr/>
            </a:pP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	At L = 2(+) x 10</a:t>
            </a:r>
            <a:r>
              <a:rPr lang="en-US" sz="2800" baseline="30000" dirty="0">
                <a:solidFill>
                  <a:srgbClr val="000099"/>
                </a:solidFill>
                <a:latin typeface="Century Gothic" pitchFamily="34" charset="0"/>
              </a:rPr>
              <a:t>32 </a:t>
            </a: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cm</a:t>
            </a:r>
            <a:r>
              <a:rPr lang="en-US" sz="2800" baseline="30000" dirty="0">
                <a:solidFill>
                  <a:srgbClr val="000099"/>
                </a:solidFill>
                <a:latin typeface="Century Gothic" pitchFamily="34" charset="0"/>
              </a:rPr>
              <a:t>-2</a:t>
            </a: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s</a:t>
            </a:r>
            <a:r>
              <a:rPr lang="en-US" sz="2800" baseline="30000" dirty="0">
                <a:solidFill>
                  <a:srgbClr val="000099"/>
                </a:solidFill>
                <a:latin typeface="Century Gothic" pitchFamily="34" charset="0"/>
              </a:rPr>
              <a:t>-1</a:t>
            </a: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, </a:t>
            </a:r>
          </a:p>
          <a:p>
            <a:pPr algn="l">
              <a:tabLst>
                <a:tab pos="361950" algn="l"/>
              </a:tabLst>
              <a:defRPr/>
            </a:pP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	beyond 5 fb</a:t>
            </a:r>
            <a:r>
              <a:rPr lang="en-US" sz="2400" baseline="30000" dirty="0">
                <a:solidFill>
                  <a:srgbClr val="000099"/>
                </a:solidFill>
                <a:latin typeface="Century Gothic" pitchFamily="34" charset="0"/>
              </a:rPr>
              <a:t>-1</a:t>
            </a: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, statistics don’t improve much</a:t>
            </a:r>
          </a:p>
          <a:p>
            <a:pPr algn="l">
              <a:defRPr/>
            </a:pPr>
            <a:endParaRPr lang="en-US" sz="500" dirty="0">
              <a:solidFill>
                <a:srgbClr val="000099"/>
              </a:solidFill>
              <a:latin typeface="Century Gothic" pitchFamily="34" charset="0"/>
            </a:endParaRPr>
          </a:p>
          <a:p>
            <a:pPr algn="l">
              <a:defRPr/>
            </a:pPr>
            <a:endParaRPr lang="en-US" sz="2400" dirty="0">
              <a:solidFill>
                <a:srgbClr val="000099"/>
              </a:solidFill>
              <a:latin typeface="Century Gothic" pitchFamily="34" charset="0"/>
            </a:endParaRPr>
          </a:p>
          <a:p>
            <a:pPr algn="l">
              <a:defRPr/>
            </a:pP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Big statistical improvement if:</a:t>
            </a:r>
            <a:r>
              <a:rPr lang="en-US" dirty="0">
                <a:solidFill>
                  <a:srgbClr val="000099"/>
                </a:solidFill>
                <a:latin typeface="Century Gothic" pitchFamily="34" charset="0"/>
              </a:rPr>
              <a:t>	</a:t>
            </a:r>
          </a:p>
          <a:p>
            <a:pPr algn="l">
              <a:defRPr/>
            </a:pPr>
            <a:endParaRPr lang="en-US" sz="700" dirty="0">
              <a:solidFill>
                <a:srgbClr val="000099"/>
              </a:solidFill>
              <a:latin typeface="Century Gothic" pitchFamily="34" charset="0"/>
            </a:endParaRPr>
          </a:p>
          <a:p>
            <a:pPr marL="0" lvl="1" indent="230188" algn="l">
              <a:buFontTx/>
              <a:buChar char="•"/>
              <a:defRPr/>
            </a:pPr>
            <a:r>
              <a:rPr lang="en-US" sz="2300" dirty="0">
                <a:solidFill>
                  <a:srgbClr val="000099"/>
                </a:solidFill>
                <a:latin typeface="Century Gothic" pitchFamily="34" charset="0"/>
              </a:rPr>
              <a:t>increase L to 2 x 10</a:t>
            </a:r>
            <a:r>
              <a:rPr lang="en-US" sz="2300" baseline="30000" dirty="0">
                <a:solidFill>
                  <a:srgbClr val="000099"/>
                </a:solidFill>
                <a:latin typeface="Century Gothic" pitchFamily="34" charset="0"/>
              </a:rPr>
              <a:t>33</a:t>
            </a:r>
            <a:r>
              <a:rPr lang="en-US" sz="2300" dirty="0">
                <a:solidFill>
                  <a:srgbClr val="000099"/>
                </a:solidFill>
                <a:latin typeface="Century Gothic" pitchFamily="34" charset="0"/>
              </a:rPr>
              <a:t>, AND</a:t>
            </a:r>
          </a:p>
          <a:p>
            <a:pPr marL="0" lvl="1" indent="230188" algn="l">
              <a:buFontTx/>
              <a:buChar char="•"/>
              <a:defRPr/>
            </a:pPr>
            <a:r>
              <a:rPr lang="en-US" sz="2300" dirty="0">
                <a:solidFill>
                  <a:srgbClr val="000099"/>
                </a:solidFill>
                <a:latin typeface="Century Gothic" pitchFamily="34" charset="0"/>
              </a:rPr>
              <a:t>improve efficiency of trigger algorithms</a:t>
            </a:r>
            <a:endParaRPr lang="en-GB" sz="2300" dirty="0">
              <a:solidFill>
                <a:srgbClr val="000099"/>
              </a:solidFill>
              <a:latin typeface="Century Gothic" pitchFamily="34" charset="0"/>
            </a:endParaRPr>
          </a:p>
          <a:p>
            <a:pPr algn="l">
              <a:defRPr/>
            </a:pPr>
            <a:endParaRPr lang="en-GB" sz="800" dirty="0">
              <a:solidFill>
                <a:srgbClr val="000099"/>
              </a:solidFill>
              <a:latin typeface="Century Gothic" pitchFamily="34" charset="0"/>
            </a:endParaRPr>
          </a:p>
          <a:p>
            <a:pPr algn="l">
              <a:defRPr/>
            </a:pPr>
            <a:endParaRPr lang="en-GB" sz="2400" dirty="0">
              <a:solidFill>
                <a:srgbClr val="000099"/>
              </a:solidFill>
              <a:latin typeface="Century Gothic" pitchFamily="34" charset="0"/>
            </a:endParaRPr>
          </a:p>
          <a:p>
            <a:pPr algn="l">
              <a:defRPr/>
            </a:pPr>
            <a:r>
              <a:rPr lang="en-GB" sz="2400" dirty="0">
                <a:solidFill>
                  <a:srgbClr val="000099"/>
                </a:solidFill>
                <a:latin typeface="Century Gothic" pitchFamily="34" charset="0"/>
              </a:rPr>
              <a:t>BUT ..... with current L0 trigger:</a:t>
            </a:r>
          </a:p>
          <a:p>
            <a:pPr algn="l">
              <a:defRPr/>
            </a:pPr>
            <a:r>
              <a:rPr lang="en-GB" dirty="0">
                <a:solidFill>
                  <a:srgbClr val="000099"/>
                </a:solidFill>
                <a:latin typeface="Century Gothic" pitchFamily="34" charset="0"/>
              </a:rPr>
              <a:t>       </a:t>
            </a:r>
          </a:p>
          <a:p>
            <a:pPr algn="l">
              <a:tabLst>
                <a:tab pos="361950" algn="l"/>
              </a:tabLst>
              <a:defRPr/>
            </a:pPr>
            <a:r>
              <a:rPr lang="en-GB" sz="2000" dirty="0">
                <a:solidFill>
                  <a:srgbClr val="000099"/>
                </a:solidFill>
                <a:latin typeface="Century Gothic" pitchFamily="34" charset="0"/>
              </a:rPr>
              <a:t>	</a:t>
            </a:r>
            <a:r>
              <a:rPr lang="en-GB" sz="2400" dirty="0">
                <a:solidFill>
                  <a:srgbClr val="000099"/>
                </a:solidFill>
                <a:latin typeface="Century Gothic" pitchFamily="34" charset="0"/>
              </a:rPr>
              <a:t>rate &amp; latency limited by electronics</a:t>
            </a:r>
          </a:p>
          <a:p>
            <a:pPr algn="l">
              <a:tabLst>
                <a:tab pos="361950" algn="l"/>
              </a:tabLst>
              <a:defRPr/>
            </a:pP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	(1 MHz, 4 </a:t>
            </a:r>
            <a:r>
              <a:rPr lang="en-US" sz="2400" dirty="0" err="1">
                <a:solidFill>
                  <a:srgbClr val="000099"/>
                </a:solidFill>
                <a:latin typeface="Symbol" pitchFamily="18" charset="2"/>
              </a:rPr>
              <a:t>m</a:t>
            </a:r>
            <a:r>
              <a:rPr lang="en-US" sz="2400" dirty="0" err="1">
                <a:solidFill>
                  <a:srgbClr val="000099"/>
                </a:solidFill>
                <a:latin typeface="Century Gothic" pitchFamily="34" charset="0"/>
              </a:rPr>
              <a:t>s</a:t>
            </a:r>
            <a:r>
              <a:rPr lang="en-US" sz="2400" dirty="0">
                <a:solidFill>
                  <a:srgbClr val="000099"/>
                </a:solidFill>
                <a:latin typeface="Century Gothic" pitchFamily="34" charset="0"/>
              </a:rPr>
              <a:t>) =&gt; saturation</a:t>
            </a:r>
            <a:endParaRPr lang="en-GB" sz="2000" dirty="0">
              <a:solidFill>
                <a:srgbClr val="000099"/>
              </a:solidFill>
              <a:latin typeface="Century Gothic" pitchFamily="34" charset="0"/>
            </a:endParaRPr>
          </a:p>
          <a:p>
            <a:pPr algn="l">
              <a:defRPr/>
            </a:pPr>
            <a:endParaRPr lang="en-GB" sz="900" dirty="0">
              <a:solidFill>
                <a:srgbClr val="000099"/>
              </a:solidFill>
              <a:latin typeface="Century Gothic" pitchFamily="34" charset="0"/>
            </a:endParaRPr>
          </a:p>
        </p:txBody>
      </p:sp>
      <p:sp>
        <p:nvSpPr>
          <p:cNvPr id="9" name="Right Arrow 7"/>
          <p:cNvSpPr>
            <a:spLocks noChangeArrowheads="1"/>
          </p:cNvSpPr>
          <p:nvPr/>
        </p:nvSpPr>
        <p:spPr bwMode="auto">
          <a:xfrm>
            <a:off x="4787900" y="3886200"/>
            <a:ext cx="1073150" cy="685800"/>
          </a:xfrm>
          <a:prstGeom prst="rightArrow">
            <a:avLst>
              <a:gd name="adj1" fmla="val 50000"/>
              <a:gd name="adj2" fmla="val 50001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6013116" y="2346325"/>
            <a:ext cx="3892884" cy="3597275"/>
            <a:chOff x="762000" y="1295400"/>
            <a:chExt cx="4343400" cy="4130400"/>
          </a:xfrm>
          <a:solidFill>
            <a:schemeClr val="tx1"/>
          </a:solidFill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762000" y="1295400"/>
              <a:ext cx="4343400" cy="4038600"/>
            </a:xfrm>
            <a:prstGeom prst="rect">
              <a:avLst/>
            </a:prstGeom>
            <a:grp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2" descr="test.eps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1432200"/>
              <a:ext cx="4102380" cy="399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14400" y="1356479"/>
            <a:ext cx="8305800" cy="46782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BUT…. efficient trigger decisions require: </a:t>
            </a:r>
          </a:p>
          <a:p>
            <a:pPr algn="l">
              <a:defRPr/>
            </a:pPr>
            <a:endParaRPr lang="en-GB" sz="900" dirty="0">
              <a:solidFill>
                <a:srgbClr val="000099"/>
              </a:solidFill>
              <a:latin typeface="Century Gothic" pitchFamily="34" charset="0"/>
            </a:endParaRPr>
          </a:p>
          <a:p>
            <a:pPr lvl="1" indent="438150" algn="l">
              <a:buFontTx/>
              <a:buChar char="•"/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long latencies	(&gt;&gt; 4 </a:t>
            </a:r>
            <a:r>
              <a:rPr lang="en-GB" sz="2800" dirty="0" err="1">
                <a:solidFill>
                  <a:srgbClr val="000099"/>
                </a:solidFill>
                <a:latin typeface="Symbol" pitchFamily="18" charset="2"/>
              </a:rPr>
              <a:t>m</a:t>
            </a:r>
            <a:r>
              <a:rPr lang="en-GB" sz="2800" dirty="0" err="1">
                <a:solidFill>
                  <a:srgbClr val="000099"/>
                </a:solidFill>
                <a:latin typeface="Century Gothic" pitchFamily="34" charset="0"/>
              </a:rPr>
              <a:t>s</a:t>
            </a: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)</a:t>
            </a:r>
          </a:p>
          <a:p>
            <a:pPr lvl="1" algn="l">
              <a:defRPr/>
            </a:pPr>
            <a:endParaRPr lang="en-GB" sz="1050" dirty="0">
              <a:solidFill>
                <a:srgbClr val="000099"/>
              </a:solidFill>
              <a:latin typeface="Century Gothic" pitchFamily="34" charset="0"/>
            </a:endParaRPr>
          </a:p>
          <a:p>
            <a:pPr lvl="1" indent="438150" algn="l">
              <a:buFontTx/>
              <a:buChar char="•"/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computational power</a:t>
            </a:r>
          </a:p>
          <a:p>
            <a:pPr lvl="1" algn="l">
              <a:defRPr/>
            </a:pPr>
            <a:endParaRPr lang="en-GB" sz="1050" dirty="0">
              <a:solidFill>
                <a:srgbClr val="000099"/>
              </a:solidFill>
              <a:latin typeface="Century Gothic" pitchFamily="34" charset="0"/>
            </a:endParaRPr>
          </a:p>
          <a:p>
            <a:pPr lvl="1" indent="438150" algn="l">
              <a:buFontTx/>
              <a:buChar char="•"/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data from many (all) sub-detectors</a:t>
            </a:r>
          </a:p>
          <a:p>
            <a:pPr lvl="1" algn="l"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	(momentum, impact parameter .....)</a:t>
            </a:r>
          </a:p>
          <a:p>
            <a:pPr algn="l">
              <a:defRPr/>
            </a:pPr>
            <a:endParaRPr lang="en-GB" sz="1600" dirty="0">
              <a:solidFill>
                <a:srgbClr val="000099"/>
              </a:solidFill>
              <a:latin typeface="Century Gothic" pitchFamily="34" charset="0"/>
            </a:endParaRPr>
          </a:p>
          <a:p>
            <a:pPr marL="361950" lvl="3">
              <a:buFont typeface="Symbol" pitchFamily="18" charset="2"/>
              <a:buChar char="Þ"/>
              <a:tabLst>
                <a:tab pos="715963" algn="l"/>
              </a:tabLst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 	Trigger in software</a:t>
            </a:r>
          </a:p>
          <a:p>
            <a:pPr marL="361950" lvl="3">
              <a:tabLst>
                <a:tab pos="715963" algn="l"/>
              </a:tabLst>
              <a:defRPr/>
            </a:pPr>
            <a:endParaRPr lang="en-GB" sz="1400" dirty="0">
              <a:solidFill>
                <a:srgbClr val="000099"/>
              </a:solidFill>
              <a:latin typeface="Century Gothic" pitchFamily="34" charset="0"/>
            </a:endParaRPr>
          </a:p>
          <a:p>
            <a:pPr marL="361950" algn="l">
              <a:buFont typeface="Symbol" pitchFamily="18" charset="2"/>
              <a:buChar char="Þ"/>
              <a:tabLst>
                <a:tab pos="715963" algn="l"/>
              </a:tabLst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 	Use data from every bunch crossing</a:t>
            </a:r>
          </a:p>
          <a:p>
            <a:pPr marL="361950" algn="l">
              <a:tabLst>
                <a:tab pos="715963" algn="l"/>
              </a:tabLst>
              <a:defRPr/>
            </a:pPr>
            <a:endParaRPr lang="en-GB" sz="1400" dirty="0">
              <a:solidFill>
                <a:srgbClr val="000099"/>
              </a:solidFill>
              <a:latin typeface="Century Gothic" pitchFamily="34" charset="0"/>
            </a:endParaRPr>
          </a:p>
          <a:p>
            <a:pPr marL="361950" algn="l">
              <a:buFont typeface="Symbol" pitchFamily="18" charset="2"/>
              <a:buChar char="Þ"/>
              <a:tabLst>
                <a:tab pos="715963" algn="l"/>
              </a:tabLst>
              <a:defRPr/>
            </a:pP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 	Upgrade electronics + DAQ </a:t>
            </a:r>
            <a:r>
              <a:rPr lang="en-GB" sz="2800" b="1" u="sng" dirty="0">
                <a:solidFill>
                  <a:srgbClr val="000099"/>
                </a:solidFill>
                <a:latin typeface="Century Gothic" pitchFamily="34" charset="0"/>
              </a:rPr>
              <a:t>for LS2</a:t>
            </a:r>
            <a:r>
              <a:rPr lang="en-GB" sz="2800" dirty="0">
                <a:solidFill>
                  <a:srgbClr val="000099"/>
                </a:solidFill>
                <a:latin typeface="Century Gothic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37163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9865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>
                <a:solidFill>
                  <a:schemeClr val="bg2"/>
                </a:solidFill>
                <a:latin typeface="Century Gothic" pitchFamily="34" charset="0"/>
              </a:rPr>
              <a:t>Architectural choices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14800" y="3163664"/>
            <a:ext cx="5566989" cy="2460311"/>
            <a:chOff x="1600200" y="3962400"/>
            <a:chExt cx="5580139" cy="2286000"/>
          </a:xfrm>
        </p:grpSpPr>
        <p:sp>
          <p:nvSpPr>
            <p:cNvPr id="9" name="Rounded Rectangle 8"/>
            <p:cNvSpPr/>
            <p:nvPr/>
          </p:nvSpPr>
          <p:spPr>
            <a:xfrm>
              <a:off x="3048000" y="4267200"/>
              <a:ext cx="762000" cy="762000"/>
            </a:xfrm>
            <a:prstGeom prst="roundRect">
              <a:avLst/>
            </a:prstGeom>
            <a:solidFill>
              <a:schemeClr val="tx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On detector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953000" y="4267200"/>
              <a:ext cx="762000" cy="762000"/>
            </a:xfrm>
            <a:prstGeom prst="roundRect">
              <a:avLst/>
            </a:prstGeom>
            <a:solidFill>
              <a:schemeClr val="tx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Off detector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3810000" y="4800600"/>
              <a:ext cx="1143000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810000" y="4495800"/>
              <a:ext cx="114300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980874" y="4264223"/>
              <a:ext cx="911371" cy="285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Century Gothic" pitchFamily="34" charset="0"/>
                </a:rPr>
                <a:t>4.8 Gb/s</a:t>
              </a:r>
              <a:endParaRPr lang="en-GB" sz="1400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476500" y="4648200"/>
              <a:ext cx="57150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667000" y="4343400"/>
              <a:ext cx="381000" cy="7620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945051" y="4758333"/>
              <a:ext cx="911371" cy="285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Century Gothic" pitchFamily="34" charset="0"/>
                </a:rPr>
                <a:t>4.8 Gb/s</a:t>
              </a:r>
              <a:endParaRPr lang="en-GB" sz="1400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5715000" y="4648200"/>
              <a:ext cx="57150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5715000" y="4267200"/>
              <a:ext cx="571500" cy="15240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600200" y="3974326"/>
              <a:ext cx="583586" cy="34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  <a:latin typeface="Century Gothic" pitchFamily="34" charset="0"/>
                </a:rPr>
                <a:t>TFC</a:t>
              </a:r>
              <a:endParaRPr lang="en-GB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5000" y="4645223"/>
              <a:ext cx="612508" cy="34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  <a:latin typeface="Century Gothic" pitchFamily="34" charset="0"/>
                </a:rPr>
                <a:t>ECS</a:t>
              </a:r>
              <a:endParaRPr lang="en-GB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5712023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latin typeface="Century Gothic" pitchFamily="34" charset="0"/>
                </a:rPr>
                <a:t>Data</a:t>
              </a:r>
              <a:endParaRPr lang="en-GB" dirty="0">
                <a:solidFill>
                  <a:srgbClr val="FFFF00"/>
                </a:solidFill>
                <a:latin typeface="Century Gothic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33762" y="3962400"/>
              <a:ext cx="583586" cy="34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  <a:latin typeface="Century Gothic" pitchFamily="34" charset="0"/>
                </a:rPr>
                <a:t>TFC</a:t>
              </a:r>
              <a:endParaRPr lang="en-GB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32508" y="4484872"/>
              <a:ext cx="612508" cy="34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  <a:latin typeface="Century Gothic" pitchFamily="34" charset="0"/>
                </a:rPr>
                <a:t>ECS</a:t>
              </a:r>
              <a:endParaRPr lang="en-GB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31416" y="563880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latin typeface="Century Gothic" pitchFamily="34" charset="0"/>
                </a:rPr>
                <a:t>Data</a:t>
              </a:r>
              <a:endParaRPr lang="en-GB" dirty="0">
                <a:solidFill>
                  <a:srgbClr val="FFFF00"/>
                </a:solidFill>
                <a:latin typeface="Century Gothic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048000" y="6019800"/>
              <a:ext cx="762000" cy="22860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2476500" y="6134100"/>
              <a:ext cx="571500" cy="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810000" y="6132444"/>
              <a:ext cx="11430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926888" y="5452760"/>
              <a:ext cx="90922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latin typeface="Century Gothic" pitchFamily="34" charset="0"/>
                </a:rPr>
                <a:t>4.8 Gb/s</a:t>
              </a:r>
              <a:endParaRPr lang="en-GB" sz="1400" dirty="0">
                <a:solidFill>
                  <a:srgbClr val="FFFF00"/>
                </a:solidFill>
                <a:latin typeface="Century Gothic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048000" y="5791200"/>
              <a:ext cx="762000" cy="22860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476500" y="5905500"/>
              <a:ext cx="571500" cy="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810000" y="5903844"/>
              <a:ext cx="11430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ounded Rectangle 31"/>
            <p:cNvSpPr/>
            <p:nvPr/>
          </p:nvSpPr>
          <p:spPr>
            <a:xfrm>
              <a:off x="3048000" y="5562600"/>
              <a:ext cx="762000" cy="22860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2476500" y="5676900"/>
              <a:ext cx="571500" cy="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810000" y="5675244"/>
              <a:ext cx="11430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ounded Rectangle 34"/>
            <p:cNvSpPr/>
            <p:nvPr/>
          </p:nvSpPr>
          <p:spPr>
            <a:xfrm>
              <a:off x="4953000" y="5486400"/>
              <a:ext cx="762000" cy="76200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Off detector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5715000" y="5867400"/>
              <a:ext cx="765785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2476500" y="4800600"/>
              <a:ext cx="57150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2476500" y="4953000"/>
              <a:ext cx="57150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035192" y="4332472"/>
              <a:ext cx="571500" cy="15240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606692" y="4191000"/>
              <a:ext cx="96829" cy="304801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2095500" y="4191000"/>
              <a:ext cx="571500" cy="15240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2133600" y="4038600"/>
              <a:ext cx="571500" cy="15240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ounded Rectangle 43"/>
          <p:cNvSpPr/>
          <p:nvPr/>
        </p:nvSpPr>
        <p:spPr>
          <a:xfrm>
            <a:off x="398119" y="1093591"/>
            <a:ext cx="9067800" cy="9525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Century Gothic" pitchFamily="34" charset="0"/>
              </a:rPr>
              <a:t>Data compression on front-end to minimize links:</a:t>
            </a:r>
          </a:p>
          <a:p>
            <a:pPr>
              <a:tabLst>
                <a:tab pos="1619250" algn="l"/>
                <a:tab pos="3054350" algn="l"/>
              </a:tabLst>
            </a:pPr>
            <a:r>
              <a:rPr lang="en-US" sz="2400" dirty="0">
                <a:latin typeface="Century Gothic" pitchFamily="34" charset="0"/>
              </a:rPr>
              <a:t>		~ 15,000 links (4.8 </a:t>
            </a:r>
            <a:r>
              <a:rPr lang="en-US" sz="2400" dirty="0" err="1">
                <a:latin typeface="Century Gothic" pitchFamily="34" charset="0"/>
              </a:rPr>
              <a:t>Gbit</a:t>
            </a:r>
            <a:r>
              <a:rPr lang="en-US" sz="2400" dirty="0">
                <a:latin typeface="Century Gothic" pitchFamily="34" charset="0"/>
              </a:rPr>
              <a:t>/s)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398119" y="2076631"/>
            <a:ext cx="9067800" cy="9525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Century Gothic" pitchFamily="34" charset="0"/>
              </a:rPr>
              <a:t>Flexibility:</a:t>
            </a:r>
          </a:p>
          <a:p>
            <a:r>
              <a:rPr lang="en-US" sz="2400" dirty="0">
                <a:latin typeface="Century Gothic" pitchFamily="34" charset="0"/>
              </a:rPr>
              <a:t>	4 of 6 sub-detectors will use FPGAs in front-ends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98119" y="5739765"/>
            <a:ext cx="9067800" cy="63440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entury Gothic" pitchFamily="34" charset="0"/>
              </a:rPr>
              <a:t>Backend is </a:t>
            </a:r>
            <a:r>
              <a:rPr lang="en-US" sz="2400" dirty="0" err="1">
                <a:latin typeface="Century Gothic" pitchFamily="34" charset="0"/>
              </a:rPr>
              <a:t>PCIe</a:t>
            </a:r>
            <a:r>
              <a:rPr lang="en-US" sz="2400" dirty="0">
                <a:latin typeface="Century Gothic" pitchFamily="34" charset="0"/>
              </a:rPr>
              <a:t> form factor in event-building farm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215486" y="3505281"/>
            <a:ext cx="3910000" cy="80136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latin typeface="Century Gothic" pitchFamily="34" charset="0"/>
              </a:rPr>
              <a:t>Combine slow &amp; fast controls (ECS &amp; TFC) in duplex links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1676400" y="4648200"/>
            <a:ext cx="2442790" cy="80136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>
                <a:solidFill>
                  <a:srgbClr val="FFFF00"/>
                </a:solidFill>
                <a:latin typeface="Century Gothic" pitchFamily="34" charset="0"/>
              </a:rPr>
              <a:t>Simplex data links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187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95400"/>
            <a:ext cx="1787651" cy="8921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295400"/>
            <a:ext cx="1530351" cy="9131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09900" y="1305876"/>
            <a:ext cx="2562662" cy="9026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89911" y="1305875"/>
            <a:ext cx="2635748" cy="8817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42" t="3618" r="6840" b="4016"/>
          <a:stretch/>
        </p:blipFill>
        <p:spPr>
          <a:xfrm>
            <a:off x="457200" y="2438400"/>
            <a:ext cx="1904613" cy="1684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70073" y="2168341"/>
            <a:ext cx="1675636" cy="2234181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14300" y="4413809"/>
            <a:ext cx="9753600" cy="197275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 huge thank you to the teams for the many man-years of development and the never-ending requests for support !!!!</a:t>
            </a:r>
          </a:p>
          <a:p>
            <a:pPr algn="ctr"/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2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The LHCb upgrade would not be possible without this effort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836785" y="2294216"/>
            <a:ext cx="3489660" cy="194854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GBTX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GBT-SCA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VTRX (</a:t>
            </a:r>
            <a:r>
              <a:rPr lang="en-US" sz="2000" dirty="0" err="1">
                <a:solidFill>
                  <a:schemeClr val="bg2"/>
                </a:solidFill>
                <a:latin typeface="Century Gothic" pitchFamily="34" charset="0"/>
              </a:rPr>
              <a:t>incl</a:t>
            </a: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 GBTIA + GBLD)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VTTX (</a:t>
            </a:r>
            <a:r>
              <a:rPr lang="en-US" sz="2000" dirty="0" err="1">
                <a:solidFill>
                  <a:schemeClr val="bg2"/>
                </a:solidFill>
                <a:latin typeface="Century Gothic" pitchFamily="34" charset="0"/>
              </a:rPr>
              <a:t>incl</a:t>
            </a: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 GBLD)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FEASTMP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Century Gothic" pitchFamily="34" charset="0"/>
              </a:rPr>
              <a:t>VLDB</a:t>
            </a:r>
            <a:endParaRPr lang="en-US" sz="120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228549" y="204787"/>
            <a:ext cx="7614002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3600" dirty="0">
                <a:solidFill>
                  <a:schemeClr val="bg2"/>
                </a:solidFill>
                <a:latin typeface="Century Gothic" pitchFamily="34" charset="0"/>
              </a:rPr>
              <a:t>Common front-end components</a:t>
            </a:r>
          </a:p>
        </p:txBody>
      </p:sp>
    </p:spTree>
    <p:extLst>
      <p:ext uri="{BB962C8B-B14F-4D97-AF65-F5344CB8AC3E}">
        <p14:creationId xmlns:p14="http://schemas.microsoft.com/office/powerpoint/2010/main" val="134347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8079139" cy="5043076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5400" y="76200"/>
            <a:ext cx="7391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b="0" dirty="0">
                <a:solidFill>
                  <a:schemeClr val="bg2"/>
                </a:solidFill>
                <a:latin typeface="Century Gothic" pitchFamily="34" charset="0"/>
              </a:rPr>
              <a:t>Fast &amp; slow controls with PCIe40</a:t>
            </a:r>
          </a:p>
        </p:txBody>
      </p:sp>
    </p:spTree>
    <p:extLst>
      <p:ext uri="{BB962C8B-B14F-4D97-AF65-F5344CB8AC3E}">
        <p14:creationId xmlns:p14="http://schemas.microsoft.com/office/powerpoint/2010/main" val="19549871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0600"/>
            <a:ext cx="3714750" cy="495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62" y="4038600"/>
            <a:ext cx="3695469" cy="277160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602160" y="112931"/>
            <a:ext cx="4288930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Infrastructure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733800" y="990600"/>
            <a:ext cx="6172200" cy="2771603"/>
          </a:xfrm>
          <a:prstGeom prst="roundRect">
            <a:avLst>
              <a:gd name="adj" fmla="val 2967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Re-use as much as possible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Keep power supply infrastructure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Maintenance &amp; modifications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Most of Cu cables</a:t>
            </a:r>
          </a:p>
          <a:p>
            <a:endParaRPr lang="en-GB" sz="2000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Thanks for the ongoing support &amp; maintenance &amp; purchasing contracts for power supplies</a:t>
            </a:r>
          </a:p>
        </p:txBody>
      </p:sp>
    </p:spTree>
    <p:extLst>
      <p:ext uri="{BB962C8B-B14F-4D97-AF65-F5344CB8AC3E}">
        <p14:creationId xmlns:p14="http://schemas.microsoft.com/office/powerpoint/2010/main" val="21690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81200" y="0"/>
            <a:ext cx="6019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Upgrade philosophy</a:t>
            </a:r>
            <a:endParaRPr lang="en-US" sz="4400" b="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1066800"/>
            <a:ext cx="9906000" cy="9525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3200" dirty="0">
                <a:latin typeface="Century Gothic" pitchFamily="34" charset="0"/>
              </a:rPr>
              <a:t>Remove existing L0 hardware trigger (1 MHz)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2057400"/>
            <a:ext cx="9906000" cy="9525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3200" dirty="0">
                <a:latin typeface="Century Gothic" pitchFamily="34" charset="0"/>
              </a:rPr>
              <a:t>Read out all detector data from all BXs @ 40 MHz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0" y="3048000"/>
            <a:ext cx="9906000" cy="9525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3200" dirty="0">
                <a:latin typeface="Century Gothic" pitchFamily="34" charset="0"/>
              </a:rPr>
              <a:t>Triggering is 100% in software running in PC farm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95300" y="4168776"/>
            <a:ext cx="8801100" cy="2438400"/>
          </a:xfrm>
          <a:prstGeom prst="roundRect">
            <a:avLst>
              <a:gd name="adj" fmla="val 3660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lvl="1" indent="-457200">
              <a:buFont typeface="Symbol" panose="05050102010706020507" pitchFamily="18" charset="2"/>
              <a:buChar char="Þ"/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 New electronics &amp; DAQ</a:t>
            </a:r>
          </a:p>
          <a:p>
            <a:pPr lvl="1">
              <a:defRPr/>
            </a:pPr>
            <a:endParaRPr lang="en-US" dirty="0">
              <a:solidFill>
                <a:schemeClr val="bg2"/>
              </a:solidFill>
              <a:latin typeface="Century Gothic" pitchFamily="34" charset="0"/>
            </a:endParaRPr>
          </a:p>
          <a:p>
            <a:pPr>
              <a:defRPr/>
            </a:pPr>
            <a:endParaRPr lang="en-US" sz="100" dirty="0">
              <a:solidFill>
                <a:schemeClr val="bg2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Upgrade installation now in LS2</a:t>
            </a:r>
          </a:p>
          <a:p>
            <a:pPr algn="ctr"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Ready for data-taking in 2021</a:t>
            </a:r>
          </a:p>
        </p:txBody>
      </p:sp>
    </p:spTree>
    <p:extLst>
      <p:ext uri="{BB962C8B-B14F-4D97-AF65-F5344CB8AC3E}">
        <p14:creationId xmlns:p14="http://schemas.microsoft.com/office/powerpoint/2010/main" val="2062860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107949" y="4175124"/>
            <a:ext cx="9721851" cy="22860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593981" y="4904114"/>
            <a:ext cx="4082892" cy="1420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1"/>
          <p:cNvSpPr txBox="1">
            <a:spLocks/>
          </p:cNvSpPr>
          <p:nvPr/>
        </p:nvSpPr>
        <p:spPr>
          <a:xfrm>
            <a:off x="298450" y="61118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Ken Wyllie, CERN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7950" y="1736724"/>
            <a:ext cx="9296400" cy="22860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10" descr="MMj039577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9950" y="272732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566150" y="2497137"/>
            <a:ext cx="48385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HLT</a:t>
            </a: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 flipH="1">
            <a:off x="2698750" y="2117724"/>
            <a:ext cx="22860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2698750" y="2117724"/>
            <a:ext cx="0" cy="3810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5899150" y="2117724"/>
            <a:ext cx="5334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38"/>
          <p:cNvSpPr txBox="1">
            <a:spLocks noChangeArrowheads="1"/>
          </p:cNvSpPr>
          <p:nvPr/>
        </p:nvSpPr>
        <p:spPr bwMode="auto">
          <a:xfrm>
            <a:off x="107950" y="1736724"/>
            <a:ext cx="511679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Old</a:t>
            </a:r>
          </a:p>
        </p:txBody>
      </p:sp>
      <p:pic>
        <p:nvPicPr>
          <p:cNvPr id="16" name="Picture 43" descr="MMj039577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4324" y="548640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ine 53"/>
          <p:cNvSpPr>
            <a:spLocks noChangeShapeType="1"/>
          </p:cNvSpPr>
          <p:nvPr/>
        </p:nvSpPr>
        <p:spPr bwMode="auto">
          <a:xfrm>
            <a:off x="5441950" y="4833610"/>
            <a:ext cx="0" cy="5462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54"/>
          <p:cNvSpPr txBox="1">
            <a:spLocks noChangeArrowheads="1"/>
          </p:cNvSpPr>
          <p:nvPr/>
        </p:nvSpPr>
        <p:spPr bwMode="auto">
          <a:xfrm>
            <a:off x="9204324" y="5968425"/>
            <a:ext cx="69051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HLT++</a:t>
            </a:r>
          </a:p>
        </p:txBody>
      </p:sp>
      <p:pic>
        <p:nvPicPr>
          <p:cNvPr id="20" name="Picture 56" descr="lhcb_new_archi_z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350" y="4937124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76200" y="4251324"/>
            <a:ext cx="986232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Upgrade</a:t>
            </a:r>
          </a:p>
        </p:txBody>
      </p:sp>
      <p:pic>
        <p:nvPicPr>
          <p:cNvPr id="22" name="Picture 8" descr="lhcb_old_arch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350" y="2498724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3994150" y="3336924"/>
            <a:ext cx="554038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100">
                <a:solidFill>
                  <a:schemeClr val="tx1"/>
                </a:solidFill>
              </a:rPr>
              <a:t>1MHz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event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rate</a:t>
            </a:r>
          </a:p>
        </p:txBody>
      </p: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3994150" y="5851524"/>
            <a:ext cx="631825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100">
                <a:solidFill>
                  <a:schemeClr val="tx1"/>
                </a:solidFill>
              </a:rPr>
              <a:t>40MHz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event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rate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984750" y="18891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Readout Supervisor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6432550" y="18891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L0 Hardware Trigger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984750" y="43275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Readout Supervisor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905000" y="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Upgrade architecture</a:t>
            </a:r>
            <a:endParaRPr lang="en-US" sz="4400" b="0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488949" y="1123890"/>
            <a:ext cx="8959851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2"/>
                </a:solidFill>
                <a:latin typeface="Century Gothic" pitchFamily="34" charset="0"/>
              </a:rPr>
              <a:t>No ‘front-end’ trigger, Event rate to DAQ nominally 40 MHz</a:t>
            </a:r>
          </a:p>
        </p:txBody>
      </p:sp>
      <p:sp>
        <p:nvSpPr>
          <p:cNvPr id="31" name="Oval 30"/>
          <p:cNvSpPr/>
          <p:nvPr/>
        </p:nvSpPr>
        <p:spPr>
          <a:xfrm>
            <a:off x="328992" y="31242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584450" y="31242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36550" y="55626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022850" y="4973702"/>
            <a:ext cx="876300" cy="1316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017177" y="4919990"/>
            <a:ext cx="8819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Rate-control</a:t>
            </a:r>
            <a:endParaRPr lang="en-GB" sz="1050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423149" y="5410200"/>
            <a:ext cx="773724" cy="560754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bg1"/>
                </a:solidFill>
              </a:rPr>
              <a:t>PCIe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5400000">
            <a:off x="8012735" y="5488702"/>
            <a:ext cx="106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PC server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8991600" y="4175124"/>
            <a:ext cx="0" cy="230187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670436" y="5622924"/>
            <a:ext cx="321164" cy="781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654570" y="4706344"/>
            <a:ext cx="321164" cy="781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8647493" y="4539335"/>
            <a:ext cx="321164" cy="781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5400000">
            <a:off x="8339239" y="4779501"/>
            <a:ext cx="1637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event-building-farm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8686800" y="5859585"/>
            <a:ext cx="64135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8878840" y="4193259"/>
            <a:ext cx="237862" cy="228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9456BC-926D-4202-B39C-2006590B0B19}"/>
              </a:ext>
            </a:extLst>
          </p:cNvPr>
          <p:cNvSpPr/>
          <p:nvPr/>
        </p:nvSpPr>
        <p:spPr>
          <a:xfrm>
            <a:off x="2438400" y="5045075"/>
            <a:ext cx="1158632" cy="244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48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851E-6 9.9491E-7 L 0.21407 0.00232 " pathEditMode="relative" ptsTypes="AA">
                                      <p:cBhvr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62 -5.28337E-6 L 0.57875 -0.00232 " pathEditMode="relative" ptsTypes="AA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2129E-6 2.22222E-6 L 0.81949 0.0055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75" y="2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0008 0.2588 L -0.0016 0.25648 " pathEditMode="fixed" rAng="0" ptsTypes="AAA">
                                      <p:cBhvr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1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48" y="1066800"/>
            <a:ext cx="9366652" cy="50292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1371600"/>
            <a:ext cx="1746404" cy="2069406"/>
            <a:chOff x="0" y="1371600"/>
            <a:chExt cx="1746404" cy="2069406"/>
          </a:xfrm>
        </p:grpSpPr>
        <p:sp>
          <p:nvSpPr>
            <p:cNvPr id="7" name="Rounded Rectangle 6"/>
            <p:cNvSpPr/>
            <p:nvPr/>
          </p:nvSpPr>
          <p:spPr>
            <a:xfrm>
              <a:off x="0" y="1371600"/>
              <a:ext cx="1651000" cy="9144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>
                  <a:latin typeface="Berlin Sans FB Demi" pitchFamily="34" charset="0"/>
                </a:rPr>
                <a:t>VeLo</a:t>
              </a:r>
              <a:endParaRPr lang="en-US" sz="2000" dirty="0">
                <a:latin typeface="Berlin Sans FB Demi" pitchFamily="34" charset="0"/>
              </a:endParaRPr>
            </a:p>
            <a:p>
              <a:pPr algn="ctr"/>
              <a:r>
                <a:rPr lang="en-US" sz="2000" dirty="0">
                  <a:latin typeface="Berlin Sans FB Demi" pitchFamily="34" charset="0"/>
                </a:rPr>
                <a:t>Si pixels</a:t>
              </a:r>
            </a:p>
          </p:txBody>
        </p:sp>
        <p:sp>
          <p:nvSpPr>
            <p:cNvPr id="8" name="Down Arrow 7"/>
            <p:cNvSpPr/>
            <p:nvPr/>
          </p:nvSpPr>
          <p:spPr>
            <a:xfrm rot="20742047">
              <a:off x="1221386" y="2169713"/>
              <a:ext cx="525018" cy="1271293"/>
            </a:xfrm>
            <a:prstGeom prst="downArrow">
              <a:avLst>
                <a:gd name="adj1" fmla="val 50000"/>
                <a:gd name="adj2" fmla="val 4545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828800" y="762000"/>
            <a:ext cx="1981200" cy="2060063"/>
            <a:chOff x="1828800" y="762000"/>
            <a:chExt cx="1981200" cy="2060063"/>
          </a:xfrm>
        </p:grpSpPr>
        <p:sp>
          <p:nvSpPr>
            <p:cNvPr id="10" name="Down Arrow 9"/>
            <p:cNvSpPr/>
            <p:nvPr/>
          </p:nvSpPr>
          <p:spPr>
            <a:xfrm rot="21258129">
              <a:off x="2499118" y="1572805"/>
              <a:ext cx="525018" cy="1249258"/>
            </a:xfrm>
            <a:prstGeom prst="downArrow">
              <a:avLst>
                <a:gd name="adj1" fmla="val 25447"/>
                <a:gd name="adj2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828800" y="762000"/>
              <a:ext cx="1981200" cy="9144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Berlin Sans FB Demi" pitchFamily="34" charset="0"/>
                </a:rPr>
                <a:t>Upstream Tracker</a:t>
              </a:r>
            </a:p>
            <a:p>
              <a:pPr algn="ctr"/>
              <a:r>
                <a:rPr lang="en-US" sz="2000" dirty="0">
                  <a:latin typeface="Berlin Sans FB Demi" pitchFamily="34" charset="0"/>
                </a:rPr>
                <a:t>Si strips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79850" y="762000"/>
            <a:ext cx="1987550" cy="2724148"/>
            <a:chOff x="3879850" y="762000"/>
            <a:chExt cx="1987550" cy="2724148"/>
          </a:xfrm>
        </p:grpSpPr>
        <p:sp>
          <p:nvSpPr>
            <p:cNvPr id="14" name="Rounded Rectangle 13"/>
            <p:cNvSpPr/>
            <p:nvPr/>
          </p:nvSpPr>
          <p:spPr>
            <a:xfrm>
              <a:off x="3879850" y="762000"/>
              <a:ext cx="1987550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Berlin Sans FB Demi" pitchFamily="34" charset="0"/>
                </a:rPr>
                <a:t>Downstream Tracker</a:t>
              </a:r>
            </a:p>
            <a:p>
              <a:pPr algn="ctr"/>
              <a:r>
                <a:rPr lang="en-US" sz="2000" dirty="0" err="1">
                  <a:latin typeface="Berlin Sans FB Demi" pitchFamily="34" charset="0"/>
                </a:rPr>
                <a:t>Sci-Fibres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5266182" y="1600199"/>
              <a:ext cx="525018" cy="1885949"/>
            </a:xfrm>
            <a:prstGeom prst="downArrow">
              <a:avLst>
                <a:gd name="adj1" fmla="val 28229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28850" y="4377271"/>
            <a:ext cx="4125531" cy="2175929"/>
            <a:chOff x="2228850" y="4377271"/>
            <a:chExt cx="4125531" cy="2175929"/>
          </a:xfrm>
        </p:grpSpPr>
        <p:sp>
          <p:nvSpPr>
            <p:cNvPr id="17" name="Rounded Rectangle 16"/>
            <p:cNvSpPr/>
            <p:nvPr/>
          </p:nvSpPr>
          <p:spPr>
            <a:xfrm>
              <a:off x="2228850" y="5638800"/>
              <a:ext cx="1651000" cy="914400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Berlin Sans FB Demi" pitchFamily="34" charset="0"/>
                </a:rPr>
                <a:t>RICH</a:t>
              </a:r>
            </a:p>
            <a:p>
              <a:pPr algn="ctr"/>
              <a:r>
                <a:rPr lang="en-US" sz="2000" dirty="0">
                  <a:latin typeface="Berlin Sans FB Demi" pitchFamily="34" charset="0"/>
                </a:rPr>
                <a:t>MAPMTs</a:t>
              </a:r>
            </a:p>
          </p:txBody>
        </p:sp>
        <p:sp>
          <p:nvSpPr>
            <p:cNvPr id="18" name="Down Arrow 17"/>
            <p:cNvSpPr/>
            <p:nvPr/>
          </p:nvSpPr>
          <p:spPr>
            <a:xfrm rot="11124186">
              <a:off x="2299913" y="4377271"/>
              <a:ext cx="525018" cy="1525778"/>
            </a:xfrm>
            <a:prstGeom prst="downArrow">
              <a:avLst>
                <a:gd name="adj1" fmla="val 21443"/>
                <a:gd name="adj2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rot="14446638">
              <a:off x="4716025" y="4105646"/>
              <a:ext cx="484632" cy="2792080"/>
            </a:xfrm>
            <a:prstGeom prst="downArrow">
              <a:avLst>
                <a:gd name="adj1" fmla="val 22924"/>
                <a:gd name="adj2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426200" y="4495799"/>
            <a:ext cx="1651000" cy="2057401"/>
            <a:chOff x="6426200" y="4495799"/>
            <a:chExt cx="1651000" cy="2057401"/>
          </a:xfrm>
        </p:grpSpPr>
        <p:sp>
          <p:nvSpPr>
            <p:cNvPr id="21" name="Rounded Rectangle 20"/>
            <p:cNvSpPr/>
            <p:nvPr/>
          </p:nvSpPr>
          <p:spPr>
            <a:xfrm>
              <a:off x="6426200" y="5638800"/>
              <a:ext cx="1651000" cy="9144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>
                  <a:latin typeface="Berlin Sans FB Demi" pitchFamily="34" charset="0"/>
                </a:rPr>
                <a:t>Calo</a:t>
              </a:r>
              <a:endParaRPr lang="en-US" sz="2000" dirty="0">
                <a:latin typeface="Berlin Sans FB Demi" pitchFamily="34" charset="0"/>
              </a:endParaRPr>
            </a:p>
            <a:p>
              <a:pPr algn="ctr"/>
              <a:r>
                <a:rPr lang="en-US" sz="2000" dirty="0">
                  <a:latin typeface="Berlin Sans FB Demi" pitchFamily="34" charset="0"/>
                </a:rPr>
                <a:t>PMTs</a:t>
              </a:r>
            </a:p>
          </p:txBody>
        </p:sp>
        <p:sp>
          <p:nvSpPr>
            <p:cNvPr id="22" name="Down Arrow 21"/>
            <p:cNvSpPr/>
            <p:nvPr/>
          </p:nvSpPr>
          <p:spPr>
            <a:xfrm rot="10800000">
              <a:off x="7004051" y="4495799"/>
              <a:ext cx="525018" cy="1219201"/>
            </a:xfrm>
            <a:prstGeom prst="downArrow">
              <a:avLst>
                <a:gd name="adj1" fmla="val 28229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54900" y="762000"/>
            <a:ext cx="2146300" cy="1777970"/>
            <a:chOff x="7454900" y="762000"/>
            <a:chExt cx="2146300" cy="1777970"/>
          </a:xfrm>
        </p:grpSpPr>
        <p:sp>
          <p:nvSpPr>
            <p:cNvPr id="24" name="Rounded Rectangle 23"/>
            <p:cNvSpPr/>
            <p:nvPr/>
          </p:nvSpPr>
          <p:spPr>
            <a:xfrm>
              <a:off x="7454900" y="762000"/>
              <a:ext cx="2146300" cy="9144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>
                  <a:latin typeface="Berlin Sans FB Demi" pitchFamily="34" charset="0"/>
                </a:rPr>
                <a:t>Muon</a:t>
              </a:r>
              <a:endParaRPr lang="en-US" sz="2000" dirty="0">
                <a:latin typeface="Berlin Sans FB Demi" pitchFamily="34" charset="0"/>
              </a:endParaRPr>
            </a:p>
            <a:p>
              <a:pPr algn="ctr"/>
              <a:r>
                <a:rPr lang="en-US" sz="2000" dirty="0">
                  <a:latin typeface="Berlin Sans FB Demi" pitchFamily="34" charset="0"/>
                </a:rPr>
                <a:t>MWPC</a:t>
              </a:r>
            </a:p>
          </p:txBody>
        </p:sp>
        <p:sp>
          <p:nvSpPr>
            <p:cNvPr id="25" name="Down Arrow 24"/>
            <p:cNvSpPr/>
            <p:nvPr/>
          </p:nvSpPr>
          <p:spPr>
            <a:xfrm rot="1134021">
              <a:off x="8233532" y="1524000"/>
              <a:ext cx="304800" cy="1015970"/>
            </a:xfrm>
            <a:prstGeom prst="down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2616200" y="-75791"/>
            <a:ext cx="5308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>
                <a:solidFill>
                  <a:schemeClr val="bg2"/>
                </a:solidFill>
                <a:latin typeface="Century Gothic" pitchFamily="34" charset="0"/>
              </a:rPr>
              <a:t>LHCb </a:t>
            </a: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after</a:t>
            </a:r>
            <a:r>
              <a:rPr lang="en-US" sz="4400" b="0" dirty="0">
                <a:solidFill>
                  <a:schemeClr val="bg2"/>
                </a:solidFill>
                <a:latin typeface="Century Gothic" pitchFamily="34" charset="0"/>
              </a:rPr>
              <a:t>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4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1143000"/>
            <a:ext cx="7239000" cy="518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95400"/>
            <a:ext cx="6927080" cy="493085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144743" y="1219200"/>
            <a:ext cx="6197393" cy="5029200"/>
            <a:chOff x="2144743" y="1219200"/>
            <a:chExt cx="6197393" cy="5029200"/>
          </a:xfrm>
        </p:grpSpPr>
        <p:sp>
          <p:nvSpPr>
            <p:cNvPr id="10" name="Rectangle 9"/>
            <p:cNvSpPr/>
            <p:nvPr/>
          </p:nvSpPr>
          <p:spPr>
            <a:xfrm>
              <a:off x="2438400" y="1219200"/>
              <a:ext cx="5791200" cy="5029200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8909483">
              <a:off x="2144743" y="3218962"/>
              <a:ext cx="6197393" cy="923330"/>
            </a:xfrm>
            <a:prstGeom prst="rect">
              <a:avLst/>
            </a:prstGeom>
            <a:solidFill>
              <a:srgbClr val="FFFF00">
                <a:alpha val="83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5400" b="1" dirty="0">
                  <a:solidFill>
                    <a:srgbClr val="FF0000"/>
                  </a:solidFill>
                </a:rPr>
                <a:t>Common Electronics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2438400" y="151994"/>
            <a:ext cx="4924777" cy="671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4400" dirty="0">
                <a:solidFill>
                  <a:schemeClr val="bg2"/>
                </a:solidFill>
                <a:latin typeface="Century Gothic" pitchFamily="34" charset="0"/>
              </a:rPr>
              <a:t>Generic Blocks</a:t>
            </a:r>
          </a:p>
        </p:txBody>
      </p:sp>
    </p:spTree>
    <p:extLst>
      <p:ext uri="{BB962C8B-B14F-4D97-AF65-F5344CB8AC3E}">
        <p14:creationId xmlns:p14="http://schemas.microsoft.com/office/powerpoint/2010/main" val="169563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2133600"/>
            <a:ext cx="9601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5400" b="0" dirty="0">
                <a:solidFill>
                  <a:schemeClr val="bg2"/>
                </a:solidFill>
                <a:latin typeface="Century Gothic" pitchFamily="34" charset="0"/>
              </a:rPr>
              <a:t>Review of electronics status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>
                <a:solidFill>
                  <a:schemeClr val="bg2"/>
                </a:solidFill>
                <a:latin typeface="Century Gothic" pitchFamily="34" charset="0"/>
              </a:rPr>
              <a:t>(non-exhaustive)</a:t>
            </a:r>
            <a:endParaRPr lang="en-US" sz="2800" b="0" dirty="0">
              <a:solidFill>
                <a:schemeClr val="bg2"/>
              </a:solidFill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47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43200" y="0"/>
            <a:ext cx="487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>
                <a:solidFill>
                  <a:schemeClr val="bg2"/>
                </a:solidFill>
                <a:latin typeface="Century Gothic" pitchFamily="34" charset="0"/>
              </a:rPr>
              <a:t>VeLo</a:t>
            </a:r>
            <a:r>
              <a:rPr lang="en-US" sz="4400" b="0" dirty="0">
                <a:solidFill>
                  <a:schemeClr val="bg2"/>
                </a:solidFill>
                <a:latin typeface="Century Gothic" pitchFamily="34" charset="0"/>
              </a:rPr>
              <a:t> (Si pixels)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863" b="13955"/>
          <a:stretch/>
        </p:blipFill>
        <p:spPr>
          <a:xfrm rot="16200000">
            <a:off x="4367027" y="2013104"/>
            <a:ext cx="2677741" cy="25725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6440" r="3708" b="16519"/>
          <a:stretch/>
        </p:blipFill>
        <p:spPr>
          <a:xfrm>
            <a:off x="7162800" y="1960532"/>
            <a:ext cx="2514600" cy="26777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b="14339"/>
          <a:stretch/>
        </p:blipFill>
        <p:spPr>
          <a:xfrm>
            <a:off x="-81952" y="1240251"/>
            <a:ext cx="4523749" cy="500435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441797" y="1066800"/>
            <a:ext cx="5464203" cy="838200"/>
          </a:xfrm>
          <a:prstGeom prst="roundRect">
            <a:avLst>
              <a:gd name="adj" fmla="val 10925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VeloPix</a:t>
            </a:r>
            <a:r>
              <a:rPr lang="en-GB" sz="2400" dirty="0">
                <a:solidFill>
                  <a:schemeClr val="bg2"/>
                </a:solidFill>
                <a:latin typeface="Century Gothic" panose="020B0502020202020204" pitchFamily="34" charset="0"/>
              </a:rPr>
              <a:t> readout chip</a:t>
            </a: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r>
              <a:rPr lang="en-GB" sz="2400" dirty="0">
                <a:solidFill>
                  <a:schemeClr val="bg2"/>
                </a:solidFill>
                <a:latin typeface="Century Gothic" panose="020B0502020202020204" pitchFamily="34" charset="0"/>
              </a:rPr>
              <a:t>Big challenge: high data rate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371600" y="6264275"/>
            <a:ext cx="2322146" cy="4572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2"/>
                </a:solidFill>
                <a:latin typeface="Century Gothic" panose="020B0502020202020204" pitchFamily="34" charset="0"/>
              </a:rPr>
              <a:t>4 x 5.12 </a:t>
            </a:r>
            <a:r>
              <a:rPr lang="en-GB" sz="240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Gbps</a:t>
            </a:r>
            <a:endParaRPr lang="en-GB" sz="200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4721541"/>
            <a:ext cx="2187898" cy="19999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4721541"/>
            <a:ext cx="3210932" cy="19840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13651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61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Ken Wyllie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142675"/>
            <a:ext cx="3740046" cy="5544165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95400" y="13221"/>
            <a:ext cx="3162300" cy="106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200" b="0" dirty="0">
                <a:solidFill>
                  <a:schemeClr val="bg2"/>
                </a:solidFill>
                <a:latin typeface="Century Gothic" pitchFamily="34" charset="0"/>
              </a:rPr>
              <a:t>Modules &amp; readout chain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13220"/>
            <a:ext cx="3576219" cy="26994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449277" y="2694643"/>
            <a:ext cx="2210826" cy="22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71130" y="4028644"/>
            <a:ext cx="1857254" cy="3699521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>
          <a:xfrm>
            <a:off x="6818036" y="2258264"/>
            <a:ext cx="434543" cy="8219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6708419" y="2417609"/>
            <a:ext cx="59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</a:t>
            </a:r>
          </a:p>
        </p:txBody>
      </p:sp>
      <p:sp>
        <p:nvSpPr>
          <p:cNvPr id="17" name="Rounded Rectangle 6">
            <a:extLst>
              <a:ext uri="{FF2B5EF4-FFF2-40B4-BE49-F238E27FC236}">
                <a16:creationId xmlns:a16="http://schemas.microsoft.com/office/drawing/2014/main" id="{59FF8478-8AA2-42A0-86AB-A971F4EAC1DB}"/>
              </a:ext>
            </a:extLst>
          </p:cNvPr>
          <p:cNvSpPr/>
          <p:nvPr/>
        </p:nvSpPr>
        <p:spPr>
          <a:xfrm>
            <a:off x="7437241" y="2600197"/>
            <a:ext cx="2468759" cy="1288451"/>
          </a:xfrm>
          <a:prstGeom prst="roundRect">
            <a:avLst>
              <a:gd name="adj" fmla="val 8055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Testing at -30 </a:t>
            </a:r>
            <a:r>
              <a:rPr lang="en-GB" sz="16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degC</a:t>
            </a:r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:</a:t>
            </a:r>
          </a:p>
          <a:p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GBTX cannot lock to incoming data.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OK after optimising PLL settings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51AC46E-9C9C-4533-A90E-4903BC091613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576793" y="1362939"/>
            <a:ext cx="2094828" cy="12372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6">
            <a:extLst>
              <a:ext uri="{FF2B5EF4-FFF2-40B4-BE49-F238E27FC236}">
                <a16:creationId xmlns:a16="http://schemas.microsoft.com/office/drawing/2014/main" id="{4F2A96CD-7026-470F-8CCB-0CD7314DDF96}"/>
              </a:ext>
            </a:extLst>
          </p:cNvPr>
          <p:cNvSpPr/>
          <p:nvPr/>
        </p:nvSpPr>
        <p:spPr>
          <a:xfrm>
            <a:off x="7539789" y="4117493"/>
            <a:ext cx="2286000" cy="280620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Wall of vacuum tank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B55AF3-9607-44FA-8E16-38CBFCA45276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7144737" y="4257803"/>
            <a:ext cx="3950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51650"/>
          <a:stretch/>
        </p:blipFill>
        <p:spPr>
          <a:xfrm rot="16200000">
            <a:off x="3290282" y="3178197"/>
            <a:ext cx="2875322" cy="706032"/>
          </a:xfrm>
          <a:prstGeom prst="rect">
            <a:avLst/>
          </a:prstGeom>
        </p:spPr>
      </p:pic>
      <p:sp>
        <p:nvSpPr>
          <p:cNvPr id="16" name="Rounded Rectangle 16">
            <a:extLst>
              <a:ext uri="{FF2B5EF4-FFF2-40B4-BE49-F238E27FC236}">
                <a16:creationId xmlns:a16="http://schemas.microsoft.com/office/drawing/2014/main" id="{37D28A97-3DBD-4E39-85FE-EB5D143F427F}"/>
              </a:ext>
            </a:extLst>
          </p:cNvPr>
          <p:cNvSpPr/>
          <p:nvPr/>
        </p:nvSpPr>
        <p:spPr>
          <a:xfrm>
            <a:off x="4402778" y="3565828"/>
            <a:ext cx="774925" cy="280620"/>
          </a:xfrm>
          <a:prstGeom prst="round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60cm</a:t>
            </a:r>
          </a:p>
        </p:txBody>
      </p:sp>
    </p:spTree>
    <p:extLst>
      <p:ext uri="{BB962C8B-B14F-4D97-AF65-F5344CB8AC3E}">
        <p14:creationId xmlns:p14="http://schemas.microsoft.com/office/powerpoint/2010/main" val="1432949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75307</TotalTime>
  <Words>1187</Words>
  <Application>Microsoft Office PowerPoint</Application>
  <PresentationFormat>A4 Paper (210x297 mm)</PresentationFormat>
  <Paragraphs>329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Berlin Sans FB Demi</vt:lpstr>
      <vt:lpstr>Calibri</vt:lpstr>
      <vt:lpstr>Century Gothic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904</cp:revision>
  <dcterms:created xsi:type="dcterms:W3CDTF">2010-01-29T13:48:54Z</dcterms:created>
  <dcterms:modified xsi:type="dcterms:W3CDTF">2020-05-26T07:42:48Z</dcterms:modified>
</cp:coreProperties>
</file>