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57" r:id="rId2"/>
    <p:sldMasterId id="2147483782" r:id="rId3"/>
  </p:sldMasterIdLst>
  <p:notesMasterIdLst>
    <p:notesMasterId r:id="rId17"/>
  </p:notesMasterIdLst>
  <p:sldIdLst>
    <p:sldId id="256" r:id="rId4"/>
    <p:sldId id="260" r:id="rId5"/>
    <p:sldId id="389" r:id="rId6"/>
    <p:sldId id="373" r:id="rId7"/>
    <p:sldId id="372" r:id="rId8"/>
    <p:sldId id="375" r:id="rId9"/>
    <p:sldId id="396" r:id="rId10"/>
    <p:sldId id="393" r:id="rId11"/>
    <p:sldId id="385" r:id="rId12"/>
    <p:sldId id="392" r:id="rId13"/>
    <p:sldId id="394" r:id="rId14"/>
    <p:sldId id="395" r:id="rId15"/>
    <p:sldId id="390" r:id="rId16"/>
  </p:sldIdLst>
  <p:sldSz cx="9144000" cy="6858000" type="screen4x3"/>
  <p:notesSz cx="6858000" cy="9144000"/>
  <p:defaultTextStyle>
    <a:defPPr>
      <a:defRPr lang="en-US"/>
    </a:defPPr>
    <a:lvl1pPr marL="0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688" autoAdjust="0"/>
  </p:normalViewPr>
  <p:slideViewPr>
    <p:cSldViewPr snapToGrid="0" snapToObjects="1">
      <p:cViewPr varScale="1">
        <p:scale>
          <a:sx n="111" d="100"/>
          <a:sy n="111" d="100"/>
        </p:scale>
        <p:origin x="15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8623B-DEFC-4065-8217-778B9CAD5188}" type="datetimeFigureOut">
              <a:rPr lang="en-US" smtClean="0"/>
              <a:t>13-Nov-19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CF952-DA8F-450C-A2FA-358253C18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70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76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532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0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063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83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596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361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127" algn="l" defTabSz="9135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76" tIns="0" rIns="45676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998765"/>
            <a:ext cx="3053866" cy="2663482"/>
          </a:xfrm>
        </p:spPr>
        <p:txBody>
          <a:bodyPr lIns="45676" rIns="45676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90600"/>
            <a:ext cx="9144000" cy="19177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55"/>
            <a:ext cx="2133600" cy="365125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fld id="{6294C92D-0306-4E69-9CD3-20855E849650}" type="slidenum">
              <a:rPr lang="en-US" smtClean="0"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ea typeface="ＭＳ Ｐゴシック" pitchFamily="19" charset="-128"/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1" y="163513"/>
            <a:ext cx="7370763" cy="251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3683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10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6767" indent="-456767" algn="ctr">
              <a:buFont typeface="Wingdings" charset="2"/>
              <a:buChar char="Ø"/>
              <a:defRPr/>
            </a:lvl1pPr>
            <a:lvl2pPr marL="456767" indent="0" algn="ctr">
              <a:buNone/>
              <a:defRPr/>
            </a:lvl2pPr>
            <a:lvl3pPr marL="913532" indent="0" algn="ctr">
              <a:buNone/>
              <a:defRPr/>
            </a:lvl3pPr>
            <a:lvl4pPr marL="1370301" indent="0" algn="ctr">
              <a:buNone/>
              <a:defRPr/>
            </a:lvl4pPr>
            <a:lvl5pPr marL="1827063" indent="0" algn="ctr">
              <a:buNone/>
              <a:defRPr/>
            </a:lvl5pPr>
            <a:lvl6pPr marL="2283831" indent="0" algn="ctr">
              <a:buNone/>
              <a:defRPr/>
            </a:lvl6pPr>
            <a:lvl7pPr marL="2740596" indent="0" algn="ctr">
              <a:buNone/>
              <a:defRPr/>
            </a:lvl7pPr>
            <a:lvl8pPr marL="3197361" indent="0" algn="ctr">
              <a:buNone/>
              <a:defRPr/>
            </a:lvl8pPr>
            <a:lvl9pPr marL="3654127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</p:spTree>
    <p:extLst>
      <p:ext uri="{BB962C8B-B14F-4D97-AF65-F5344CB8AC3E}">
        <p14:creationId xmlns:p14="http://schemas.microsoft.com/office/powerpoint/2010/main" val="1958255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ea typeface="ＭＳ Ｐゴシック" pitchFamily="19" charset="-128"/>
              </a:rPr>
              <a:t> </a:t>
            </a:r>
            <a:r>
              <a:rPr lang="en-US" dirty="0" smtClean="0">
                <a:solidFill>
                  <a:srgbClr val="FFF101"/>
                </a:solidFill>
                <a:ea typeface="ＭＳ Ｐゴシック" pitchFamily="19" charset="-128"/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dirty="0" smtClean="0">
                <a:solidFill>
                  <a:srgbClr val="FFF101"/>
                </a:solidFill>
                <a:ea typeface="ＭＳ Ｐゴシック" pitchFamily="19" charset="-128"/>
              </a:rPr>
              <a:t>/13</a:t>
            </a:r>
            <a:endParaRPr lang="en-US" dirty="0">
              <a:solidFill>
                <a:srgbClr val="FFF101"/>
              </a:solidFill>
              <a:ea typeface="ＭＳ Ｐゴシック" pitchFamily="19" charset="-128"/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6530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67" indent="0">
              <a:buNone/>
              <a:defRPr sz="1800"/>
            </a:lvl2pPr>
            <a:lvl3pPr marL="913532" indent="0">
              <a:buNone/>
              <a:defRPr sz="1600"/>
            </a:lvl3pPr>
            <a:lvl4pPr marL="1370301" indent="0">
              <a:buNone/>
              <a:defRPr sz="1400"/>
            </a:lvl4pPr>
            <a:lvl5pPr marL="1827063" indent="0">
              <a:buNone/>
              <a:defRPr sz="1400"/>
            </a:lvl5pPr>
            <a:lvl6pPr marL="2283831" indent="0">
              <a:buNone/>
              <a:defRPr sz="1400"/>
            </a:lvl6pPr>
            <a:lvl7pPr marL="2740596" indent="0">
              <a:buNone/>
              <a:defRPr sz="1400"/>
            </a:lvl7pPr>
            <a:lvl8pPr marL="3197361" indent="0">
              <a:buNone/>
              <a:defRPr sz="1400"/>
            </a:lvl8pPr>
            <a:lvl9pPr marL="365412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</p:spTree>
    <p:extLst>
      <p:ext uri="{BB962C8B-B14F-4D97-AF65-F5344CB8AC3E}">
        <p14:creationId xmlns:p14="http://schemas.microsoft.com/office/powerpoint/2010/main" val="3616577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6" y="2703293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112BFE92-17FC-499C-B230-771077A29995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18755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47BB038C-9019-475B-84B5-4897B0373272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64934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D704D30C-6730-45DE-B84C-D0EA2535EE71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7031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E913CFCF-4BE0-4F7C-945D-5242B311ED75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21821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210EAFA8-1BC0-452A-B2FC-61A37BEA8ECF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60952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67" indent="0">
              <a:buNone/>
              <a:defRPr sz="2800"/>
            </a:lvl2pPr>
            <a:lvl3pPr marL="913532" indent="0">
              <a:buNone/>
              <a:defRPr sz="2400"/>
            </a:lvl3pPr>
            <a:lvl4pPr marL="1370301" indent="0">
              <a:buNone/>
              <a:defRPr sz="2000"/>
            </a:lvl4pPr>
            <a:lvl5pPr marL="1827063" indent="0">
              <a:buNone/>
              <a:defRPr sz="2000"/>
            </a:lvl5pPr>
            <a:lvl6pPr marL="2283831" indent="0">
              <a:buNone/>
              <a:defRPr sz="2000"/>
            </a:lvl6pPr>
            <a:lvl7pPr marL="2740596" indent="0">
              <a:buNone/>
              <a:defRPr sz="2000"/>
            </a:lvl7pPr>
            <a:lvl8pPr marL="3197361" indent="0">
              <a:buNone/>
              <a:defRPr sz="2000"/>
            </a:lvl8pPr>
            <a:lvl9pPr marL="3654127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1D2FC0AD-A4F4-41C5-8B5E-E34E602980ED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1982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BDC13C86-BB0B-4C6C-BB77-DDED848E5539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62079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3" y="6567488"/>
            <a:ext cx="2133600" cy="290512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 C. Carli          </a:t>
            </a:r>
            <a:fld id="{DB769FE4-7DA1-4436-8E36-8D8E82EE7F18}" type="slidenum">
              <a:rPr lang="en-US">
                <a:solidFill>
                  <a:srgbClr val="000000"/>
                </a:solidFill>
                <a:ea typeface="ＭＳ Ｐゴシック" pitchFamily="19" charset="-128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000000"/>
                </a:solidFill>
                <a:ea typeface="ＭＳ Ｐゴシック" pitchFamily="19" charset="-128"/>
              </a:rPr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1" y="6569075"/>
            <a:ext cx="2133600" cy="285750"/>
          </a:xfrm>
          <a:prstGeom prst="rect">
            <a:avLst/>
          </a:prstGeom>
        </p:spPr>
        <p:txBody>
          <a:bodyPr lIns="91353" tIns="45676" rIns="91353" bIns="45676"/>
          <a:lstStyle>
            <a:lvl1pPr>
              <a:defRPr smtClean="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6477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f_target_lowerin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073" y="-3221"/>
            <a:ext cx="9151075" cy="6861222"/>
          </a:xfrm>
          <a:prstGeom prst="rect">
            <a:avLst/>
          </a:prstGeom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685800"/>
            <a:ext cx="7953404" cy="1752600"/>
          </a:xfrm>
        </p:spPr>
        <p:txBody>
          <a:bodyPr/>
          <a:lstStyle>
            <a:lvl1pPr algn="r"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1278DB39-DCA4-4DA9-80D5-EFA4D965488D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 rot="10800000">
            <a:off x="923970" y="2063619"/>
            <a:ext cx="6934200" cy="1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53" tIns="45676" rIns="91353" bIns="45676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0" name="Rectangle 15"/>
          <p:cNvSpPr>
            <a:spLocks noChangeArrowheads="1"/>
          </p:cNvSpPr>
          <p:nvPr userDrawn="1"/>
        </p:nvSpPr>
        <p:spPr bwMode="auto">
          <a:xfrm rot="10800000">
            <a:off x="4291413" y="3487626"/>
            <a:ext cx="3600000" cy="1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53" tIns="45676" rIns="91353" bIns="45676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025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3" y="928670"/>
            <a:ext cx="8572560" cy="5643602"/>
          </a:xfrm>
        </p:spPr>
        <p:txBody>
          <a:bodyPr/>
          <a:lstStyle>
            <a:lvl1pPr>
              <a:buClr>
                <a:srgbClr val="800000"/>
              </a:buClr>
              <a:buSzPct val="15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5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50000"/>
              <a:buFont typeface="Arial" pitchFamily="34" charset="0"/>
              <a:buChar char="•"/>
              <a:defRPr sz="1800"/>
            </a:lvl3pPr>
            <a:lvl4pPr>
              <a:buClr>
                <a:srgbClr val="800000"/>
              </a:buClr>
              <a:buSzPct val="150000"/>
              <a:buFont typeface="Arial" pitchFamily="34" charset="0"/>
              <a:buChar char="•"/>
              <a:defRPr sz="1600"/>
            </a:lvl4pPr>
            <a:lvl5pPr>
              <a:buClr>
                <a:srgbClr val="800000"/>
              </a:buClr>
              <a:buSzPct val="150000"/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01D8B-ED18-4E2F-A24A-11A89A370357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934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67" indent="0">
              <a:buNone/>
              <a:defRPr sz="1800"/>
            </a:lvl2pPr>
            <a:lvl3pPr marL="913532" indent="0">
              <a:buNone/>
              <a:defRPr sz="1600"/>
            </a:lvl3pPr>
            <a:lvl4pPr marL="1370301" indent="0">
              <a:buNone/>
              <a:defRPr sz="1400"/>
            </a:lvl4pPr>
            <a:lvl5pPr marL="1827063" indent="0">
              <a:buNone/>
              <a:defRPr sz="1400"/>
            </a:lvl5pPr>
            <a:lvl6pPr marL="2283831" indent="0">
              <a:buNone/>
              <a:defRPr sz="1400"/>
            </a:lvl6pPr>
            <a:lvl7pPr marL="2740596" indent="0">
              <a:buNone/>
              <a:defRPr sz="1400"/>
            </a:lvl7pPr>
            <a:lvl8pPr marL="3197361" indent="0">
              <a:buNone/>
              <a:defRPr sz="1400"/>
            </a:lvl8pPr>
            <a:lvl9pPr marL="365412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EAC51-11CF-4CF1-B829-9848793A1F15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19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845" y="909611"/>
            <a:ext cx="4276756" cy="5586489"/>
          </a:xfrm>
        </p:spPr>
        <p:txBody>
          <a:bodyPr/>
          <a:lstStyle>
            <a:lvl1pPr>
              <a:buClr>
                <a:srgbClr val="800000"/>
              </a:buClr>
              <a:buSzPct val="12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2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20000"/>
              <a:buFont typeface="Arial" pitchFamily="34" charset="0"/>
              <a:buChar char="•"/>
              <a:defRPr sz="1600"/>
            </a:lvl3pPr>
            <a:lvl4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4pPr>
            <a:lvl5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9611"/>
            <a:ext cx="4357718" cy="5586489"/>
          </a:xfrm>
        </p:spPr>
        <p:txBody>
          <a:bodyPr/>
          <a:lstStyle>
            <a:lvl1pPr>
              <a:buClr>
                <a:srgbClr val="800000"/>
              </a:buClr>
              <a:buSzPct val="120000"/>
              <a:buFont typeface="Arial" pitchFamily="34" charset="0"/>
              <a:buChar char="•"/>
              <a:defRPr sz="2000"/>
            </a:lvl1pPr>
            <a:lvl2pPr>
              <a:buClr>
                <a:srgbClr val="800000"/>
              </a:buClr>
              <a:buSzPct val="120000"/>
              <a:buFont typeface="Arial" pitchFamily="34" charset="0"/>
              <a:buChar char="•"/>
              <a:defRPr sz="1800"/>
            </a:lvl2pPr>
            <a:lvl3pPr>
              <a:buClr>
                <a:srgbClr val="800000"/>
              </a:buClr>
              <a:buSzPct val="120000"/>
              <a:buFont typeface="Arial" pitchFamily="34" charset="0"/>
              <a:buChar char="•"/>
              <a:defRPr sz="1600"/>
            </a:lvl3pPr>
            <a:lvl4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4pPr>
            <a:lvl5pPr>
              <a:buClr>
                <a:srgbClr val="800000"/>
              </a:buClr>
              <a:buSzPct val="120000"/>
              <a:buFont typeface="Arial" pitchFamily="34" charset="0"/>
              <a:buChar char="•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0A437-1450-4FCF-AC39-A02B9BEE971F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3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21"/>
            <a:ext cx="4040188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7" indent="0">
              <a:buNone/>
              <a:defRPr sz="2000" b="1"/>
            </a:lvl2pPr>
            <a:lvl3pPr marL="913532" indent="0">
              <a:buNone/>
              <a:defRPr sz="1800" b="1"/>
            </a:lvl3pPr>
            <a:lvl4pPr marL="1370301" indent="0">
              <a:buNone/>
              <a:defRPr sz="1600" b="1"/>
            </a:lvl4pPr>
            <a:lvl5pPr marL="1827063" indent="0">
              <a:buNone/>
              <a:defRPr sz="1600" b="1"/>
            </a:lvl5pPr>
            <a:lvl6pPr marL="2283831" indent="0">
              <a:buNone/>
              <a:defRPr sz="1600" b="1"/>
            </a:lvl6pPr>
            <a:lvl7pPr marL="2740596" indent="0">
              <a:buNone/>
              <a:defRPr sz="1600" b="1"/>
            </a:lvl7pPr>
            <a:lvl8pPr marL="3197361" indent="0">
              <a:buNone/>
              <a:defRPr sz="1600" b="1"/>
            </a:lvl8pPr>
            <a:lvl9pPr marL="36541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1571621"/>
            <a:ext cx="4041775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64A53-83ED-426F-8290-9742EC0DCA2B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1042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05727-EE69-44C6-A725-F648F5B38034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654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989D8-B221-4AA0-9F74-D38078D0BEFD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795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BEAD4-DFD7-434A-A71F-165DA3C4F6BE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8472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67" indent="0">
              <a:buNone/>
              <a:defRPr sz="2800"/>
            </a:lvl2pPr>
            <a:lvl3pPr marL="913532" indent="0">
              <a:buNone/>
              <a:defRPr sz="2400"/>
            </a:lvl3pPr>
            <a:lvl4pPr marL="1370301" indent="0">
              <a:buNone/>
              <a:defRPr sz="2000"/>
            </a:lvl4pPr>
            <a:lvl5pPr marL="1827063" indent="0">
              <a:buNone/>
              <a:defRPr sz="2000"/>
            </a:lvl5pPr>
            <a:lvl6pPr marL="2283831" indent="0">
              <a:buNone/>
              <a:defRPr sz="2000"/>
            </a:lvl6pPr>
            <a:lvl7pPr marL="2740596" indent="0">
              <a:buNone/>
              <a:defRPr sz="2000"/>
            </a:lvl7pPr>
            <a:lvl8pPr marL="3197361" indent="0">
              <a:buNone/>
              <a:defRPr sz="2000"/>
            </a:lvl8pPr>
            <a:lvl9pPr marL="3654127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67" indent="0">
              <a:buNone/>
              <a:defRPr sz="1200"/>
            </a:lvl2pPr>
            <a:lvl3pPr marL="913532" indent="0">
              <a:buNone/>
              <a:defRPr sz="1000"/>
            </a:lvl3pPr>
            <a:lvl4pPr marL="1370301" indent="0">
              <a:buNone/>
              <a:defRPr sz="900"/>
            </a:lvl4pPr>
            <a:lvl5pPr marL="1827063" indent="0">
              <a:buNone/>
              <a:defRPr sz="900"/>
            </a:lvl5pPr>
            <a:lvl6pPr marL="2283831" indent="0">
              <a:buNone/>
              <a:defRPr sz="900"/>
            </a:lvl6pPr>
            <a:lvl7pPr marL="2740596" indent="0">
              <a:buNone/>
              <a:defRPr sz="900"/>
            </a:lvl7pPr>
            <a:lvl8pPr marL="3197361" indent="0">
              <a:buNone/>
              <a:defRPr sz="900"/>
            </a:lvl8pPr>
            <a:lvl9pPr marL="36541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AA2ED-0E30-42FF-94A1-EBEA7652FCFC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648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50B86-8246-46C7-91CE-52F690C33AFD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9381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" y="838200"/>
            <a:ext cx="67056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33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686858-D848-4727-AF71-93D9A2BF7F52}" type="slidenum">
              <a:rPr lang="en-US">
                <a:solidFill>
                  <a:srgbClr val="336666"/>
                </a:solidFill>
              </a:rPr>
              <a:pPr/>
              <a:t>‹#›</a:t>
            </a:fld>
            <a:endParaRPr lang="en-US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2988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83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78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7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76" tIns="0" rIns="45676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9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4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4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1"/>
            <a:ext cx="8226854" cy="940443"/>
          </a:xfrm>
          <a:prstGeom prst="rect">
            <a:avLst/>
          </a:prstGeom>
        </p:spPr>
        <p:txBody>
          <a:bodyPr vert="horz" lIns="45676" tIns="45676" rIns="45676" bIns="45676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0"/>
            <a:ext cx="8226854" cy="4667421"/>
          </a:xfrm>
          <a:prstGeom prst="rect">
            <a:avLst/>
          </a:prstGeom>
        </p:spPr>
        <p:txBody>
          <a:bodyPr vert="horz" lIns="91353" tIns="45676" rIns="91353" bIns="45676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6"/>
            <a:ext cx="2133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13-Nov-19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9"/>
            <a:ext cx="2895600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 vert="horz" lIns="91353" tIns="45676" rIns="91353" bIns="4567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308" indent="-456767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4397" indent="-456767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1671" indent="-342576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000" indent="-342576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8925" indent="-342576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99169" indent="-18270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18413" indent="-18270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7665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29506" indent="-18270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 lIns="91353" tIns="45676" rIns="91353" bIns="45676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Times New Roman" pitchFamily="19" charset="0"/>
              <a:ea typeface="ＭＳ Ｐゴシック" pitchFamily="19" charset="-128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353" tIns="45676" rIns="91353" bIns="45676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C. Carli                                                      ELENA TDR and Status Report                          IEFC, 8th May 2013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1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7"/>
            <a:ext cx="9144000" cy="36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3" tIns="45676" rIns="91353" bIns="45676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5"/>
            <a:ext cx="9144000" cy="36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3" tIns="45676" rIns="91353" bIns="45676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pitchFamily="19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200" y="-114298"/>
            <a:ext cx="2209800" cy="120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87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6767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3532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0301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7063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576" indent="-342576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245" indent="-285479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1916" indent="-22838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598679" indent="-22838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5447" indent="-22838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2213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68983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5744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2509" indent="-228383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defTabSz="4567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AC-Zoom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-22"/>
            <a:ext cx="9144000" cy="6858024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14270"/>
            <a:ext cx="871543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95" y="873098"/>
            <a:ext cx="8991600" cy="565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-32" y="66151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32" y="6615138"/>
            <a:ext cx="578647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32" y="661513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3" tIns="45676" rIns="91353" bIns="4567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C0133A-F2E2-466E-A077-9DD412AFBEAD}" type="slidenum">
              <a:rPr lang="en-US">
                <a:solidFill>
                  <a:srgbClr val="336666"/>
                </a:solidFill>
                <a:latin typeface="Arial" charset="0"/>
                <a:cs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214282" y="785794"/>
            <a:ext cx="6934200" cy="1905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85000"/>
                  <a:lumOff val="15000"/>
                </a:schemeClr>
              </a:gs>
              <a:gs pos="75000">
                <a:schemeClr val="accent2">
                  <a:lumMod val="75000"/>
                </a:schemeClr>
              </a:gs>
              <a:gs pos="100000">
                <a:srgbClr val="808080">
                  <a:tint val="23500"/>
                  <a:satMod val="160000"/>
                </a:srgbClr>
              </a:gs>
            </a:gsLst>
            <a:lin ang="0" scaled="1"/>
            <a:tileRect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353" tIns="45676" rIns="91353" bIns="45676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36666"/>
              </a:solidFill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04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8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6767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3532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0301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7063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576" indent="-342576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400">
          <a:solidFill>
            <a:schemeClr val="tx2"/>
          </a:solidFill>
          <a:latin typeface="Calibri" pitchFamily="34" charset="0"/>
          <a:ea typeface="+mn-ea"/>
          <a:cs typeface="+mn-cs"/>
        </a:defRPr>
      </a:lvl1pPr>
      <a:lvl2pPr marL="742245" indent="-285479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000">
          <a:solidFill>
            <a:schemeClr val="tx2"/>
          </a:solidFill>
          <a:latin typeface="Calibri" pitchFamily="34" charset="0"/>
        </a:defRPr>
      </a:lvl2pPr>
      <a:lvl3pPr marL="1141916" indent="-228383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2000">
          <a:solidFill>
            <a:schemeClr val="tx2"/>
          </a:solidFill>
          <a:latin typeface="Calibri" pitchFamily="34" charset="0"/>
        </a:defRPr>
      </a:lvl3pPr>
      <a:lvl4pPr marL="1598679" indent="-228383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1800">
          <a:solidFill>
            <a:schemeClr val="tx2"/>
          </a:solidFill>
          <a:latin typeface="Calibri" pitchFamily="34" charset="0"/>
        </a:defRPr>
      </a:lvl4pPr>
      <a:lvl5pPr marL="2055447" indent="-228383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SzPct val="120000"/>
        <a:buFont typeface="Arial" pitchFamily="34" charset="0"/>
        <a:buChar char="•"/>
        <a:defRPr sz="1800">
          <a:solidFill>
            <a:schemeClr val="tx2"/>
          </a:solidFill>
          <a:latin typeface="Calibri" pitchFamily="34" charset="0"/>
        </a:defRPr>
      </a:lvl5pPr>
      <a:lvl6pPr marL="2512213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68983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5744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2509" indent="-228383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7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32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01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63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31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96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61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127" algn="l" defTabSz="9135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te-epc-lpc.web.cern.ch/te-epc-lpc/converters/compass/general.stm" TargetMode="External"/><Relationship Id="rId3" Type="http://schemas.openxmlformats.org/officeDocument/2006/relationships/hyperlink" Target="http://te-epc-lpc.web.cern.ch/te-epc-lpc/converters/rf-25kv/general.stm" TargetMode="External"/><Relationship Id="rId7" Type="http://schemas.openxmlformats.org/officeDocument/2006/relationships/hyperlink" Target="http://te-epc-lpc.web.cern.ch/te-epc-lpc/converters/mididiscap/general.stm" TargetMode="External"/><Relationship Id="rId2" Type="http://schemas.openxmlformats.org/officeDocument/2006/relationships/hyperlink" Target="http://te-epc-lpc.web.cern.ch/te-epc-lpc/converters/cancun/general.stm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section-mpc.web.cern.ch/content/general-saturn" TargetMode="External"/><Relationship Id="rId5" Type="http://schemas.openxmlformats.org/officeDocument/2006/relationships/hyperlink" Target="http://section-mpc.web.cern.ch/content/general-comet" TargetMode="External"/><Relationship Id="rId4" Type="http://schemas.openxmlformats.org/officeDocument/2006/relationships/hyperlink" Target="http://section-mpc.web.cern.ch/content/general-apolo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Technology transfer, first </a:t>
            </a:r>
            <a:r>
              <a:rPr lang="en-US" sz="3200" dirty="0" smtClean="0">
                <a:latin typeface="+mn-lt"/>
              </a:rPr>
              <a:t>agreement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8000"/>
            <a:ext cx="9046346" cy="5119060"/>
          </a:xfrm>
        </p:spPr>
        <p:txBody>
          <a:bodyPr>
            <a:noAutofit/>
          </a:bodyPr>
          <a:lstStyle/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r>
              <a:rPr lang="en-US" sz="1800" dirty="0" smtClean="0"/>
              <a:t>OCEM got </a:t>
            </a:r>
            <a:r>
              <a:rPr lang="en-US" sz="1800" dirty="0" smtClean="0"/>
              <a:t>a contract for a 20kA / 70V power converter for </a:t>
            </a:r>
            <a:r>
              <a:rPr lang="en-US" sz="1800" dirty="0" smtClean="0"/>
              <a:t>TRIUMF.</a:t>
            </a: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FCG control was part of </a:t>
            </a:r>
            <a:r>
              <a:rPr lang="en-US" sz="1800" dirty="0" smtClean="0"/>
              <a:t>their offer (2ppm stability) with EPICS framework.</a:t>
            </a: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The specification was challenging in term of current stability, and thanks to FGC control and CERN expertise, </a:t>
            </a:r>
            <a:r>
              <a:rPr lang="en-US" sz="1800" dirty="0" smtClean="0"/>
              <a:t>TRIUMF </a:t>
            </a:r>
            <a:r>
              <a:rPr lang="en-US" sz="1800" dirty="0" smtClean="0"/>
              <a:t>was confident to place the contract with OCEM.</a:t>
            </a:r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The power converter </a:t>
            </a:r>
            <a:r>
              <a:rPr lang="en-US" sz="1800" dirty="0" smtClean="0"/>
              <a:t>was successfully commissioned in 2018!</a:t>
            </a:r>
            <a:endParaRPr lang="en-US" sz="18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2" descr="https://lh3.googleusercontent.com/dHslptnwYM0D2sbL7p5nG4qdXJj9B_HQ3dm1uqq7Rj1uVdDjOruc1T5I-Co0b81Cn5GYxo0ADFaWjcs50pATYR1oUqLFOhQp5Qa2CB94jSEqZozGzN5OXSD4wJAs1vbuFeE8cqsUSfX7SGebw3lm7jRawjWCO_GhprM_rrjy0Vt0CSvX4s_zRutfYddeQjpanPtBAJF8ab9SkOXVdqrm4uo62PsOhJ0RqsFV_ddAXGmWJou5mvxF5a9VN7GwYAz7WfWjqC-y7-C4zSuolCCcFkMR3fWiayg1m_UfImnllh8aYJg5xaDiJF5Dd703tsMYD0kTQUAtTFDT2Dsm-OkfQiJKi_aIadmmF2TryM9ge5YlhXWb-qKWcusyNN38LCm1Mj0akFXfrY9JGiMwYr01WveZiROLyQzWMyGJeRol6JuqKD5Z9cPrCMyt56nFvDN0LwqjvN9zAalvDJPG3j-u6n4oxukAee0d5SLCNtou2FFKhUoB6VDqtISbysAMfN_GLU4xL9U6lt2snvVvq8YbW5mmRrlXCsB6tATh0NYJpbI4dD4T6fN-TiYw_k2mdRe48TXjwyKEzjW9pinZZzcMkrY4X9_lsaNYoK-CyABnrR9_lN1WzxZU4Of3w-Mum7kSX-W2PdpMoThpdmc7ZlNgQ4-6M8l71rjuEQ=w1200-h900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5388" y="3895700"/>
            <a:ext cx="2873224" cy="215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79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Second </a:t>
            </a:r>
            <a:r>
              <a:rPr lang="en-US" sz="3200" dirty="0" smtClean="0">
                <a:latin typeface="+mn-lt"/>
              </a:rPr>
              <a:t>agreement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8000"/>
            <a:ext cx="9046346" cy="5119060"/>
          </a:xfrm>
        </p:spPr>
        <p:txBody>
          <a:bodyPr>
            <a:noAutofit/>
          </a:bodyPr>
          <a:lstStyle/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r>
              <a:rPr lang="en-US" sz="1800" dirty="0" smtClean="0"/>
              <a:t>ESRF wanted to get a MEGADISCAP for their new injection septum.</a:t>
            </a: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CERN proposed to delivered 2 MEGADISCAP </a:t>
            </a:r>
            <a:r>
              <a:rPr lang="en-US" sz="1800" dirty="0" smtClean="0"/>
              <a:t>(technology transfer agreement)</a:t>
            </a:r>
            <a:r>
              <a:rPr lang="en-US" sz="1800" dirty="0" smtClean="0"/>
              <a:t>.</a:t>
            </a: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Standard CERN product, however, CERN isn’t a vendor.</a:t>
            </a: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The power converter </a:t>
            </a:r>
            <a:r>
              <a:rPr lang="en-US" sz="1800" dirty="0" smtClean="0"/>
              <a:t>was delivered in October 2019!</a:t>
            </a:r>
            <a:endParaRPr lang="en-US" sz="18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1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Third </a:t>
            </a:r>
            <a:r>
              <a:rPr lang="en-US" sz="3200" dirty="0" smtClean="0">
                <a:latin typeface="+mn-lt"/>
              </a:rPr>
              <a:t>agreement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8000"/>
            <a:ext cx="9046346" cy="5119060"/>
          </a:xfrm>
        </p:spPr>
        <p:txBody>
          <a:bodyPr>
            <a:noAutofit/>
          </a:bodyPr>
          <a:lstStyle/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r>
              <a:rPr lang="en-US" sz="1800" dirty="0" smtClean="0"/>
              <a:t>SOLEIL wants to get an uniform control system for their power converters.</a:t>
            </a: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They identified FGC as a potential controller for their future machine (1700 power converters in 2025).</a:t>
            </a:r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First step, upgrade of 13 converters in 2020.</a:t>
            </a:r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Training session done.</a:t>
            </a:r>
          </a:p>
          <a:p>
            <a:pPr marL="36543" indent="0">
              <a:buNone/>
            </a:pPr>
            <a:r>
              <a:rPr lang="en-US" sz="1800" dirty="0" smtClean="0"/>
              <a:t>Integration of FGC in their control environment for tests, done.</a:t>
            </a:r>
          </a:p>
          <a:p>
            <a:pPr marL="36543" indent="0">
              <a:buNone/>
            </a:pPr>
            <a:r>
              <a:rPr lang="en-US" sz="1800" dirty="0" smtClean="0"/>
              <a:t>Study of FGC3 and RegFGC3 integration, to be completed.</a:t>
            </a:r>
            <a:endParaRPr lang="en-US" sz="1800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3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Summary</a:t>
            </a:r>
            <a:endParaRPr lang="en-US" sz="3200" dirty="0">
              <a:latin typeface="+mn-lt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0790" y="960872"/>
            <a:ext cx="893667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43" indent="0">
              <a:buNone/>
            </a:pPr>
            <a:endParaRPr lang="en-US" dirty="0" smtClean="0"/>
          </a:p>
          <a:p>
            <a:pPr marL="36543" indent="0">
              <a:buNone/>
            </a:pPr>
            <a:r>
              <a:rPr lang="en-US" dirty="0" smtClean="0"/>
              <a:t>FGC controller is </a:t>
            </a:r>
            <a:r>
              <a:rPr lang="en-US" dirty="0" smtClean="0"/>
              <a:t>part </a:t>
            </a:r>
            <a:r>
              <a:rPr lang="en-US" dirty="0" smtClean="0"/>
              <a:t>of the </a:t>
            </a:r>
            <a:r>
              <a:rPr lang="en-US" dirty="0" smtClean="0"/>
              <a:t>CERN KT </a:t>
            </a:r>
            <a:r>
              <a:rPr lang="en-US" dirty="0" smtClean="0"/>
              <a:t>portfolio.</a:t>
            </a:r>
          </a:p>
          <a:p>
            <a:pPr marL="36543" indent="0">
              <a:buNone/>
            </a:pPr>
            <a:endParaRPr lang="en-US" dirty="0"/>
          </a:p>
          <a:p>
            <a:pPr marL="36543" indent="0">
              <a:buNone/>
            </a:pPr>
            <a:r>
              <a:rPr lang="en-US" dirty="0" smtClean="0"/>
              <a:t>FGC </a:t>
            </a:r>
            <a:r>
              <a:rPr lang="en-US" dirty="0" smtClean="0"/>
              <a:t>gateway in TANGO/EPICS version </a:t>
            </a:r>
            <a:r>
              <a:rPr lang="en-US" dirty="0" smtClean="0"/>
              <a:t>are</a:t>
            </a:r>
            <a:r>
              <a:rPr lang="en-US" dirty="0" smtClean="0"/>
              <a:t> in good progress.</a:t>
            </a:r>
            <a:endParaRPr lang="en-US" dirty="0" smtClean="0"/>
          </a:p>
          <a:p>
            <a:pPr marL="36543" indent="0">
              <a:buNone/>
            </a:pPr>
            <a:endParaRPr lang="en-US" dirty="0" smtClean="0"/>
          </a:p>
          <a:p>
            <a:pPr marL="36543" indent="0">
              <a:buNone/>
            </a:pPr>
            <a:r>
              <a:rPr lang="en-US" dirty="0" smtClean="0"/>
              <a:t>CERN is looking for industrial partners to ease diffusion.</a:t>
            </a:r>
          </a:p>
          <a:p>
            <a:pPr marL="36543" indent="0">
              <a:buNone/>
            </a:pPr>
            <a:endParaRPr lang="en-US" dirty="0" smtClean="0"/>
          </a:p>
          <a:p>
            <a:pPr marL="36543" indent="0">
              <a:buNone/>
            </a:pPr>
            <a:r>
              <a:rPr lang="en-US" dirty="0" smtClean="0"/>
              <a:t>All lab requests are studied and need appropriated solutions.</a:t>
            </a:r>
            <a:endParaRPr lang="en-US" dirty="0"/>
          </a:p>
          <a:p>
            <a:pPr marL="36543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12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23784"/>
            <a:ext cx="8226854" cy="355994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+mn-lt"/>
              </a:rPr>
              <a:t/>
            </a:r>
            <a:br>
              <a:rPr lang="en-US" sz="4000" dirty="0" smtClean="0">
                <a:latin typeface="+mn-lt"/>
              </a:rPr>
            </a:br>
            <a:r>
              <a:rPr lang="en-US" sz="4000" dirty="0">
                <a:latin typeface="+mn-lt"/>
              </a:rPr>
              <a:t/>
            </a:r>
            <a:br>
              <a:rPr lang="en-US" sz="4000" dirty="0">
                <a:latin typeface="+mn-lt"/>
              </a:rPr>
            </a:br>
            <a:r>
              <a:rPr lang="en-US" sz="4000" dirty="0" smtClean="0">
                <a:latin typeface="+mn-lt"/>
              </a:rPr>
              <a:t>CERN power converters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Controlled with FGC3</a:t>
            </a:r>
            <a:endParaRPr lang="en-US" sz="2800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48965" y="5243698"/>
            <a:ext cx="2228319" cy="400021"/>
          </a:xfrm>
          <a:prstGeom prst="rect">
            <a:avLst/>
          </a:prstGeom>
          <a:noFill/>
        </p:spPr>
        <p:txBody>
          <a:bodyPr wrap="none" lIns="91353" tIns="45676" rIns="91353" bIns="45676" rtlCol="0">
            <a:spAutoFit/>
          </a:bodyPr>
          <a:lstStyle/>
          <a:p>
            <a:pPr algn="ctr"/>
            <a:r>
              <a:rPr lang="en-US" sz="2000" dirty="0"/>
              <a:t>Jean-Paul Burnet</a:t>
            </a:r>
          </a:p>
        </p:txBody>
      </p:sp>
    </p:spTree>
    <p:extLst>
      <p:ext uri="{BB962C8B-B14F-4D97-AF65-F5344CB8AC3E}">
        <p14:creationId xmlns:p14="http://schemas.microsoft.com/office/powerpoint/2010/main" val="26747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Magnet power converters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4864"/>
            <a:ext cx="9046346" cy="5119060"/>
          </a:xfrm>
        </p:spPr>
        <p:txBody>
          <a:bodyPr>
            <a:noAutofit/>
          </a:bodyPr>
          <a:lstStyle/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r>
              <a:rPr lang="en-US" sz="1800" dirty="0" smtClean="0"/>
              <a:t>TE-EPC developed many power converters to be operated at CERN.</a:t>
            </a:r>
          </a:p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r>
              <a:rPr lang="en-US" sz="1800" dirty="0" smtClean="0"/>
              <a:t>Each converters is controlled with an FGC (Function Generator and Controller) which receives the current reference and performs the digital current control.</a:t>
            </a:r>
          </a:p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endParaRPr lang="en-US" sz="1800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3" descr="C:\DOCUME~1\spittet\LOCALS~1\Temp\7zE1B.tmp\HCRPCAB001-V1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8205" y="2665565"/>
            <a:ext cx="2101519" cy="1089852"/>
          </a:xfrm>
          <a:prstGeom prst="rect">
            <a:avLst/>
          </a:prstGeom>
          <a:noFill/>
        </p:spPr>
      </p:pic>
      <p:pic>
        <p:nvPicPr>
          <p:cNvPr id="10" name="Picture 9" descr="\\cern.ch\dfs\Users\q\qking\Documents\My Pictures\Picasa\Exports\.temp_3\P10009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0013" y="2724899"/>
            <a:ext cx="1152128" cy="971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4225995" y="3072183"/>
            <a:ext cx="982249" cy="18002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" descr="Detail FGC Regulator Vol.Sour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674" y="4095628"/>
            <a:ext cx="5826889" cy="179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00162" y="325220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80808"/>
                </a:solidFill>
              </a:rPr>
              <a:t>FGC</a:t>
            </a:r>
            <a:endParaRPr lang="en-US" dirty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45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Power converters control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4864"/>
            <a:ext cx="9046346" cy="5119060"/>
          </a:xfrm>
        </p:spPr>
        <p:txBody>
          <a:bodyPr>
            <a:noAutofit/>
          </a:bodyPr>
          <a:lstStyle/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r>
              <a:rPr lang="en-US" sz="1800" dirty="0" smtClean="0"/>
              <a:t>Each converters is controlled by an FGC (Function Generator and Controller) which communicates with a gateway through a dedicated ETHERNET bus.</a:t>
            </a:r>
          </a:p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r>
              <a:rPr lang="en-US" sz="1800" dirty="0" smtClean="0"/>
              <a:t>This </a:t>
            </a:r>
            <a:r>
              <a:rPr lang="en-US" sz="1800" dirty="0"/>
              <a:t>gateway makes the interface with the control room through the general control infrastructure. </a:t>
            </a:r>
          </a:p>
          <a:p>
            <a:pPr marL="36543" indent="0">
              <a:buNone/>
            </a:pPr>
            <a:r>
              <a:rPr lang="en-US" sz="1800" dirty="0"/>
              <a:t>CERN has a special control infrastructure, very powerful but very complex.</a:t>
            </a:r>
          </a:p>
          <a:p>
            <a:pPr marL="36543" indent="0">
              <a:buNone/>
            </a:pPr>
            <a:r>
              <a:rPr lang="en-US" sz="1800" dirty="0"/>
              <a:t>CERN control infrastructure is unique, while Light sources developed common control platforms like EPICS or TANGO.</a:t>
            </a:r>
          </a:p>
          <a:p>
            <a:pPr marL="36543" indent="0">
              <a:buNone/>
            </a:pPr>
            <a:endParaRPr lang="en-US" sz="1800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10" y="2062004"/>
            <a:ext cx="6563762" cy="195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te-epc-lpc.web.cern.ch/te-epc-lpc/converters/compass/pagesources/high-res/Compass-Experience-Blg-888_FGCEther-Rack-Overview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7721" y="2062004"/>
            <a:ext cx="1620000" cy="21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7075503" y="2610035"/>
            <a:ext cx="1970843" cy="531969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80331" y="2425369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Gateway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5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List of power converters controlled by FGC3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8000"/>
            <a:ext cx="9046346" cy="5119060"/>
          </a:xfrm>
        </p:spPr>
        <p:txBody>
          <a:bodyPr>
            <a:noAutofit/>
          </a:bodyPr>
          <a:lstStyle/>
          <a:p>
            <a:pPr marL="36543" indent="0">
              <a:buNone/>
            </a:pPr>
            <a:endParaRPr lang="en-US" sz="1800" dirty="0" smtClean="0"/>
          </a:p>
          <a:p>
            <a:pPr marL="36543" indent="0">
              <a:buNone/>
            </a:pPr>
            <a:r>
              <a:rPr lang="en-US" sz="1800" dirty="0" smtClean="0"/>
              <a:t>Follow link below:</a:t>
            </a:r>
          </a:p>
          <a:p>
            <a:pPr marL="36543" indent="0">
              <a:buNone/>
            </a:pPr>
            <a:r>
              <a:rPr lang="en-US" sz="1800" dirty="0" smtClean="0"/>
              <a:t>	</a:t>
            </a:r>
          </a:p>
          <a:p>
            <a:pPr marL="36543" indent="0">
              <a:buNone/>
            </a:pPr>
            <a:r>
              <a:rPr lang="en-US" sz="1800" dirty="0" smtClean="0">
                <a:hlinkClick r:id="rId2"/>
              </a:rPr>
              <a:t>CANCUN</a:t>
            </a:r>
            <a:r>
              <a:rPr lang="en-US" sz="1800" dirty="0" smtClean="0"/>
              <a:t>	</a:t>
            </a:r>
            <a:r>
              <a:rPr lang="en-US" sz="1800" dirty="0"/>
              <a:t>±50A/±30V or ±20A/±75V </a:t>
            </a:r>
          </a:p>
          <a:p>
            <a:pPr marL="36543" indent="0">
              <a:buNone/>
            </a:pPr>
            <a:r>
              <a:rPr lang="en-US" sz="1800" dirty="0" smtClean="0">
                <a:hlinkClick r:id="rId3"/>
              </a:rPr>
              <a:t>RF25KV</a:t>
            </a:r>
            <a:r>
              <a:rPr lang="en-US" sz="1800" dirty="0" smtClean="0"/>
              <a:t>		8A/25kV</a:t>
            </a:r>
          </a:p>
          <a:p>
            <a:pPr marL="36543" indent="0">
              <a:buNone/>
            </a:pPr>
            <a:r>
              <a:rPr lang="en-US" sz="1800" dirty="0" smtClean="0">
                <a:hlinkClick r:id="rId4"/>
              </a:rPr>
              <a:t>APOLO</a:t>
            </a:r>
            <a:r>
              <a:rPr lang="en-US" sz="1800" dirty="0" smtClean="0"/>
              <a:t>		±450A/±450V </a:t>
            </a:r>
          </a:p>
          <a:p>
            <a:pPr marL="36543" indent="0">
              <a:buNone/>
            </a:pPr>
            <a:r>
              <a:rPr lang="en-US" sz="1800" dirty="0" smtClean="0">
                <a:hlinkClick r:id="rId5"/>
              </a:rPr>
              <a:t>COMET</a:t>
            </a:r>
            <a:r>
              <a:rPr lang="en-US" sz="1800" dirty="0" smtClean="0"/>
              <a:t>	</a:t>
            </a:r>
            <a:r>
              <a:rPr lang="en-US" sz="1800" dirty="0"/>
              <a:t>	 </a:t>
            </a:r>
            <a:r>
              <a:rPr lang="en-US" sz="1800" dirty="0" smtClean="0"/>
              <a:t>±250A/±120V </a:t>
            </a:r>
          </a:p>
          <a:p>
            <a:pPr marL="36543" indent="0">
              <a:buNone/>
            </a:pPr>
            <a:r>
              <a:rPr lang="en-US" sz="1800" dirty="0" smtClean="0">
                <a:hlinkClick r:id="rId6"/>
              </a:rPr>
              <a:t>SATURN</a:t>
            </a:r>
            <a:r>
              <a:rPr lang="en-US" sz="1800" dirty="0" smtClean="0"/>
              <a:t>	</a:t>
            </a:r>
            <a:r>
              <a:rPr lang="en-US" sz="1800" dirty="0"/>
              <a:t> </a:t>
            </a:r>
            <a:r>
              <a:rPr lang="en-US" sz="1800" dirty="0" smtClean="0"/>
              <a:t>±800A/±700V	or ±1600A/±350V </a:t>
            </a:r>
          </a:p>
          <a:p>
            <a:pPr marL="36543" indent="0">
              <a:buNone/>
            </a:pPr>
            <a:r>
              <a:rPr lang="en-US" sz="1800" dirty="0" smtClean="0">
                <a:hlinkClick r:id="rId7"/>
              </a:rPr>
              <a:t>MIDIDISCAP</a:t>
            </a:r>
            <a:r>
              <a:rPr lang="en-US" sz="1800" dirty="0" smtClean="0"/>
              <a:t>	</a:t>
            </a:r>
            <a:r>
              <a:rPr lang="en-US" sz="1800" dirty="0"/>
              <a:t>±</a:t>
            </a:r>
            <a:r>
              <a:rPr lang="en-US" sz="1800" dirty="0" smtClean="0"/>
              <a:t>50A/±600V/5ms </a:t>
            </a:r>
          </a:p>
          <a:p>
            <a:pPr marL="36543" indent="0">
              <a:buNone/>
            </a:pPr>
            <a:r>
              <a:rPr lang="en-US" sz="1800" dirty="0" smtClean="0">
                <a:hlinkClick r:id="rId8"/>
              </a:rPr>
              <a:t>Commercial Power Supplies Controlled With FGC3</a:t>
            </a:r>
            <a:r>
              <a:rPr lang="en-US" sz="1800" dirty="0" smtClean="0"/>
              <a:t>: as an example : 700A/14V</a:t>
            </a:r>
          </a:p>
          <a:p>
            <a:pPr marL="36543" indent="0">
              <a:buNone/>
            </a:pPr>
            <a:endParaRPr lang="en-US" sz="1800" dirty="0"/>
          </a:p>
          <a:p>
            <a:pPr marL="36543" indent="0">
              <a:buNone/>
            </a:pPr>
            <a:r>
              <a:rPr lang="en-US" sz="1800" dirty="0" smtClean="0"/>
              <a:t>Following slides, LINAC4 power converters controlled by FGC3</a:t>
            </a:r>
            <a:endParaRPr lang="en-US" sz="1800" dirty="0"/>
          </a:p>
          <a:p>
            <a:pPr marL="36543" indent="0">
              <a:buNone/>
            </a:pPr>
            <a:endParaRPr lang="en-US" sz="180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01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+mn-lt"/>
              </a:rPr>
              <a:t>List of power converters for LINAC4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5" name="Picture 3" descr="\\cern.ch\dfs\Users\d\dnisbet\Desktop\IMG_64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362" y="3611488"/>
            <a:ext cx="3041109" cy="22807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\\cern.ch\dfs\Users\d\dnisbet\Desktop\IMG_63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363" y="1117987"/>
            <a:ext cx="3041109" cy="22807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0791" y="960872"/>
            <a:ext cx="55365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43" indent="0">
              <a:buNone/>
            </a:pPr>
            <a:r>
              <a:rPr lang="en-US" dirty="0" smtClean="0"/>
              <a:t>FGC3 started with LINAC4 (2008)</a:t>
            </a:r>
          </a:p>
          <a:p>
            <a:pPr marL="36543" indent="0">
              <a:buNone/>
            </a:pPr>
            <a:endParaRPr lang="en-US" dirty="0"/>
          </a:p>
          <a:p>
            <a:pPr marL="36543" indent="0">
              <a:buNone/>
            </a:pPr>
            <a:r>
              <a:rPr lang="en-US" dirty="0" smtClean="0"/>
              <a:t>All </a:t>
            </a:r>
            <a:r>
              <a:rPr lang="en-US" dirty="0" smtClean="0"/>
              <a:t>power converters of LINAC4 are controlled with </a:t>
            </a:r>
            <a:r>
              <a:rPr lang="en-US" dirty="0" smtClean="0"/>
              <a:t>FGC3</a:t>
            </a:r>
          </a:p>
          <a:p>
            <a:pPr marL="36543" indent="0">
              <a:buNone/>
            </a:pPr>
            <a:endParaRPr lang="en-US" dirty="0" smtClean="0"/>
          </a:p>
          <a:p>
            <a:pPr marL="36543" indent="0">
              <a:buNone/>
            </a:pPr>
            <a:r>
              <a:rPr lang="en-US" dirty="0" smtClean="0"/>
              <a:t>COMMERCIAL (DELTA)</a:t>
            </a:r>
          </a:p>
          <a:p>
            <a:pPr marL="36543" indent="0">
              <a:buNone/>
            </a:pPr>
            <a:r>
              <a:rPr lang="en-US" dirty="0" smtClean="0"/>
              <a:t>MAXIDISCAP</a:t>
            </a:r>
            <a:endParaRPr lang="en-US" dirty="0"/>
          </a:p>
          <a:p>
            <a:pPr marL="36543" indent="0">
              <a:buNone/>
            </a:pPr>
            <a:r>
              <a:rPr lang="en-US" dirty="0" smtClean="0"/>
              <a:t>MODULATOR</a:t>
            </a:r>
          </a:p>
          <a:p>
            <a:pPr marL="36543" indent="0">
              <a:buNone/>
            </a:pPr>
            <a:endParaRPr lang="en-US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915728" y="2583402"/>
            <a:ext cx="2979045" cy="0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854679" y="2794958"/>
            <a:ext cx="4661531" cy="329982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854679" y="3124940"/>
            <a:ext cx="4491691" cy="1287262"/>
          </a:xfrm>
          <a:prstGeom prst="straightConnector1">
            <a:avLst/>
          </a:prstGeom>
          <a:ln>
            <a:solidFill>
              <a:srgbClr val="FF006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20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7681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FGC is everywhere at CERN </a:t>
            </a:r>
            <a:endParaRPr lang="en-US" sz="3200" dirty="0">
              <a:latin typeface="+mn-lt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0790" y="960872"/>
            <a:ext cx="81633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43" indent="0">
              <a:buNone/>
            </a:pPr>
            <a:r>
              <a:rPr lang="en-US" dirty="0" smtClean="0"/>
              <a:t>All type of power converters is controlled with an FGC.</a:t>
            </a:r>
          </a:p>
          <a:p>
            <a:pPr marL="36543" indent="0">
              <a:buNone/>
            </a:pPr>
            <a:r>
              <a:rPr lang="en-US" dirty="0" smtClean="0"/>
              <a:t>Many ways to integrate it!</a:t>
            </a:r>
          </a:p>
          <a:p>
            <a:pPr marL="36543" indent="0">
              <a:buNone/>
            </a:pPr>
            <a:endParaRPr lang="en-US" dirty="0"/>
          </a:p>
          <a:p>
            <a:pPr marL="36543" indent="0">
              <a:buNone/>
            </a:pPr>
            <a:r>
              <a:rPr lang="en-US" dirty="0" smtClean="0"/>
              <a:t>Interface case, FGC3 only.</a:t>
            </a:r>
          </a:p>
          <a:p>
            <a:pPr marL="36543" indent="0">
              <a:buNone/>
            </a:pPr>
            <a:r>
              <a:rPr lang="en-US" dirty="0" smtClean="0"/>
              <a:t>Full integrated control electronics is REGFGC3.</a:t>
            </a:r>
          </a:p>
          <a:p>
            <a:pPr marL="36543" indent="0">
              <a:buNone/>
            </a:pPr>
            <a:endParaRPr lang="en-US" dirty="0"/>
          </a:p>
        </p:txBody>
      </p:sp>
      <p:pic>
        <p:nvPicPr>
          <p:cNvPr id="10" name="Picture 2" descr="http://te-epc-lpc.web.cern.ch/te-epc-lpc/converters/cute/pagesources/high-res/CUTE_series_is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1" y="3761332"/>
            <a:ext cx="1790209" cy="199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1925" y="3429000"/>
            <a:ext cx="2477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CUTE (±12,5A / ±15V)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63" r="15205"/>
          <a:stretch/>
        </p:blipFill>
        <p:spPr>
          <a:xfrm rot="5400000">
            <a:off x="4347557" y="3416641"/>
            <a:ext cx="2946208" cy="22817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0" y="2610434"/>
            <a:ext cx="2652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COMET ±250A / </a:t>
            </a:r>
            <a:r>
              <a:rPr lang="en-GB" dirty="0"/>
              <a:t>± </a:t>
            </a:r>
            <a:r>
              <a:rPr lang="en-GB" dirty="0" smtClean="0"/>
              <a:t>120V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247410" y="478766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FGC3 only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066701" y="3889448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 REGFGC3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47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CANCUN</a:t>
            </a:r>
            <a:endParaRPr lang="en-US" sz="3200" dirty="0">
              <a:latin typeface="+mn-lt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28600" y="1066800"/>
            <a:ext cx="3804247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 dirty="0"/>
              <a:t> </a:t>
            </a:r>
            <a:r>
              <a:rPr lang="en-US" altLang="en-US" dirty="0" smtClean="0"/>
              <a:t>4-quadrant power converters</a:t>
            </a:r>
          </a:p>
          <a:p>
            <a:r>
              <a:rPr lang="en-US" altLang="en-US" dirty="0" smtClean="0"/>
              <a:t> </a:t>
            </a:r>
          </a:p>
          <a:p>
            <a:pPr>
              <a:buFontTx/>
              <a:buChar char="•"/>
            </a:pPr>
            <a:r>
              <a:rPr lang="en-US" altLang="en-US" dirty="0" smtClean="0"/>
              <a:t> ±50A / ±30V</a:t>
            </a:r>
          </a:p>
          <a:p>
            <a:pPr>
              <a:buFontTx/>
              <a:buChar char="•"/>
            </a:pPr>
            <a:r>
              <a:rPr lang="en-US" altLang="en-US" dirty="0"/>
              <a:t> </a:t>
            </a:r>
            <a:r>
              <a:rPr lang="en-US" altLang="en-US" dirty="0" smtClean="0"/>
              <a:t>±20A </a:t>
            </a:r>
            <a:r>
              <a:rPr lang="en-US" altLang="en-US" dirty="0"/>
              <a:t>/ </a:t>
            </a:r>
            <a:r>
              <a:rPr lang="en-US" altLang="en-US" dirty="0" smtClean="0"/>
              <a:t>±75V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/>
              <a:t> ±</a:t>
            </a:r>
            <a:r>
              <a:rPr lang="en-US" altLang="en-US" dirty="0" smtClean="0"/>
              <a:t>5A </a:t>
            </a:r>
            <a:r>
              <a:rPr lang="en-US" altLang="en-US" dirty="0"/>
              <a:t>/ </a:t>
            </a:r>
            <a:r>
              <a:rPr lang="en-US" altLang="en-US" dirty="0" smtClean="0"/>
              <a:t>±100V</a:t>
            </a:r>
            <a:endParaRPr lang="en-US" altLang="en-US" dirty="0"/>
          </a:p>
          <a:p>
            <a:pPr>
              <a:buFontTx/>
              <a:buChar char="•"/>
            </a:pP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 smtClean="0"/>
              <a:t> 300 produced for LIU, ELENA, … </a:t>
            </a:r>
            <a:endParaRPr lang="en-US" altLang="en-US" dirty="0"/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1524000" y="5867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000">
              <a:solidFill>
                <a:srgbClr val="FF0000"/>
              </a:solidFill>
            </a:endParaRPr>
          </a:p>
        </p:txBody>
      </p:sp>
      <p:pic>
        <p:nvPicPr>
          <p:cNvPr id="2052" name="Picture 4" descr="http://te-epc-lpc.web.cern.ch/te-epc-lpc/converters/cancun/pagesources/high-res/Cancun-prototy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8674" y="2575686"/>
            <a:ext cx="4352925" cy="354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676" y="960872"/>
            <a:ext cx="5400000" cy="164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7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+mn-lt"/>
              </a:rPr>
              <a:t>MAXIDISCAP</a:t>
            </a:r>
            <a:endParaRPr lang="en-US" sz="3200" dirty="0">
              <a:latin typeface="+mn-lt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9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3" name="Picture 6" descr="PwrFrontVie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482" y="960872"/>
            <a:ext cx="2590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5032159" y="3062518"/>
            <a:ext cx="198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b="1" dirty="0">
                <a:solidFill>
                  <a:srgbClr val="FF0000"/>
                </a:solidFill>
              </a:rPr>
              <a:t>Power crate 19”, 6U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28600" y="1066800"/>
            <a:ext cx="397095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 dirty="0"/>
              <a:t> 1 kV, 200A;</a:t>
            </a:r>
          </a:p>
          <a:p>
            <a:pPr>
              <a:buFontTx/>
              <a:buChar char="•"/>
            </a:pPr>
            <a:r>
              <a:rPr lang="en-US" altLang="en-US" dirty="0"/>
              <a:t> pulsed 2 Hz;</a:t>
            </a:r>
          </a:p>
          <a:p>
            <a:pPr>
              <a:buFontTx/>
              <a:buChar char="•"/>
            </a:pPr>
            <a:r>
              <a:rPr lang="en-US" altLang="en-US" dirty="0"/>
              <a:t> flat-top duration: </a:t>
            </a:r>
            <a:r>
              <a:rPr lang="en-US" altLang="en-US" dirty="0" smtClean="0"/>
              <a:t>1.2ms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/>
              <a:t> flat-top precision: ~500 ppm	</a:t>
            </a:r>
          </a:p>
        </p:txBody>
      </p:sp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152400" y="3058319"/>
            <a:ext cx="4800600" cy="2895600"/>
            <a:chOff x="144" y="1200"/>
            <a:chExt cx="4464" cy="2748"/>
          </a:xfrm>
        </p:grpSpPr>
        <p:pic>
          <p:nvPicPr>
            <p:cNvPr id="17" name="Picture 9" descr="p12_fig1_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56" t="1765" r="5338" b="12354"/>
            <a:stretch>
              <a:fillRect/>
            </a:stretch>
          </p:blipFill>
          <p:spPr bwMode="auto">
            <a:xfrm>
              <a:off x="144" y="1200"/>
              <a:ext cx="4464" cy="274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8" name="Group 18"/>
            <p:cNvGrpSpPr>
              <a:grpSpLocks/>
            </p:cNvGrpSpPr>
            <p:nvPr/>
          </p:nvGrpSpPr>
          <p:grpSpPr bwMode="auto">
            <a:xfrm>
              <a:off x="2837" y="2336"/>
              <a:ext cx="265" cy="144"/>
              <a:chOff x="3792" y="720"/>
              <a:chExt cx="288" cy="144"/>
            </a:xfrm>
          </p:grpSpPr>
          <p:sp>
            <p:nvSpPr>
              <p:cNvPr id="19" name="Line 10"/>
              <p:cNvSpPr>
                <a:spLocks noChangeShapeType="1"/>
              </p:cNvSpPr>
              <p:nvPr/>
            </p:nvSpPr>
            <p:spPr bwMode="auto">
              <a:xfrm>
                <a:off x="3984" y="720"/>
                <a:ext cx="0" cy="96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 flipH="1" flipV="1">
                <a:off x="3888" y="720"/>
                <a:ext cx="96" cy="48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" name="Line 12"/>
              <p:cNvSpPr>
                <a:spLocks noChangeShapeType="1"/>
              </p:cNvSpPr>
              <p:nvPr/>
            </p:nvSpPr>
            <p:spPr bwMode="auto">
              <a:xfrm flipH="1">
                <a:off x="3888" y="768"/>
                <a:ext cx="96" cy="48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" name="Line 13"/>
              <p:cNvSpPr>
                <a:spLocks noChangeShapeType="1"/>
              </p:cNvSpPr>
              <p:nvPr/>
            </p:nvSpPr>
            <p:spPr bwMode="auto">
              <a:xfrm>
                <a:off x="3888" y="720"/>
                <a:ext cx="0" cy="96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 flipH="1">
                <a:off x="3792" y="768"/>
                <a:ext cx="96" cy="0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4" name="Line 15"/>
              <p:cNvSpPr>
                <a:spLocks noChangeShapeType="1"/>
              </p:cNvSpPr>
              <p:nvPr/>
            </p:nvSpPr>
            <p:spPr bwMode="auto">
              <a:xfrm flipH="1">
                <a:off x="3984" y="768"/>
                <a:ext cx="96" cy="0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5" name="Line 16"/>
              <p:cNvSpPr>
                <a:spLocks noChangeShapeType="1"/>
              </p:cNvSpPr>
              <p:nvPr/>
            </p:nvSpPr>
            <p:spPr bwMode="auto">
              <a:xfrm flipH="1">
                <a:off x="3792" y="768"/>
                <a:ext cx="0" cy="96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 flipH="1">
                <a:off x="4080" y="768"/>
                <a:ext cx="0" cy="96"/>
              </a:xfrm>
              <a:prstGeom prst="line">
                <a:avLst/>
              </a:prstGeom>
              <a:noFill/>
              <a:ln w="19050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1524000" y="586740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2000">
              <a:solidFill>
                <a:srgbClr val="FF0000"/>
              </a:solidFill>
            </a:endParaRPr>
          </a:p>
        </p:txBody>
      </p:sp>
      <p:grpSp>
        <p:nvGrpSpPr>
          <p:cNvPr id="29" name="Group 35"/>
          <p:cNvGrpSpPr>
            <a:grpSpLocks/>
          </p:cNvGrpSpPr>
          <p:nvPr/>
        </p:nvGrpSpPr>
        <p:grpSpPr bwMode="auto">
          <a:xfrm>
            <a:off x="5203825" y="3830065"/>
            <a:ext cx="2438400" cy="2255838"/>
            <a:chOff x="3950" y="2737"/>
            <a:chExt cx="1536" cy="1421"/>
          </a:xfrm>
        </p:grpSpPr>
        <p:graphicFrame>
          <p:nvGraphicFramePr>
            <p:cNvPr id="30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8470340"/>
                </p:ext>
              </p:extLst>
            </p:nvPr>
          </p:nvGraphicFramePr>
          <p:xfrm>
            <a:off x="3950" y="2737"/>
            <a:ext cx="1536" cy="1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Bitmap Image" r:id="rId5" imgW="6287378" imgH="4761905" progId="Paint.Picture">
                    <p:embed/>
                  </p:oleObj>
                </mc:Choice>
                <mc:Fallback>
                  <p:oleObj name="Bitmap Image" r:id="rId5" imgW="6287378" imgH="4761905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0" y="2737"/>
                          <a:ext cx="1536" cy="12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Text Box 24"/>
            <p:cNvSpPr txBox="1">
              <a:spLocks noChangeArrowheads="1"/>
            </p:cNvSpPr>
            <p:nvPr/>
          </p:nvSpPr>
          <p:spPr bwMode="auto">
            <a:xfrm>
              <a:off x="4528" y="2864"/>
              <a:ext cx="532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dirty="0">
                  <a:solidFill>
                    <a:srgbClr val="FF0000"/>
                  </a:solidFill>
                </a:rPr>
                <a:t>voltage</a:t>
              </a:r>
            </a:p>
          </p:txBody>
        </p:sp>
        <p:sp>
          <p:nvSpPr>
            <p:cNvPr id="32" name="Text Box 25"/>
            <p:cNvSpPr txBox="1">
              <a:spLocks noChangeArrowheads="1"/>
            </p:cNvSpPr>
            <p:nvPr/>
          </p:nvSpPr>
          <p:spPr bwMode="auto">
            <a:xfrm>
              <a:off x="4734" y="3298"/>
              <a:ext cx="519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dirty="0">
                  <a:solidFill>
                    <a:srgbClr val="FF0000"/>
                  </a:solidFill>
                </a:rPr>
                <a:t>current</a:t>
              </a:r>
            </a:p>
          </p:txBody>
        </p:sp>
        <p:sp>
          <p:nvSpPr>
            <p:cNvPr id="33" name="Line 28"/>
            <p:cNvSpPr>
              <a:spLocks noChangeShapeType="1"/>
            </p:cNvSpPr>
            <p:nvPr/>
          </p:nvSpPr>
          <p:spPr bwMode="auto">
            <a:xfrm>
              <a:off x="4122" y="3996"/>
              <a:ext cx="480" cy="0"/>
            </a:xfrm>
            <a:prstGeom prst="line">
              <a:avLst/>
            </a:prstGeom>
            <a:noFill/>
            <a:ln w="12700" cap="sq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" name="Text Box 29"/>
            <p:cNvSpPr txBox="1">
              <a:spLocks noChangeArrowheads="1"/>
            </p:cNvSpPr>
            <p:nvPr/>
          </p:nvSpPr>
          <p:spPr bwMode="auto">
            <a:xfrm>
              <a:off x="4225" y="3984"/>
              <a:ext cx="326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rgbClr val="FF0000"/>
                  </a:solidFill>
                </a:rPr>
                <a:t>1 </a:t>
              </a:r>
              <a:r>
                <a:rPr lang="en-US" altLang="en-US" sz="1200" dirty="0" err="1">
                  <a:solidFill>
                    <a:srgbClr val="FF0000"/>
                  </a:solidFill>
                </a:rPr>
                <a:t>ms</a:t>
              </a:r>
              <a:endParaRPr lang="en-US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5" name="Line 30"/>
            <p:cNvSpPr>
              <a:spLocks noChangeShapeType="1"/>
            </p:cNvSpPr>
            <p:nvPr/>
          </p:nvSpPr>
          <p:spPr bwMode="auto">
            <a:xfrm flipH="1" flipV="1">
              <a:off x="4079" y="3504"/>
              <a:ext cx="5" cy="409"/>
            </a:xfrm>
            <a:prstGeom prst="line">
              <a:avLst/>
            </a:prstGeom>
            <a:noFill/>
            <a:ln w="12700" cap="sq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6" name="Text Box 32"/>
            <p:cNvSpPr txBox="1">
              <a:spLocks noChangeArrowheads="1"/>
            </p:cNvSpPr>
            <p:nvPr/>
          </p:nvSpPr>
          <p:spPr bwMode="auto">
            <a:xfrm>
              <a:off x="4122" y="3664"/>
              <a:ext cx="34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>
                  <a:solidFill>
                    <a:srgbClr val="FF0000"/>
                  </a:solidFill>
                </a:rPr>
                <a:t>300A</a:t>
              </a:r>
            </a:p>
          </p:txBody>
        </p:sp>
        <p:sp>
          <p:nvSpPr>
            <p:cNvPr id="37" name="Text Box 33"/>
            <p:cNvSpPr txBox="1">
              <a:spLocks noChangeArrowheads="1"/>
            </p:cNvSpPr>
            <p:nvPr/>
          </p:nvSpPr>
          <p:spPr bwMode="auto">
            <a:xfrm>
              <a:off x="4027" y="3125"/>
              <a:ext cx="342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200">
                  <a:solidFill>
                    <a:srgbClr val="FF0000"/>
                  </a:solidFill>
                </a:rPr>
                <a:t>500V</a:t>
              </a:r>
            </a:p>
          </p:txBody>
        </p:sp>
        <p:sp>
          <p:nvSpPr>
            <p:cNvPr id="38" name="Line 34"/>
            <p:cNvSpPr>
              <a:spLocks noChangeShapeType="1"/>
            </p:cNvSpPr>
            <p:nvPr/>
          </p:nvSpPr>
          <p:spPr bwMode="auto">
            <a:xfrm flipH="1" flipV="1">
              <a:off x="4050" y="3160"/>
              <a:ext cx="1" cy="115"/>
            </a:xfrm>
            <a:prstGeom prst="line">
              <a:avLst/>
            </a:prstGeom>
            <a:noFill/>
            <a:ln w="12700" cap="sq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pic>
        <p:nvPicPr>
          <p:cNvPr id="39" name="Picture 4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" t="6944" r="79810" b="6850"/>
          <a:stretch>
            <a:fillRect/>
          </a:stretch>
        </p:blipFill>
        <p:spPr bwMode="auto">
          <a:xfrm>
            <a:off x="7765255" y="1308679"/>
            <a:ext cx="1293812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Line 43"/>
          <p:cNvSpPr>
            <a:spLocks noChangeShapeType="1"/>
          </p:cNvSpPr>
          <p:nvPr/>
        </p:nvSpPr>
        <p:spPr bwMode="auto">
          <a:xfrm>
            <a:off x="7013359" y="2867487"/>
            <a:ext cx="1284504" cy="999663"/>
          </a:xfrm>
          <a:prstGeom prst="line">
            <a:avLst/>
          </a:prstGeom>
          <a:noFill/>
          <a:ln w="25400" cap="sq">
            <a:solidFill>
              <a:srgbClr val="FF0000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42" name="Text Box 44"/>
          <p:cNvSpPr txBox="1">
            <a:spLocks noChangeArrowheads="1"/>
          </p:cNvSpPr>
          <p:nvPr/>
        </p:nvSpPr>
        <p:spPr bwMode="auto">
          <a:xfrm>
            <a:off x="7832724" y="552635"/>
            <a:ext cx="1158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/>
              <a:t>3 units per rack</a:t>
            </a:r>
          </a:p>
        </p:txBody>
      </p:sp>
    </p:spTree>
    <p:extLst>
      <p:ext uri="{BB962C8B-B14F-4D97-AF65-F5344CB8AC3E}">
        <p14:creationId xmlns:p14="http://schemas.microsoft.com/office/powerpoint/2010/main" val="287715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 for science fair project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7523</TotalTime>
  <Words>519</Words>
  <Application>Microsoft Office PowerPoint</Application>
  <PresentationFormat>On-screen Show (4:3)</PresentationFormat>
  <Paragraphs>126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ＭＳ Ｐゴシック</vt:lpstr>
      <vt:lpstr>Arial</vt:lpstr>
      <vt:lpstr>Calibri</vt:lpstr>
      <vt:lpstr>Garamond</vt:lpstr>
      <vt:lpstr>Times New Roman</vt:lpstr>
      <vt:lpstr>Verdana</vt:lpstr>
      <vt:lpstr>Wingdings</vt:lpstr>
      <vt:lpstr>CERN(4-3)</vt:lpstr>
      <vt:lpstr>1_Pixel</vt:lpstr>
      <vt:lpstr>Presentation for science fair project</vt:lpstr>
      <vt:lpstr>Bitmap Image</vt:lpstr>
      <vt:lpstr>PowerPoint Presentation</vt:lpstr>
      <vt:lpstr>  CERN power converters Controlled with FGC3</vt:lpstr>
      <vt:lpstr>Magnet power converters</vt:lpstr>
      <vt:lpstr>Power converters control</vt:lpstr>
      <vt:lpstr>List of power converters controlled by FGC3</vt:lpstr>
      <vt:lpstr>List of power converters for LINAC4</vt:lpstr>
      <vt:lpstr>FGC is everywhere at CERN </vt:lpstr>
      <vt:lpstr>CANCUN</vt:lpstr>
      <vt:lpstr>MAXIDISCAP</vt:lpstr>
      <vt:lpstr>Technology transfer, first agreement</vt:lpstr>
      <vt:lpstr>Second agreement</vt:lpstr>
      <vt:lpstr>Third agreement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Jean-Paul Burnet</cp:lastModifiedBy>
  <cp:revision>307</cp:revision>
  <dcterms:created xsi:type="dcterms:W3CDTF">2012-11-30T11:04:26Z</dcterms:created>
  <dcterms:modified xsi:type="dcterms:W3CDTF">2019-11-13T07:56:46Z</dcterms:modified>
</cp:coreProperties>
</file>