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60" r:id="rId4"/>
    <p:sldId id="261" r:id="rId5"/>
    <p:sldId id="262" r:id="rId6"/>
    <p:sldId id="264" r:id="rId7"/>
    <p:sldId id="271" r:id="rId8"/>
    <p:sldId id="265" r:id="rId9"/>
    <p:sldId id="267" r:id="rId10"/>
    <p:sldId id="266" r:id="rId11"/>
    <p:sldId id="270" r:id="rId12"/>
    <p:sldId id="269" r:id="rId13"/>
    <p:sldId id="268" r:id="rId14"/>
    <p:sldId id="275" r:id="rId15"/>
    <p:sldId id="276" r:id="rId16"/>
    <p:sldId id="274" r:id="rId17"/>
    <p:sldId id="272" r:id="rId18"/>
    <p:sldId id="273" r:id="rId19"/>
    <p:sldId id="277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122D4F"/>
    <a:srgbClr val="88A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 autoAdjust="0"/>
  </p:normalViewPr>
  <p:slideViewPr>
    <p:cSldViewPr snapToGrid="0">
      <p:cViewPr varScale="1">
        <p:scale>
          <a:sx n="130" d="100"/>
          <a:sy n="130" d="100"/>
        </p:scale>
        <p:origin x="-9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-35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95C8A-C15C-4AA6-95E1-00EBA5A9A15A}" type="datetimeFigureOut">
              <a:rPr lang="es-ES" smtClean="0"/>
              <a:t>12/11/2019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813DD-DAAB-4354-8C0C-BEFED41B76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42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0956" cy="6858000"/>
          </a:xfrm>
          <a:prstGeom prst="rect">
            <a:avLst/>
          </a:prstGeom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965341" y="2871970"/>
            <a:ext cx="5535386" cy="16596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sz="3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24" name="Marcador de contenido 23"/>
          <p:cNvSpPr>
            <a:spLocks noGrp="1"/>
          </p:cNvSpPr>
          <p:nvPr>
            <p:ph sz="quarter" idx="10" hasCustomPrompt="1"/>
          </p:nvPr>
        </p:nvSpPr>
        <p:spPr>
          <a:xfrm>
            <a:off x="2973506" y="2301900"/>
            <a:ext cx="5535386" cy="470669"/>
          </a:xfrm>
        </p:spPr>
        <p:txBody>
          <a:bodyPr/>
          <a:lstStyle>
            <a:lvl1pPr marL="0" indent="0">
              <a:buNone/>
              <a:defRPr sz="2800">
                <a:solidFill>
                  <a:srgbClr val="122D4F"/>
                </a:solidFill>
              </a:defRPr>
            </a:lvl1pPr>
          </a:lstStyle>
          <a:p>
            <a:pPr lvl="0"/>
            <a:r>
              <a:rPr lang="es-ES" dirty="0" smtClean="0"/>
              <a:t>Roberto Petrocelli</a:t>
            </a:r>
            <a:endParaRPr lang="es-ES" dirty="0"/>
          </a:p>
        </p:txBody>
      </p:sp>
      <p:sp>
        <p:nvSpPr>
          <p:cNvPr id="25" name="Marcador de contenido 23"/>
          <p:cNvSpPr>
            <a:spLocks noGrp="1"/>
          </p:cNvSpPr>
          <p:nvPr>
            <p:ph sz="quarter" idx="11" hasCustomPrompt="1"/>
          </p:nvPr>
        </p:nvSpPr>
        <p:spPr>
          <a:xfrm>
            <a:off x="2973506" y="4630987"/>
            <a:ext cx="5535386" cy="470669"/>
          </a:xfrm>
        </p:spPr>
        <p:txBody>
          <a:bodyPr/>
          <a:lstStyle>
            <a:lvl1pPr marL="0" indent="0">
              <a:buNone/>
              <a:defRPr sz="2000">
                <a:solidFill>
                  <a:srgbClr val="122D4F"/>
                </a:solidFill>
              </a:defRPr>
            </a:lvl1pPr>
          </a:lstStyle>
          <a:p>
            <a:pPr lvl="0"/>
            <a:r>
              <a:rPr lang="es-ES" dirty="0" smtClean="0"/>
              <a:t>20/05/2015</a:t>
            </a:r>
            <a:endParaRPr lang="es-E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2F68731-04CC-4E22-B442-6A7FECD3582E}" type="datetime1">
              <a:rPr lang="es-ES" smtClean="0"/>
              <a:t>12/11/2019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245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70000" y="177348"/>
            <a:ext cx="6428921" cy="541109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" dirty="0" err="1" smtClean="0"/>
              <a:t>Slide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74914" y="1132114"/>
            <a:ext cx="7840436" cy="5044849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s-ES" dirty="0" smtClean="0"/>
              <a:t>Primer nivel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89247"/>
            <a:ext cx="6400800" cy="232229"/>
          </a:xfrm>
        </p:spPr>
        <p:txBody>
          <a:bodyPr/>
          <a:lstStyle/>
          <a:p>
            <a:fld id="{CDFC95E9-1D79-4230-84A8-97567E15897A}" type="datetime1">
              <a:rPr lang="es-ES" smtClean="0"/>
              <a:t>12/11/2019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76963"/>
            <a:ext cx="6400800" cy="30049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" dirty="0" err="1" smtClean="0"/>
              <a:t>Booster</a:t>
            </a:r>
            <a:r>
              <a:rPr lang="es-ES" dirty="0" smtClean="0"/>
              <a:t> Power </a:t>
            </a:r>
            <a:r>
              <a:rPr lang="es-ES" dirty="0" err="1" smtClean="0"/>
              <a:t>Supplies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596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873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9140956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77348"/>
            <a:ext cx="707027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 err="1" smtClean="0"/>
              <a:t>Booster</a:t>
            </a:r>
            <a:r>
              <a:rPr lang="es-ES" dirty="0" smtClean="0"/>
              <a:t> </a:t>
            </a:r>
            <a:r>
              <a:rPr lang="es-ES" dirty="0" err="1" smtClean="0"/>
              <a:t>Mains</a:t>
            </a:r>
            <a:r>
              <a:rPr lang="es-ES" dirty="0" smtClean="0"/>
              <a:t> Power </a:t>
            </a:r>
            <a:r>
              <a:rPr lang="es-ES" dirty="0" err="1" smtClean="0"/>
              <a:t>Supplies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67543"/>
            <a:ext cx="7886700" cy="4609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89247"/>
            <a:ext cx="2057400" cy="2322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486C1B-3D98-41D8-844A-0DD1A8554E1C}" type="datetime1">
              <a:rPr lang="es-ES" smtClean="0"/>
              <a:t>12/11/2019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6176963"/>
            <a:ext cx="3086100" cy="300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mtClean="0"/>
              <a:t>Booster Power Supplies</a:t>
            </a:r>
            <a:endParaRPr lang="es-E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85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A3C1E9-1E17-4B2D-975E-2F80F7CB45F8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085078" y="648924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026923-C7E2-45C3-B29C-32230263B074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411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1800" b="0" kern="1200" baseline="0" dirty="0">
          <a:solidFill>
            <a:srgbClr val="323E4F"/>
          </a:solidFill>
          <a:latin typeface="Arial Black" charset="0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IPAC2014/papers/mopro090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accelconf.web.cern.ch/AccelConf/icalepcs2011/papers/wepms023.pdf#search=%20domain%3Daccelconf%2Eweb%2Ecern%2Ech%20%20%2Btitle%3Aalba%20timing%20%20url%3Aaccelconf%2Ficalepcs2011%20url%3Aaccelconf%2FICALEPCS2013%20url%3Aaccelconf%2FICALEPCS2015%20url%3Aaccelconf%2Ficalepcs2017%20FileExtension%3Dpdf%20-url%3Aabstract%20-url%3Aaccelconf%2Fjacow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accelconf/IPAC10/papers/wepd067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571294" y="2745783"/>
            <a:ext cx="4495190" cy="1659616"/>
          </a:xfrm>
        </p:spPr>
        <p:txBody>
          <a:bodyPr/>
          <a:lstStyle/>
          <a:p>
            <a:r>
              <a:rPr lang="es-ES" dirty="0" err="1" smtClean="0"/>
              <a:t>Booster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dirty="0" err="1" smtClean="0"/>
              <a:t>Main</a:t>
            </a:r>
            <a:r>
              <a:rPr lang="es-ES" dirty="0" smtClean="0"/>
              <a:t> Power </a:t>
            </a:r>
            <a:r>
              <a:rPr lang="es-ES" dirty="0" err="1" smtClean="0"/>
              <a:t>Supplies</a:t>
            </a:r>
            <a:endParaRPr lang="es-ES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0"/>
          </p:nvPr>
        </p:nvSpPr>
        <p:spPr>
          <a:xfrm>
            <a:off x="121394" y="5855622"/>
            <a:ext cx="3705098" cy="907824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bg1"/>
                </a:solidFill>
              </a:rPr>
              <a:t>Roberto Petrocelli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13</a:t>
            </a:r>
            <a:r>
              <a:rPr lang="es-ES" sz="2000" baseline="30000" dirty="0" smtClean="0">
                <a:solidFill>
                  <a:schemeClr val="bg1"/>
                </a:solidFill>
              </a:rPr>
              <a:t>th</a:t>
            </a:r>
            <a:r>
              <a:rPr lang="es-ES" sz="2000" dirty="0" smtClean="0">
                <a:solidFill>
                  <a:schemeClr val="bg1"/>
                </a:solidFill>
              </a:rPr>
              <a:t>  </a:t>
            </a:r>
            <a:r>
              <a:rPr lang="es-ES" sz="2000" dirty="0" err="1" smtClean="0">
                <a:solidFill>
                  <a:schemeClr val="bg1"/>
                </a:solidFill>
              </a:rPr>
              <a:t>November</a:t>
            </a:r>
            <a:r>
              <a:rPr lang="es-ES" sz="2000" dirty="0" smtClean="0">
                <a:solidFill>
                  <a:schemeClr val="bg1"/>
                </a:solidFill>
              </a:rPr>
              <a:t>, </a:t>
            </a:r>
            <a:r>
              <a:rPr lang="es-ES" sz="2000" dirty="0" smtClean="0">
                <a:solidFill>
                  <a:schemeClr val="bg1"/>
                </a:solidFill>
              </a:rPr>
              <a:t>2019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349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Booster Bending Output Voltages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10</a:t>
            </a:fld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8" y="1172977"/>
            <a:ext cx="7840662" cy="496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16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Booster Top-up </a:t>
            </a:r>
            <a:r>
              <a:rPr lang="en-GB" dirty="0"/>
              <a:t>M</a:t>
            </a:r>
            <a:r>
              <a:rPr lang="en-GB" dirty="0" smtClean="0"/>
              <a:t>ode Operation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11</a:t>
            </a:fld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18808"/>
            <a:ext cx="47434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4483" y="3862426"/>
            <a:ext cx="4352544" cy="47548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njection into Storage Ring every 20 minutes</a:t>
            </a:r>
          </a:p>
        </p:txBody>
      </p:sp>
      <p:sp>
        <p:nvSpPr>
          <p:cNvPr id="8" name="Rectangle 7"/>
          <p:cNvSpPr/>
          <p:nvPr/>
        </p:nvSpPr>
        <p:spPr>
          <a:xfrm>
            <a:off x="2384755" y="433791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https://www.albasynchrotron.es/en/accelerators/operations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2395728" y="464569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hlinkClick r:id="rId3"/>
              </a:rPr>
              <a:t>TOP-UP OPERATION AT ALBA SYNCHROTRON LIGHT SOURCE</a:t>
            </a:r>
            <a:endParaRPr lang="en-GB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786270"/>
              </p:ext>
            </p:extLst>
          </p:nvPr>
        </p:nvGraphicFramePr>
        <p:xfrm>
          <a:off x="1286866" y="5084712"/>
          <a:ext cx="6248399" cy="441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9147"/>
                <a:gridCol w="1249147"/>
                <a:gridCol w="1250035"/>
                <a:gridCol w="1250035"/>
                <a:gridCol w="1250035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Idle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1170sec  </a:t>
                      </a:r>
                      <a:endParaRPr lang="en-US" sz="1200" kern="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ramping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30 sec</a:t>
                      </a:r>
                      <a:endParaRPr lang="en-US" sz="1200" kern="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Idle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1170sec  </a:t>
                      </a:r>
                      <a:endParaRPr lang="en-US" sz="1200" kern="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ramping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30 sec</a:t>
                      </a:r>
                      <a:endParaRPr lang="en-US" sz="1200" kern="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Idle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50" dirty="0">
                          <a:solidFill>
                            <a:schemeClr val="tx1"/>
                          </a:solidFill>
                          <a:effectLst/>
                        </a:rPr>
                        <a:t>1170sec  </a:t>
                      </a:r>
                      <a:endParaRPr lang="en-US" sz="1200" kern="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52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Synchronization with other Components of the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timing system produce trigger signals for the different components of the </a:t>
            </a:r>
            <a:r>
              <a:rPr lang="en-GB" dirty="0" err="1" smtClean="0"/>
              <a:t>acelerators</a:t>
            </a:r>
            <a:endParaRPr lang="en-GB" dirty="0" smtClean="0"/>
          </a:p>
          <a:p>
            <a:pPr lvl="1"/>
            <a:r>
              <a:rPr lang="en-US" dirty="0" smtClean="0">
                <a:hlinkClick r:id="rId2"/>
              </a:rPr>
              <a:t>ALBA TIMING SYSTEM - A KNOWN ARCHITECTURE WITH FAST INTERLOCK SYSTEM UPGRADE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Trigger signal could a TTL electric signal </a:t>
            </a:r>
            <a:r>
              <a:rPr lang="en-US" dirty="0" smtClean="0"/>
              <a:t>or </a:t>
            </a:r>
            <a:r>
              <a:rPr lang="en-US" dirty="0" smtClean="0"/>
              <a:t>fiber optic.</a:t>
            </a:r>
          </a:p>
          <a:p>
            <a:r>
              <a:rPr lang="en-US" dirty="0" smtClean="0"/>
              <a:t>This signal triggers the output current waveform</a:t>
            </a:r>
          </a:p>
          <a:p>
            <a:r>
              <a:rPr lang="en-GB" dirty="0" err="1" smtClean="0"/>
              <a:t>Setpoints</a:t>
            </a:r>
            <a:r>
              <a:rPr lang="en-GB" dirty="0" smtClean="0"/>
              <a:t> for the output current waveform are pre loaded into the power supply control.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659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New Power Supplies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5530" y="1631290"/>
            <a:ext cx="5903366" cy="4545673"/>
          </a:xfrm>
        </p:spPr>
        <p:txBody>
          <a:bodyPr/>
          <a:lstStyle/>
          <a:p>
            <a:r>
              <a:rPr lang="en-US" dirty="0" smtClean="0"/>
              <a:t>Two </a:t>
            </a:r>
            <a:r>
              <a:rPr lang="en-US" dirty="0"/>
              <a:t>Main Problems</a:t>
            </a:r>
          </a:p>
          <a:p>
            <a:pPr lvl="1"/>
            <a:r>
              <a:rPr lang="en-US" dirty="0" smtClean="0"/>
              <a:t>Very </a:t>
            </a:r>
            <a:r>
              <a:rPr lang="en-US" dirty="0"/>
              <a:t>low lifetime of 2Q modules under the </a:t>
            </a:r>
            <a:r>
              <a:rPr lang="en-US" dirty="0" smtClean="0"/>
              <a:t>stress </a:t>
            </a:r>
            <a:r>
              <a:rPr lang="en-US" dirty="0"/>
              <a:t>of top-up operation. </a:t>
            </a:r>
          </a:p>
          <a:p>
            <a:pPr marL="457200" lvl="1" indent="0">
              <a:buNone/>
            </a:pPr>
            <a:r>
              <a:rPr lang="en-US" dirty="0" smtClean="0"/>
              <a:t>	Power </a:t>
            </a:r>
            <a:r>
              <a:rPr lang="en-US" dirty="0"/>
              <a:t>and thermal cycling.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 </a:t>
            </a:r>
            <a:r>
              <a:rPr lang="en-US" dirty="0"/>
              <a:t>Large difficulties to make failure diagnostics 	when the control/regulation boards are </a:t>
            </a:r>
            <a:r>
              <a:rPr lang="en-US" dirty="0" smtClean="0"/>
              <a:t>involve.</a:t>
            </a:r>
          </a:p>
          <a:p>
            <a:pPr lvl="1"/>
            <a:endParaRPr lang="en-US" dirty="0"/>
          </a:p>
          <a:p>
            <a:r>
              <a:rPr lang="en-US" dirty="0" smtClean="0"/>
              <a:t>Booster Power supplies has been identified as the highest risk for the long term operation of the facility 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52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14</a:t>
            </a:fld>
            <a:endParaRPr lang="es-E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7055570"/>
                  </p:ext>
                </p:extLst>
              </p:nvPr>
            </p:nvGraphicFramePr>
            <p:xfrm>
              <a:off x="1491844" y="2024825"/>
              <a:ext cx="6057900" cy="280320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57400"/>
                    <a:gridCol w="1000125"/>
                    <a:gridCol w="1000125"/>
                    <a:gridCol w="1000125"/>
                    <a:gridCol w="1000125"/>
                  </a:tblGrid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 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Dipole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QS180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QS340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QC340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Units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 gridSpan="5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Load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 smtClean="0">
                              <a:effectLst/>
                            </a:rPr>
                            <a:t>R [</a:t>
                          </a:r>
                          <a:r>
                            <a:rPr lang="el-GR" sz="1200" kern="50" dirty="0" smtClean="0">
                              <a:effectLst/>
                              <a:latin typeface="OpenSymbol"/>
                              <a:ea typeface="OpenSymbol"/>
                            </a:rPr>
                            <a:t>Ω</a:t>
                          </a:r>
                          <a:r>
                            <a:rPr lang="en-US" sz="1200" kern="50" dirty="0" smtClean="0">
                              <a:effectLst/>
                            </a:rPr>
                            <a:t>]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0.335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0.36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0.57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2.28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200" i="1" kern="50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</m:oMath>
                          </a14:m>
                          <a:r>
                            <a:rPr lang="en-US" sz="1200" kern="50" dirty="0" smtClean="0">
                              <a:effectLst/>
                            </a:rPr>
                            <a:t>R[</a:t>
                          </a:r>
                          <a:r>
                            <a:rPr lang="el-GR" sz="1200" kern="50" dirty="0" smtClean="0">
                              <a:effectLst/>
                              <a:latin typeface="OpenSymbol"/>
                              <a:ea typeface="OpenSymbol"/>
                            </a:rPr>
                            <a:t>Ω</a:t>
                          </a:r>
                          <a:r>
                            <a:rPr lang="en-US" sz="1200" kern="50" dirty="0" smtClean="0">
                              <a:effectLst/>
                            </a:rPr>
                            <a:t>] </a:t>
                          </a:r>
                          <a:r>
                            <a:rPr lang="en-US" sz="1200" kern="50" dirty="0">
                              <a:effectLst/>
                            </a:rPr>
                            <a:t>(1)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4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2%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L  [mH]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100(2)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27.2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48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216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PEAK</a:t>
                          </a:r>
                          <a:r>
                            <a:rPr lang="en-US" sz="1200" kern="50">
                              <a:effectLst/>
                            </a:rPr>
                            <a:t> [A] max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700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180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42887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RMS </a:t>
                          </a:r>
                          <a:r>
                            <a:rPr lang="en-US" sz="1200" kern="50">
                              <a:effectLst/>
                            </a:rPr>
                            <a:t>[A] max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434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112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 V</a:t>
                          </a:r>
                          <a:r>
                            <a:rPr lang="en-US" sz="1200" kern="50" baseline="-25000">
                              <a:effectLst/>
                            </a:rPr>
                            <a:t>PEAK</a:t>
                          </a:r>
                          <a:r>
                            <a:rPr lang="en-US" sz="1200" kern="50">
                              <a:effectLst/>
                            </a:rPr>
                            <a:t> [V]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+/-800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+/- 120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+/- 200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+/- 750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Input Power [kW]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75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5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8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32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resolution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4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10ppm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Typical output waveform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MIN</a:t>
                          </a:r>
                          <a:r>
                            <a:rPr lang="en-US" sz="1200" kern="50">
                              <a:effectLst/>
                            </a:rPr>
                            <a:t> [A]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4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MAX</a:t>
                          </a:r>
                          <a:r>
                            <a:rPr lang="en-US" sz="1200" kern="50">
                              <a:effectLst/>
                            </a:rPr>
                            <a:t> [A]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660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160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7055570"/>
                  </p:ext>
                </p:extLst>
              </p:nvPr>
            </p:nvGraphicFramePr>
            <p:xfrm>
              <a:off x="1491844" y="2024825"/>
              <a:ext cx="6057900" cy="280320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57400"/>
                    <a:gridCol w="1000125"/>
                    <a:gridCol w="1000125"/>
                    <a:gridCol w="1000125"/>
                    <a:gridCol w="1000125"/>
                  </a:tblGrid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 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Dipole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QS180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QS340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QC340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Units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 gridSpan="5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Load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 smtClean="0">
                              <a:effectLst/>
                            </a:rPr>
                            <a:t>R [</a:t>
                          </a:r>
                          <a:r>
                            <a:rPr lang="el-GR" sz="1200" kern="50" dirty="0" smtClean="0">
                              <a:effectLst/>
                              <a:latin typeface="OpenSymbol"/>
                              <a:ea typeface="OpenSymbol"/>
                            </a:rPr>
                            <a:t>Ω</a:t>
                          </a:r>
                          <a:r>
                            <a:rPr lang="en-US" sz="1200" kern="50" dirty="0" smtClean="0">
                              <a:effectLst/>
                            </a:rPr>
                            <a:t>]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0.335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0.36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0.57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2.28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7" t="-420000" r="-194955" b="-1086667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2%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L  [mH]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100(2)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27.2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48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216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PEAK</a:t>
                          </a:r>
                          <a:r>
                            <a:rPr lang="en-US" sz="1200" kern="50">
                              <a:effectLst/>
                            </a:rPr>
                            <a:t> [A] max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700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180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42887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RMS </a:t>
                          </a:r>
                          <a:r>
                            <a:rPr lang="en-US" sz="1200" kern="50">
                              <a:effectLst/>
                            </a:rPr>
                            <a:t>[A] max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434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112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 V</a:t>
                          </a:r>
                          <a:r>
                            <a:rPr lang="en-US" sz="1200" kern="50" baseline="-25000">
                              <a:effectLst/>
                            </a:rPr>
                            <a:t>PEAK</a:t>
                          </a:r>
                          <a:r>
                            <a:rPr lang="en-US" sz="1200" kern="50">
                              <a:effectLst/>
                            </a:rPr>
                            <a:t> [V]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+/-800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+/- 120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+/- 200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+/- 750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Input Power [kW]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75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5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8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32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resolution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4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10ppm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Typical output waveform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 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MIN</a:t>
                          </a:r>
                          <a:r>
                            <a:rPr lang="en-US" sz="1200" kern="50">
                              <a:effectLst/>
                            </a:rPr>
                            <a:t> [A]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22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4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 marL="4572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I</a:t>
                          </a:r>
                          <a:r>
                            <a:rPr lang="en-US" sz="1200" kern="50" baseline="-25000">
                              <a:effectLst/>
                            </a:rPr>
                            <a:t>MAX</a:t>
                          </a:r>
                          <a:r>
                            <a:rPr lang="en-US" sz="1200" kern="50">
                              <a:effectLst/>
                            </a:rPr>
                            <a:t> [A]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>
                              <a:effectLst/>
                            </a:rPr>
                            <a:t>660</a:t>
                          </a:r>
                          <a:endParaRPr lang="en-US" sz="1200" kern="5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4572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50" dirty="0">
                              <a:effectLst/>
                            </a:rPr>
                            <a:t>160</a:t>
                          </a:r>
                          <a:endParaRPr lang="en-US" sz="1200" kern="50" dirty="0">
                            <a:effectLst/>
                            <a:latin typeface="Times New Roman"/>
                            <a:ea typeface="SimSun"/>
                            <a:cs typeface="Mang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55411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15</a:t>
            </a:fld>
            <a:endParaRPr lang="es-E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107048"/>
              </p:ext>
            </p:extLst>
          </p:nvPr>
        </p:nvGraphicFramePr>
        <p:xfrm>
          <a:off x="1755191" y="2299145"/>
          <a:ext cx="6057900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4000500"/>
              </a:tblGrid>
              <a:tr h="0">
                <a:tc gridSpan="2"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Operation conditions</a:t>
                      </a:r>
                      <a:endParaRPr lang="en-US" sz="1200" kern="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21717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Mains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33147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Line voltage [V]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400 +/- 10%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3147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Frequency [Hz]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50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3147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Short circuit capacity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&lt; 40MVA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Cooling water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Water conductivity uS/cm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0.2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Inlet temperature [ºC]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23 +/- 1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Max temperature variation [ºC]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17</a:t>
                      </a:r>
                      <a:endParaRPr lang="en-US" sz="1200" kern="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Inlet pressure [bar]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10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Outlet pressure [bar]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4</a:t>
                      </a:r>
                      <a:endParaRPr lang="en-US" sz="1200" kern="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520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16</a:t>
            </a:fld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014" y="2209548"/>
            <a:ext cx="4548010" cy="288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157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17</a:t>
            </a:fld>
            <a:endParaRPr lang="es-ES" dirty="0"/>
          </a:p>
        </p:txBody>
      </p:sp>
      <p:pic>
        <p:nvPicPr>
          <p:cNvPr id="6" name="Content Placeholder 5" descr="Z:\My Documents\Projects\20 - New Booster PS\Specification\repetitibity definition\reproducibity_definition-copy1.em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909" y="674210"/>
            <a:ext cx="5460000" cy="3444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709839"/>
              </p:ext>
            </p:extLst>
          </p:nvPr>
        </p:nvGraphicFramePr>
        <p:xfrm>
          <a:off x="1696668" y="4241941"/>
          <a:ext cx="6057900" cy="883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2000250"/>
                <a:gridCol w="200025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 Relative error E</a:t>
                      </a:r>
                      <a:r>
                        <a:rPr lang="en-US" sz="1200" kern="50" baseline="-25000" dirty="0">
                          <a:effectLst/>
                        </a:rPr>
                        <a:t>REL </a:t>
                      </a:r>
                      <a:r>
                        <a:rPr lang="en-US" sz="1200" kern="50" dirty="0">
                          <a:effectLst/>
                        </a:rPr>
                        <a:t>[ppm]</a:t>
                      </a:r>
                      <a:endParaRPr lang="en-US" sz="1200" kern="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125</a:t>
                      </a:r>
                      <a:endParaRPr lang="en-US" sz="1200" kern="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I</a:t>
                      </a:r>
                      <a:r>
                        <a:rPr lang="en-US" sz="1200" kern="50" baseline="-25000">
                          <a:effectLst/>
                        </a:rPr>
                        <a:t>ERR(Low) </a:t>
                      </a:r>
                      <a:r>
                        <a:rPr lang="en-US" sz="1200" kern="50">
                          <a:effectLst/>
                        </a:rPr>
                        <a:t>(3)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I</a:t>
                      </a:r>
                      <a:r>
                        <a:rPr lang="en-GB" sz="1100" kern="0" baseline="-25000">
                          <a:effectLst/>
                        </a:rPr>
                        <a:t>MIN</a:t>
                      </a:r>
                      <a:r>
                        <a:rPr lang="en-GB" sz="1100" kern="0">
                          <a:effectLst/>
                        </a:rPr>
                        <a:t> </a:t>
                      </a:r>
                      <a:r>
                        <a:rPr lang="en-US" sz="1200" kern="50">
                          <a:effectLst/>
                        </a:rPr>
                        <a:t>E</a:t>
                      </a:r>
                      <a:r>
                        <a:rPr lang="en-US" sz="1200" kern="50" baseline="-25000">
                          <a:effectLst/>
                        </a:rPr>
                        <a:t>REL</a:t>
                      </a:r>
                      <a:endParaRPr lang="en-US" sz="1200" kern="50">
                        <a:effectLst/>
                      </a:endParaRPr>
                    </a:p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or 2.75 mA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I</a:t>
                      </a:r>
                      <a:r>
                        <a:rPr lang="en-GB" sz="1100" kern="0" baseline="-25000">
                          <a:effectLst/>
                        </a:rPr>
                        <a:t>MIN</a:t>
                      </a:r>
                      <a:r>
                        <a:rPr lang="en-GB" sz="1100" kern="0">
                          <a:effectLst/>
                        </a:rPr>
                        <a:t> </a:t>
                      </a:r>
                      <a:r>
                        <a:rPr lang="en-US" sz="1200" kern="50">
                          <a:effectLst/>
                        </a:rPr>
                        <a:t>E</a:t>
                      </a:r>
                      <a:r>
                        <a:rPr lang="en-US" sz="1200" kern="50" baseline="-25000">
                          <a:effectLst/>
                        </a:rPr>
                        <a:t>REL</a:t>
                      </a:r>
                      <a:endParaRPr lang="en-US" sz="1200" kern="50">
                        <a:effectLst/>
                      </a:endParaRPr>
                    </a:p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or 0.5 mA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I</a:t>
                      </a:r>
                      <a:r>
                        <a:rPr lang="en-US" sz="1200" kern="50" baseline="-25000">
                          <a:effectLst/>
                        </a:rPr>
                        <a:t>ERR(Hi)</a:t>
                      </a:r>
                      <a:r>
                        <a:rPr lang="en-US" sz="1200" kern="50">
                          <a:effectLst/>
                        </a:rPr>
                        <a:t> (3)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I</a:t>
                      </a:r>
                      <a:r>
                        <a:rPr lang="en-GB" sz="1100" kern="0" baseline="-25000">
                          <a:effectLst/>
                        </a:rPr>
                        <a:t>MAX</a:t>
                      </a:r>
                      <a:r>
                        <a:rPr lang="en-GB" sz="1100" kern="0">
                          <a:effectLst/>
                        </a:rPr>
                        <a:t> </a:t>
                      </a:r>
                      <a:r>
                        <a:rPr lang="en-US" sz="1200" kern="50">
                          <a:effectLst/>
                        </a:rPr>
                        <a:t>E</a:t>
                      </a:r>
                      <a:r>
                        <a:rPr lang="en-US" sz="1200" kern="50" baseline="-25000">
                          <a:effectLst/>
                        </a:rPr>
                        <a:t>REL</a:t>
                      </a:r>
                      <a:endParaRPr lang="en-US" sz="1200" kern="50">
                        <a:effectLst/>
                      </a:endParaRPr>
                    </a:p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or 2.75 mA</a:t>
                      </a:r>
                      <a:endParaRPr lang="en-US" sz="1200" kern="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>
                          <a:effectLst/>
                        </a:rPr>
                        <a:t>I</a:t>
                      </a:r>
                      <a:r>
                        <a:rPr lang="en-GB" sz="1100" kern="0" baseline="-25000" dirty="0">
                          <a:effectLst/>
                        </a:rPr>
                        <a:t>MAX</a:t>
                      </a:r>
                      <a:r>
                        <a:rPr lang="en-GB" sz="1100" kern="0" dirty="0">
                          <a:effectLst/>
                        </a:rPr>
                        <a:t> </a:t>
                      </a:r>
                      <a:r>
                        <a:rPr lang="en-US" sz="1200" kern="50" dirty="0">
                          <a:effectLst/>
                        </a:rPr>
                        <a:t>E</a:t>
                      </a:r>
                      <a:r>
                        <a:rPr lang="en-US" sz="1200" kern="50" baseline="-25000" dirty="0">
                          <a:effectLst/>
                        </a:rPr>
                        <a:t>REL</a:t>
                      </a:r>
                      <a:endParaRPr lang="en-US" sz="1200" kern="50" dirty="0">
                        <a:effectLst/>
                      </a:endParaRPr>
                    </a:p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>
                          <a:effectLst/>
                        </a:rPr>
                        <a:t>or 0.5 mA</a:t>
                      </a:r>
                      <a:endParaRPr lang="en-US" sz="1200" kern="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2479852" y="3218688"/>
            <a:ext cx="0" cy="475488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335" y="329549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8.33 ppm FS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38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Tracking Error: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The </a:t>
                </a:r>
                <a:r>
                  <a:rPr lang="en-US" dirty="0"/>
                  <a:t>tracking error is defined as follow</a:t>
                </a:r>
                <a:r>
                  <a:rPr lang="en-US" dirty="0" smtClean="0"/>
                  <a:t>:</a:t>
                </a:r>
              </a:p>
              <a:p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/>
                          </m:ctrlPr>
                        </m:dPr>
                        <m:e>
                          <m:f>
                            <m:fPr>
                              <m:ctrlPr>
                                <a:rPr lang="en-US" i="1"/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𝐼</m:t>
                                  </m:r>
                                </m:e>
                                <m:sub>
                                  <m:r>
                                    <a:rPr lang="en-US" i="1"/>
                                    <m:t>𝑂𝑈𝑇𝑃𝑈𝑇</m:t>
                                  </m:r>
                                </m:sub>
                              </m:sSub>
                              <m:r>
                                <a:rPr lang="en-US" i="1"/>
                                <m:t>(</m:t>
                              </m:r>
                              <m:r>
                                <a:rPr lang="en-US" i="1"/>
                                <m:t>𝑡</m:t>
                              </m:r>
                              <m:r>
                                <a:rPr lang="en-US" i="1"/>
                                <m:t>)−</m:t>
                              </m:r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𝐼</m:t>
                                  </m:r>
                                </m:e>
                                <m:sub>
                                  <m:r>
                                    <a:rPr lang="en-US" i="1"/>
                                    <m:t>𝑅𝐸𝐹</m:t>
                                  </m:r>
                                </m:sub>
                              </m:sSub>
                              <m:r>
                                <a:rPr lang="en-US" i="1"/>
                                <m:t>(</m:t>
                              </m:r>
                              <m:r>
                                <a:rPr lang="en-US" i="1"/>
                                <m:t>𝑡</m:t>
                              </m:r>
                              <m:r>
                                <a:rPr lang="en-US" i="1"/>
                                <m:t>−</m:t>
                              </m:r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𝑡</m:t>
                                  </m:r>
                                </m:e>
                                <m:sub>
                                  <m:r>
                                    <a:rPr lang="en-US" i="1"/>
                                    <m:t>𝑑</m:t>
                                  </m:r>
                                </m:sub>
                              </m:sSub>
                              <m:r>
                                <a:rPr lang="en-US" i="1"/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𝐼</m:t>
                                  </m:r>
                                </m:e>
                                <m:sub>
                                  <m:r>
                                    <a:rPr lang="en-US" i="1"/>
                                    <m:t>𝑅𝐸𝐹</m:t>
                                  </m:r>
                                </m:sub>
                              </m:sSub>
                              <m:r>
                                <a:rPr lang="en-US" i="1"/>
                                <m:t>(</m:t>
                              </m:r>
                              <m:r>
                                <a:rPr lang="en-US" i="1"/>
                                <m:t>𝑡</m:t>
                              </m:r>
                              <m:r>
                                <a:rPr lang="en-US" i="1"/>
                                <m:t>−</m:t>
                              </m:r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𝑡</m:t>
                                  </m:r>
                                </m:e>
                                <m:sub>
                                  <m:r>
                                    <a:rPr lang="en-US" i="1"/>
                                    <m:t>𝑑</m:t>
                                  </m:r>
                                </m:sub>
                              </m:sSub>
                              <m:r>
                                <a:rPr lang="en-US" i="1"/>
                                <m:t>)</m:t>
                              </m:r>
                            </m:den>
                          </m:f>
                          <m:r>
                            <a:rPr lang="en-US" i="1"/>
                            <m:t> </m:t>
                          </m:r>
                        </m:e>
                      </m:d>
                      <m:r>
                        <a:rPr lang="en-US" i="1"/>
                        <m:t> ≤ 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𝐸</m:t>
                          </m:r>
                        </m:e>
                        <m:sub>
                          <m:r>
                            <a:rPr lang="en-US" i="1"/>
                            <m:t>𝑇𝐶𝐾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algn="ctr"/>
                <a:r>
                  <a:rPr lang="en-US" dirty="0"/>
                  <a:t> </a:t>
                </a:r>
              </a:p>
              <a:p>
                <a:pPr marL="0" indent="0">
                  <a:buNone/>
                </a:pPr>
                <a:r>
                  <a:rPr lang="en-US" dirty="0"/>
                  <a:t>Where:</a:t>
                </a:r>
              </a:p>
              <a:p>
                <a:pPr marL="457200" lvl="1" indent="0">
                  <a:buNone/>
                </a:pPr>
                <a:r>
                  <a:rPr lang="en-US" dirty="0"/>
                  <a:t> I</a:t>
                </a:r>
                <a:r>
                  <a:rPr lang="en-US" baseline="-25000" dirty="0"/>
                  <a:t>OUTPUT</a:t>
                </a:r>
                <a:r>
                  <a:rPr lang="en-US" dirty="0"/>
                  <a:t>(t)  = output current of a power supply</a:t>
                </a:r>
              </a:p>
              <a:p>
                <a:pPr marL="457200" lvl="1" indent="0">
                  <a:buNone/>
                </a:pPr>
                <a:r>
                  <a:rPr lang="en-US" dirty="0"/>
                  <a:t> I</a:t>
                </a:r>
                <a:r>
                  <a:rPr lang="en-US" baseline="-25000" dirty="0"/>
                  <a:t>REF</a:t>
                </a:r>
                <a:r>
                  <a:rPr lang="en-US" dirty="0"/>
                  <a:t>(t)  = input reference values downloaded into the power supply</a:t>
                </a:r>
              </a:p>
              <a:p>
                <a:pPr marL="457200" lvl="1" indent="0">
                  <a:buNone/>
                </a:pPr>
                <a:r>
                  <a:rPr lang="en-US" dirty="0"/>
                  <a:t> t</a:t>
                </a:r>
                <a:r>
                  <a:rPr lang="en-US" baseline="-25000" dirty="0"/>
                  <a:t>d</a:t>
                </a:r>
                <a:r>
                  <a:rPr lang="en-US" dirty="0"/>
                  <a:t> = delay time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00" t="-10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18</a:t>
            </a:fld>
            <a:endParaRPr lang="es-E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896329"/>
              </p:ext>
            </p:extLst>
          </p:nvPr>
        </p:nvGraphicFramePr>
        <p:xfrm>
          <a:off x="1213866" y="1702956"/>
          <a:ext cx="6057900" cy="182880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4572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Times New Roman"/>
                          <a:ea typeface="SimSun"/>
                          <a:cs typeface="Mangal"/>
                        </a:rPr>
                        <a:t>Tracking error E</a:t>
                      </a:r>
                      <a:r>
                        <a:rPr lang="en-US" sz="1200" kern="50" baseline="-25000">
                          <a:effectLst/>
                          <a:latin typeface="Times New Roman"/>
                          <a:ea typeface="SimSun"/>
                          <a:cs typeface="Mangal"/>
                        </a:rPr>
                        <a:t>TCK</a:t>
                      </a:r>
                      <a:r>
                        <a:rPr lang="en-US" sz="1200" kern="50">
                          <a:effectLst/>
                          <a:latin typeface="Times New Roman"/>
                          <a:ea typeface="SimSun"/>
                          <a:cs typeface="Mangal"/>
                        </a:rPr>
                        <a:t> [ppm]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462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ALBA Calendar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19</a:t>
            </a:fld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32" y="1593798"/>
            <a:ext cx="8534513" cy="371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07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ALBA Synchrotron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914" y="1521562"/>
            <a:ext cx="7840436" cy="4655401"/>
          </a:xfrm>
        </p:spPr>
        <p:txBody>
          <a:bodyPr/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ALBA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Spanish synchrotron light source. It is a complex of electron accelerators to produce synchrotron light, which allows visualization and analysis of matter and its properties at atomic and molecular levels.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ALBA is in operation since May 2012 and has seven beamlines which are able to perform experiments in different scientific fields: physics, chemistry, life sciences, materials science, cultural heritage, biology, nanotechnology,... Two new beamlines were initiated in 2014 to be devoted to infrared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microspectroscopy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photoemission with angular resolution in 2017 and 2019, respectively. In 2016, a new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microfocus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beamline for macromolecular crystallography has been started with the aim of having the first users in 2020.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scientific infrastructure produces 5.700 hours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beamtime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year and is available for the academic and the industrial sector to give service to more than 1.000 researchers every year.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223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9750" y="719138"/>
            <a:ext cx="6553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50668" y="196431"/>
            <a:ext cx="5716829" cy="633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ca-E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ALBA </a:t>
            </a:r>
            <a:br>
              <a:rPr lang="ca-E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a-E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SYNCHROTRON ACCELERATORS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52600"/>
            <a:ext cx="5099050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4343400" y="5867400"/>
            <a:ext cx="792163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ES" alt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 flipV="1">
            <a:off x="5105400" y="6096000"/>
            <a:ext cx="2058988" cy="2127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175500" y="5956300"/>
            <a:ext cx="1860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n-US">
                <a:solidFill>
                  <a:srgbClr val="FF0000"/>
                </a:solidFill>
              </a:rPr>
              <a:t>Linac-to-Booster</a:t>
            </a:r>
          </a:p>
          <a:p>
            <a:pPr eaLnBrk="1" hangingPunct="1"/>
            <a:r>
              <a:rPr lang="es-ES" altLang="en-US">
                <a:solidFill>
                  <a:srgbClr val="FF3300"/>
                </a:solidFill>
              </a:rPr>
              <a:t>Transfer line</a:t>
            </a:r>
            <a:endParaRPr lang="ca-ES" altLang="en-US">
              <a:solidFill>
                <a:srgbClr val="FF3300"/>
              </a:solidFill>
            </a:endParaRP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6553200" y="3276600"/>
            <a:ext cx="381000" cy="792163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ES" alt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380288" y="1773238"/>
            <a:ext cx="1631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n-US">
                <a:solidFill>
                  <a:srgbClr val="FF0000"/>
                </a:solidFill>
              </a:rPr>
              <a:t>Booster-to-SR</a:t>
            </a:r>
          </a:p>
          <a:p>
            <a:pPr eaLnBrk="1" hangingPunct="1"/>
            <a:r>
              <a:rPr lang="es-ES" altLang="en-US">
                <a:solidFill>
                  <a:srgbClr val="FF3300"/>
                </a:solidFill>
              </a:rPr>
              <a:t>Transfer line</a:t>
            </a:r>
            <a:endParaRPr lang="ca-ES" altLang="en-US">
              <a:solidFill>
                <a:srgbClr val="FF3300"/>
              </a:solidFill>
            </a:endParaRP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6858000" y="2133600"/>
            <a:ext cx="593725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23850" y="6092825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n-US">
                <a:solidFill>
                  <a:srgbClr val="FF0000"/>
                </a:solidFill>
              </a:rPr>
              <a:t>Storage Ring</a:t>
            </a:r>
            <a:endParaRPr lang="ca-ES" altLang="en-US">
              <a:solidFill>
                <a:srgbClr val="FF3300"/>
              </a:solidFill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50825" y="1628775"/>
            <a:ext cx="971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n-US">
                <a:solidFill>
                  <a:srgbClr val="FF0000"/>
                </a:solidFill>
              </a:rPr>
              <a:t>Booster</a:t>
            </a:r>
          </a:p>
          <a:p>
            <a:pPr eaLnBrk="1" hangingPunct="1"/>
            <a:r>
              <a:rPr lang="es-ES" altLang="en-US">
                <a:solidFill>
                  <a:srgbClr val="FF0000"/>
                </a:solidFill>
              </a:rPr>
              <a:t>(inner)</a:t>
            </a:r>
            <a:endParaRPr lang="ca-ES" altLang="en-US">
              <a:solidFill>
                <a:srgbClr val="FF3300"/>
              </a:solidFill>
            </a:endParaRP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1187450" y="1844675"/>
            <a:ext cx="2165350" cy="8985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1835150" y="5181600"/>
            <a:ext cx="1060450" cy="10556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_U5L875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2275"/>
            <a:ext cx="9144000" cy="3756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264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_U5L5335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593725"/>
            <a:ext cx="4592637" cy="603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7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Distribution of Power Supplies</a:t>
            </a:r>
            <a:br>
              <a:rPr lang="en-US" dirty="0"/>
            </a:br>
            <a:r>
              <a:rPr lang="en-US" dirty="0"/>
              <a:t> in the Service </a:t>
            </a:r>
            <a:r>
              <a:rPr lang="en-US" dirty="0" smtClean="0"/>
              <a:t>Area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6</a:t>
            </a:fld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253" y="1168464"/>
            <a:ext cx="5082280" cy="5045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154256" y="2420457"/>
            <a:ext cx="109696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1400" b="1" dirty="0">
                <a:solidFill>
                  <a:srgbClr val="FF0000"/>
                </a:solidFill>
              </a:rPr>
              <a:t>BO-MAINS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560393" y="3917950"/>
            <a:ext cx="1189038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1400" b="1">
                <a:solidFill>
                  <a:srgbClr val="FF0000"/>
                </a:solidFill>
              </a:rPr>
              <a:t>SR-MAINS</a:t>
            </a:r>
            <a:endParaRPr lang="en-US" altLang="en-US" sz="1400" b="1">
              <a:solidFill>
                <a:srgbClr val="FF0000"/>
              </a:solidFill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 rot="1254489">
            <a:off x="5549406" y="4097338"/>
            <a:ext cx="822325" cy="3651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 rot="-1700741">
            <a:off x="5338267" y="2757224"/>
            <a:ext cx="822325" cy="18097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119290" y="3298864"/>
            <a:ext cx="5492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1400" b="1" dirty="0">
                <a:solidFill>
                  <a:srgbClr val="FF0000"/>
                </a:solidFill>
              </a:rPr>
              <a:t>BT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V="1">
            <a:off x="5419253" y="3069713"/>
            <a:ext cx="184150" cy="2746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560393" y="4444774"/>
            <a:ext cx="5492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1400" b="1" dirty="0">
                <a:solidFill>
                  <a:srgbClr val="FF0000"/>
                </a:solidFill>
              </a:rPr>
              <a:t>LT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4857293" y="4710113"/>
            <a:ext cx="0" cy="396081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8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7</a:t>
            </a:fld>
            <a:endParaRPr lang="es-ES" dirty="0"/>
          </a:p>
        </p:txBody>
      </p:sp>
      <p:pic>
        <p:nvPicPr>
          <p:cNvPr id="2050" name="Imat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915" y="3798973"/>
            <a:ext cx="4252586" cy="126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99208" y="5388177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hlinkClick r:id="rId3"/>
              </a:rPr>
              <a:t>Power Converters for ALBA Booster</a:t>
            </a:r>
            <a:endParaRPr lang="en-GB" sz="1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613634"/>
              </p:ext>
            </p:extLst>
          </p:nvPr>
        </p:nvGraphicFramePr>
        <p:xfrm>
          <a:off x="2585343" y="1922297"/>
          <a:ext cx="3427730" cy="15144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68425"/>
                <a:gridCol w="489585"/>
                <a:gridCol w="489585"/>
                <a:gridCol w="540385"/>
                <a:gridCol w="539750"/>
              </a:tblGrid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 dirty="0">
                          <a:effectLst/>
                        </a:rPr>
                        <a:t>Type of PC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Bend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QS180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QS340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QC340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Nr of PCs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2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2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1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1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Load R [mOhm]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710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440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610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2360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Load L [mH]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200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27.2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48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216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Irated peak [A]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±750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±180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±180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±180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Vrated peak [V]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±1000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±120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±200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±750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Resolution [ppm]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5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5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5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5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Stability 100s 8h [ppm]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±15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±15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±15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±15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kern="800">
                          <a:effectLst/>
                        </a:rPr>
                        <a:t>Reproducibility [ppm]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±50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±50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>
                          <a:solidFill>
                            <a:srgbClr val="122D4F"/>
                          </a:solidFill>
                          <a:effectLst/>
                        </a:rPr>
                        <a:t>±50</a:t>
                      </a:r>
                      <a:endParaRPr lang="en-US" sz="1000" b="1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kern="800" dirty="0">
                          <a:solidFill>
                            <a:srgbClr val="122D4F"/>
                          </a:solidFill>
                          <a:effectLst/>
                        </a:rPr>
                        <a:t>±50</a:t>
                      </a:r>
                      <a:endParaRPr lang="en-US" sz="1000" b="1" dirty="0">
                        <a:solidFill>
                          <a:srgbClr val="122D4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333600" y="1484986"/>
            <a:ext cx="2794407" cy="13898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Magnet Families</a:t>
            </a:r>
          </a:p>
        </p:txBody>
      </p:sp>
    </p:spTree>
    <p:extLst>
      <p:ext uri="{BB962C8B-B14F-4D97-AF65-F5344CB8AC3E}">
        <p14:creationId xmlns:p14="http://schemas.microsoft.com/office/powerpoint/2010/main" val="129832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Booster Bending Output Current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8</a:t>
            </a:fld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6" b="2316"/>
          <a:stretch>
            <a:fillRect/>
          </a:stretch>
        </p:blipFill>
        <p:spPr bwMode="auto">
          <a:xfrm>
            <a:off x="674688" y="1235443"/>
            <a:ext cx="7840662" cy="483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5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Booster Bending Power Supply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Booster Power Supplies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9</a:t>
            </a:fld>
            <a:endParaRPr lang="es-E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8" y="1448299"/>
            <a:ext cx="7840662" cy="4412253"/>
          </a:xfrm>
        </p:spPr>
      </p:pic>
    </p:spTree>
    <p:extLst>
      <p:ext uri="{BB962C8B-B14F-4D97-AF65-F5344CB8AC3E}">
        <p14:creationId xmlns:p14="http://schemas.microsoft.com/office/powerpoint/2010/main" val="8255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Autofit/>
      </a:bodyPr>
      <a:lstStyle>
        <a:defPPr>
          <a:defRPr sz="28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4686</TotalTime>
  <Words>725</Words>
  <Application>Microsoft Office PowerPoint</Application>
  <PresentationFormat>On-screen Show (4:3)</PresentationFormat>
  <Paragraphs>234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Tema de Office</vt:lpstr>
      <vt:lpstr>Booster  Main Power Supplies</vt:lpstr>
      <vt:lpstr>The ALBA Synchrotron</vt:lpstr>
      <vt:lpstr>OVERVIEW OF ALBA  SYNCHROTRON ACCELERATORS</vt:lpstr>
      <vt:lpstr>PowerPoint Presentation</vt:lpstr>
      <vt:lpstr>PowerPoint Presentation</vt:lpstr>
      <vt:lpstr>Distribution of Power Supplies  in the Service Area</vt:lpstr>
      <vt:lpstr>PowerPoint Presentation</vt:lpstr>
      <vt:lpstr>Booster Bending Output Current</vt:lpstr>
      <vt:lpstr>Today’s Booster Bending Power Supply</vt:lpstr>
      <vt:lpstr>Booster Bending Output Voltages</vt:lpstr>
      <vt:lpstr>Booster Top-up Mode Operation</vt:lpstr>
      <vt:lpstr>Synchronization with other Components of the Accelerators</vt:lpstr>
      <vt:lpstr>Why New Power Supplies ?</vt:lpstr>
      <vt:lpstr>Summary</vt:lpstr>
      <vt:lpstr>PowerPoint Presentation</vt:lpstr>
      <vt:lpstr>PowerPoint Presentation</vt:lpstr>
      <vt:lpstr>PowerPoint Presentation</vt:lpstr>
      <vt:lpstr>PowerPoint Presentation</vt:lpstr>
      <vt:lpstr> ALBA Calendar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Lucas Wainer</dc:creator>
  <cp:lastModifiedBy>Roberto ArturoPetrocelli</cp:lastModifiedBy>
  <cp:revision>22</cp:revision>
  <dcterms:created xsi:type="dcterms:W3CDTF">2015-04-21T23:16:41Z</dcterms:created>
  <dcterms:modified xsi:type="dcterms:W3CDTF">2019-11-12T16:01:39Z</dcterms:modified>
</cp:coreProperties>
</file>