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vml" ContentType="application/vnd.openxmlformats-officedocument.vmlDrawing"/>
  <Default Extension="vsdx" ContentType="application/vnd.ms-visio.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333" r:id="rId5"/>
    <p:sldId id="332" r:id="rId6"/>
    <p:sldId id="336" r:id="rId7"/>
    <p:sldId id="280" r:id="rId8"/>
    <p:sldId id="320" r:id="rId9"/>
    <p:sldId id="330" r:id="rId10"/>
    <p:sldId id="329" r:id="rId11"/>
    <p:sldId id="328" r:id="rId12"/>
    <p:sldId id="321" r:id="rId13"/>
    <p:sldId id="323" r:id="rId14"/>
    <p:sldId id="322" r:id="rId15"/>
    <p:sldId id="334" r:id="rId16"/>
    <p:sldId id="324" r:id="rId17"/>
    <p:sldId id="325" r:id="rId18"/>
    <p:sldId id="326" r:id="rId19"/>
    <p:sldId id="327" r:id="rId20"/>
    <p:sldId id="335" r:id="rId21"/>
    <p:sldId id="297" r:id="rId22"/>
    <p:sldId id="301" r:id="rId23"/>
    <p:sldId id="258" r:id="rId24"/>
    <p:sldId id="317" r:id="rId25"/>
    <p:sldId id="31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2CF446-B8BE-4FD4-B9A7-2FCFD19C5661}">
          <p14:sldIdLst>
            <p14:sldId id="256"/>
            <p14:sldId id="257"/>
            <p14:sldId id="259"/>
            <p14:sldId id="333"/>
            <p14:sldId id="332"/>
            <p14:sldId id="336"/>
            <p14:sldId id="280"/>
            <p14:sldId id="320"/>
            <p14:sldId id="330"/>
            <p14:sldId id="329"/>
            <p14:sldId id="328"/>
            <p14:sldId id="321"/>
            <p14:sldId id="323"/>
            <p14:sldId id="322"/>
            <p14:sldId id="334"/>
            <p14:sldId id="324"/>
            <p14:sldId id="325"/>
            <p14:sldId id="326"/>
            <p14:sldId id="327"/>
            <p14:sldId id="335"/>
            <p14:sldId id="297"/>
            <p14:sldId id="301"/>
            <p14:sldId id="258"/>
            <p14:sldId id="317"/>
            <p14:sldId id="31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285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5" autoAdjust="0"/>
    <p:restoredTop sz="94661" autoAdjust="0"/>
  </p:normalViewPr>
  <p:slideViewPr>
    <p:cSldViewPr snapToGrid="0" snapToObjects="1">
      <p:cViewPr varScale="1">
        <p:scale>
          <a:sx n="166" d="100"/>
          <a:sy n="166" d="100"/>
        </p:scale>
        <p:origin x="4182" y="132"/>
      </p:cViewPr>
      <p:guideLst>
        <p:guide orient="horz" pos="2092"/>
        <p:guide pos="2857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91" d="100"/>
          <a:sy n="91" d="100"/>
        </p:scale>
        <p:origin x="31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papaste\cernbox\2019-10-14_ALBA_Analysis\AlbaBook_v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Budget Allocation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tx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DDC-43FC-96DB-02159863239A}"/>
              </c:ext>
            </c:extLst>
          </c:dPt>
          <c:dPt>
            <c:idx val="1"/>
            <c:bubble3D val="0"/>
            <c:spPr>
              <a:solidFill>
                <a:srgbClr val="FF66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DDC-43FC-96DB-02159863239A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DDC-43FC-96DB-02159863239A}"/>
              </c:ext>
            </c:extLst>
          </c:dPt>
          <c:dPt>
            <c:idx val="3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DDC-43FC-96DB-02159863239A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'Technical Baseline'!$B$39:$B$42</c:f>
              <c:strCache>
                <c:ptCount val="4"/>
                <c:pt idx="0">
                  <c:v>Bending</c:v>
                </c:pt>
                <c:pt idx="1">
                  <c:v>QS180</c:v>
                </c:pt>
                <c:pt idx="2">
                  <c:v>QS340</c:v>
                </c:pt>
                <c:pt idx="3">
                  <c:v>QC340</c:v>
                </c:pt>
              </c:strCache>
            </c:strRef>
          </c:cat>
          <c:val>
            <c:numRef>
              <c:f>'Technical Baseline'!$C$39:$C$42</c:f>
              <c:numCache>
                <c:formatCode>General</c:formatCode>
                <c:ptCount val="4"/>
                <c:pt idx="0">
                  <c:v>6</c:v>
                </c:pt>
                <c:pt idx="1">
                  <c:v>2</c:v>
                </c:pt>
                <c:pt idx="2">
                  <c:v>1</c:v>
                </c:pt>
                <c:pt idx="3">
                  <c:v>1.84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DDC-43FC-96DB-02159863239A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3B3BF-2BF7-4FC2-B2D1-F787FA0D4456}" type="datetimeFigureOut">
              <a:rPr lang="en-GB" smtClean="0"/>
              <a:t>13/11/2019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4B88C7-5835-4626-A663-F25ED70E80C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9764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7844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5530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98382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CC7D8AA-C56F-439E-9870-435D2CBD351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3302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1DAB5A-D39B-464F-946B-D7D890586414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290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slid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7076798" y="6396932"/>
            <a:ext cx="994182" cy="313053"/>
            <a:chOff x="1995687" y="4992695"/>
            <a:chExt cx="1275988" cy="399832"/>
          </a:xfrm>
          <a:solidFill>
            <a:schemeClr val="bg1"/>
          </a:soli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995687" y="4992695"/>
              <a:ext cx="1275988" cy="399832"/>
            </a:xfrm>
            <a:prstGeom prst="rect">
              <a:avLst/>
            </a:prstGeom>
            <a:grpFill/>
            <a:ln w="3175">
              <a:solidFill>
                <a:schemeClr val="tx1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Rectangle 6"/>
            <p:cNvSpPr>
              <a:spLocks noChangeArrowheads="1"/>
            </p:cNvSpPr>
            <p:nvPr/>
          </p:nvSpPr>
          <p:spPr bwMode="auto">
            <a:xfrm>
              <a:off x="2512674" y="5032361"/>
              <a:ext cx="707740" cy="3144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effectLst/>
                  <a:latin typeface="Franklin Gothic Demi Cond" panose="020B0706030402020204" pitchFamily="34" charset="0"/>
                </a:rPr>
                <a:t>SIRIUS</a:t>
              </a:r>
              <a:endParaRPr kumimoji="0" lang="en-US" altLang="en-US" sz="1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sp>
          <p:nvSpPr>
            <p:cNvPr id="14" name="Freeform 9"/>
            <p:cNvSpPr>
              <a:spLocks/>
            </p:cNvSpPr>
            <p:nvPr/>
          </p:nvSpPr>
          <p:spPr bwMode="auto">
            <a:xfrm>
              <a:off x="2207255" y="5013847"/>
              <a:ext cx="57798" cy="148109"/>
            </a:xfrm>
            <a:custGeom>
              <a:avLst/>
              <a:gdLst>
                <a:gd name="T0" fmla="*/ 23 w 41"/>
                <a:gd name="T1" fmla="*/ 0 h 399"/>
                <a:gd name="T2" fmla="*/ 41 w 41"/>
                <a:gd name="T3" fmla="*/ 399 h 399"/>
                <a:gd name="T4" fmla="*/ 0 w 41"/>
                <a:gd name="T5" fmla="*/ 399 h 399"/>
                <a:gd name="T6" fmla="*/ 23 w 41"/>
                <a:gd name="T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23" y="0"/>
                  </a:moveTo>
                  <a:lnTo>
                    <a:pt x="41" y="399"/>
                  </a:lnTo>
                  <a:lnTo>
                    <a:pt x="0" y="39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0"/>
            <p:cNvSpPr>
              <a:spLocks/>
            </p:cNvSpPr>
            <p:nvPr/>
          </p:nvSpPr>
          <p:spPr bwMode="auto">
            <a:xfrm>
              <a:off x="2283177" y="5167237"/>
              <a:ext cx="151844" cy="45719"/>
            </a:xfrm>
            <a:custGeom>
              <a:avLst/>
              <a:gdLst>
                <a:gd name="T0" fmla="*/ 397 w 397"/>
                <a:gd name="T1" fmla="*/ 23 h 42"/>
                <a:gd name="T2" fmla="*/ 0 w 397"/>
                <a:gd name="T3" fmla="*/ 42 h 42"/>
                <a:gd name="T4" fmla="*/ 0 w 397"/>
                <a:gd name="T5" fmla="*/ 0 h 42"/>
                <a:gd name="T6" fmla="*/ 397 w 397"/>
                <a:gd name="T7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2">
                  <a:moveTo>
                    <a:pt x="397" y="23"/>
                  </a:moveTo>
                  <a:lnTo>
                    <a:pt x="0" y="42"/>
                  </a:lnTo>
                  <a:lnTo>
                    <a:pt x="0" y="0"/>
                  </a:lnTo>
                  <a:lnTo>
                    <a:pt x="397" y="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1"/>
            <p:cNvSpPr>
              <a:spLocks/>
            </p:cNvSpPr>
            <p:nvPr/>
          </p:nvSpPr>
          <p:spPr bwMode="auto">
            <a:xfrm>
              <a:off x="2054064" y="5172191"/>
              <a:ext cx="151461" cy="45719"/>
            </a:xfrm>
            <a:custGeom>
              <a:avLst/>
              <a:gdLst>
                <a:gd name="T0" fmla="*/ 0 w 396"/>
                <a:gd name="T1" fmla="*/ 18 h 41"/>
                <a:gd name="T2" fmla="*/ 396 w 396"/>
                <a:gd name="T3" fmla="*/ 0 h 41"/>
                <a:gd name="T4" fmla="*/ 396 w 396"/>
                <a:gd name="T5" fmla="*/ 41 h 41"/>
                <a:gd name="T6" fmla="*/ 0 w 396"/>
                <a:gd name="T7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41">
                  <a:moveTo>
                    <a:pt x="0" y="18"/>
                  </a:moveTo>
                  <a:lnTo>
                    <a:pt x="396" y="0"/>
                  </a:lnTo>
                  <a:lnTo>
                    <a:pt x="396" y="4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Freeform 12"/>
            <p:cNvSpPr>
              <a:spLocks/>
            </p:cNvSpPr>
            <p:nvPr/>
          </p:nvSpPr>
          <p:spPr bwMode="auto">
            <a:xfrm>
              <a:off x="2207255" y="5217242"/>
              <a:ext cx="57798" cy="148109"/>
            </a:xfrm>
            <a:custGeom>
              <a:avLst/>
              <a:gdLst>
                <a:gd name="T0" fmla="*/ 18 w 41"/>
                <a:gd name="T1" fmla="*/ 399 h 399"/>
                <a:gd name="T2" fmla="*/ 0 w 41"/>
                <a:gd name="T3" fmla="*/ 0 h 399"/>
                <a:gd name="T4" fmla="*/ 41 w 41"/>
                <a:gd name="T5" fmla="*/ 0 h 399"/>
                <a:gd name="T6" fmla="*/ 18 w 41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18" y="399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18" y="3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8" name="Oval 8"/>
            <p:cNvSpPr>
              <a:spLocks noChangeArrowheads="1"/>
            </p:cNvSpPr>
            <p:nvPr/>
          </p:nvSpPr>
          <p:spPr bwMode="auto">
            <a:xfrm>
              <a:off x="2160232" y="5115730"/>
              <a:ext cx="151844" cy="147738"/>
            </a:xfrm>
            <a:prstGeom prst="ellipse">
              <a:avLst/>
            </a:prstGeom>
            <a:gradFill flip="none" rotWithShape="1">
              <a:gsLst>
                <a:gs pos="100000">
                  <a:schemeClr val="tx2"/>
                </a:gs>
                <a:gs pos="1000">
                  <a:schemeClr val="tx1">
                    <a:lumMod val="40000"/>
                    <a:lumOff val="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 cap="sq">
              <a:solidFill>
                <a:schemeClr val="tx2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grpSp>
        <p:nvGrpSpPr>
          <p:cNvPr id="4" name="Group 3"/>
          <p:cNvGrpSpPr/>
          <p:nvPr userDrawn="1"/>
        </p:nvGrpSpPr>
        <p:grpSpPr>
          <a:xfrm>
            <a:off x="7076798" y="6396932"/>
            <a:ext cx="994182" cy="313053"/>
            <a:chOff x="1995687" y="4992695"/>
            <a:chExt cx="1275988" cy="399832"/>
          </a:xfrm>
          <a:solidFill>
            <a:schemeClr val="bg1"/>
          </a:solidFill>
        </p:grpSpPr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1995687" y="4992695"/>
              <a:ext cx="1275988" cy="399832"/>
            </a:xfrm>
            <a:prstGeom prst="rect">
              <a:avLst/>
            </a:prstGeom>
            <a:grpFill/>
            <a:ln w="3175">
              <a:solidFill>
                <a:schemeClr val="tx1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Rectangle 6"/>
            <p:cNvSpPr>
              <a:spLocks noChangeArrowheads="1"/>
            </p:cNvSpPr>
            <p:nvPr/>
          </p:nvSpPr>
          <p:spPr bwMode="auto">
            <a:xfrm>
              <a:off x="2512674" y="5032361"/>
              <a:ext cx="707740" cy="3144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effectLst/>
                  <a:latin typeface="Franklin Gothic Demi Cond" panose="020B0706030402020204" pitchFamily="34" charset="0"/>
                </a:rPr>
                <a:t>SIRIUS</a:t>
              </a:r>
              <a:endParaRPr kumimoji="0" lang="en-US" altLang="en-US" sz="1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2207255" y="5013847"/>
              <a:ext cx="57798" cy="148109"/>
            </a:xfrm>
            <a:custGeom>
              <a:avLst/>
              <a:gdLst>
                <a:gd name="T0" fmla="*/ 23 w 41"/>
                <a:gd name="T1" fmla="*/ 0 h 399"/>
                <a:gd name="T2" fmla="*/ 41 w 41"/>
                <a:gd name="T3" fmla="*/ 399 h 399"/>
                <a:gd name="T4" fmla="*/ 0 w 41"/>
                <a:gd name="T5" fmla="*/ 399 h 399"/>
                <a:gd name="T6" fmla="*/ 23 w 41"/>
                <a:gd name="T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23" y="0"/>
                  </a:moveTo>
                  <a:lnTo>
                    <a:pt x="41" y="399"/>
                  </a:lnTo>
                  <a:lnTo>
                    <a:pt x="0" y="39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2283177" y="5167237"/>
              <a:ext cx="151844" cy="45719"/>
            </a:xfrm>
            <a:custGeom>
              <a:avLst/>
              <a:gdLst>
                <a:gd name="T0" fmla="*/ 397 w 397"/>
                <a:gd name="T1" fmla="*/ 23 h 42"/>
                <a:gd name="T2" fmla="*/ 0 w 397"/>
                <a:gd name="T3" fmla="*/ 42 h 42"/>
                <a:gd name="T4" fmla="*/ 0 w 397"/>
                <a:gd name="T5" fmla="*/ 0 h 42"/>
                <a:gd name="T6" fmla="*/ 397 w 397"/>
                <a:gd name="T7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2">
                  <a:moveTo>
                    <a:pt x="397" y="23"/>
                  </a:moveTo>
                  <a:lnTo>
                    <a:pt x="0" y="42"/>
                  </a:lnTo>
                  <a:lnTo>
                    <a:pt x="0" y="0"/>
                  </a:lnTo>
                  <a:lnTo>
                    <a:pt x="397" y="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054064" y="5172191"/>
              <a:ext cx="151461" cy="45719"/>
            </a:xfrm>
            <a:custGeom>
              <a:avLst/>
              <a:gdLst>
                <a:gd name="T0" fmla="*/ 0 w 396"/>
                <a:gd name="T1" fmla="*/ 18 h 41"/>
                <a:gd name="T2" fmla="*/ 396 w 396"/>
                <a:gd name="T3" fmla="*/ 0 h 41"/>
                <a:gd name="T4" fmla="*/ 396 w 396"/>
                <a:gd name="T5" fmla="*/ 41 h 41"/>
                <a:gd name="T6" fmla="*/ 0 w 396"/>
                <a:gd name="T7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41">
                  <a:moveTo>
                    <a:pt x="0" y="18"/>
                  </a:moveTo>
                  <a:lnTo>
                    <a:pt x="396" y="0"/>
                  </a:lnTo>
                  <a:lnTo>
                    <a:pt x="396" y="4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2207255" y="5217242"/>
              <a:ext cx="57798" cy="148109"/>
            </a:xfrm>
            <a:custGeom>
              <a:avLst/>
              <a:gdLst>
                <a:gd name="T0" fmla="*/ 18 w 41"/>
                <a:gd name="T1" fmla="*/ 399 h 399"/>
                <a:gd name="T2" fmla="*/ 0 w 41"/>
                <a:gd name="T3" fmla="*/ 0 h 399"/>
                <a:gd name="T4" fmla="*/ 41 w 41"/>
                <a:gd name="T5" fmla="*/ 0 h 399"/>
                <a:gd name="T6" fmla="*/ 18 w 41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18" y="399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18" y="3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Oval 8"/>
            <p:cNvSpPr>
              <a:spLocks noChangeArrowheads="1"/>
            </p:cNvSpPr>
            <p:nvPr/>
          </p:nvSpPr>
          <p:spPr bwMode="auto">
            <a:xfrm>
              <a:off x="2160232" y="5115730"/>
              <a:ext cx="151844" cy="147738"/>
            </a:xfrm>
            <a:prstGeom prst="ellipse">
              <a:avLst/>
            </a:prstGeom>
            <a:gradFill flip="none" rotWithShape="1">
              <a:gsLst>
                <a:gs pos="100000">
                  <a:schemeClr val="tx2"/>
                </a:gs>
                <a:gs pos="1000">
                  <a:schemeClr val="tx1">
                    <a:lumMod val="40000"/>
                    <a:lumOff val="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 cap="sq">
              <a:solidFill>
                <a:schemeClr val="tx2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93776" indent="-457200">
              <a:buClr>
                <a:srgbClr val="0055A0"/>
              </a:buClr>
              <a:buSzPct val="70000"/>
              <a:buFont typeface="Wingdings 3" panose="05040102010807070707" pitchFamily="18" charset="2"/>
              <a:buChar char="Æ"/>
              <a:defRPr/>
            </a:lvl1pPr>
            <a:lvl2pPr marL="905256" indent="-457200">
              <a:buClr>
                <a:srgbClr val="E5721B"/>
              </a:buClr>
              <a:buFont typeface="Wingdings" panose="05000000000000000000" pitchFamily="2" charset="2"/>
              <a:buChar char="§"/>
              <a:defRPr/>
            </a:lvl2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7076798" y="6396932"/>
            <a:ext cx="994182" cy="313053"/>
            <a:chOff x="1995687" y="4992695"/>
            <a:chExt cx="1275988" cy="399832"/>
          </a:xfrm>
          <a:solidFill>
            <a:schemeClr val="bg1"/>
          </a:solidFill>
        </p:grpSpPr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995687" y="4992695"/>
              <a:ext cx="1275988" cy="399832"/>
            </a:xfrm>
            <a:prstGeom prst="rect">
              <a:avLst/>
            </a:prstGeom>
            <a:grpFill/>
            <a:ln w="3175">
              <a:solidFill>
                <a:schemeClr val="tx1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2512674" y="5032361"/>
              <a:ext cx="707740" cy="31447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600" b="0" i="0" u="none" strike="noStrike" cap="none" normalizeH="0" baseline="0" dirty="0">
                  <a:ln>
                    <a:noFill/>
                  </a:ln>
                  <a:effectLst/>
                  <a:latin typeface="Franklin Gothic Demi Cond" panose="020B0706030402020204" pitchFamily="34" charset="0"/>
                </a:rPr>
                <a:t>SIRIUS</a:t>
              </a:r>
              <a:endParaRPr kumimoji="0" lang="en-US" altLang="en-US" sz="100" b="0" i="0" u="none" strike="noStrike" cap="none" normalizeH="0" baseline="0" dirty="0">
                <a:ln>
                  <a:noFill/>
                </a:ln>
                <a:effectLst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2207255" y="5013847"/>
              <a:ext cx="57798" cy="148109"/>
            </a:xfrm>
            <a:custGeom>
              <a:avLst/>
              <a:gdLst>
                <a:gd name="T0" fmla="*/ 23 w 41"/>
                <a:gd name="T1" fmla="*/ 0 h 399"/>
                <a:gd name="T2" fmla="*/ 41 w 41"/>
                <a:gd name="T3" fmla="*/ 399 h 399"/>
                <a:gd name="T4" fmla="*/ 0 w 41"/>
                <a:gd name="T5" fmla="*/ 399 h 399"/>
                <a:gd name="T6" fmla="*/ 23 w 41"/>
                <a:gd name="T7" fmla="*/ 0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23" y="0"/>
                  </a:moveTo>
                  <a:lnTo>
                    <a:pt x="41" y="399"/>
                  </a:lnTo>
                  <a:lnTo>
                    <a:pt x="0" y="399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10"/>
            <p:cNvSpPr>
              <a:spLocks/>
            </p:cNvSpPr>
            <p:nvPr/>
          </p:nvSpPr>
          <p:spPr bwMode="auto">
            <a:xfrm>
              <a:off x="2283177" y="5167237"/>
              <a:ext cx="151844" cy="45719"/>
            </a:xfrm>
            <a:custGeom>
              <a:avLst/>
              <a:gdLst>
                <a:gd name="T0" fmla="*/ 397 w 397"/>
                <a:gd name="T1" fmla="*/ 23 h 42"/>
                <a:gd name="T2" fmla="*/ 0 w 397"/>
                <a:gd name="T3" fmla="*/ 42 h 42"/>
                <a:gd name="T4" fmla="*/ 0 w 397"/>
                <a:gd name="T5" fmla="*/ 0 h 42"/>
                <a:gd name="T6" fmla="*/ 397 w 397"/>
                <a:gd name="T7" fmla="*/ 2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7" h="42">
                  <a:moveTo>
                    <a:pt x="397" y="23"/>
                  </a:moveTo>
                  <a:lnTo>
                    <a:pt x="0" y="42"/>
                  </a:lnTo>
                  <a:lnTo>
                    <a:pt x="0" y="0"/>
                  </a:lnTo>
                  <a:lnTo>
                    <a:pt x="397" y="23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1"/>
            <p:cNvSpPr>
              <a:spLocks/>
            </p:cNvSpPr>
            <p:nvPr/>
          </p:nvSpPr>
          <p:spPr bwMode="auto">
            <a:xfrm>
              <a:off x="2054064" y="5172191"/>
              <a:ext cx="151461" cy="45719"/>
            </a:xfrm>
            <a:custGeom>
              <a:avLst/>
              <a:gdLst>
                <a:gd name="T0" fmla="*/ 0 w 396"/>
                <a:gd name="T1" fmla="*/ 18 h 41"/>
                <a:gd name="T2" fmla="*/ 396 w 396"/>
                <a:gd name="T3" fmla="*/ 0 h 41"/>
                <a:gd name="T4" fmla="*/ 396 w 396"/>
                <a:gd name="T5" fmla="*/ 41 h 41"/>
                <a:gd name="T6" fmla="*/ 0 w 396"/>
                <a:gd name="T7" fmla="*/ 1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" h="41">
                  <a:moveTo>
                    <a:pt x="0" y="18"/>
                  </a:moveTo>
                  <a:lnTo>
                    <a:pt x="396" y="0"/>
                  </a:lnTo>
                  <a:lnTo>
                    <a:pt x="396" y="41"/>
                  </a:lnTo>
                  <a:lnTo>
                    <a:pt x="0" y="18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2"/>
            <p:cNvSpPr>
              <a:spLocks/>
            </p:cNvSpPr>
            <p:nvPr/>
          </p:nvSpPr>
          <p:spPr bwMode="auto">
            <a:xfrm>
              <a:off x="2207255" y="5217242"/>
              <a:ext cx="57798" cy="148109"/>
            </a:xfrm>
            <a:custGeom>
              <a:avLst/>
              <a:gdLst>
                <a:gd name="T0" fmla="*/ 18 w 41"/>
                <a:gd name="T1" fmla="*/ 399 h 399"/>
                <a:gd name="T2" fmla="*/ 0 w 41"/>
                <a:gd name="T3" fmla="*/ 0 h 399"/>
                <a:gd name="T4" fmla="*/ 41 w 41"/>
                <a:gd name="T5" fmla="*/ 0 h 399"/>
                <a:gd name="T6" fmla="*/ 18 w 41"/>
                <a:gd name="T7" fmla="*/ 399 h 3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399">
                  <a:moveTo>
                    <a:pt x="18" y="399"/>
                  </a:moveTo>
                  <a:lnTo>
                    <a:pt x="0" y="0"/>
                  </a:lnTo>
                  <a:lnTo>
                    <a:pt x="41" y="0"/>
                  </a:lnTo>
                  <a:lnTo>
                    <a:pt x="18" y="399"/>
                  </a:ln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Oval 8"/>
            <p:cNvSpPr>
              <a:spLocks noChangeArrowheads="1"/>
            </p:cNvSpPr>
            <p:nvPr/>
          </p:nvSpPr>
          <p:spPr bwMode="auto">
            <a:xfrm>
              <a:off x="2160232" y="5115730"/>
              <a:ext cx="151844" cy="147738"/>
            </a:xfrm>
            <a:prstGeom prst="ellipse">
              <a:avLst/>
            </a:prstGeom>
            <a:gradFill flip="none" rotWithShape="1">
              <a:gsLst>
                <a:gs pos="100000">
                  <a:schemeClr val="tx2"/>
                </a:gs>
                <a:gs pos="1000">
                  <a:schemeClr val="tx1">
                    <a:lumMod val="40000"/>
                    <a:lumOff val="60000"/>
                  </a:schemeClr>
                </a:gs>
                <a:gs pos="100000">
                  <a:schemeClr val="tx1">
                    <a:tint val="23500"/>
                    <a:satMod val="16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3175" cap="sq">
              <a:solidFill>
                <a:schemeClr val="tx2"/>
              </a:solidFill>
              <a:prstDash val="solid"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/>
              <a:t>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Image 9" descr="bande-02.eps"/>
          <p:cNvPicPr>
            <a:picLocks noChangeAspect="1"/>
          </p:cNvPicPr>
          <p:nvPr userDrawn="1"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" y="6150798"/>
            <a:ext cx="946458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9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Visio_Drawing1.vs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49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hyperlink" Target="https://edms.cern.ch/document/1506381/1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emf"/><Relationship Id="rId5" Type="http://schemas.openxmlformats.org/officeDocument/2006/relationships/image" Target="../media/image13.emf"/><Relationship Id="rId4" Type="http://schemas.openxmlformats.org/officeDocument/2006/relationships/image" Target="../media/image12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emf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section-mpc.web.cern.ch/content/converters/sirius/general" TargetMode="Externa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hyperlink" Target="https://edms.cern.ch/document/1540790/1" TargetMode="External"/><Relationship Id="rId7" Type="http://schemas.openxmlformats.org/officeDocument/2006/relationships/image" Target="../media/image24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Relationship Id="rId9" Type="http://schemas.openxmlformats.org/officeDocument/2006/relationships/image" Target="../media/image26.sv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converter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family</a:t>
            </a: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14349" y="3472744"/>
            <a:ext cx="5210587" cy="669783"/>
          </a:xfrm>
          <a:prstGeom prst="rect">
            <a:avLst/>
          </a:prstGeom>
        </p:spPr>
        <p:txBody>
          <a:bodyPr vert="horz" lIns="45720" tIns="0" rIns="45720" bIns="0" anchor="b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CERN-TE-EPC</a:t>
            </a:r>
            <a:br>
              <a:rPr lang="en-GB" sz="1600" dirty="0"/>
            </a:br>
            <a:r>
              <a:rPr lang="en-GB" sz="1800" dirty="0"/>
              <a:t>13 June 2017</a:t>
            </a:r>
            <a:endParaRPr lang="en-GB" sz="1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276" y="13360"/>
            <a:ext cx="9144000" cy="8751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-12552" y="-5867"/>
            <a:ext cx="9156552" cy="2529992"/>
            <a:chOff x="-12552" y="-5867"/>
            <a:chExt cx="9156552" cy="2529992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9076" y="0"/>
              <a:ext cx="4474924" cy="2524125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7274"/>
            <a:stretch/>
          </p:blipFill>
          <p:spPr>
            <a:xfrm>
              <a:off x="-12552" y="-5867"/>
              <a:ext cx="4765527" cy="25241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244875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3D849-6180-4321-9FA2-1D6F4950F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industrialisation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45C1E-30F3-4A0D-9693-0E98B9A0E9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The main principles:</a:t>
            </a:r>
          </a:p>
          <a:p>
            <a:pPr lvl="1"/>
            <a:r>
              <a:rPr lang="en-GB" sz="1600" b="1" dirty="0"/>
              <a:t>Standardise solution across different projects</a:t>
            </a:r>
          </a:p>
          <a:p>
            <a:pPr lvl="2"/>
            <a:r>
              <a:rPr lang="en-GB" sz="1400" dirty="0"/>
              <a:t>Produce in large scale -&gt; lower prices</a:t>
            </a:r>
          </a:p>
          <a:p>
            <a:pPr lvl="1"/>
            <a:r>
              <a:rPr lang="en-GB" sz="1600" b="1" dirty="0"/>
              <a:t>Create a complete production file</a:t>
            </a:r>
          </a:p>
          <a:p>
            <a:pPr lvl="2"/>
            <a:r>
              <a:rPr lang="en-GB" sz="1400" dirty="0"/>
              <a:t>No development effort for supplier -&gt;  wide range of bidders</a:t>
            </a:r>
          </a:p>
          <a:p>
            <a:pPr lvl="1"/>
            <a:r>
              <a:rPr lang="en-GB" sz="1600" b="1" dirty="0" err="1"/>
              <a:t>Cern</a:t>
            </a:r>
            <a:r>
              <a:rPr lang="en-GB" sz="1600" b="1" dirty="0"/>
              <a:t> supply of critical components (to maintain the know-how)</a:t>
            </a:r>
          </a:p>
          <a:p>
            <a:pPr lvl="2"/>
            <a:r>
              <a:rPr lang="en-GB" sz="1400" dirty="0"/>
              <a:t>DCCTs, power stacks where made by specialist companies -&gt; reduce risks</a:t>
            </a:r>
          </a:p>
          <a:p>
            <a:pPr lvl="1"/>
            <a:r>
              <a:rPr lang="en-GB" sz="1600" b="1" dirty="0"/>
              <a:t>Use off-the-shelf parts where possible</a:t>
            </a:r>
            <a:endParaRPr lang="en-GB" sz="1400" b="1" dirty="0"/>
          </a:p>
          <a:p>
            <a:pPr lvl="2"/>
            <a:r>
              <a:rPr lang="en-GB" sz="1400" dirty="0"/>
              <a:t>Energy storing capacitors </a:t>
            </a:r>
          </a:p>
          <a:p>
            <a:pPr lvl="2"/>
            <a:r>
              <a:rPr lang="en-GB" sz="1400" dirty="0"/>
              <a:t>Metal cabinets</a:t>
            </a:r>
          </a:p>
          <a:p>
            <a:pPr lvl="2"/>
            <a:r>
              <a:rPr lang="en-GB" sz="1400" dirty="0"/>
              <a:t>All switchgear</a:t>
            </a:r>
            <a:endParaRPr lang="en-GB" sz="2000" dirty="0"/>
          </a:p>
          <a:p>
            <a:pPr marL="36576" indent="0">
              <a:buNone/>
            </a:pPr>
            <a:endParaRPr lang="en-GB" sz="2000" dirty="0"/>
          </a:p>
          <a:p>
            <a:r>
              <a:rPr lang="en-GB" sz="2000" dirty="0"/>
              <a:t>Test tools made for industry and troubleshooting</a:t>
            </a:r>
          </a:p>
          <a:p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BF9F4-110B-4D4C-B23A-90D9383F76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53E8CBD-DBFA-4598-B574-CEEB7D0F3E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4438" y="3812489"/>
            <a:ext cx="1771650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3399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A3D8A-CEA9-4D77-A64F-0E1F73D42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Production file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398DAF-BC07-4011-9379-85A4C1E256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800" b="1" dirty="0"/>
              <a:t>Production file contents:</a:t>
            </a:r>
            <a:endParaRPr lang="en-GB" sz="2400" b="1" dirty="0"/>
          </a:p>
          <a:p>
            <a:r>
              <a:rPr lang="en-GB" sz="1600" dirty="0"/>
              <a:t>Electronic Schematics (1 per model)</a:t>
            </a:r>
          </a:p>
          <a:p>
            <a:r>
              <a:rPr lang="en-GB" sz="1600" dirty="0"/>
              <a:t>Mechanical drawings (~130 drawings)</a:t>
            </a:r>
          </a:p>
          <a:p>
            <a:r>
              <a:rPr lang="en-GB" sz="1600" dirty="0"/>
              <a:t>Bill of materials (electromechanical)</a:t>
            </a:r>
          </a:p>
          <a:p>
            <a:r>
              <a:rPr lang="en-GB" sz="1600" dirty="0"/>
              <a:t>List of cables</a:t>
            </a:r>
          </a:p>
          <a:p>
            <a:r>
              <a:rPr lang="en-GB" sz="1600" dirty="0"/>
              <a:t>Suppliers list (suggestions)</a:t>
            </a:r>
          </a:p>
          <a:p>
            <a:pPr marL="36576" indent="0">
              <a:buNone/>
            </a:pPr>
            <a:endParaRPr lang="en-GB" sz="1800" b="1" dirty="0"/>
          </a:p>
          <a:p>
            <a:pPr marL="36576" indent="0">
              <a:buNone/>
            </a:pPr>
            <a:r>
              <a:rPr lang="en-GB" sz="1800" b="1" dirty="0"/>
              <a:t>Items specified/tendered for by CERN:</a:t>
            </a:r>
            <a:endParaRPr lang="en-GB" sz="1600" b="1" dirty="0"/>
          </a:p>
          <a:p>
            <a:r>
              <a:rPr lang="en-GB" sz="1600" dirty="0"/>
              <a:t>magnetic materials</a:t>
            </a:r>
          </a:p>
          <a:p>
            <a:r>
              <a:rPr lang="en-GB" sz="1600" dirty="0"/>
              <a:t>power stack</a:t>
            </a:r>
          </a:p>
          <a:p>
            <a:r>
              <a:rPr lang="en-GB" sz="1600" dirty="0"/>
              <a:t>DCCT</a:t>
            </a:r>
          </a:p>
          <a:p>
            <a:r>
              <a:rPr lang="en-GB" sz="1600" dirty="0"/>
              <a:t>RegFGC3 chassis and cards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C31E0A-0D2A-472D-9AB2-2B03E111F0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06E92A-19D8-4186-8AA8-9FA357F93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4088" y="985255"/>
            <a:ext cx="2687384" cy="5189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4980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EC850E-8C55-4AC1-A997-A2ED72530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ALBA pre-study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BF6B6-EEB9-4B61-842B-2CEBAB8034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206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82D4DF4C-458B-45DE-965F-EAF971EAC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User requirements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CE9B273-2D5B-4355-8B54-3F47EB2A30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98048D48-9042-4928-A44E-3E9CB9785A2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4783" y="1272767"/>
            <a:ext cx="10703996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9" name="Object 8">
            <a:extLst>
              <a:ext uri="{FF2B5EF4-FFF2-40B4-BE49-F238E27FC236}">
                <a16:creationId xmlns:a16="http://schemas.microsoft.com/office/drawing/2014/main" id="{F8AA0025-EAC7-43EE-B4D5-E3FB1A4D8F2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7554070"/>
              </p:ext>
            </p:extLst>
          </p:nvPr>
        </p:nvGraphicFramePr>
        <p:xfrm>
          <a:off x="1214478" y="2224800"/>
          <a:ext cx="6712298" cy="2408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3" name="Visio" r:id="rId3" imgW="6229501" imgH="2228760" progId="Visio.Drawing.15">
                  <p:embed/>
                </p:oleObj>
              </mc:Choice>
              <mc:Fallback>
                <p:oleObj name="Visio" r:id="rId3" imgW="6229501" imgH="222876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78" y="2224800"/>
                        <a:ext cx="6712298" cy="2408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4">
            <a:extLst>
              <a:ext uri="{FF2B5EF4-FFF2-40B4-BE49-F238E27FC236}">
                <a16:creationId xmlns:a16="http://schemas.microsoft.com/office/drawing/2014/main" id="{BD6A32D1-EFDF-4527-8EC1-2F4113999E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853" y="3801749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453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EAD3C6A-FD66-4AC7-AF6C-3ED846BE2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Bending magnets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35A8CD5-C158-4CFD-86C8-C94D1EEDF1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13" name="Content Placeholder 12">
            <a:extLst>
              <a:ext uri="{FF2B5EF4-FFF2-40B4-BE49-F238E27FC236}">
                <a16:creationId xmlns:a16="http://schemas.microsoft.com/office/drawing/2014/main" id="{31AB45A0-6B78-43B2-BB35-168E34EB4A8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28205217"/>
              </p:ext>
            </p:extLst>
          </p:nvPr>
        </p:nvGraphicFramePr>
        <p:xfrm>
          <a:off x="506269" y="1474442"/>
          <a:ext cx="4873450" cy="45583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81731">
                  <a:extLst>
                    <a:ext uri="{9D8B030D-6E8A-4147-A177-3AD203B41FA5}">
                      <a16:colId xmlns:a16="http://schemas.microsoft.com/office/drawing/2014/main" val="2341660119"/>
                    </a:ext>
                  </a:extLst>
                </a:gridCol>
                <a:gridCol w="125523">
                  <a:extLst>
                    <a:ext uri="{9D8B030D-6E8A-4147-A177-3AD203B41FA5}">
                      <a16:colId xmlns:a16="http://schemas.microsoft.com/office/drawing/2014/main" val="1733351221"/>
                    </a:ext>
                  </a:extLst>
                </a:gridCol>
                <a:gridCol w="595140">
                  <a:extLst>
                    <a:ext uri="{9D8B030D-6E8A-4147-A177-3AD203B41FA5}">
                      <a16:colId xmlns:a16="http://schemas.microsoft.com/office/drawing/2014/main" val="3698570581"/>
                    </a:ext>
                  </a:extLst>
                </a:gridCol>
                <a:gridCol w="894052">
                  <a:extLst>
                    <a:ext uri="{9D8B030D-6E8A-4147-A177-3AD203B41FA5}">
                      <a16:colId xmlns:a16="http://schemas.microsoft.com/office/drawing/2014/main" val="3793934632"/>
                    </a:ext>
                  </a:extLst>
                </a:gridCol>
                <a:gridCol w="1877004">
                  <a:extLst>
                    <a:ext uri="{9D8B030D-6E8A-4147-A177-3AD203B41FA5}">
                      <a16:colId xmlns:a16="http://schemas.microsoft.com/office/drawing/2014/main" val="475903137"/>
                    </a:ext>
                  </a:extLst>
                </a:gridCol>
              </a:tblGrid>
              <a:tr h="15542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Quantity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Value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Unit</a:t>
                      </a:r>
                      <a:endParaRPr lang="en-GB" sz="10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notes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320596801"/>
                  </a:ext>
                </a:extLst>
              </a:tr>
              <a:tr h="230067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APPLICATION DERIVED PARAMETERS</a:t>
                      </a:r>
                      <a:endParaRPr lang="en-GB" sz="10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1375024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L</a:t>
                      </a:r>
                      <a:r>
                        <a:rPr lang="en-GB" sz="105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0.1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154792264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05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0.355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0.355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0.355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Includes 20mOhm cabling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299184607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05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MAGNET,sat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?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?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3024638263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Imin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A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926752884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Imax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700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Converter rating: 900A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382891725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Vmax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Converter rating :900V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548708172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Energy to recover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25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kJ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 cap bank per brick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872610142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Rise time (Tr) 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0.19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0.19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Sec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353656016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Fall time (</a:t>
                      </a:r>
                      <a:r>
                        <a:rPr lang="en-GB" sz="105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Tf</a:t>
                      </a: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0.11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0.11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Sec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021722112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Flat-top duration (</a:t>
                      </a:r>
                      <a:r>
                        <a:rPr lang="en-GB" sz="105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Tft</a:t>
                      </a: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0.01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Sec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4049896716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Period time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0.32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0.32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Sec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757214735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RMS 4s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410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410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See note 1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318586251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RMS 40s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39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39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3459453539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DC max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A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See note 2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3876208155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Power Peak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350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350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kW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3163011263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Power 4s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59.7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59.7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kW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Converter rating: 60kW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2637686728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Operating time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5700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5700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h/annum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592280473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17100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17100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Cyc/annum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 See note 3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1298998685"/>
                  </a:ext>
                </a:extLst>
              </a:tr>
              <a:tr h="12724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 in lifetime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342000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342000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Cycles</a:t>
                      </a:r>
                      <a:endParaRPr lang="en-GB" sz="110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In 20 years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extLst>
                  <a:ext uri="{0D108BD9-81ED-4DB2-BD59-A6C34878D82A}">
                    <a16:rowId xmlns:a16="http://schemas.microsoft.com/office/drawing/2014/main" val="3335201361"/>
                  </a:ext>
                </a:extLst>
              </a:tr>
              <a:tr h="287443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PARAMETERS</a:t>
                      </a:r>
                      <a:endParaRPr lang="en-GB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0958122"/>
                  </a:ext>
                </a:extLst>
              </a:tr>
              <a:tr h="4066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Solution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2x SIRIUS 2P2S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Input: 3</a:t>
                      </a:r>
                      <a:r>
                        <a:rPr lang="en-US" sz="1000" dirty="0" err="1">
                          <a:effectLst/>
                        </a:rPr>
                        <a:t>ph</a:t>
                      </a:r>
                      <a:r>
                        <a:rPr lang="en-US" sz="1000" dirty="0">
                          <a:effectLst/>
                        </a:rPr>
                        <a:t>, </a:t>
                      </a:r>
                      <a:r>
                        <a:rPr lang="en-GB" sz="1000" dirty="0">
                          <a:effectLst/>
                        </a:rPr>
                        <a:t>400V, 125A, cos</a:t>
                      </a:r>
                      <a:r>
                        <a:rPr lang="el-GR" sz="1000" dirty="0">
                          <a:effectLst/>
                        </a:rPr>
                        <a:t>φ</a:t>
                      </a:r>
                      <a:r>
                        <a:rPr lang="en-GB" sz="1000" dirty="0">
                          <a:effectLst/>
                        </a:rPr>
                        <a:t>:0.93</a:t>
                      </a:r>
                      <a:r>
                        <a:rPr lang="en-US" sz="1000" dirty="0">
                          <a:effectLst/>
                        </a:rPr>
                        <a:t>, THD:30%</a:t>
                      </a:r>
                      <a:endParaRPr lang="en-GB" sz="11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Output: 900V</a:t>
                      </a:r>
                      <a:r>
                        <a:rPr lang="en-GB" sz="1000" baseline="-25000" dirty="0">
                          <a:effectLst/>
                        </a:rPr>
                        <a:t>PK</a:t>
                      </a:r>
                      <a:r>
                        <a:rPr lang="en-GB" sz="1000" dirty="0">
                          <a:effectLst/>
                        </a:rPr>
                        <a:t>,900A</a:t>
                      </a:r>
                      <a:r>
                        <a:rPr lang="en-GB" sz="1000" baseline="-25000" dirty="0">
                          <a:effectLst/>
                        </a:rPr>
                        <a:t>PK</a:t>
                      </a:r>
                      <a:r>
                        <a:rPr lang="en-GB" sz="1000" dirty="0">
                          <a:effectLst/>
                        </a:rPr>
                        <a:t>, 400A</a:t>
                      </a:r>
                      <a:r>
                        <a:rPr lang="en-GB" sz="1000" baseline="-25000" dirty="0">
                          <a:effectLst/>
                        </a:rPr>
                        <a:t>RMS</a:t>
                      </a:r>
                      <a:r>
                        <a:rPr lang="en-GB" sz="1000" dirty="0">
                          <a:effectLst/>
                        </a:rPr>
                        <a:t>, 60kW</a:t>
                      </a:r>
                      <a:r>
                        <a:rPr lang="en-GB" sz="1000" baseline="-25000" dirty="0">
                          <a:effectLst/>
                        </a:rPr>
                        <a:t>RMS,</a:t>
                      </a:r>
                      <a:r>
                        <a:rPr lang="en-GB" sz="1000" dirty="0">
                          <a:effectLst/>
                        </a:rPr>
                        <a:t> E</a:t>
                      </a:r>
                      <a:r>
                        <a:rPr lang="en-GB" sz="1000" baseline="-25000" dirty="0">
                          <a:effectLst/>
                        </a:rPr>
                        <a:t>Recoverable</a:t>
                      </a:r>
                      <a:r>
                        <a:rPr lang="en-GB" sz="1000" dirty="0">
                          <a:effectLst/>
                        </a:rPr>
                        <a:t>:132kJ)</a:t>
                      </a:r>
                      <a:endParaRPr lang="en-GB" sz="1100" dirty="0"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0751" marR="60751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3823947"/>
                  </a:ext>
                </a:extLst>
              </a:tr>
            </a:tbl>
          </a:graphicData>
        </a:graphic>
      </p:graphicFrame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E7D54BD2-2614-43F0-89D0-2BFAFAC663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9774869"/>
              </p:ext>
            </p:extLst>
          </p:nvPr>
        </p:nvGraphicFramePr>
        <p:xfrm>
          <a:off x="5191639" y="3429000"/>
          <a:ext cx="3952361" cy="18337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1" name="Visio" r:id="rId3" imgW="5152853" imgH="2390911" progId="Visio.Drawing.15">
                  <p:embed/>
                </p:oleObj>
              </mc:Choice>
              <mc:Fallback>
                <p:oleObj name="Visio" r:id="rId3" imgW="5152853" imgH="2390911" progId="Visio.Drawing.15">
                  <p:embed/>
                  <p:pic>
                    <p:nvPicPr>
                      <p:cNvPr id="11" name="Object 10">
                        <a:extLst>
                          <a:ext uri="{FF2B5EF4-FFF2-40B4-BE49-F238E27FC236}">
                            <a16:creationId xmlns:a16="http://schemas.microsoft.com/office/drawing/2014/main" id="{BFE05E27-C630-461E-BD11-92CC5CB1869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639" y="3429000"/>
                        <a:ext cx="3952361" cy="18337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FA1BDF32-B78D-4B59-86CD-92E30A3586EF}"/>
              </a:ext>
            </a:extLst>
          </p:cNvPr>
          <p:cNvSpPr txBox="1">
            <a:spLocks/>
          </p:cNvSpPr>
          <p:nvPr/>
        </p:nvSpPr>
        <p:spPr>
          <a:xfrm>
            <a:off x="5379719" y="1636158"/>
            <a:ext cx="3628845" cy="112429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rgbClr val="0055A0"/>
              </a:buClr>
              <a:buSzPct val="70000"/>
              <a:buFont typeface="Wingdings 3" panose="05040102010807070707" pitchFamily="18" charset="2"/>
              <a:buChar char="Æ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rgbClr val="E5721B"/>
              </a:buClr>
              <a:buSzPct val="90000"/>
              <a:buFont typeface="Wingdings" panose="05000000000000000000" pitchFamily="2" charset="2"/>
              <a:buChar char="§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Wingdings 3" panose="05040102010807070707" pitchFamily="18" charset="2"/>
              <a:buNone/>
            </a:pPr>
            <a:r>
              <a:rPr lang="en-GB" sz="2000" b="1" dirty="0"/>
              <a:t>Simplified (trapezoid) cycle</a:t>
            </a:r>
          </a:p>
          <a:p>
            <a:pPr>
              <a:buFont typeface="Wingdings 3" panose="05040102010807070707" pitchFamily="18" charset="2"/>
              <a:buChar char="´"/>
            </a:pPr>
            <a:r>
              <a:rPr lang="en-GB" sz="1800" dirty="0"/>
              <a:t>Fast ramping with 500V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9EB290-44A2-4157-A773-C2E6980E43FB}"/>
              </a:ext>
            </a:extLst>
          </p:cNvPr>
          <p:cNvSpPr/>
          <p:nvPr/>
        </p:nvSpPr>
        <p:spPr>
          <a:xfrm>
            <a:off x="1984076" y="4031412"/>
            <a:ext cx="649856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C8DCDF-6B8C-43F6-AEA0-9099C23FB472}"/>
              </a:ext>
            </a:extLst>
          </p:cNvPr>
          <p:cNvSpPr/>
          <p:nvPr/>
        </p:nvSpPr>
        <p:spPr>
          <a:xfrm>
            <a:off x="1984076" y="2702942"/>
            <a:ext cx="649856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86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6452D-38B3-4E34-8BF3-C476622B56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Bending magnets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B8654E-810D-4928-90B8-45F7F0AE94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57312" y="1325606"/>
            <a:ext cx="3726741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2000" b="1" dirty="0"/>
              <a:t>Sinusoidal cycle</a:t>
            </a:r>
          </a:p>
          <a:p>
            <a:pPr>
              <a:buFont typeface="Wingdings 3" panose="05040102010807070707" pitchFamily="18" charset="2"/>
              <a:buChar char="´"/>
            </a:pPr>
            <a:r>
              <a:rPr lang="en-GB" sz="1800" dirty="0" err="1"/>
              <a:t>Irms</a:t>
            </a:r>
            <a:r>
              <a:rPr lang="en-GB" sz="1800" dirty="0"/>
              <a:t>=459A</a:t>
            </a:r>
          </a:p>
          <a:p>
            <a:pPr>
              <a:buFont typeface="Wingdings 3" panose="05040102010807070707" pitchFamily="18" charset="2"/>
              <a:buChar char="´"/>
            </a:pPr>
            <a:r>
              <a:rPr lang="en-GB" sz="1800" dirty="0"/>
              <a:t>P=74.8kW </a:t>
            </a:r>
            <a:r>
              <a:rPr lang="en-GB" sz="1200" dirty="0"/>
              <a:t>(over 0.320s)</a:t>
            </a:r>
          </a:p>
          <a:p>
            <a:pPr marL="36576" indent="0">
              <a:buNone/>
            </a:pPr>
            <a:endParaRPr lang="en-GB" sz="2000" dirty="0"/>
          </a:p>
          <a:p>
            <a:pPr marL="36576" indent="0">
              <a:buNone/>
            </a:pPr>
            <a:r>
              <a:rPr lang="en-GB" sz="2000" dirty="0"/>
              <a:t>	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  <a:p>
            <a:pPr marL="36576" indent="0">
              <a:buNone/>
            </a:pPr>
            <a:r>
              <a:rPr lang="en-GB" sz="2000" b="1" dirty="0"/>
              <a:t>Semi-sinusoidal cycle</a:t>
            </a:r>
          </a:p>
          <a:p>
            <a:pPr>
              <a:buFont typeface="Wingdings 3" panose="05040102010807070707" pitchFamily="18" charset="2"/>
              <a:buChar char="´"/>
            </a:pPr>
            <a:r>
              <a:rPr lang="en-GB" sz="2000" dirty="0" err="1"/>
              <a:t>Irms</a:t>
            </a:r>
            <a:r>
              <a:rPr lang="en-GB" sz="2000" dirty="0"/>
              <a:t> =282A</a:t>
            </a:r>
          </a:p>
          <a:p>
            <a:pPr>
              <a:buFont typeface="Wingdings 3" panose="05040102010807070707" pitchFamily="18" charset="2"/>
              <a:buChar char="´"/>
            </a:pPr>
            <a:r>
              <a:rPr lang="en-GB" sz="2000" dirty="0"/>
              <a:t>P=52.6kW </a:t>
            </a:r>
            <a:r>
              <a:rPr lang="en-GB" sz="1200" dirty="0"/>
              <a:t>(over 0.320s)</a:t>
            </a:r>
          </a:p>
          <a:p>
            <a:endParaRPr lang="en-GB" sz="2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021B60-FB78-4394-8BE4-718BA59AB5F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B71EF20-39F9-450C-86FB-30540EC7E7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570" y="1325606"/>
            <a:ext cx="2913294" cy="26177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5A73639-AD77-4746-9A6F-5E4F7CAAD9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8868" y="4094987"/>
            <a:ext cx="2914996" cy="25697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21C7F4D-EBE5-4E91-BF49-7D8D3F95C008}"/>
              </a:ext>
            </a:extLst>
          </p:cNvPr>
          <p:cNvCxnSpPr>
            <a:cxnSpLocks/>
          </p:cNvCxnSpPr>
          <p:nvPr/>
        </p:nvCxnSpPr>
        <p:spPr>
          <a:xfrm>
            <a:off x="2007079" y="1420483"/>
            <a:ext cx="74762" cy="511834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53FA66C-CF7A-4BB2-9BBA-A5F6131CE80A}"/>
              </a:ext>
            </a:extLst>
          </p:cNvPr>
          <p:cNvSpPr txBox="1"/>
          <p:nvPr/>
        </p:nvSpPr>
        <p:spPr>
          <a:xfrm>
            <a:off x="1667772" y="1257890"/>
            <a:ext cx="931653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Extraction instance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9A5539D-BB66-4278-969B-2CF3AC2E50C2}"/>
              </a:ext>
            </a:extLst>
          </p:cNvPr>
          <p:cNvCxnSpPr>
            <a:cxnSpLocks/>
          </p:cNvCxnSpPr>
          <p:nvPr/>
        </p:nvCxnSpPr>
        <p:spPr>
          <a:xfrm>
            <a:off x="3605842" y="1420483"/>
            <a:ext cx="74762" cy="511834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50FC492-00BD-41A1-9CD5-842C2B6A2CF7}"/>
              </a:ext>
            </a:extLst>
          </p:cNvPr>
          <p:cNvCxnSpPr>
            <a:cxnSpLocks/>
          </p:cNvCxnSpPr>
          <p:nvPr/>
        </p:nvCxnSpPr>
        <p:spPr>
          <a:xfrm>
            <a:off x="951781" y="1454098"/>
            <a:ext cx="37381" cy="511834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504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60E7D-5848-4C5A-8291-270A21913C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 Quadrupole magnets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B75943-8B1E-459E-BED7-3AE211AF3E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67BCB21-1344-4F7C-91B0-17A0919845D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0764351"/>
              </p:ext>
            </p:extLst>
          </p:nvPr>
        </p:nvGraphicFramePr>
        <p:xfrm>
          <a:off x="1226989" y="1138687"/>
          <a:ext cx="5555647" cy="525291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90756">
                  <a:extLst>
                    <a:ext uri="{9D8B030D-6E8A-4147-A177-3AD203B41FA5}">
                      <a16:colId xmlns:a16="http://schemas.microsoft.com/office/drawing/2014/main" val="1072483601"/>
                    </a:ext>
                  </a:extLst>
                </a:gridCol>
                <a:gridCol w="166615">
                  <a:extLst>
                    <a:ext uri="{9D8B030D-6E8A-4147-A177-3AD203B41FA5}">
                      <a16:colId xmlns:a16="http://schemas.microsoft.com/office/drawing/2014/main" val="3330555826"/>
                    </a:ext>
                  </a:extLst>
                </a:gridCol>
                <a:gridCol w="640055">
                  <a:extLst>
                    <a:ext uri="{9D8B030D-6E8A-4147-A177-3AD203B41FA5}">
                      <a16:colId xmlns:a16="http://schemas.microsoft.com/office/drawing/2014/main" val="3488724605"/>
                    </a:ext>
                  </a:extLst>
                </a:gridCol>
                <a:gridCol w="123620">
                  <a:extLst>
                    <a:ext uri="{9D8B030D-6E8A-4147-A177-3AD203B41FA5}">
                      <a16:colId xmlns:a16="http://schemas.microsoft.com/office/drawing/2014/main" val="2400172318"/>
                    </a:ext>
                  </a:extLst>
                </a:gridCol>
                <a:gridCol w="933590">
                  <a:extLst>
                    <a:ext uri="{9D8B030D-6E8A-4147-A177-3AD203B41FA5}">
                      <a16:colId xmlns:a16="http://schemas.microsoft.com/office/drawing/2014/main" val="3819226317"/>
                    </a:ext>
                  </a:extLst>
                </a:gridCol>
                <a:gridCol w="181777">
                  <a:extLst>
                    <a:ext uri="{9D8B030D-6E8A-4147-A177-3AD203B41FA5}">
                      <a16:colId xmlns:a16="http://schemas.microsoft.com/office/drawing/2014/main" val="798111728"/>
                    </a:ext>
                  </a:extLst>
                </a:gridCol>
                <a:gridCol w="1919234">
                  <a:extLst>
                    <a:ext uri="{9D8B030D-6E8A-4147-A177-3AD203B41FA5}">
                      <a16:colId xmlns:a16="http://schemas.microsoft.com/office/drawing/2014/main" val="126443501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Quantity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Value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Unit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notes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79660266"/>
                  </a:ext>
                </a:extLst>
              </a:tr>
              <a:tr h="25971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APPLICATION DERIVED PARAMETERS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85706385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L</a:t>
                      </a:r>
                      <a:r>
                        <a:rPr lang="en-GB" sz="1200" baseline="-25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0.0272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0.0272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magnets in series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 magnets in series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3717741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</a:t>
                      </a:r>
                      <a:r>
                        <a:rPr lang="en-GB" sz="1200" baseline="-25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0.44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0.44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Ohm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Ohm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*discrepancy with spec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*discrepancy with spec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095919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GB" sz="1200" baseline="-25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MAGNET,sat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?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?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577367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Imin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72282537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Imax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180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180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450A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450A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082044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Vmax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81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81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V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450V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450V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860051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Energy to recover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0.4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0.4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kJ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kJ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53972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Rise time (Tr) 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0.24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0.24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618571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Fall time (Tf)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0.04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0.04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4478833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Flat-top duration (Tft)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0.01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0.01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4380295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Period time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0.32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0.32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Sec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769522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RMS 4s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102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102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200A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200A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526743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RMS 40s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10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2288868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Current DC max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185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185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A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200A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rating: 200A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8168916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Power Peak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14.6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14.6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kW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kW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4099656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Power 4s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4.6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4.6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kW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kW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73259261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Operating time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5700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5700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H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30786630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17100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17100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Cycles/annum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Cycles/annum</a:t>
                      </a:r>
                      <a:endParaRPr lang="en-GB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 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50006089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 in lifetime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342000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342000</a:t>
                      </a:r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Cycles</a:t>
                      </a:r>
                      <a:endParaRPr lang="en-GB" dirty="0"/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In 20 years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In 20 years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57485692"/>
                  </a:ext>
                </a:extLst>
              </a:tr>
              <a:tr h="32448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CONVERTER PARAMETERS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236430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Solution</a:t>
                      </a:r>
                      <a:endParaRPr lang="en-GB" sz="12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SIRIUS 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Input: 3</a:t>
                      </a:r>
                      <a:r>
                        <a:rPr lang="en-US" sz="12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ph</a:t>
                      </a:r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, 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400V, 32A, cos</a:t>
                      </a:r>
                      <a:r>
                        <a:rPr lang="el-GR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φ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:0.93</a:t>
                      </a:r>
                      <a:r>
                        <a:rPr lang="en-US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, THD:30%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Output: 450V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PK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,450A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PK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, 200A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RMS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, 15kW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RMS,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 E</a:t>
                      </a:r>
                      <a:r>
                        <a:rPr lang="en-GB" sz="12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Recoverable</a:t>
                      </a:r>
                      <a:r>
                        <a:rPr lang="en-GB" sz="12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</a:rPr>
                        <a:t>:33kJ)</a:t>
                      </a: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2975454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412E267E-AF53-42F4-82F2-06DFAE39C108}"/>
              </a:ext>
            </a:extLst>
          </p:cNvPr>
          <p:cNvSpPr/>
          <p:nvPr/>
        </p:nvSpPr>
        <p:spPr>
          <a:xfrm>
            <a:off x="2973238" y="2559170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A11A46-FC66-4863-8CDE-ECFCFCC2DB1A}"/>
              </a:ext>
            </a:extLst>
          </p:cNvPr>
          <p:cNvSpPr/>
          <p:nvPr/>
        </p:nvSpPr>
        <p:spPr>
          <a:xfrm>
            <a:off x="2973238" y="4103299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89250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E3505-0564-44CD-A434-82FDB45FC4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 QS340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1F1956-446E-4778-9A8E-C34CEF4D42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D5D89C39-2C37-4027-9B33-B6CD7991D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5212491"/>
              </p:ext>
            </p:extLst>
          </p:nvPr>
        </p:nvGraphicFramePr>
        <p:xfrm>
          <a:off x="1431985" y="1423360"/>
          <a:ext cx="5637787" cy="45642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14275">
                  <a:extLst>
                    <a:ext uri="{9D8B030D-6E8A-4147-A177-3AD203B41FA5}">
                      <a16:colId xmlns:a16="http://schemas.microsoft.com/office/drawing/2014/main" val="4180858864"/>
                    </a:ext>
                  </a:extLst>
                </a:gridCol>
                <a:gridCol w="818596">
                  <a:extLst>
                    <a:ext uri="{9D8B030D-6E8A-4147-A177-3AD203B41FA5}">
                      <a16:colId xmlns:a16="http://schemas.microsoft.com/office/drawing/2014/main" val="2913443858"/>
                    </a:ext>
                  </a:extLst>
                </a:gridCol>
                <a:gridCol w="1072841">
                  <a:extLst>
                    <a:ext uri="{9D8B030D-6E8A-4147-A177-3AD203B41FA5}">
                      <a16:colId xmlns:a16="http://schemas.microsoft.com/office/drawing/2014/main" val="2367704834"/>
                    </a:ext>
                  </a:extLst>
                </a:gridCol>
                <a:gridCol w="2132075">
                  <a:extLst>
                    <a:ext uri="{9D8B030D-6E8A-4147-A177-3AD203B41FA5}">
                      <a16:colId xmlns:a16="http://schemas.microsoft.com/office/drawing/2014/main" val="3312364424"/>
                    </a:ext>
                  </a:extLst>
                </a:gridCol>
              </a:tblGrid>
              <a:tr h="1828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accent6"/>
                          </a:solidFill>
                          <a:effectLst/>
                        </a:rPr>
                        <a:t>Quantity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accent6"/>
                          </a:solidFill>
                          <a:effectLst/>
                        </a:rPr>
                        <a:t>Value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accent6"/>
                          </a:solidFill>
                          <a:effectLst/>
                        </a:rPr>
                        <a:t>Unit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chemeClr val="accent6"/>
                          </a:solidFill>
                          <a:effectLst/>
                        </a:rPr>
                        <a:t>notes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9986198"/>
                  </a:ext>
                </a:extLst>
              </a:tr>
              <a:tr h="269648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APPLICATION DERIVED PARAMETERS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4541384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L</a:t>
                      </a:r>
                      <a:r>
                        <a:rPr lang="en-GB" sz="1050" baseline="-25000">
                          <a:solidFill>
                            <a:schemeClr val="accent6"/>
                          </a:solidFill>
                          <a:effectLst/>
                        </a:rPr>
                        <a:t>MAGNET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0.048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H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8 magnets in series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7233169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R</a:t>
                      </a:r>
                      <a:r>
                        <a:rPr lang="en-GB" sz="1050" baseline="-25000">
                          <a:solidFill>
                            <a:schemeClr val="accent6"/>
                          </a:solidFill>
                          <a:effectLst/>
                        </a:rPr>
                        <a:t>MAGNET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0.61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Ohm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*discrepancy with spec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8975799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I</a:t>
                      </a:r>
                      <a:r>
                        <a:rPr lang="en-GB" sz="1050" baseline="-25000">
                          <a:solidFill>
                            <a:schemeClr val="accent6"/>
                          </a:solidFill>
                          <a:effectLst/>
                        </a:rPr>
                        <a:t>MAGNET,sat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378179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Imin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57571203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Imax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180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Converter rating: 450A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91965395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Vmax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115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V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Converter rating: 450V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8483942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Energy to recover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0.8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kJ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2889671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Rise time (Tr) 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0.24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857321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Fall time (Tf)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0.05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58491172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Flat-top duration (Tft)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0.01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0859029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Period time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0.32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49515923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Current RMS 4s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105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Converter rating: 200A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73988925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Current RMS 40s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4406898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Current DC max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157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Converter rating: 200A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2083584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Power Peak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20.7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kW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121685280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Power 4s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6.7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kW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21770471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Operating time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5700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H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77020143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Cycles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17100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Cycles/annum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695412"/>
                  </a:ext>
                </a:extLst>
              </a:tr>
              <a:tr h="1496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Cycles in lifetime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342000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Cycles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In 20 years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75674449"/>
                  </a:ext>
                </a:extLst>
              </a:tr>
              <a:tr h="33689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CONVERTER PARAMETERS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2050793"/>
                  </a:ext>
                </a:extLst>
              </a:tr>
              <a:tr h="4771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solidFill>
                            <a:schemeClr val="accent6"/>
                          </a:solidFill>
                          <a:effectLst/>
                        </a:rPr>
                        <a:t>Solution</a:t>
                      </a:r>
                      <a:endParaRPr lang="en-GB" sz="14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SIRIUS S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Input: 3</a:t>
                      </a:r>
                      <a:r>
                        <a:rPr lang="en-US" sz="1050" dirty="0" err="1">
                          <a:solidFill>
                            <a:schemeClr val="accent6"/>
                          </a:solidFill>
                          <a:effectLst/>
                        </a:rPr>
                        <a:t>ph</a:t>
                      </a:r>
                      <a:r>
                        <a:rPr lang="en-US" sz="1050" dirty="0">
                          <a:solidFill>
                            <a:schemeClr val="accent6"/>
                          </a:solidFill>
                          <a:effectLst/>
                        </a:rPr>
                        <a:t>, 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400V, 32A, cos</a:t>
                      </a:r>
                      <a:r>
                        <a:rPr lang="el-GR" sz="1050" dirty="0">
                          <a:solidFill>
                            <a:schemeClr val="accent6"/>
                          </a:solidFill>
                          <a:effectLst/>
                        </a:rPr>
                        <a:t>φ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:0.93</a:t>
                      </a:r>
                      <a:r>
                        <a:rPr lang="en-US" sz="1050" dirty="0">
                          <a:solidFill>
                            <a:schemeClr val="accent6"/>
                          </a:solidFill>
                          <a:effectLst/>
                        </a:rPr>
                        <a:t>, THD:30%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Output: 450V</a:t>
                      </a:r>
                      <a:r>
                        <a:rPr lang="en-GB" sz="1050" baseline="-25000" dirty="0">
                          <a:solidFill>
                            <a:schemeClr val="accent6"/>
                          </a:solidFill>
                          <a:effectLst/>
                        </a:rPr>
                        <a:t>PK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,450A</a:t>
                      </a:r>
                      <a:r>
                        <a:rPr lang="en-GB" sz="1050" baseline="-25000" dirty="0">
                          <a:solidFill>
                            <a:schemeClr val="accent6"/>
                          </a:solidFill>
                          <a:effectLst/>
                        </a:rPr>
                        <a:t>PK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, 200A</a:t>
                      </a:r>
                      <a:r>
                        <a:rPr lang="en-GB" sz="1050" baseline="-25000" dirty="0">
                          <a:solidFill>
                            <a:schemeClr val="accent6"/>
                          </a:solidFill>
                          <a:effectLst/>
                        </a:rPr>
                        <a:t>RMS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, 15kW</a:t>
                      </a:r>
                      <a:r>
                        <a:rPr lang="en-GB" sz="1050" baseline="-25000" dirty="0">
                          <a:solidFill>
                            <a:schemeClr val="accent6"/>
                          </a:solidFill>
                          <a:effectLst/>
                        </a:rPr>
                        <a:t>RMS,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 E</a:t>
                      </a:r>
                      <a:r>
                        <a:rPr lang="en-GB" sz="1050" baseline="-25000" dirty="0">
                          <a:solidFill>
                            <a:schemeClr val="accent6"/>
                          </a:solidFill>
                          <a:effectLst/>
                        </a:rPr>
                        <a:t>Recoverable</a:t>
                      </a:r>
                      <a:r>
                        <a:rPr lang="en-GB" sz="1050" dirty="0">
                          <a:solidFill>
                            <a:schemeClr val="accent6"/>
                          </a:solidFill>
                          <a:effectLst/>
                        </a:rPr>
                        <a:t>:33kJ)</a:t>
                      </a:r>
                      <a:endParaRPr lang="en-GB" sz="1400" dirty="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920264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1275DC09-6718-4D25-90F0-6CAAA48B7C16}"/>
              </a:ext>
            </a:extLst>
          </p:cNvPr>
          <p:cNvSpPr/>
          <p:nvPr/>
        </p:nvSpPr>
        <p:spPr>
          <a:xfrm>
            <a:off x="3042249" y="4100424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37ABC4-E02A-4BD0-BACA-15896236D8E6}"/>
              </a:ext>
            </a:extLst>
          </p:cNvPr>
          <p:cNvSpPr/>
          <p:nvPr/>
        </p:nvSpPr>
        <p:spPr>
          <a:xfrm>
            <a:off x="3042249" y="2757576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82637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EC1AE0-31E8-4E84-9EF0-718CAC357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 QC340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F269E-4B87-4D3E-B559-9FDDF7CD73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B5E41E0-97D9-40A4-AB8B-9158FBA4D1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567539"/>
              </p:ext>
            </p:extLst>
          </p:nvPr>
        </p:nvGraphicFramePr>
        <p:xfrm>
          <a:off x="1477992" y="1385976"/>
          <a:ext cx="5802702" cy="437072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61496">
                  <a:extLst>
                    <a:ext uri="{9D8B030D-6E8A-4147-A177-3AD203B41FA5}">
                      <a16:colId xmlns:a16="http://schemas.microsoft.com/office/drawing/2014/main" val="3637366286"/>
                    </a:ext>
                  </a:extLst>
                </a:gridCol>
                <a:gridCol w="842541">
                  <a:extLst>
                    <a:ext uri="{9D8B030D-6E8A-4147-A177-3AD203B41FA5}">
                      <a16:colId xmlns:a16="http://schemas.microsoft.com/office/drawing/2014/main" val="2104021389"/>
                    </a:ext>
                  </a:extLst>
                </a:gridCol>
                <a:gridCol w="1104223">
                  <a:extLst>
                    <a:ext uri="{9D8B030D-6E8A-4147-A177-3AD203B41FA5}">
                      <a16:colId xmlns:a16="http://schemas.microsoft.com/office/drawing/2014/main" val="3271721820"/>
                    </a:ext>
                  </a:extLst>
                </a:gridCol>
                <a:gridCol w="2194442">
                  <a:extLst>
                    <a:ext uri="{9D8B030D-6E8A-4147-A177-3AD203B41FA5}">
                      <a16:colId xmlns:a16="http://schemas.microsoft.com/office/drawing/2014/main" val="187895402"/>
                    </a:ext>
                  </a:extLst>
                </a:gridCol>
              </a:tblGrid>
              <a:tr h="1944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accent6"/>
                          </a:solidFill>
                          <a:effectLst/>
                        </a:rPr>
                        <a:t>Quantity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</a:rPr>
                        <a:t>Value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</a:rPr>
                        <a:t>Unit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solidFill>
                            <a:schemeClr val="accent6"/>
                          </a:solidFill>
                          <a:effectLst/>
                        </a:rPr>
                        <a:t>notes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99890318"/>
                  </a:ext>
                </a:extLst>
              </a:tr>
              <a:tr h="286744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APPLICATION DERIVED PARAMETERS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763008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L</a:t>
                      </a:r>
                      <a:r>
                        <a:rPr lang="en-GB" sz="900" baseline="-25000">
                          <a:solidFill>
                            <a:schemeClr val="accent6"/>
                          </a:solidFill>
                          <a:effectLst/>
                        </a:rPr>
                        <a:t>MAGNET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0.216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H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8 magnets in series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8340376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R</a:t>
                      </a:r>
                      <a:r>
                        <a:rPr lang="en-GB" sz="900" baseline="-25000">
                          <a:solidFill>
                            <a:schemeClr val="accent6"/>
                          </a:solidFill>
                          <a:effectLst/>
                        </a:rPr>
                        <a:t>MAGNET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2.36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Ohm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*discrepancy with spec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68332322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I</a:t>
                      </a:r>
                      <a:r>
                        <a:rPr lang="en-GB" sz="900" baseline="-25000">
                          <a:solidFill>
                            <a:schemeClr val="accent6"/>
                          </a:solidFill>
                          <a:effectLst/>
                        </a:rPr>
                        <a:t>MAGNET,sat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?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1749832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Imin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42863609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Imax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180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Converter rating: 450A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67657274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Vmax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460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V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Converter rating: 450V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76215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Energy to recover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3.5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kJ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6282261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Rise time (Tr) 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0.24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91353558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Fall time (Tf)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0.06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50508128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Flat-top duration (Tft)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0.01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6229819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Period time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0.32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Sec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66126191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Current RMS 4s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105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Converter rating: 200A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01914390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Current RMS 40s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10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-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038749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Current DC max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113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Converter rating: 200A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27008688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Power Peak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82.8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kW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22470978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Power 4s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25.9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kW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34449720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Operating time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5700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H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675160940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Cycles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17100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Cycles/annum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 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09992279"/>
                  </a:ext>
                </a:extLst>
              </a:tr>
              <a:tr h="15914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Cycles in lifetime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342000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Cycles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In 20 years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408911"/>
                  </a:ext>
                </a:extLst>
              </a:tr>
              <a:tr h="358255"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CONVERTER PARAMETERS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51766607"/>
                  </a:ext>
                </a:extLst>
              </a:tr>
              <a:tr h="5074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>
                          <a:solidFill>
                            <a:schemeClr val="accent6"/>
                          </a:solidFill>
                          <a:effectLst/>
                        </a:rPr>
                        <a:t>Solution</a:t>
                      </a:r>
                      <a:endParaRPr lang="en-GB" sz="110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SIRIUS 2S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Input: 3</a:t>
                      </a:r>
                      <a:r>
                        <a:rPr lang="en-US" sz="900" dirty="0" err="1">
                          <a:solidFill>
                            <a:schemeClr val="accent6"/>
                          </a:solidFill>
                          <a:effectLst/>
                        </a:rPr>
                        <a:t>ph</a:t>
                      </a:r>
                      <a:r>
                        <a:rPr lang="en-US" sz="900" dirty="0">
                          <a:solidFill>
                            <a:schemeClr val="accent6"/>
                          </a:solidFill>
                          <a:effectLst/>
                        </a:rPr>
                        <a:t>, 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400V, 63A, cos</a:t>
                      </a:r>
                      <a:r>
                        <a:rPr lang="el-GR" sz="900" dirty="0">
                          <a:solidFill>
                            <a:schemeClr val="accent6"/>
                          </a:solidFill>
                          <a:effectLst/>
                        </a:rPr>
                        <a:t>φ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:0.93</a:t>
                      </a:r>
                      <a:r>
                        <a:rPr lang="en-US" sz="900" dirty="0">
                          <a:solidFill>
                            <a:schemeClr val="accent6"/>
                          </a:solidFill>
                          <a:effectLst/>
                        </a:rPr>
                        <a:t>, THD:30%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Output: 900V</a:t>
                      </a:r>
                      <a:r>
                        <a:rPr lang="en-GB" sz="900" baseline="-25000" dirty="0">
                          <a:solidFill>
                            <a:schemeClr val="accent6"/>
                          </a:solidFill>
                          <a:effectLst/>
                        </a:rPr>
                        <a:t>PK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,450A</a:t>
                      </a:r>
                      <a:r>
                        <a:rPr lang="en-GB" sz="900" baseline="-25000" dirty="0">
                          <a:solidFill>
                            <a:schemeClr val="accent6"/>
                          </a:solidFill>
                          <a:effectLst/>
                        </a:rPr>
                        <a:t>PK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, 200A</a:t>
                      </a:r>
                      <a:r>
                        <a:rPr lang="en-GB" sz="900" baseline="-25000" dirty="0">
                          <a:solidFill>
                            <a:schemeClr val="accent6"/>
                          </a:solidFill>
                          <a:effectLst/>
                        </a:rPr>
                        <a:t>RMS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, 30kW</a:t>
                      </a:r>
                      <a:r>
                        <a:rPr lang="en-GB" sz="900" baseline="-25000" dirty="0">
                          <a:solidFill>
                            <a:schemeClr val="accent6"/>
                          </a:solidFill>
                          <a:effectLst/>
                        </a:rPr>
                        <a:t>RMS,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 E</a:t>
                      </a:r>
                      <a:r>
                        <a:rPr lang="en-GB" sz="900" baseline="-25000" dirty="0">
                          <a:solidFill>
                            <a:schemeClr val="accent6"/>
                          </a:solidFill>
                          <a:effectLst/>
                        </a:rPr>
                        <a:t>Recoverable</a:t>
                      </a:r>
                      <a:r>
                        <a:rPr lang="en-GB" sz="900" dirty="0">
                          <a:solidFill>
                            <a:schemeClr val="accent6"/>
                          </a:solidFill>
                          <a:effectLst/>
                        </a:rPr>
                        <a:t>:66kJ)</a:t>
                      </a:r>
                      <a:endParaRPr lang="en-GB" sz="1100" dirty="0">
                        <a:solidFill>
                          <a:schemeClr val="accent6"/>
                        </a:solidFill>
                        <a:effectLst/>
                        <a:latin typeface="Century Gothic" panose="020B0502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9772008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957E58FD-985D-40D6-9DCB-010778A38A83}"/>
              </a:ext>
            </a:extLst>
          </p:cNvPr>
          <p:cNvSpPr/>
          <p:nvPr/>
        </p:nvSpPr>
        <p:spPr>
          <a:xfrm>
            <a:off x="3122763" y="2631057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37475C0-970A-40EE-8D4E-600CCB26B05E}"/>
              </a:ext>
            </a:extLst>
          </p:cNvPr>
          <p:cNvSpPr/>
          <p:nvPr/>
        </p:nvSpPr>
        <p:spPr>
          <a:xfrm>
            <a:off x="3122763" y="3919268"/>
            <a:ext cx="747622" cy="18978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839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181F46-F2E3-431F-899C-4ECA49E5B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Budget allocation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B1505-51AA-40E5-92BA-13979A266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1682137"/>
          </a:xfrm>
        </p:spPr>
        <p:txBody>
          <a:bodyPr>
            <a:normAutofit/>
          </a:bodyPr>
          <a:lstStyle/>
          <a:p>
            <a:r>
              <a:rPr lang="en-GB" sz="2400" dirty="0"/>
              <a:t>The bending circuits are expected to cost approximately 55% of the overall budget.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147EDA-F034-406E-A6ED-6EE5B066C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AE62BCAF-D46F-4DAC-BF8C-BDDA92F9BE3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47620701"/>
              </p:ext>
            </p:extLst>
          </p:nvPr>
        </p:nvGraphicFramePr>
        <p:xfrm>
          <a:off x="1515372" y="2743199"/>
          <a:ext cx="5656053" cy="3464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20023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 3" panose="05040102010807070707" pitchFamily="18" charset="2"/>
              <a:buChar char="Æ"/>
            </a:pPr>
            <a:r>
              <a:rPr lang="en-GB" sz="2400" b="1" dirty="0"/>
              <a:t>Introduction to Sirius Family</a:t>
            </a:r>
          </a:p>
          <a:p>
            <a:pPr lvl="1">
              <a:buClr>
                <a:srgbClr val="00B0F0"/>
              </a:buClr>
              <a:buFont typeface="Wingdings 3" panose="05040102010807070707" pitchFamily="18" charset="2"/>
              <a:buChar char="Æ"/>
            </a:pPr>
            <a:r>
              <a:rPr lang="en-GB" sz="2000" dirty="0"/>
              <a:t>Target applications</a:t>
            </a:r>
          </a:p>
          <a:p>
            <a:pPr lvl="1">
              <a:buClr>
                <a:srgbClr val="00B0F0"/>
              </a:buClr>
              <a:buFont typeface="Wingdings 3" panose="05040102010807070707" pitchFamily="18" charset="2"/>
              <a:buChar char="Æ"/>
            </a:pPr>
            <a:r>
              <a:rPr lang="en-GB" sz="2000" dirty="0"/>
              <a:t>Choosing the right model</a:t>
            </a:r>
          </a:p>
          <a:p>
            <a:r>
              <a:rPr lang="en-GB" sz="2400" b="1" dirty="0"/>
              <a:t>Design industrialisation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r>
              <a:rPr lang="en-GB" sz="2000" dirty="0"/>
              <a:t>Production file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r>
              <a:rPr lang="en-GB" sz="2000" dirty="0"/>
              <a:t>Testing aids</a:t>
            </a:r>
          </a:p>
          <a:p>
            <a:r>
              <a:rPr lang="en-GB" sz="2400" b="1" dirty="0"/>
              <a:t>ALBA pre-study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r>
              <a:rPr lang="en-GB" sz="2000" dirty="0"/>
              <a:t>Bending magnets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r>
              <a:rPr lang="en-GB" sz="2000" dirty="0"/>
              <a:t>Quadrupole magnets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r>
              <a:rPr lang="en-GB" sz="2000" dirty="0"/>
              <a:t>Budget allocation</a:t>
            </a:r>
          </a:p>
          <a:p>
            <a:pPr lvl="1">
              <a:buClr>
                <a:srgbClr val="00B0F0"/>
              </a:buClr>
              <a:buSzPct val="70000"/>
              <a:buFont typeface="Wingdings 3" panose="05040102010807070707" pitchFamily="18" charset="2"/>
              <a:buChar char="u"/>
            </a:pPr>
            <a:endParaRPr lang="en-GB" sz="20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pPr>
              <a:buFont typeface="Wingdings 3" panose="05040102010807070707" pitchFamily="18" charset="2"/>
              <a:buChar char="Æ"/>
            </a:pPr>
            <a:endParaRPr lang="en-GB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5476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ACAC06D-9B79-4E73-BE83-0CB752FD31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Annex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F976C8-575B-482D-AAA9-619EFE56A9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54449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Limited grid power strategy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7057" y="2018679"/>
            <a:ext cx="4702618" cy="37858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1794420"/>
            <a:ext cx="1952625" cy="64750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519" y="4577735"/>
            <a:ext cx="3776663" cy="122678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597081" y="1456202"/>
            <a:ext cx="569358" cy="4733925"/>
            <a:chOff x="4829175" y="1524000"/>
            <a:chExt cx="353581" cy="4733925"/>
          </a:xfrm>
        </p:grpSpPr>
        <p:sp>
          <p:nvSpPr>
            <p:cNvPr id="10" name="Rectangle 9"/>
            <p:cNvSpPr/>
            <p:nvPr/>
          </p:nvSpPr>
          <p:spPr>
            <a:xfrm>
              <a:off x="4829175" y="1524000"/>
              <a:ext cx="353581" cy="4733925"/>
            </a:xfrm>
            <a:prstGeom prst="rect">
              <a:avLst/>
            </a:prstGeom>
            <a:solidFill>
              <a:srgbClr val="FF6600">
                <a:alpha val="1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5182756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4836681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5300537" y="1456202"/>
            <a:ext cx="467803" cy="4733925"/>
            <a:chOff x="4829175" y="1524000"/>
            <a:chExt cx="353581" cy="4733925"/>
          </a:xfrm>
        </p:grpSpPr>
        <p:sp>
          <p:nvSpPr>
            <p:cNvPr id="16" name="Rectangle 15"/>
            <p:cNvSpPr/>
            <p:nvPr/>
          </p:nvSpPr>
          <p:spPr>
            <a:xfrm>
              <a:off x="4829175" y="1524000"/>
              <a:ext cx="353581" cy="4733925"/>
            </a:xfrm>
            <a:prstGeom prst="rect">
              <a:avLst/>
            </a:prstGeom>
            <a:solidFill>
              <a:srgbClr val="FF6600">
                <a:alpha val="12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5182756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836681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5324356" y="3305323"/>
            <a:ext cx="1405334" cy="450038"/>
            <a:chOff x="4835452" y="1524000"/>
            <a:chExt cx="347304" cy="4733925"/>
          </a:xfrm>
        </p:grpSpPr>
        <p:sp>
          <p:nvSpPr>
            <p:cNvPr id="20" name="Rectangle 19"/>
            <p:cNvSpPr/>
            <p:nvPr/>
          </p:nvSpPr>
          <p:spPr>
            <a:xfrm>
              <a:off x="4835452" y="1524000"/>
              <a:ext cx="347304" cy="4733925"/>
            </a:xfrm>
            <a:prstGeom prst="rect">
              <a:avLst/>
            </a:prstGeom>
            <a:solidFill>
              <a:schemeClr val="tx2">
                <a:alpha val="2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5182756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4836681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5308043" y="4821703"/>
            <a:ext cx="1405334" cy="450038"/>
            <a:chOff x="4835452" y="1524000"/>
            <a:chExt cx="347304" cy="4733925"/>
          </a:xfrm>
        </p:grpSpPr>
        <p:sp>
          <p:nvSpPr>
            <p:cNvPr id="24" name="Rectangle 23"/>
            <p:cNvSpPr/>
            <p:nvPr/>
          </p:nvSpPr>
          <p:spPr>
            <a:xfrm>
              <a:off x="4835452" y="1524000"/>
              <a:ext cx="347304" cy="4733925"/>
            </a:xfrm>
            <a:prstGeom prst="rect">
              <a:avLst/>
            </a:prstGeom>
            <a:solidFill>
              <a:schemeClr val="tx2">
                <a:alpha val="2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5182756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4836681" y="1524000"/>
              <a:ext cx="0" cy="4733925"/>
            </a:xfrm>
            <a:prstGeom prst="line">
              <a:avLst/>
            </a:prstGeom>
            <a:ln w="3175">
              <a:solidFill>
                <a:schemeClr val="tx2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TextBox 26"/>
          <p:cNvSpPr txBox="1"/>
          <p:nvPr/>
        </p:nvSpPr>
        <p:spPr>
          <a:xfrm>
            <a:off x="2845166" y="1372086"/>
            <a:ext cx="1503953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FF6600"/>
                </a:solidFill>
              </a:rPr>
              <a:t>Energy supply</a:t>
            </a:r>
            <a:endParaRPr lang="en-GB" sz="1100" b="1" dirty="0">
              <a:solidFill>
                <a:srgbClr val="FF6600"/>
              </a:solidFill>
            </a:endParaRPr>
          </a:p>
        </p:txBody>
      </p:sp>
      <p:cxnSp>
        <p:nvCxnSpPr>
          <p:cNvPr id="28" name="Straight Arrow Connector 27"/>
          <p:cNvCxnSpPr>
            <a:stCxn id="27" idx="3"/>
          </p:cNvCxnSpPr>
          <p:nvPr/>
        </p:nvCxnSpPr>
        <p:spPr>
          <a:xfrm>
            <a:off x="4349119" y="1502891"/>
            <a:ext cx="457871" cy="177242"/>
          </a:xfrm>
          <a:prstGeom prst="straightConnector1">
            <a:avLst/>
          </a:prstGeom>
          <a:ln>
            <a:solidFill>
              <a:srgbClr val="FF66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5853072" y="1381676"/>
            <a:ext cx="1353476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FF6600"/>
                </a:solidFill>
              </a:rPr>
              <a:t>Energy recovery</a:t>
            </a:r>
            <a:endParaRPr lang="en-GB" sz="1100" b="1" dirty="0">
              <a:solidFill>
                <a:srgbClr val="FF66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5513288" y="1512481"/>
            <a:ext cx="413100" cy="165554"/>
          </a:xfrm>
          <a:prstGeom prst="straightConnector1">
            <a:avLst/>
          </a:prstGeom>
          <a:ln>
            <a:solidFill>
              <a:srgbClr val="FF66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41046" y="3059440"/>
            <a:ext cx="1353476" cy="26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1100" b="1" dirty="0">
                <a:solidFill>
                  <a:srgbClr val="FF6600"/>
                </a:solidFill>
              </a:rPr>
              <a:t>Dc-link recharge</a:t>
            </a:r>
            <a:endParaRPr lang="en-GB" sz="1100" b="1" dirty="0">
              <a:solidFill>
                <a:srgbClr val="FF66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6601262" y="3190245"/>
            <a:ext cx="413100" cy="165554"/>
          </a:xfrm>
          <a:prstGeom prst="straightConnector1">
            <a:avLst/>
          </a:prstGeom>
          <a:ln>
            <a:solidFill>
              <a:srgbClr val="FF6600"/>
            </a:solidFill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220509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Grid disturbances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152" y="1542460"/>
            <a:ext cx="7947302" cy="15913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4607" y="3535759"/>
            <a:ext cx="2805319" cy="1409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92948" y="4825917"/>
            <a:ext cx="2805319" cy="1409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998267" y="3542176"/>
            <a:ext cx="2805319" cy="14097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26608" y="4804982"/>
            <a:ext cx="2805319" cy="14097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65505" y="6166075"/>
            <a:ext cx="11368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Gill Sans MT" panose="020B0502020104020203" pitchFamily="34" charset="0"/>
              </a:rPr>
              <a:t>Nominal grid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119062" y="6120781"/>
            <a:ext cx="14185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Gill Sans MT" panose="020B0502020104020203" pitchFamily="34" charset="0"/>
              </a:rPr>
              <a:t>Grid overvoltage</a:t>
            </a:r>
          </a:p>
          <a:p>
            <a:pPr algn="ctr"/>
            <a:r>
              <a:rPr lang="en-GB" sz="1400" dirty="0">
                <a:latin typeface="Gill Sans MT" panose="020B0502020104020203" pitchFamily="34" charset="0"/>
              </a:rPr>
              <a:t>(0.4s – 0.5s)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95573" y="6106263"/>
            <a:ext cx="1580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>
                <a:latin typeface="Gill Sans MT" panose="020B0502020104020203" pitchFamily="34" charset="0"/>
              </a:rPr>
              <a:t>Grid disconnection</a:t>
            </a:r>
          </a:p>
          <a:p>
            <a:pPr algn="ctr"/>
            <a:r>
              <a:rPr lang="en-GB" sz="1400" dirty="0">
                <a:latin typeface="Gill Sans MT" panose="020B0502020104020203" pitchFamily="34" charset="0"/>
              </a:rPr>
              <a:t>(0.40s – 0.45s)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7150" y="6135299"/>
            <a:ext cx="247092" cy="2470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8407" y="3490311"/>
            <a:ext cx="2805319" cy="140970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4506" y="4787476"/>
            <a:ext cx="2805319" cy="14097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451" y="6120781"/>
            <a:ext cx="247092" cy="247092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948" y="6112071"/>
            <a:ext cx="247092" cy="24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378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storage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9335" y="1325606"/>
            <a:ext cx="5714719" cy="4667421"/>
          </a:xfrm>
        </p:spPr>
        <p:txBody>
          <a:bodyPr>
            <a:normAutofit/>
          </a:bodyPr>
          <a:lstStyle/>
          <a:p>
            <a:r>
              <a:rPr lang="en-GB" sz="1800" dirty="0"/>
              <a:t>Energy/capacitor</a:t>
            </a:r>
          </a:p>
          <a:p>
            <a:pPr lvl="1"/>
            <a:r>
              <a:rPr lang="en-GB" sz="1800" dirty="0"/>
              <a:t>Theoretical at 400V </a:t>
            </a:r>
            <a:r>
              <a:rPr lang="en-GB" sz="1800" dirty="0">
                <a:sym typeface="Wingdings" panose="05000000000000000000" pitchFamily="2" charset="2"/>
              </a:rPr>
              <a:t></a:t>
            </a:r>
            <a:r>
              <a:rPr lang="en-GB" sz="1800" dirty="0"/>
              <a:t> 2320J</a:t>
            </a:r>
          </a:p>
          <a:p>
            <a:pPr lvl="1"/>
            <a:r>
              <a:rPr lang="en-GB" sz="1800" dirty="0"/>
              <a:t>Actual (tol.-15%) </a:t>
            </a:r>
            <a:r>
              <a:rPr lang="en-GB" sz="1800" dirty="0">
                <a:sym typeface="Wingdings" panose="05000000000000000000" pitchFamily="2" charset="2"/>
              </a:rPr>
              <a:t></a:t>
            </a:r>
            <a:r>
              <a:rPr lang="en-GB" sz="1800" dirty="0"/>
              <a:t>1972J</a:t>
            </a:r>
          </a:p>
          <a:p>
            <a:pPr lvl="1"/>
            <a:r>
              <a:rPr lang="en-GB" sz="1800" dirty="0"/>
              <a:t>Operating at 300V </a:t>
            </a:r>
            <a:r>
              <a:rPr lang="en-GB" sz="1800" dirty="0">
                <a:sym typeface="Wingdings" panose="05000000000000000000" pitchFamily="2" charset="2"/>
              </a:rPr>
              <a:t> 1660J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Usable 300V to 200V 616J</a:t>
            </a:r>
          </a:p>
          <a:p>
            <a:r>
              <a:rPr lang="en-GB" sz="1800" dirty="0">
                <a:sym typeface="Wingdings" panose="05000000000000000000" pitchFamily="2" charset="2"/>
              </a:rPr>
              <a:t>Energy/module (15 caps) 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Theoretical  34800J</a:t>
            </a:r>
          </a:p>
          <a:p>
            <a:pPr lvl="1"/>
            <a:r>
              <a:rPr lang="en-GB" sz="1800" dirty="0">
                <a:sym typeface="Wingdings" panose="05000000000000000000" pitchFamily="2" charset="2"/>
              </a:rPr>
              <a:t>Usable 9243J</a:t>
            </a:r>
          </a:p>
          <a:p>
            <a:r>
              <a:rPr lang="en-GB" sz="1800" dirty="0">
                <a:sym typeface="Wingdings" panose="05000000000000000000" pitchFamily="2" charset="2"/>
              </a:rPr>
              <a:t>Maximum 3 modules per brick</a:t>
            </a:r>
          </a:p>
          <a:p>
            <a:r>
              <a:rPr lang="en-GB" sz="1800" dirty="0">
                <a:sym typeface="Wingdings" panose="05000000000000000000" pitchFamily="2" charset="2"/>
              </a:rPr>
              <a:t>Customisation to increase total energy to 1MJ</a:t>
            </a:r>
            <a:endParaRPr lang="en-GB" sz="1800" dirty="0"/>
          </a:p>
          <a:p>
            <a:pPr lvl="1"/>
            <a:endParaRPr lang="en-GB" sz="1800" dirty="0"/>
          </a:p>
          <a:p>
            <a:endParaRPr lang="en-GB" sz="2000" dirty="0"/>
          </a:p>
          <a:p>
            <a:pPr lvl="1"/>
            <a:endParaRPr lang="en-GB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415" y="2324101"/>
            <a:ext cx="2730221" cy="3212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89969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SIRIUS proof-of-concept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32112" y="1756352"/>
            <a:ext cx="2966924" cy="3732260"/>
            <a:chOff x="7958981" y="1101486"/>
            <a:chExt cx="3955898" cy="4976347"/>
          </a:xfrm>
        </p:grpSpPr>
        <p:grpSp>
          <p:nvGrpSpPr>
            <p:cNvPr id="25" name="Group 24"/>
            <p:cNvGrpSpPr/>
            <p:nvPr/>
          </p:nvGrpSpPr>
          <p:grpSpPr>
            <a:xfrm>
              <a:off x="7958981" y="1101486"/>
              <a:ext cx="3951605" cy="2879090"/>
              <a:chOff x="4120197" y="1989455"/>
              <a:chExt cx="3951605" cy="2879090"/>
            </a:xfrm>
          </p:grpSpPr>
          <p:pic>
            <p:nvPicPr>
              <p:cNvPr id="33" name="Picture 32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4120197" y="1989455"/>
                <a:ext cx="3951605" cy="2879090"/>
              </a:xfrm>
              <a:prstGeom prst="rect">
                <a:avLst/>
              </a:prstGeom>
            </p:spPr>
          </p:pic>
          <p:sp>
            <p:nvSpPr>
              <p:cNvPr id="34" name="Text Box 445"/>
              <p:cNvSpPr txBox="1"/>
              <p:nvPr/>
            </p:nvSpPr>
            <p:spPr>
              <a:xfrm>
                <a:off x="5566308" y="3605461"/>
                <a:ext cx="623570" cy="198755"/>
              </a:xfrm>
              <a:prstGeom prst="rect">
                <a:avLst/>
              </a:prstGeom>
              <a:solidFill>
                <a:srgbClr val="B812AC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en-GB" sz="750" dirty="0" err="1">
                    <a:solidFill>
                      <a:srgbClr val="FFFFFF"/>
                    </a:solidFill>
                    <a:latin typeface="Verdana" panose="020B0604030504040204" pitchFamily="34" charset="0"/>
                    <a:ea typeface="MS Mincho"/>
                    <a:cs typeface="Times New Roman" panose="02020603050405020304" pitchFamily="18" charset="0"/>
                  </a:rPr>
                  <a:t>U</a:t>
                </a:r>
                <a:r>
                  <a:rPr lang="en-GB" sz="750" baseline="-25000" dirty="0" err="1">
                    <a:solidFill>
                      <a:srgbClr val="FFFFFF"/>
                    </a:solidFill>
                    <a:latin typeface="Verdana" panose="020B0604030504040204" pitchFamily="34" charset="0"/>
                    <a:ea typeface="MS Mincho"/>
                    <a:cs typeface="Times New Roman" panose="02020603050405020304" pitchFamily="18" charset="0"/>
                  </a:rPr>
                  <a:t>out</a:t>
                </a:r>
                <a:endParaRPr lang="en-GB" sz="750" baseline="-25000" dirty="0"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endParaRPr>
              </a:p>
            </p:txBody>
          </p:sp>
          <p:sp>
            <p:nvSpPr>
              <p:cNvPr id="35" name="Text Box 444"/>
              <p:cNvSpPr txBox="1"/>
              <p:nvPr/>
            </p:nvSpPr>
            <p:spPr>
              <a:xfrm>
                <a:off x="6494836" y="2365696"/>
                <a:ext cx="623570" cy="198755"/>
              </a:xfrm>
              <a:prstGeom prst="rect">
                <a:avLst/>
              </a:prstGeom>
              <a:solidFill>
                <a:srgbClr val="FFFF00"/>
              </a:solidFill>
              <a:ln w="6350">
                <a:solidFill>
                  <a:prstClr val="black"/>
                </a:solidFill>
              </a:ln>
              <a:effectLst/>
            </p:spPr>
            <p:style>
              <a:lnRef idx="0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0" tIns="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>
                  <a:spcAft>
                    <a:spcPts val="450"/>
                  </a:spcAft>
                </a:pPr>
                <a:r>
                  <a:rPr lang="en-GB" sz="750" dirty="0" err="1">
                    <a:latin typeface="Verdana" panose="020B0604030504040204" pitchFamily="34" charset="0"/>
                    <a:ea typeface="MS Mincho"/>
                    <a:cs typeface="Times New Roman" panose="02020603050405020304" pitchFamily="18" charset="0"/>
                  </a:rPr>
                  <a:t>I</a:t>
                </a:r>
                <a:r>
                  <a:rPr lang="en-GB" sz="750" baseline="-25000" dirty="0" err="1">
                    <a:latin typeface="Verdana" panose="020B0604030504040204" pitchFamily="34" charset="0"/>
                    <a:ea typeface="MS Mincho"/>
                    <a:cs typeface="Times New Roman" panose="02020603050405020304" pitchFamily="18" charset="0"/>
                  </a:rPr>
                  <a:t>magnet</a:t>
                </a:r>
                <a:endParaRPr lang="en-GB" sz="750" baseline="-25000" dirty="0"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26" name="Picture 25" descr="\\cern.ch\dfs\Departments\TE\Groups\EPC\Projects\Consolidation\Consolidation TT2_All\Phase B - Topology Selection\C.5-Tests\TestProtocol\Strategy_PeakPowerLimitation\Cycling\400A_Pulse\tek00001.png"/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1905" y="3605460"/>
              <a:ext cx="3932974" cy="247237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8" name="Text Box 437"/>
            <p:cNvSpPr txBox="1"/>
            <p:nvPr/>
          </p:nvSpPr>
          <p:spPr>
            <a:xfrm>
              <a:off x="8506987" y="3840031"/>
              <a:ext cx="623570" cy="198755"/>
            </a:xfrm>
            <a:prstGeom prst="rect">
              <a:avLst/>
            </a:prstGeom>
            <a:solidFill>
              <a:srgbClr val="0070C0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450"/>
                </a:spcAft>
              </a:pPr>
              <a:r>
                <a:rPr lang="en-GB" sz="750" dirty="0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U</a:t>
              </a:r>
              <a:r>
                <a:rPr lang="en-GB" sz="750" baseline="-25000" dirty="0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DCA</a:t>
              </a:r>
              <a:endParaRPr lang="en-GB" sz="750" baseline="-25000" dirty="0">
                <a:latin typeface="Verdana" panose="020B0604030504040204" pitchFamily="34" charset="0"/>
                <a:ea typeface="MS Mincho"/>
                <a:cs typeface="Times New Roman" panose="02020603050405020304" pitchFamily="18" charset="0"/>
              </a:endParaRPr>
            </a:p>
          </p:txBody>
        </p:sp>
        <p:sp>
          <p:nvSpPr>
            <p:cNvPr id="29" name="Text Box 436"/>
            <p:cNvSpPr txBox="1"/>
            <p:nvPr/>
          </p:nvSpPr>
          <p:spPr>
            <a:xfrm>
              <a:off x="10374102" y="3840031"/>
              <a:ext cx="623570" cy="198755"/>
            </a:xfrm>
            <a:prstGeom prst="rect">
              <a:avLst/>
            </a:prstGeom>
            <a:solidFill>
              <a:srgbClr val="00B0F0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450"/>
                </a:spcAft>
              </a:pPr>
              <a:r>
                <a:rPr lang="en-GB" sz="750" dirty="0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U</a:t>
              </a:r>
              <a:r>
                <a:rPr lang="en-GB" sz="750" baseline="-25000" dirty="0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DCB</a:t>
              </a:r>
              <a:endParaRPr lang="en-GB" sz="750" baseline="-25000" dirty="0">
                <a:latin typeface="Verdana" panose="020B0604030504040204" pitchFamily="34" charset="0"/>
                <a:ea typeface="MS Mincho"/>
                <a:cs typeface="Times New Roman" panose="02020603050405020304" pitchFamily="18" charset="0"/>
              </a:endParaRPr>
            </a:p>
          </p:txBody>
        </p:sp>
        <p:sp>
          <p:nvSpPr>
            <p:cNvPr id="30" name="Text Box 438"/>
            <p:cNvSpPr txBox="1"/>
            <p:nvPr/>
          </p:nvSpPr>
          <p:spPr>
            <a:xfrm>
              <a:off x="10444849" y="4669789"/>
              <a:ext cx="623570" cy="198755"/>
            </a:xfrm>
            <a:prstGeom prst="rect">
              <a:avLst/>
            </a:prstGeom>
            <a:solidFill>
              <a:srgbClr val="B812AC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450"/>
                </a:spcAft>
              </a:pPr>
              <a:r>
                <a:rPr lang="en-GB" sz="750" dirty="0" err="1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I</a:t>
              </a:r>
              <a:r>
                <a:rPr lang="en-GB" sz="750" baseline="-25000" dirty="0" err="1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boost</a:t>
              </a:r>
              <a:endParaRPr lang="en-GB" sz="750" baseline="-25000" dirty="0">
                <a:latin typeface="Verdana" panose="020B0604030504040204" pitchFamily="34" charset="0"/>
                <a:ea typeface="MS Mincho"/>
                <a:cs typeface="Times New Roman" panose="02020603050405020304" pitchFamily="18" charset="0"/>
              </a:endParaRPr>
            </a:p>
          </p:txBody>
        </p:sp>
        <p:sp>
          <p:nvSpPr>
            <p:cNvPr id="32" name="Text Box 439"/>
            <p:cNvSpPr txBox="1"/>
            <p:nvPr/>
          </p:nvSpPr>
          <p:spPr>
            <a:xfrm>
              <a:off x="8890527" y="4929827"/>
              <a:ext cx="623570" cy="198755"/>
            </a:xfrm>
            <a:prstGeom prst="rect">
              <a:avLst/>
            </a:prstGeom>
            <a:solidFill>
              <a:srgbClr val="00B050"/>
            </a:solidFill>
            <a:ln w="6350">
              <a:solidFill>
                <a:prstClr val="black"/>
              </a:solidFill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0" tIns="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450"/>
                </a:spcAft>
              </a:pPr>
              <a:r>
                <a:rPr lang="en-GB" sz="750" dirty="0" err="1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I</a:t>
              </a:r>
              <a:r>
                <a:rPr lang="en-GB" sz="750" baseline="-25000" dirty="0" err="1">
                  <a:solidFill>
                    <a:srgbClr val="FFFFFF"/>
                  </a:solidFill>
                  <a:latin typeface="Verdana" panose="020B0604030504040204" pitchFamily="34" charset="0"/>
                  <a:ea typeface="MS Mincho"/>
                  <a:cs typeface="Times New Roman" panose="02020603050405020304" pitchFamily="18" charset="0"/>
                </a:rPr>
                <a:t>magnet</a:t>
              </a:r>
              <a:endParaRPr lang="en-GB" sz="750" baseline="-25000" dirty="0">
                <a:latin typeface="Verdana" panose="020B0604030504040204" pitchFamily="34" charset="0"/>
                <a:ea typeface="MS Mincho"/>
                <a:cs typeface="Times New Roman" panose="02020603050405020304" pitchFamily="18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5544624" y="5488612"/>
            <a:ext cx="2164375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dirty="0">
                <a:solidFill>
                  <a:srgbClr val="0645AD"/>
                </a:solidFill>
                <a:latin typeface="Helvetica Neue"/>
                <a:hlinkClick r:id="rId4"/>
              </a:rPr>
              <a:t>https://edms.cern.ch/document/1506381/1</a:t>
            </a:r>
            <a:endParaRPr lang="en-GB" sz="825" dirty="0"/>
          </a:p>
        </p:txBody>
      </p:sp>
      <p:pic>
        <p:nvPicPr>
          <p:cNvPr id="3074" name="Picture 2" descr="http://section-mpc.web.cern.ch/sites/section-mpc.web.cern.ch/files/Converters/Apolo/IMG_099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894" y="2685207"/>
            <a:ext cx="2107998" cy="281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733697" y="3642619"/>
            <a:ext cx="2109707" cy="1582279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2194183" y="2601560"/>
            <a:ext cx="4482941" cy="2335069"/>
            <a:chOff x="1023247" y="2844124"/>
            <a:chExt cx="5977255" cy="3113425"/>
          </a:xfrm>
        </p:grpSpPr>
        <p:pic>
          <p:nvPicPr>
            <p:cNvPr id="39" name="Picture 38"/>
            <p:cNvPicPr/>
            <p:nvPr/>
          </p:nvPicPr>
          <p:blipFill>
            <a:blip r:embed="rId7"/>
            <a:stretch>
              <a:fillRect/>
            </a:stretch>
          </p:blipFill>
          <p:spPr>
            <a:xfrm>
              <a:off x="1023247" y="2844124"/>
              <a:ext cx="5977255" cy="3113425"/>
            </a:xfrm>
            <a:prstGeom prst="rect">
              <a:avLst/>
            </a:prstGeom>
          </p:spPr>
        </p:pic>
        <p:sp>
          <p:nvSpPr>
            <p:cNvPr id="4" name="Oval 3"/>
            <p:cNvSpPr/>
            <p:nvPr/>
          </p:nvSpPr>
          <p:spPr>
            <a:xfrm>
              <a:off x="4831081" y="3265095"/>
              <a:ext cx="998220" cy="434235"/>
            </a:xfrm>
            <a:prstGeom prst="ellipse">
              <a:avLst/>
            </a:prstGeom>
            <a:solidFill>
              <a:srgbClr val="002060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900" b="1" dirty="0"/>
                <a:t>125kWpk</a:t>
              </a:r>
              <a:endParaRPr lang="en-GB" sz="900" b="1" baseline="-25000" dirty="0"/>
            </a:p>
          </p:txBody>
        </p:sp>
        <p:sp>
          <p:nvSpPr>
            <p:cNvPr id="41" name="Oval 40"/>
            <p:cNvSpPr/>
            <p:nvPr/>
          </p:nvSpPr>
          <p:spPr>
            <a:xfrm>
              <a:off x="5180202" y="4599739"/>
              <a:ext cx="915798" cy="474316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accent1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000" b="1" dirty="0"/>
                <a:t>10kWpk</a:t>
              </a:r>
              <a:endParaRPr lang="en-GB" sz="1000" b="1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05644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SIRIUS converter</a:t>
            </a:r>
            <a:endParaRPr lang="en-GB" sz="3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4679" y="1543049"/>
            <a:ext cx="2688029" cy="446722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50" r="23952"/>
          <a:stretch/>
        </p:blipFill>
        <p:spPr>
          <a:xfrm>
            <a:off x="3876675" y="1325170"/>
            <a:ext cx="5267325" cy="49029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1" r="16596"/>
          <a:stretch/>
        </p:blipFill>
        <p:spPr>
          <a:xfrm>
            <a:off x="-14513" y="1325170"/>
            <a:ext cx="5646418" cy="4888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0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 to Sirius</a:t>
            </a:r>
            <a:endParaRPr lang="fr-FR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/>
          </p:nvPr>
        </p:nvGraphicFramePr>
        <p:xfrm>
          <a:off x="1115616" y="2605691"/>
          <a:ext cx="5093119" cy="66421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44248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72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72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3607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Magnet type</a:t>
                      </a:r>
                      <a:endParaRPr lang="fr-FR" sz="10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Total (1.2sec)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Recoverable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Thermal loss (1.2sec)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Quadrupole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11kJ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6kJ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5kJ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Small Dipole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31.5kJ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25kJ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6.5kJ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Large Dipole (26Gev)</a:t>
                      </a:r>
                      <a:endParaRPr lang="fr-FR" sz="10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101kJ</a:t>
                      </a:r>
                      <a:endParaRPr lang="fr-FR" sz="1000" b="1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82kJ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19kJ</a:t>
                      </a:r>
                      <a:endParaRPr lang="fr-FR" sz="10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3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9845" y="1345955"/>
            <a:ext cx="6981564" cy="1015200"/>
          </a:xfrm>
          <a:prstGeom prst="rect">
            <a:avLst/>
          </a:prstGeom>
        </p:spPr>
      </p:pic>
      <p:sp>
        <p:nvSpPr>
          <p:cNvPr id="13" name="Rectangle 4"/>
          <p:cNvSpPr>
            <a:spLocks noChangeArrowheads="1"/>
          </p:cNvSpPr>
          <p:nvPr/>
        </p:nvSpPr>
        <p:spPr bwMode="auto">
          <a:xfrm>
            <a:off x="2049463" y="3494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fr-FR" altLang="fr-FR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altLang="fr-FR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53863" y="630971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altLang="fr-FR" sz="6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* Assuming cost of electricity of 0.045 CHF/kWh. 1kJ of energy over a 1.2sec cycle corresponds to 1kJ/1.2sec=0.83kW of average power. Assuming this 1.2sec (PS) cycle repeats for 24hours over 270 working days the total energy required from the power network (for each 1kJ) is 5378kWh/annum. If this energy is not recovered in capacitor banks after every magnet cycle it is returned to the power network and is not remunerated by the provider.</a:t>
            </a:r>
            <a:endParaRPr lang="en-GB" altLang="fr-FR" sz="1100" dirty="0">
              <a:latin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952079" y="3810647"/>
            <a:ext cx="54211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 algn="r">
              <a:buNone/>
            </a:pPr>
            <a:r>
              <a:rPr lang="en-GB" sz="2000" b="1" dirty="0">
                <a:latin typeface="Calibri" panose="020F0502020204030204" pitchFamily="34" charset="0"/>
              </a:rPr>
              <a:t>Annual cost of electricity of each 1kJ of losses:</a:t>
            </a:r>
          </a:p>
          <a:p>
            <a:pPr marL="36576" indent="0" algn="r">
              <a:buNone/>
            </a:pPr>
            <a:r>
              <a:rPr lang="en-GB" sz="1200" i="1" dirty="0">
                <a:latin typeface="Calibri" panose="020F0502020204030204" pitchFamily="34" charset="0"/>
              </a:rPr>
              <a:t>(Non-recoverable/consumed every 1.2seconds)   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0" y="3741822"/>
            <a:ext cx="9144000" cy="0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Picture 2" descr="Lightbulb jokes for filmmaker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5264"/>
            <a:ext cx="774524" cy="7771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Connector 27"/>
          <p:cNvCxnSpPr/>
          <p:nvPr/>
        </p:nvCxnSpPr>
        <p:spPr>
          <a:xfrm>
            <a:off x="0" y="4428292"/>
            <a:ext cx="9144000" cy="0"/>
          </a:xfrm>
          <a:prstGeom prst="line">
            <a:avLst/>
          </a:prstGeom>
          <a:ln w="6350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6373225" y="3833064"/>
            <a:ext cx="130773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b="1" dirty="0">
                <a:latin typeface="Calibri" panose="020F0502020204030204" pitchFamily="34" charset="0"/>
              </a:rPr>
              <a:t>242 CHF*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BCDFF87-A905-41B7-963B-AD057B407C9E}"/>
              </a:ext>
            </a:extLst>
          </p:cNvPr>
          <p:cNvSpPr/>
          <p:nvPr/>
        </p:nvSpPr>
        <p:spPr>
          <a:xfrm>
            <a:off x="539552" y="4751355"/>
            <a:ext cx="792602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" indent="0">
              <a:buNone/>
            </a:pPr>
            <a:r>
              <a:rPr lang="en-GB" sz="2000" b="1" dirty="0">
                <a:latin typeface="Calibri" panose="020F0502020204030204" pitchFamily="34" charset="0"/>
              </a:rPr>
              <a:t>Sirius is primarily suitable for:</a:t>
            </a:r>
          </a:p>
          <a:p>
            <a:pPr marL="379476" indent="-342900">
              <a:buFontTx/>
              <a:buChar char="-"/>
            </a:pPr>
            <a:r>
              <a:rPr lang="en-GB" sz="2000" b="1" i="1" dirty="0">
                <a:latin typeface="Calibri" panose="020F0502020204030204" pitchFamily="34" charset="0"/>
              </a:rPr>
              <a:t>Cycling applications with considerable amounts of recoverable energy</a:t>
            </a:r>
          </a:p>
          <a:p>
            <a:pPr marL="379476" indent="-342900">
              <a:buFontTx/>
              <a:buChar char="-"/>
            </a:pPr>
            <a:r>
              <a:rPr lang="en-GB" sz="2000" b="1" i="1" dirty="0">
                <a:latin typeface="Calibri" panose="020F0502020204030204" pitchFamily="34" charset="0"/>
              </a:rPr>
              <a:t>RMS loss minimisation and magnet field conditioning (with FGC3)</a:t>
            </a:r>
            <a:endParaRPr lang="en-GB" sz="1200" b="1" i="1" dirty="0">
              <a:latin typeface="Calibri" panose="020F0502020204030204" pitchFamily="34" charset="0"/>
            </a:endParaRPr>
          </a:p>
          <a:p>
            <a:pPr marL="379476" indent="-342900">
              <a:buFontTx/>
              <a:buChar char="-"/>
            </a:pPr>
            <a:r>
              <a:rPr lang="en-GB" sz="2000" b="1" i="1" dirty="0">
                <a:latin typeface="Calibri" panose="020F0502020204030204" pitchFamily="34" charset="0"/>
              </a:rPr>
              <a:t>Long life and fast cycling</a:t>
            </a:r>
          </a:p>
        </p:txBody>
      </p:sp>
    </p:spTree>
    <p:extLst>
      <p:ext uri="{BB962C8B-B14F-4D97-AF65-F5344CB8AC3E}">
        <p14:creationId xmlns:p14="http://schemas.microsoft.com/office/powerpoint/2010/main" val="85636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/>
          <p:cNvSpPr/>
          <p:nvPr/>
        </p:nvSpPr>
        <p:spPr>
          <a:xfrm>
            <a:off x="4832259" y="1990221"/>
            <a:ext cx="495825" cy="146604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Rectangle 6"/>
          <p:cNvSpPr/>
          <p:nvPr/>
        </p:nvSpPr>
        <p:spPr>
          <a:xfrm>
            <a:off x="3005826" y="2132857"/>
            <a:ext cx="3672408" cy="1291741"/>
          </a:xfrm>
          <a:prstGeom prst="rect">
            <a:avLst/>
          </a:prstGeom>
          <a:solidFill>
            <a:schemeClr val="bg1">
              <a:lumMod val="95000"/>
              <a:alpha val="61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Power Converter for Transfer lines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4069" y="2024844"/>
            <a:ext cx="6513803" cy="13896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91840" y="2128719"/>
            <a:ext cx="243027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/>
                </a:solidFill>
                <a:latin typeface="Calibri" panose="020F0502020204030204" pitchFamily="34" charset="0"/>
              </a:rPr>
              <a:t>Standardised converter brick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7570" y="3762545"/>
            <a:ext cx="1026114" cy="8982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25193" y="3972679"/>
            <a:ext cx="508466" cy="346249"/>
          </a:xfrm>
          <a:prstGeom prst="rect">
            <a:avLst/>
          </a:prstGeom>
          <a:solidFill>
            <a:schemeClr val="bg1">
              <a:lumMod val="95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007941" y="5084430"/>
            <a:ext cx="70379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30kJ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2566751" y="4660837"/>
            <a:ext cx="715778" cy="413429"/>
            <a:chOff x="1576257" y="5038002"/>
            <a:chExt cx="954370" cy="551238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0972" y="3762547"/>
            <a:ext cx="1032437" cy="9029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3893508" y="5084409"/>
            <a:ext cx="73717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60kJ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4487547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120kJ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144357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180kJ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3495453" y="3467766"/>
            <a:ext cx="430973" cy="29478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>
            <a:off x="5944407" y="3467766"/>
            <a:ext cx="399053" cy="294781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>
            <a:off x="5004048" y="3446180"/>
            <a:ext cx="0" cy="255416"/>
          </a:xfrm>
          <a:prstGeom prst="straightConnector1">
            <a:avLst/>
          </a:prstGeom>
          <a:ln>
            <a:solidFill>
              <a:schemeClr val="accent6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6" name="Picture 4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430" y="3764824"/>
            <a:ext cx="1451744" cy="927560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4004081" y="3972679"/>
            <a:ext cx="627095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</a:t>
            </a:r>
            <a:endParaRPr lang="en-GB" sz="825" dirty="0"/>
          </a:p>
        </p:txBody>
      </p:sp>
      <p:sp>
        <p:nvSpPr>
          <p:cNvPr id="55" name="Rectangle 54"/>
          <p:cNvSpPr/>
          <p:nvPr/>
        </p:nvSpPr>
        <p:spPr>
          <a:xfrm>
            <a:off x="5879233" y="3980797"/>
            <a:ext cx="627095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</a:t>
            </a:r>
            <a:endParaRPr lang="en-GB" sz="825" dirty="0"/>
          </a:p>
        </p:txBody>
      </p:sp>
      <p:sp>
        <p:nvSpPr>
          <p:cNvPr id="56" name="TextBox 55"/>
          <p:cNvSpPr txBox="1"/>
          <p:nvPr/>
        </p:nvSpPr>
        <p:spPr>
          <a:xfrm>
            <a:off x="2551476" y="5075559"/>
            <a:ext cx="79573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60kJ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078130" y="5075559"/>
            <a:ext cx="79573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90kJ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4487547" y="4675613"/>
            <a:ext cx="715778" cy="413429"/>
            <a:chOff x="1576257" y="5038002"/>
            <a:chExt cx="954370" cy="551238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678234" y="4670980"/>
            <a:ext cx="715778" cy="735886"/>
            <a:chOff x="1576257" y="5038002"/>
            <a:chExt cx="954370" cy="864306"/>
          </a:xfrm>
        </p:grpSpPr>
        <p:cxnSp>
          <p:nvCxnSpPr>
            <p:cNvPr id="64" name="Straight Arrow Connector 63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46" idx="2"/>
            </p:cNvCxnSpPr>
            <p:nvPr/>
          </p:nvCxnSpPr>
          <p:spPr>
            <a:xfrm flipH="1">
              <a:off x="2124483" y="5066538"/>
              <a:ext cx="87865" cy="835770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6073846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120kJ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678234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240kJ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7284567" y="5078253"/>
            <a:ext cx="71643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360kJ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909425" y="5455052"/>
            <a:ext cx="2258353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Extra cabinet for energy storage: SIRIUS 4P+ 600kJ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79507" y="1205592"/>
            <a:ext cx="3582413" cy="658835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4898716" y="1951751"/>
            <a:ext cx="1239458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/>
                </a:solidFill>
                <a:latin typeface="Calibri" panose="020F0502020204030204" pitchFamily="34" charset="0"/>
              </a:rPr>
              <a:t>Energy recovery bank 30-90kJ</a:t>
            </a:r>
          </a:p>
        </p:txBody>
      </p:sp>
    </p:spTree>
    <p:extLst>
      <p:ext uri="{BB962C8B-B14F-4D97-AF65-F5344CB8AC3E}">
        <p14:creationId xmlns:p14="http://schemas.microsoft.com/office/powerpoint/2010/main" val="31275418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Power Converter for Transfer lines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8625" y="3762545"/>
            <a:ext cx="1026114" cy="89829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2325193" y="3972679"/>
            <a:ext cx="508466" cy="346249"/>
          </a:xfrm>
          <a:prstGeom prst="rect">
            <a:avLst/>
          </a:prstGeom>
          <a:solidFill>
            <a:schemeClr val="bg1">
              <a:lumMod val="95000"/>
              <a:alpha val="6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28996" y="5084430"/>
            <a:ext cx="70379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30kJ</a:t>
            </a:r>
          </a:p>
        </p:txBody>
      </p:sp>
      <p:grpSp>
        <p:nvGrpSpPr>
          <p:cNvPr id="58" name="Group 57"/>
          <p:cNvGrpSpPr/>
          <p:nvPr/>
        </p:nvGrpSpPr>
        <p:grpSpPr>
          <a:xfrm>
            <a:off x="1387806" y="4660837"/>
            <a:ext cx="715778" cy="413429"/>
            <a:chOff x="1576257" y="5038002"/>
            <a:chExt cx="954370" cy="551238"/>
          </a:xfrm>
        </p:grpSpPr>
        <p:cxnSp>
          <p:nvCxnSpPr>
            <p:cNvPr id="14" name="Straight Arrow Connector 13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2063" y="3762547"/>
            <a:ext cx="1032437" cy="90292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944599" y="5084409"/>
            <a:ext cx="737170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60kJ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3538638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120kJ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95448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180kJ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24627" y="3764824"/>
            <a:ext cx="1451744" cy="927560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4004081" y="3972679"/>
            <a:ext cx="627095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2P </a:t>
            </a:r>
            <a:endParaRPr lang="en-GB" sz="825" dirty="0"/>
          </a:p>
        </p:txBody>
      </p:sp>
      <p:sp>
        <p:nvSpPr>
          <p:cNvPr id="55" name="Rectangle 54"/>
          <p:cNvSpPr/>
          <p:nvPr/>
        </p:nvSpPr>
        <p:spPr>
          <a:xfrm>
            <a:off x="5879233" y="3980797"/>
            <a:ext cx="627095" cy="21929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2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</a:t>
            </a:r>
            <a:endParaRPr lang="en-GB" sz="825" dirty="0"/>
          </a:p>
        </p:txBody>
      </p:sp>
      <p:sp>
        <p:nvSpPr>
          <p:cNvPr id="56" name="TextBox 55"/>
          <p:cNvSpPr txBox="1"/>
          <p:nvPr/>
        </p:nvSpPr>
        <p:spPr>
          <a:xfrm>
            <a:off x="1372531" y="5075559"/>
            <a:ext cx="79573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60kJ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1973944" y="5075559"/>
            <a:ext cx="795737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S 90kJ</a:t>
            </a:r>
          </a:p>
        </p:txBody>
      </p:sp>
      <p:grpSp>
        <p:nvGrpSpPr>
          <p:cNvPr id="59" name="Group 58"/>
          <p:cNvGrpSpPr/>
          <p:nvPr/>
        </p:nvGrpSpPr>
        <p:grpSpPr>
          <a:xfrm>
            <a:off x="3538638" y="4675613"/>
            <a:ext cx="715778" cy="413429"/>
            <a:chOff x="1576257" y="5038002"/>
            <a:chExt cx="954370" cy="551238"/>
          </a:xfrm>
        </p:grpSpPr>
        <p:cxnSp>
          <p:nvCxnSpPr>
            <p:cNvPr id="60" name="Straight Arrow Connector 59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/>
          <p:cNvGrpSpPr/>
          <p:nvPr/>
        </p:nvGrpSpPr>
        <p:grpSpPr>
          <a:xfrm>
            <a:off x="6373431" y="4670980"/>
            <a:ext cx="715778" cy="735886"/>
            <a:chOff x="1576257" y="5038002"/>
            <a:chExt cx="954370" cy="864306"/>
          </a:xfrm>
        </p:grpSpPr>
        <p:cxnSp>
          <p:nvCxnSpPr>
            <p:cNvPr id="64" name="Straight Arrow Connector 63"/>
            <p:cNvCxnSpPr/>
            <p:nvPr/>
          </p:nvCxnSpPr>
          <p:spPr>
            <a:xfrm flipH="1">
              <a:off x="1576257" y="5038002"/>
              <a:ext cx="636836" cy="551238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 flipH="1">
              <a:off x="2035873" y="5051527"/>
              <a:ext cx="177220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2213092" y="5051527"/>
              <a:ext cx="317535" cy="537713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Arrow Connector 70"/>
            <p:cNvCxnSpPr>
              <a:stCxn id="46" idx="2"/>
            </p:cNvCxnSpPr>
            <p:nvPr/>
          </p:nvCxnSpPr>
          <p:spPr>
            <a:xfrm flipH="1">
              <a:off x="1718080" y="5066538"/>
              <a:ext cx="87865" cy="835770"/>
            </a:xfrm>
            <a:prstGeom prst="straightConnector1">
              <a:avLst/>
            </a:prstGeom>
            <a:ln w="9525">
              <a:solidFill>
                <a:schemeClr val="accent6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5769043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120kJ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6373431" y="5084409"/>
            <a:ext cx="918102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240kJ</a:t>
            </a:r>
          </a:p>
        </p:txBody>
      </p:sp>
      <p:sp>
        <p:nvSpPr>
          <p:cNvPr id="69" name="TextBox 68"/>
          <p:cNvSpPr txBox="1"/>
          <p:nvPr/>
        </p:nvSpPr>
        <p:spPr>
          <a:xfrm>
            <a:off x="6979764" y="5078253"/>
            <a:ext cx="883211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SIRIUS 4P 360kJ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5604622" y="5455052"/>
            <a:ext cx="2258353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675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</a:rPr>
              <a:t>Extra cabinet for energy storage: SIRIUS 4P+ 600kJ</a:t>
            </a:r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9507" y="1205592"/>
            <a:ext cx="3582413" cy="65883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671A815-97C1-4202-A575-BBE80CF8752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631" y="1912613"/>
            <a:ext cx="7757089" cy="2508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568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Oval 54"/>
          <p:cNvSpPr/>
          <p:nvPr/>
        </p:nvSpPr>
        <p:spPr>
          <a:xfrm>
            <a:off x="6239620" y="3228475"/>
            <a:ext cx="983344" cy="950430"/>
          </a:xfrm>
          <a:prstGeom prst="ellipse">
            <a:avLst/>
          </a:prstGeom>
          <a:solidFill>
            <a:srgbClr val="339966"/>
          </a:solidFill>
          <a:ln w="28575">
            <a:solidFill>
              <a:srgbClr val="92D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200" b="1" dirty="0">
                <a:solidFill>
                  <a:srgbClr val="92D050"/>
                </a:solidFill>
              </a:rPr>
              <a:t>200kJ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Power Converter for Transfer Lines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977D619-1305-4F0C-890D-15ECEBB05C43}" type="slidenum">
              <a:rPr lang="en-GB" smtClean="0"/>
              <a:pPr/>
              <a:t>6</a:t>
            </a:fld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547664" y="1556792"/>
            <a:ext cx="0" cy="3816424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1547664" y="5373216"/>
            <a:ext cx="5904656" cy="0"/>
          </a:xfrm>
          <a:prstGeom prst="line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76256" y="5373216"/>
            <a:ext cx="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804248" y="5373216"/>
            <a:ext cx="0" cy="72008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99992" y="5373216"/>
            <a:ext cx="0" cy="72008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2915816" y="5373216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5724128" y="5373216"/>
            <a:ext cx="0" cy="7200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475656" y="3789040"/>
            <a:ext cx="72008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>
            <a:off x="1475656" y="2204864"/>
            <a:ext cx="72008" cy="0"/>
          </a:xfrm>
          <a:prstGeom prst="line">
            <a:avLst/>
          </a:prstGeom>
          <a:ln w="285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>
            <a:off x="1547664" y="2204864"/>
            <a:ext cx="5328592" cy="0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1547664" y="3789040"/>
            <a:ext cx="5256584" cy="0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6804248" y="3789040"/>
            <a:ext cx="0" cy="1584176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499992" y="3789040"/>
            <a:ext cx="0" cy="1584176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2915816" y="2204864"/>
            <a:ext cx="0" cy="3168352"/>
          </a:xfrm>
          <a:prstGeom prst="line">
            <a:avLst/>
          </a:prstGeom>
          <a:ln w="12700">
            <a:solidFill>
              <a:schemeClr val="tx2">
                <a:lumMod val="50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/>
        </p:nvSpPr>
        <p:spPr>
          <a:xfrm>
            <a:off x="6425259" y="3537424"/>
            <a:ext cx="612067" cy="612067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113kJ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781236" y="2020198"/>
            <a:ext cx="730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900V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76064" y="3604374"/>
            <a:ext cx="730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450V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612269" y="5409220"/>
            <a:ext cx="730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450A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4163138" y="5409220"/>
            <a:ext cx="730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900A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369614" y="5386908"/>
            <a:ext cx="8692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1800A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3064194" y="194044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25000"/>
                  </a:schemeClr>
                </a:solidFill>
              </a:rPr>
              <a:t>SIRIUS 2S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I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200A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P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30kW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E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magnet,max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56kJ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2962421" y="3815810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25000"/>
                  </a:schemeClr>
                </a:solidFill>
              </a:rPr>
              <a:t>SIRIUS S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I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200A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P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15kW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E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magnet,max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28kJ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4661438" y="3815614"/>
            <a:ext cx="1368152" cy="646331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25000"/>
                  </a:schemeClr>
                </a:solidFill>
              </a:rPr>
              <a:t>SIRIUS 2P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I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400A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P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30kW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E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magnet,max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56kJ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992604" y="3862329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25000"/>
                  </a:schemeClr>
                </a:solidFill>
              </a:rPr>
              <a:t>SIRIUS 4P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I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800A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P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60kW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E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magnet,max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113kJ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7155310" y="3012764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rgbClr val="339966"/>
                </a:solidFill>
              </a:rPr>
              <a:t>SIRIUS 4P*</a:t>
            </a:r>
          </a:p>
          <a:p>
            <a:r>
              <a:rPr lang="en-GB" sz="800" dirty="0">
                <a:solidFill>
                  <a:srgbClr val="339966"/>
                </a:solidFill>
              </a:rPr>
              <a:t>I</a:t>
            </a:r>
            <a:r>
              <a:rPr lang="en-GB" sz="800" baseline="-25000" dirty="0">
                <a:solidFill>
                  <a:srgbClr val="339966"/>
                </a:solidFill>
              </a:rPr>
              <a:t>magnet,rms</a:t>
            </a:r>
            <a:r>
              <a:rPr lang="en-GB" sz="800" dirty="0">
                <a:solidFill>
                  <a:srgbClr val="339966"/>
                </a:solidFill>
              </a:rPr>
              <a:t>: 800A</a:t>
            </a:r>
          </a:p>
          <a:p>
            <a:r>
              <a:rPr lang="en-GB" sz="800" dirty="0">
                <a:solidFill>
                  <a:srgbClr val="339966"/>
                </a:solidFill>
              </a:rPr>
              <a:t>P</a:t>
            </a:r>
            <a:r>
              <a:rPr lang="en-GB" sz="800" baseline="-25000" dirty="0">
                <a:solidFill>
                  <a:srgbClr val="339966"/>
                </a:solidFill>
              </a:rPr>
              <a:t>magnet,rms</a:t>
            </a:r>
            <a:r>
              <a:rPr lang="en-GB" sz="800" dirty="0">
                <a:solidFill>
                  <a:srgbClr val="339966"/>
                </a:solidFill>
              </a:rPr>
              <a:t>: 60kW</a:t>
            </a:r>
          </a:p>
          <a:p>
            <a:r>
              <a:rPr lang="en-GB" sz="800" dirty="0">
                <a:solidFill>
                  <a:srgbClr val="339966"/>
                </a:solidFill>
              </a:rPr>
              <a:t>E</a:t>
            </a:r>
            <a:r>
              <a:rPr lang="en-GB" sz="800" baseline="-25000" dirty="0">
                <a:solidFill>
                  <a:srgbClr val="339966"/>
                </a:solidFill>
              </a:rPr>
              <a:t>magnet,max</a:t>
            </a:r>
            <a:r>
              <a:rPr lang="en-GB" sz="800" dirty="0">
                <a:solidFill>
                  <a:srgbClr val="339966"/>
                </a:solidFill>
              </a:rPr>
              <a:t>: 200kJ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7161396" y="5373216"/>
            <a:ext cx="125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I</a:t>
            </a:r>
            <a:r>
              <a:rPr lang="en-GB" sz="1600" b="1" baseline="-25000" dirty="0"/>
              <a:t>magnet,peak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427782" y="1428019"/>
            <a:ext cx="12555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V</a:t>
            </a:r>
            <a:r>
              <a:rPr lang="en-GB" sz="1600" b="1" baseline="-25000" dirty="0"/>
              <a:t>magnet,peak</a:t>
            </a:r>
          </a:p>
        </p:txBody>
      </p:sp>
      <p:sp>
        <p:nvSpPr>
          <p:cNvPr id="63" name="Oval 62"/>
          <p:cNvSpPr/>
          <p:nvPr/>
        </p:nvSpPr>
        <p:spPr>
          <a:xfrm>
            <a:off x="4283964" y="3580176"/>
            <a:ext cx="414290" cy="439214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56kJ</a:t>
            </a:r>
          </a:p>
        </p:txBody>
      </p:sp>
      <p:sp>
        <p:nvSpPr>
          <p:cNvPr id="64" name="Oval 63"/>
          <p:cNvSpPr/>
          <p:nvPr/>
        </p:nvSpPr>
        <p:spPr>
          <a:xfrm>
            <a:off x="2777233" y="3661859"/>
            <a:ext cx="277156" cy="298512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6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28kJ</a:t>
            </a:r>
          </a:p>
        </p:txBody>
      </p:sp>
      <p:sp>
        <p:nvSpPr>
          <p:cNvPr id="65" name="Oval 64"/>
          <p:cNvSpPr/>
          <p:nvPr/>
        </p:nvSpPr>
        <p:spPr>
          <a:xfrm>
            <a:off x="2708672" y="1958446"/>
            <a:ext cx="414290" cy="439214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0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56kJ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56226A65-E528-4A46-BDD4-0495944EE9FB}"/>
              </a:ext>
            </a:extLst>
          </p:cNvPr>
          <p:cNvSpPr/>
          <p:nvPr/>
        </p:nvSpPr>
        <p:spPr>
          <a:xfrm>
            <a:off x="6425259" y="1881268"/>
            <a:ext cx="612067" cy="612067"/>
          </a:xfrm>
          <a:prstGeom prst="ellipse">
            <a:avLst/>
          </a:prstGeom>
          <a:solidFill>
            <a:schemeClr val="bg1">
              <a:lumMod val="50000"/>
            </a:schemeClr>
          </a:solidFill>
          <a:ln w="28575">
            <a:solidFill>
              <a:schemeClr val="bg1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100" b="1" dirty="0">
                <a:solidFill>
                  <a:schemeClr val="accent2">
                    <a:lumMod val="20000"/>
                    <a:lumOff val="80000"/>
                  </a:schemeClr>
                </a:solidFill>
              </a:rPr>
              <a:t>113kJ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6C34AE6-F3AF-4A99-ADBD-FFC0C1139827}"/>
              </a:ext>
            </a:extLst>
          </p:cNvPr>
          <p:cNvSpPr txBox="1"/>
          <p:nvPr/>
        </p:nvSpPr>
        <p:spPr>
          <a:xfrm>
            <a:off x="7067936" y="181705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solidFill>
                  <a:schemeClr val="accent1">
                    <a:lumMod val="25000"/>
                  </a:schemeClr>
                </a:solidFill>
              </a:rPr>
              <a:t>SIRIUS 2P2S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I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400A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P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magnet,rms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60kW</a:t>
            </a:r>
          </a:p>
          <a:p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E</a:t>
            </a:r>
            <a:r>
              <a:rPr lang="en-GB" sz="800" baseline="-25000" dirty="0">
                <a:solidFill>
                  <a:schemeClr val="accent1">
                    <a:lumMod val="25000"/>
                  </a:schemeClr>
                </a:solidFill>
              </a:rPr>
              <a:t>magnet,max</a:t>
            </a:r>
            <a:r>
              <a:rPr lang="en-GB" sz="800" dirty="0">
                <a:solidFill>
                  <a:schemeClr val="accent1">
                    <a:lumMod val="25000"/>
                  </a:schemeClr>
                </a:solidFill>
              </a:rPr>
              <a:t>: 113kJ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6732606-F20B-4CB0-A0AD-D26B82FC3717}"/>
              </a:ext>
            </a:extLst>
          </p:cNvPr>
          <p:cNvSpPr/>
          <p:nvPr/>
        </p:nvSpPr>
        <p:spPr>
          <a:xfrm>
            <a:off x="1547663" y="5917721"/>
            <a:ext cx="6227609" cy="240006"/>
          </a:xfrm>
          <a:prstGeom prst="rect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NOTE! Sirius a Fast Pulsed converter range exists too!</a:t>
            </a:r>
          </a:p>
        </p:txBody>
      </p:sp>
    </p:spTree>
    <p:extLst>
      <p:ext uri="{BB962C8B-B14F-4D97-AF65-F5344CB8AC3E}">
        <p14:creationId xmlns:p14="http://schemas.microsoft.com/office/powerpoint/2010/main" val="6134147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Choosing the right model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CD197ACA-9C7B-417B-9496-DC40CE222C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2039" y="4229763"/>
            <a:ext cx="1299453" cy="1542684"/>
          </a:xfr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7C6D912-D2F2-4514-87D1-B52338E73426}"/>
              </a:ext>
            </a:extLst>
          </p:cNvPr>
          <p:cNvSpPr txBox="1"/>
          <p:nvPr/>
        </p:nvSpPr>
        <p:spPr>
          <a:xfrm>
            <a:off x="226142" y="1571735"/>
            <a:ext cx="35691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Output power</a:t>
            </a:r>
            <a:br>
              <a:rPr lang="en-GB" sz="1600" b="1" dirty="0"/>
            </a:br>
            <a:r>
              <a:rPr lang="en-GB" sz="1400" dirty="0"/>
              <a:t>limited by the front-end Boost stage power rating</a:t>
            </a:r>
            <a:endParaRPr lang="en-GB" sz="1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CAE8D3-A0A0-4A91-A546-B591DE16B23B}"/>
              </a:ext>
            </a:extLst>
          </p:cNvPr>
          <p:cNvSpPr txBox="1"/>
          <p:nvPr/>
        </p:nvSpPr>
        <p:spPr>
          <a:xfrm>
            <a:off x="226142" y="2387416"/>
            <a:ext cx="3318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Recoverable magnet energy</a:t>
            </a:r>
            <a:r>
              <a:rPr lang="en-GB" sz="1600" dirty="0"/>
              <a:t> </a:t>
            </a:r>
            <a:r>
              <a:rPr lang="en-GB" sz="1400" dirty="0"/>
              <a:t>is limited by the built-in capacitive storage</a:t>
            </a:r>
            <a:r>
              <a:rPr lang="en-GB" sz="1400" baseline="30000" dirty="0"/>
              <a:t>1</a:t>
            </a:r>
            <a:r>
              <a:rPr lang="en-GB" sz="1400" dirty="0"/>
              <a:t> (0 to 7 banks per power brick</a:t>
            </a:r>
            <a:r>
              <a:rPr lang="en-GB" sz="1400" baseline="30000" dirty="0"/>
              <a:t>2</a:t>
            </a:r>
            <a:r>
              <a:rPr lang="en-GB" sz="1400" dirty="0"/>
              <a:t>)</a:t>
            </a:r>
            <a:endParaRPr lang="en-GB" sz="160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7E74482-C513-4CFD-8979-A31C0CF329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156" y="4398914"/>
            <a:ext cx="1813714" cy="129831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DF966D8B-8F1E-40C0-AAF1-28731377AFA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3404" y="4059252"/>
            <a:ext cx="1153315" cy="190123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F43B066-7129-4B26-912A-B6D726C918A0}"/>
              </a:ext>
            </a:extLst>
          </p:cNvPr>
          <p:cNvSpPr/>
          <p:nvPr/>
        </p:nvSpPr>
        <p:spPr>
          <a:xfrm>
            <a:off x="3919423" y="1753403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15kW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9632365-ED04-4C18-B36E-5C38390E42AB}"/>
              </a:ext>
            </a:extLst>
          </p:cNvPr>
          <p:cNvSpPr txBox="1"/>
          <p:nvPr/>
        </p:nvSpPr>
        <p:spPr>
          <a:xfrm>
            <a:off x="226142" y="3196744"/>
            <a:ext cx="3318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Output RMS current</a:t>
            </a:r>
            <a:r>
              <a:rPr lang="en-GB" sz="1600" dirty="0"/>
              <a:t> </a:t>
            </a:r>
            <a:r>
              <a:rPr lang="en-GB" sz="1400" dirty="0"/>
              <a:t>is limited by the output H-bridge stage ratings and lifetime</a:t>
            </a:r>
            <a:r>
              <a:rPr lang="en-GB" sz="1400" baseline="30000" dirty="0"/>
              <a:t>3</a:t>
            </a:r>
            <a:r>
              <a:rPr lang="en-GB" sz="1400" dirty="0"/>
              <a:t> considerations</a:t>
            </a:r>
            <a:endParaRPr lang="en-GB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2A4381C-C255-4075-8C3D-55FBE1828ADE}"/>
              </a:ext>
            </a:extLst>
          </p:cNvPr>
          <p:cNvSpPr/>
          <p:nvPr/>
        </p:nvSpPr>
        <p:spPr>
          <a:xfrm>
            <a:off x="5524669" y="1753403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30kW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ABCCCDD-EE49-4BC8-9C08-E37BAA68FF87}"/>
              </a:ext>
            </a:extLst>
          </p:cNvPr>
          <p:cNvSpPr/>
          <p:nvPr/>
        </p:nvSpPr>
        <p:spPr>
          <a:xfrm>
            <a:off x="7129915" y="1750093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60kW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FBE7FB45-B2C7-4DB9-8F5E-964E89FFD5E9}"/>
              </a:ext>
            </a:extLst>
          </p:cNvPr>
          <p:cNvSpPr/>
          <p:nvPr/>
        </p:nvSpPr>
        <p:spPr>
          <a:xfrm>
            <a:off x="3919423" y="3289995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200A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985D7F8-DBC1-46F1-A184-C208BC1AE2D2}"/>
              </a:ext>
            </a:extLst>
          </p:cNvPr>
          <p:cNvSpPr/>
          <p:nvPr/>
        </p:nvSpPr>
        <p:spPr>
          <a:xfrm>
            <a:off x="5524669" y="3289995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400A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870030F2-7EA7-4449-BFE2-0AEA867B4F5B}"/>
              </a:ext>
            </a:extLst>
          </p:cNvPr>
          <p:cNvSpPr/>
          <p:nvPr/>
        </p:nvSpPr>
        <p:spPr>
          <a:xfrm>
            <a:off x="7129915" y="3305843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800A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A7760DE-4F6B-468D-8C89-98A5AB4B5963}"/>
              </a:ext>
            </a:extLst>
          </p:cNvPr>
          <p:cNvSpPr txBox="1"/>
          <p:nvPr/>
        </p:nvSpPr>
        <p:spPr>
          <a:xfrm>
            <a:off x="914400" y="6531778"/>
            <a:ext cx="6390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Complete specification: </a:t>
            </a:r>
            <a:r>
              <a:rPr lang="en-GB" sz="1100" dirty="0">
                <a:hlinkClick r:id="rId5"/>
              </a:rPr>
              <a:t>http://section-mpc.web.cern.ch/content/converters/sirius/general</a:t>
            </a:r>
            <a:endParaRPr lang="en-GB" sz="11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7DD619B-EB4E-4B50-B0DC-277F127F38D7}"/>
              </a:ext>
            </a:extLst>
          </p:cNvPr>
          <p:cNvSpPr/>
          <p:nvPr/>
        </p:nvSpPr>
        <p:spPr>
          <a:xfrm>
            <a:off x="3919423" y="2505127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77kJ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9136216-7BEA-45F8-9AB1-8BF48A2DD183}"/>
              </a:ext>
            </a:extLst>
          </p:cNvPr>
          <p:cNvSpPr/>
          <p:nvPr/>
        </p:nvSpPr>
        <p:spPr>
          <a:xfrm>
            <a:off x="5524669" y="2505127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144kJ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5405011-B8E2-4FC5-BDD2-93DAD7E75A05}"/>
              </a:ext>
            </a:extLst>
          </p:cNvPr>
          <p:cNvSpPr/>
          <p:nvPr/>
        </p:nvSpPr>
        <p:spPr>
          <a:xfrm>
            <a:off x="7129915" y="2505127"/>
            <a:ext cx="1027296" cy="406103"/>
          </a:xfrm>
          <a:prstGeom prst="rect">
            <a:avLst/>
          </a:prstGeom>
          <a:solidFill>
            <a:schemeClr val="tx1"/>
          </a:solidFill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288kJ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8DF4642-0441-4BE6-AD18-566D7FD72F60}"/>
              </a:ext>
            </a:extLst>
          </p:cNvPr>
          <p:cNvSpPr txBox="1"/>
          <p:nvPr/>
        </p:nvSpPr>
        <p:spPr>
          <a:xfrm>
            <a:off x="258978" y="5452908"/>
            <a:ext cx="6390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aseline="30000" dirty="0"/>
              <a:t>3</a:t>
            </a:r>
            <a:r>
              <a:rPr lang="en-GB" sz="1100" dirty="0"/>
              <a:t> assuming 200million cycles with 1.2second period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C087744-B0C6-4302-841E-9648EC8757D1}"/>
              </a:ext>
            </a:extLst>
          </p:cNvPr>
          <p:cNvSpPr txBox="1"/>
          <p:nvPr/>
        </p:nvSpPr>
        <p:spPr>
          <a:xfrm>
            <a:off x="3919423" y="1225467"/>
            <a:ext cx="1071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Sirius S</a:t>
            </a:r>
            <a:endParaRPr lang="en-GB" sz="1600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BB7B30E-ED2A-4575-B89A-23FDF192CB00}"/>
              </a:ext>
            </a:extLst>
          </p:cNvPr>
          <p:cNvSpPr txBox="1"/>
          <p:nvPr/>
        </p:nvSpPr>
        <p:spPr>
          <a:xfrm>
            <a:off x="5502459" y="1212069"/>
            <a:ext cx="1071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Sirius 2P</a:t>
            </a:r>
            <a:endParaRPr lang="en-GB" sz="16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1D58E08-210F-4F1B-A54A-B27ACAB6F246}"/>
              </a:ext>
            </a:extLst>
          </p:cNvPr>
          <p:cNvSpPr txBox="1"/>
          <p:nvPr/>
        </p:nvSpPr>
        <p:spPr>
          <a:xfrm>
            <a:off x="7085495" y="1225467"/>
            <a:ext cx="1071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/>
              <a:t>Sirius 4P</a:t>
            </a:r>
            <a:endParaRPr lang="en-GB" sz="1600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2D45D5E-E957-449A-9644-017813EB7504}"/>
              </a:ext>
            </a:extLst>
          </p:cNvPr>
          <p:cNvSpPr/>
          <p:nvPr/>
        </p:nvSpPr>
        <p:spPr>
          <a:xfrm>
            <a:off x="3963843" y="3708900"/>
            <a:ext cx="1027296" cy="20305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>
                <a:solidFill>
                  <a:schemeClr val="tx2"/>
                </a:solidFill>
              </a:rPr>
              <a:t>450A peak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FCB9BD0-5E08-46AC-8676-7679BA8C9BD6}"/>
              </a:ext>
            </a:extLst>
          </p:cNvPr>
          <p:cNvSpPr/>
          <p:nvPr/>
        </p:nvSpPr>
        <p:spPr>
          <a:xfrm>
            <a:off x="7174335" y="3711808"/>
            <a:ext cx="1027296" cy="20305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>
                <a:solidFill>
                  <a:schemeClr val="tx2"/>
                </a:solidFill>
              </a:rPr>
              <a:t>1800A peak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B9FF1B5-B191-4555-B205-2C48452DB16A}"/>
              </a:ext>
            </a:extLst>
          </p:cNvPr>
          <p:cNvSpPr/>
          <p:nvPr/>
        </p:nvSpPr>
        <p:spPr>
          <a:xfrm>
            <a:off x="5524669" y="3696098"/>
            <a:ext cx="1027296" cy="20305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50" b="1" dirty="0">
                <a:solidFill>
                  <a:schemeClr val="tx2"/>
                </a:solidFill>
              </a:rPr>
              <a:t>900A peak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90CE3F7-1FF5-4C18-9022-DCB6C94F24DF}"/>
              </a:ext>
            </a:extLst>
          </p:cNvPr>
          <p:cNvSpPr txBox="1"/>
          <p:nvPr/>
        </p:nvSpPr>
        <p:spPr>
          <a:xfrm>
            <a:off x="258978" y="5174554"/>
            <a:ext cx="6390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aseline="30000" dirty="0"/>
              <a:t>2</a:t>
            </a:r>
            <a:r>
              <a:rPr lang="en-GB" sz="1100" dirty="0"/>
              <a:t> capacitor banks 4 to 7 require additional rack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892685-D6BC-4DD9-A9AC-8178D9BCE52C}"/>
              </a:ext>
            </a:extLst>
          </p:cNvPr>
          <p:cNvSpPr txBox="1"/>
          <p:nvPr/>
        </p:nvSpPr>
        <p:spPr>
          <a:xfrm>
            <a:off x="258978" y="4896201"/>
            <a:ext cx="639096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aseline="30000" dirty="0"/>
              <a:t>1</a:t>
            </a:r>
            <a:r>
              <a:rPr lang="en-GB" sz="1100" dirty="0"/>
              <a:t> moderate dc-link discharge depth of 300V </a:t>
            </a:r>
          </a:p>
        </p:txBody>
      </p:sp>
    </p:spTree>
    <p:extLst>
      <p:ext uri="{BB962C8B-B14F-4D97-AF65-F5344CB8AC3E}">
        <p14:creationId xmlns:p14="http://schemas.microsoft.com/office/powerpoint/2010/main" val="3880321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62C8D9-6898-48A9-97DE-D3D282A87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Choosing the right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475BDB-A928-4A88-9DE2-DDD49D381E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074FDB-58B0-4C31-B7C2-FDFCB37C9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6395FAA-F699-40CC-AD9A-3268E64338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0257" y="1325606"/>
            <a:ext cx="5786285" cy="472864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277409A-7F3B-4FD6-9AB0-0A7256F72A30}"/>
              </a:ext>
            </a:extLst>
          </p:cNvPr>
          <p:cNvSpPr txBox="1"/>
          <p:nvPr/>
        </p:nvSpPr>
        <p:spPr>
          <a:xfrm>
            <a:off x="1130709" y="6427113"/>
            <a:ext cx="502428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/>
              <a:t>Selection </a:t>
            </a:r>
            <a:r>
              <a:rPr lang="en-GB" sz="1050" dirty="0" err="1"/>
              <a:t>curves:</a:t>
            </a:r>
            <a:r>
              <a:rPr lang="en-GB" sz="1050" dirty="0" err="1">
                <a:solidFill>
                  <a:srgbClr val="0645AD"/>
                </a:solidFill>
                <a:latin typeface="Helvetica Neue"/>
                <a:hlinkClick r:id="rId3"/>
              </a:rPr>
              <a:t>https</a:t>
            </a:r>
            <a:r>
              <a:rPr lang="en-GB" sz="1050" dirty="0">
                <a:solidFill>
                  <a:srgbClr val="0645AD"/>
                </a:solidFill>
                <a:latin typeface="Helvetica Neue"/>
                <a:hlinkClick r:id="rId3"/>
              </a:rPr>
              <a:t>://edms.cern.ch/document/1540790/1</a:t>
            </a:r>
            <a:endParaRPr lang="en-GB" sz="1050" dirty="0">
              <a:latin typeface="Helvetica Neue"/>
            </a:endParaRPr>
          </a:p>
          <a:p>
            <a:r>
              <a:rPr lang="en-GB" sz="1050" dirty="0"/>
              <a:t> 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0FD1B172-FBB7-4251-984E-2E6B1B3C2CAF}"/>
              </a:ext>
            </a:extLst>
          </p:cNvPr>
          <p:cNvCxnSpPr>
            <a:cxnSpLocks/>
          </p:cNvCxnSpPr>
          <p:nvPr/>
        </p:nvCxnSpPr>
        <p:spPr>
          <a:xfrm>
            <a:off x="4270549" y="3627455"/>
            <a:ext cx="0" cy="209248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720F82F-33F9-4862-99D1-EEB9A290EE7D}"/>
              </a:ext>
            </a:extLst>
          </p:cNvPr>
          <p:cNvCxnSpPr>
            <a:cxnSpLocks/>
          </p:cNvCxnSpPr>
          <p:nvPr/>
        </p:nvCxnSpPr>
        <p:spPr>
          <a:xfrm flipH="1">
            <a:off x="1979525" y="3627455"/>
            <a:ext cx="2291024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Dodecagon 9">
            <a:extLst>
              <a:ext uri="{FF2B5EF4-FFF2-40B4-BE49-F238E27FC236}">
                <a16:creationId xmlns:a16="http://schemas.microsoft.com/office/drawing/2014/main" id="{0D7E65FF-CACB-4DB3-B940-EDD83144D1B5}"/>
              </a:ext>
            </a:extLst>
          </p:cNvPr>
          <p:cNvSpPr/>
          <p:nvPr/>
        </p:nvSpPr>
        <p:spPr>
          <a:xfrm>
            <a:off x="3964372" y="3257313"/>
            <a:ext cx="607628" cy="530915"/>
          </a:xfrm>
          <a:prstGeom prst="dodecagon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/>
              <a:t>Not</a:t>
            </a:r>
          </a:p>
          <a:p>
            <a:pPr algn="ctr"/>
            <a:r>
              <a:rPr lang="en-GB" sz="1400" b="1" dirty="0"/>
              <a:t>OK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868143A-D846-4AA8-A5C8-34A1429D5A9A}"/>
              </a:ext>
            </a:extLst>
          </p:cNvPr>
          <p:cNvCxnSpPr>
            <a:cxnSpLocks/>
          </p:cNvCxnSpPr>
          <p:nvPr/>
        </p:nvCxnSpPr>
        <p:spPr>
          <a:xfrm>
            <a:off x="3295859" y="3961775"/>
            <a:ext cx="0" cy="1665302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2EC3445-DA69-4076-98C3-265F573EDCF5}"/>
              </a:ext>
            </a:extLst>
          </p:cNvPr>
          <p:cNvCxnSpPr>
            <a:cxnSpLocks/>
          </p:cNvCxnSpPr>
          <p:nvPr/>
        </p:nvCxnSpPr>
        <p:spPr>
          <a:xfrm flipH="1">
            <a:off x="1979525" y="3961775"/>
            <a:ext cx="1316334" cy="0"/>
          </a:xfrm>
          <a:prstGeom prst="line">
            <a:avLst/>
          </a:prstGeom>
          <a:ln w="12700">
            <a:solidFill>
              <a:schemeClr val="tx2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Dodecagon 8">
            <a:extLst>
              <a:ext uri="{FF2B5EF4-FFF2-40B4-BE49-F238E27FC236}">
                <a16:creationId xmlns:a16="http://schemas.microsoft.com/office/drawing/2014/main" id="{52344FF4-5308-41CE-B511-C54F921146BE}"/>
              </a:ext>
            </a:extLst>
          </p:cNvPr>
          <p:cNvSpPr/>
          <p:nvPr/>
        </p:nvSpPr>
        <p:spPr>
          <a:xfrm>
            <a:off x="3117800" y="3788228"/>
            <a:ext cx="379027" cy="343373"/>
          </a:xfrm>
          <a:prstGeom prst="dodecagon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GB" sz="1400" b="1" dirty="0"/>
              <a:t>OK</a:t>
            </a:r>
          </a:p>
        </p:txBody>
      </p:sp>
      <p:sp>
        <p:nvSpPr>
          <p:cNvPr id="22" name="Arrow: Striped Right 21">
            <a:extLst>
              <a:ext uri="{FF2B5EF4-FFF2-40B4-BE49-F238E27FC236}">
                <a16:creationId xmlns:a16="http://schemas.microsoft.com/office/drawing/2014/main" id="{4ABA1F84-2016-4A82-9460-3CFF9988DE09}"/>
              </a:ext>
            </a:extLst>
          </p:cNvPr>
          <p:cNvSpPr/>
          <p:nvPr/>
        </p:nvSpPr>
        <p:spPr>
          <a:xfrm flipH="1">
            <a:off x="2575935" y="1420521"/>
            <a:ext cx="711277" cy="394931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Arrow: Striped Right 25">
            <a:extLst>
              <a:ext uri="{FF2B5EF4-FFF2-40B4-BE49-F238E27FC236}">
                <a16:creationId xmlns:a16="http://schemas.microsoft.com/office/drawing/2014/main" id="{D35B1F3F-B52D-423D-9BAB-E18CE03C1685}"/>
              </a:ext>
            </a:extLst>
          </p:cNvPr>
          <p:cNvSpPr/>
          <p:nvPr/>
        </p:nvSpPr>
        <p:spPr>
          <a:xfrm>
            <a:off x="6742908" y="4923692"/>
            <a:ext cx="671694" cy="373147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28061D1-DC94-4F7C-927F-64A1EC337B39}"/>
              </a:ext>
            </a:extLst>
          </p:cNvPr>
          <p:cNvSpPr txBox="1"/>
          <p:nvPr/>
        </p:nvSpPr>
        <p:spPr>
          <a:xfrm>
            <a:off x="5962454" y="4034833"/>
            <a:ext cx="2384536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Voltage ratings </a:t>
            </a:r>
            <a:br>
              <a:rPr lang="en-GB" b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not enough</a:t>
            </a:r>
          </a:p>
        </p:txBody>
      </p:sp>
      <p:pic>
        <p:nvPicPr>
          <p:cNvPr id="29" name="Graphic 28" descr="Downward trend">
            <a:extLst>
              <a:ext uri="{FF2B5EF4-FFF2-40B4-BE49-F238E27FC236}">
                <a16:creationId xmlns:a16="http://schemas.microsoft.com/office/drawing/2014/main" id="{3F3D2B02-EE27-4A21-A6A3-7638DBA2FAF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962454" y="3985691"/>
            <a:ext cx="709329" cy="763970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D304F58D-F7C4-44CA-800E-42FCA80BAE07}"/>
              </a:ext>
            </a:extLst>
          </p:cNvPr>
          <p:cNvSpPr/>
          <p:nvPr/>
        </p:nvSpPr>
        <p:spPr>
          <a:xfrm>
            <a:off x="3333040" y="1540168"/>
            <a:ext cx="1852461" cy="7112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D55676A-1B4A-4937-AD17-21CE9B5735DB}"/>
              </a:ext>
            </a:extLst>
          </p:cNvPr>
          <p:cNvSpPr txBox="1"/>
          <p:nvPr/>
        </p:nvSpPr>
        <p:spPr>
          <a:xfrm>
            <a:off x="3793682" y="1572641"/>
            <a:ext cx="1384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High RMS losses</a:t>
            </a:r>
          </a:p>
        </p:txBody>
      </p:sp>
      <p:pic>
        <p:nvPicPr>
          <p:cNvPr id="24" name="Graphic 23" descr="Thermometer">
            <a:extLst>
              <a:ext uri="{FF2B5EF4-FFF2-40B4-BE49-F238E27FC236}">
                <a16:creationId xmlns:a16="http://schemas.microsoft.com/office/drawing/2014/main" id="{D2A79221-BB28-4B99-B5D4-DEC9356B9FD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67116" y="1524865"/>
            <a:ext cx="711278" cy="711278"/>
          </a:xfrm>
          <a:prstGeom prst="rect">
            <a:avLst/>
          </a:prstGeom>
        </p:spPr>
      </p:pic>
      <p:sp>
        <p:nvSpPr>
          <p:cNvPr id="31" name="Arrow: Striped Right 30">
            <a:extLst>
              <a:ext uri="{FF2B5EF4-FFF2-40B4-BE49-F238E27FC236}">
                <a16:creationId xmlns:a16="http://schemas.microsoft.com/office/drawing/2014/main" id="{406AB5BB-1B62-48BA-8E13-A03987058275}"/>
              </a:ext>
            </a:extLst>
          </p:cNvPr>
          <p:cNvSpPr/>
          <p:nvPr/>
        </p:nvSpPr>
        <p:spPr>
          <a:xfrm rot="7573726">
            <a:off x="3456482" y="3050795"/>
            <a:ext cx="618363" cy="359502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834BDB7-5A05-46DD-A084-8DED5FCB318F}"/>
              </a:ext>
            </a:extLst>
          </p:cNvPr>
          <p:cNvSpPr/>
          <p:nvPr/>
        </p:nvSpPr>
        <p:spPr>
          <a:xfrm>
            <a:off x="4030296" y="2495193"/>
            <a:ext cx="2313102" cy="7112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B5FDEE3A-C4EA-4BE7-AD5D-67F6B6720772}"/>
              </a:ext>
            </a:extLst>
          </p:cNvPr>
          <p:cNvSpPr txBox="1"/>
          <p:nvPr/>
        </p:nvSpPr>
        <p:spPr>
          <a:xfrm>
            <a:off x="4490938" y="2527666"/>
            <a:ext cx="1852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6">
                    <a:lumMod val="50000"/>
                  </a:schemeClr>
                </a:solidFill>
              </a:rPr>
              <a:t>Energy storage limited</a:t>
            </a:r>
          </a:p>
        </p:txBody>
      </p:sp>
      <p:pic>
        <p:nvPicPr>
          <p:cNvPr id="36" name="Graphic 35" descr="Battery charging">
            <a:extLst>
              <a:ext uri="{FF2B5EF4-FFF2-40B4-BE49-F238E27FC236}">
                <a16:creationId xmlns:a16="http://schemas.microsoft.com/office/drawing/2014/main" id="{41B109C5-B6B3-40C0-B494-53CF39C0DAF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6200000">
            <a:off x="3923265" y="2534666"/>
            <a:ext cx="648736" cy="648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9680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665259F-45E8-4961-BC51-DC032B90C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Design Industrialisation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CE85F8-745D-49EF-9C0F-1608476D4B26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554290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CERNCobranding4-3</Template>
  <TotalTime>11588</TotalTime>
  <Words>1538</Words>
  <Application>Microsoft Office PowerPoint</Application>
  <PresentationFormat>On-screen Show (4:3)</PresentationFormat>
  <Paragraphs>603</Paragraphs>
  <Slides>25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Arial</vt:lpstr>
      <vt:lpstr>Calibri</vt:lpstr>
      <vt:lpstr>Century Gothic</vt:lpstr>
      <vt:lpstr>Franklin Gothic Demi Cond</vt:lpstr>
      <vt:lpstr>Gill Sans MT</vt:lpstr>
      <vt:lpstr>Helvetica Neue</vt:lpstr>
      <vt:lpstr>Verdana</vt:lpstr>
      <vt:lpstr>Wingdings</vt:lpstr>
      <vt:lpstr>Wingdings 3</vt:lpstr>
      <vt:lpstr>CERNCorporate4-3</vt:lpstr>
      <vt:lpstr>Visio</vt:lpstr>
      <vt:lpstr>SIRIUS converter family</vt:lpstr>
      <vt:lpstr>Overview</vt:lpstr>
      <vt:lpstr>Introduction to Sirius</vt:lpstr>
      <vt:lpstr>Power Converter for Transfer lines</vt:lpstr>
      <vt:lpstr>Power Converter for Transfer lines</vt:lpstr>
      <vt:lpstr>Power Converter for Transfer Lines</vt:lpstr>
      <vt:lpstr>Choosing the right model</vt:lpstr>
      <vt:lpstr>Choosing the right model</vt:lpstr>
      <vt:lpstr>Design Industrialisation</vt:lpstr>
      <vt:lpstr>Design industrialisation</vt:lpstr>
      <vt:lpstr>Production file</vt:lpstr>
      <vt:lpstr>The ALBA pre-study</vt:lpstr>
      <vt:lpstr>User requirements</vt:lpstr>
      <vt:lpstr>Bending magnets</vt:lpstr>
      <vt:lpstr>Bending magnets</vt:lpstr>
      <vt:lpstr>Booster Quadrupole magnets</vt:lpstr>
      <vt:lpstr>Booster QS340</vt:lpstr>
      <vt:lpstr>Booster QC340</vt:lpstr>
      <vt:lpstr>Budget allocation</vt:lpstr>
      <vt:lpstr>Annex</vt:lpstr>
      <vt:lpstr>Limited grid power strategy</vt:lpstr>
      <vt:lpstr>Grid disturbances</vt:lpstr>
      <vt:lpstr>Energy storage module</vt:lpstr>
      <vt:lpstr>SIRIUS proof-of-concept</vt:lpstr>
      <vt:lpstr>The SIRIUS converter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SIRIUS converter family</dc:title>
  <dc:creator>Konstantinos Papastergiou</dc:creator>
  <cp:lastModifiedBy>Konstantinos Papastergiou</cp:lastModifiedBy>
  <cp:revision>177</cp:revision>
  <dcterms:created xsi:type="dcterms:W3CDTF">2017-05-28T17:10:40Z</dcterms:created>
  <dcterms:modified xsi:type="dcterms:W3CDTF">2019-11-13T07:50:12Z</dcterms:modified>
</cp:coreProperties>
</file>