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9" r:id="rId4"/>
    <p:sldId id="260" r:id="rId5"/>
    <p:sldId id="269" r:id="rId6"/>
    <p:sldId id="268" r:id="rId7"/>
    <p:sldId id="261" r:id="rId8"/>
    <p:sldId id="265" r:id="rId9"/>
    <p:sldId id="262" r:id="rId10"/>
    <p:sldId id="272" r:id="rId11"/>
    <p:sldId id="271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/>
              <a:t>13 November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 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765" y="1497039"/>
            <a:ext cx="8780746" cy="4453187"/>
          </a:xfrm>
        </p:spPr>
        <p:txBody>
          <a:bodyPr>
            <a:noAutofit/>
          </a:bodyPr>
          <a:lstStyle/>
          <a:p>
            <a:r>
              <a:rPr lang="en-GB" sz="3200" dirty="0" err="1"/>
              <a:t>EoI</a:t>
            </a:r>
            <a:r>
              <a:rPr lang="en-GB" sz="3200" dirty="0"/>
              <a:t> 114: Development of Resistive electrodes for MPGD detectors for future collider experiments.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 err="1"/>
              <a:t>EoI</a:t>
            </a:r>
            <a:r>
              <a:rPr lang="en-GB" sz="3200" dirty="0"/>
              <a:t> 126: Application of Diamond Like Carbon (DLC) coating in Gas Electron Multipliers (GEM) based detectors for future experiments and applications.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 err="1"/>
              <a:t>Eraldo</a:t>
            </a:r>
            <a:r>
              <a:rPr lang="en-GB" sz="3200" dirty="0"/>
              <a:t> </a:t>
            </a:r>
            <a:r>
              <a:rPr lang="en-GB" sz="3200" dirty="0" err="1"/>
              <a:t>Oliveri</a:t>
            </a:r>
            <a:r>
              <a:rPr lang="en-GB" sz="3200" dirty="0"/>
              <a:t> – </a:t>
            </a:r>
            <a:r>
              <a:rPr lang="en-GB" sz="3200" u="sng" dirty="0"/>
              <a:t>Piet </a:t>
            </a:r>
            <a:r>
              <a:rPr lang="en-GB" sz="3200" u="sng" dirty="0" err="1"/>
              <a:t>Verwilligen</a:t>
            </a:r>
            <a:br>
              <a:rPr lang="en-GB" sz="3200" u="sng" dirty="0"/>
            </a:br>
            <a:r>
              <a:rPr lang="en-GB" sz="3200" dirty="0"/>
              <a:t>CERN – INFN BA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9483" y="-169266"/>
            <a:ext cx="700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Resources, Infrastructures,…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en-US" sz="1100"/>
              <a:t>13 November 2019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683028" y="-169266"/>
            <a:ext cx="700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268827"/>
              </p:ext>
            </p:extLst>
          </p:nvPr>
        </p:nvGraphicFramePr>
        <p:xfrm>
          <a:off x="723822" y="3824168"/>
          <a:ext cx="7637796" cy="22050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6485">
                  <a:extLst>
                    <a:ext uri="{9D8B030D-6E8A-4147-A177-3AD203B41FA5}">
                      <a16:colId xmlns:a16="http://schemas.microsoft.com/office/drawing/2014/main" val="2463794956"/>
                    </a:ext>
                  </a:extLst>
                </a:gridCol>
                <a:gridCol w="1967735">
                  <a:extLst>
                    <a:ext uri="{9D8B030D-6E8A-4147-A177-3AD203B41FA5}">
                      <a16:colId xmlns:a16="http://schemas.microsoft.com/office/drawing/2014/main" val="1094086648"/>
                    </a:ext>
                  </a:extLst>
                </a:gridCol>
                <a:gridCol w="1079801">
                  <a:extLst>
                    <a:ext uri="{9D8B030D-6E8A-4147-A177-3AD203B41FA5}">
                      <a16:colId xmlns:a16="http://schemas.microsoft.com/office/drawing/2014/main" val="2080761198"/>
                    </a:ext>
                  </a:extLst>
                </a:gridCol>
                <a:gridCol w="976045">
                  <a:extLst>
                    <a:ext uri="{9D8B030D-6E8A-4147-A177-3AD203B41FA5}">
                      <a16:colId xmlns:a16="http://schemas.microsoft.com/office/drawing/2014/main" val="2545904996"/>
                    </a:ext>
                  </a:extLst>
                </a:gridCol>
                <a:gridCol w="1031150">
                  <a:extLst>
                    <a:ext uri="{9D8B030D-6E8A-4147-A177-3AD203B41FA5}">
                      <a16:colId xmlns:a16="http://schemas.microsoft.com/office/drawing/2014/main" val="2419240653"/>
                    </a:ext>
                  </a:extLst>
                </a:gridCol>
                <a:gridCol w="1101037">
                  <a:extLst>
                    <a:ext uri="{9D8B030D-6E8A-4147-A177-3AD203B41FA5}">
                      <a16:colId xmlns:a16="http://schemas.microsoft.com/office/drawing/2014/main" val="1536923618"/>
                    </a:ext>
                  </a:extLst>
                </a:gridCol>
                <a:gridCol w="1155543">
                  <a:extLst>
                    <a:ext uri="{9D8B030D-6E8A-4147-A177-3AD203B41FA5}">
                      <a16:colId xmlns:a16="http://schemas.microsoft.com/office/drawing/2014/main" val="2014829835"/>
                    </a:ext>
                  </a:extLst>
                </a:gridCol>
              </a:tblGrid>
              <a:tr h="4132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Task ID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Task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Partner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Total number of PMs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EC contribution (in kEUR) (a)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Matching funds (in KEUR) (b)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Total Costs (</a:t>
                      </a:r>
                      <a:r>
                        <a:rPr lang="en-GB" sz="1200" u="none" strike="noStrike" dirty="0" err="1">
                          <a:effectLst/>
                        </a:rPr>
                        <a:t>kEUR</a:t>
                      </a:r>
                      <a:r>
                        <a:rPr lang="en-GB" sz="1200" u="none" strike="noStrike" dirty="0">
                          <a:effectLst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extLst>
                  <a:ext uri="{0D108BD9-81ED-4DB2-BD59-A6C34878D82A}">
                    <a16:rowId xmlns:a16="http://schemas.microsoft.com/office/drawing/2014/main" val="3406739506"/>
                  </a:ext>
                </a:extLst>
              </a:tr>
              <a:tr h="87345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Development of resistive electrodes for MPGD detectors for future collider experiments.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INFN BA,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INFN LE,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INFN PV,</a:t>
                      </a:r>
                    </a:p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CERN, </a:t>
                      </a:r>
                      <a:r>
                        <a:rPr lang="en-GB" sz="1200" u="none" strike="noStrike" dirty="0" err="1">
                          <a:effectLst/>
                        </a:rPr>
                        <a:t>Techtra</a:t>
                      </a:r>
                      <a:endParaRPr lang="en-GB" sz="1200" u="none" strike="noStrike" dirty="0">
                        <a:effectLst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347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3917" marR="3917" marT="3917" marB="0" anchor="ctr"/>
                </a:tc>
                <a:extLst>
                  <a:ext uri="{0D108BD9-81ED-4DB2-BD59-A6C34878D82A}">
                    <a16:rowId xmlns:a16="http://schemas.microsoft.com/office/drawing/2014/main" val="1024555820"/>
                  </a:ext>
                </a:extLst>
              </a:tr>
              <a:tr h="87345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126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Application of Diamond Like Carbon (DLC) coating in Gas Electron Multipliers (GEM) based detectors for future experiments and applications.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CERN GDD, MPT</a:t>
                      </a:r>
                    </a:p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IFPILM, </a:t>
                      </a:r>
                    </a:p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AGH UST, </a:t>
                      </a:r>
                    </a:p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USTC,  KOBE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48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148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296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444</a:t>
                      </a:r>
                    </a:p>
                  </a:txBody>
                  <a:tcPr marL="3917" marR="3917" marT="3917" marB="0" anchor="ctr"/>
                </a:tc>
                <a:extLst>
                  <a:ext uri="{0D108BD9-81ED-4DB2-BD59-A6C34878D82A}">
                    <a16:rowId xmlns:a16="http://schemas.microsoft.com/office/drawing/2014/main" val="2091489736"/>
                  </a:ext>
                </a:extLst>
              </a:tr>
            </a:tbl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4402" y="1145501"/>
            <a:ext cx="8666018" cy="136139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/>
              <a:t>Resources:</a:t>
            </a:r>
          </a:p>
          <a:p>
            <a:pPr lvl="1">
              <a:lnSpc>
                <a:spcPct val="100000"/>
              </a:lnSpc>
            </a:pPr>
            <a:r>
              <a:rPr lang="en-US" sz="1500" dirty="0"/>
              <a:t>Manpower will be covered by all the involved institutes.</a:t>
            </a:r>
          </a:p>
          <a:p>
            <a:pPr lvl="1">
              <a:lnSpc>
                <a:spcPct val="100000"/>
              </a:lnSpc>
            </a:pPr>
            <a:r>
              <a:rPr lang="en-US" sz="1500" b="1" dirty="0" err="1"/>
              <a:t>EoI</a:t>
            </a:r>
            <a:r>
              <a:rPr lang="en-US" sz="1500" b="1" dirty="0"/>
              <a:t> 126:</a:t>
            </a:r>
            <a:r>
              <a:rPr lang="en-US" sz="1500" dirty="0"/>
              <a:t> EC contribution for prototypes and material. 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It may support measurement campaigns between EU institutes.</a:t>
            </a:r>
          </a:p>
          <a:p>
            <a:pPr lvl="1">
              <a:lnSpc>
                <a:spcPct val="100000"/>
              </a:lnSpc>
            </a:pPr>
            <a:r>
              <a:rPr lang="en-US" sz="1500" b="1" dirty="0" err="1"/>
              <a:t>EoI</a:t>
            </a:r>
            <a:r>
              <a:rPr lang="en-US" sz="1500" b="1" dirty="0"/>
              <a:t> 114: </a:t>
            </a:r>
            <a:r>
              <a:rPr lang="en-US" sz="1500" dirty="0"/>
              <a:t>EC contribution for 2-y post-doc and prototypes and material: 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Production: Pyrolithic Carbon Targets, Gas, New PLD setup to cover 10 x 10 cm</a:t>
            </a:r>
            <a:r>
              <a:rPr lang="en-US" sz="1200" baseline="30000" dirty="0"/>
              <a:t>2</a:t>
            </a:r>
            <a:r>
              <a:rPr lang="en-US" sz="1200" dirty="0"/>
              <a:t>, Photolithography masks, Graphene;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Prototypes: Readout boards, frames, polyimide, Travel to CERN for etching sessions; 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Tests: measurement cables, gas, some specific advanced instrumentation (e.g. APIC w/ MCA).</a:t>
            </a:r>
          </a:p>
          <a:p>
            <a:pPr lvl="1">
              <a:lnSpc>
                <a:spcPct val="100000"/>
              </a:lnSpc>
            </a:pPr>
            <a:r>
              <a:rPr lang="en-US" sz="1500" dirty="0"/>
              <a:t>Table below gives summarizes the total number of PMs = Matching Funds.</a:t>
            </a:r>
          </a:p>
          <a:p>
            <a:pPr lvl="1">
              <a:lnSpc>
                <a:spcPct val="100000"/>
              </a:lnSpc>
            </a:pPr>
            <a:endParaRPr lang="en-US" sz="1500" dirty="0"/>
          </a:p>
          <a:p>
            <a:pPr>
              <a:buFont typeface="Wingdings" pitchFamily="2" charset="2"/>
              <a:buChar char="q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27809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765" y="1497039"/>
            <a:ext cx="8780746" cy="4453187"/>
          </a:xfrm>
        </p:spPr>
        <p:txBody>
          <a:bodyPr>
            <a:noAutofit/>
          </a:bodyPr>
          <a:lstStyle/>
          <a:p>
            <a:r>
              <a:rPr lang="en-GB" sz="7200" dirty="0"/>
              <a:t>Back-up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9483" y="-169266"/>
            <a:ext cx="700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4713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Resources, Infrastructures,…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en-US" sz="1100"/>
              <a:t>13 November 2019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683028" y="-169266"/>
            <a:ext cx="700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4402" y="1145501"/>
            <a:ext cx="8666018" cy="401868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GB" sz="1200" dirty="0"/>
          </a:p>
          <a:p>
            <a:pPr lvl="1"/>
            <a:endParaRPr lang="en-GB" sz="1200" dirty="0"/>
          </a:p>
          <a:p>
            <a:endParaRPr lang="en-GB" sz="16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FDC8015-FCD1-5F40-BA8E-5C512A6F4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898155"/>
              </p:ext>
            </p:extLst>
          </p:nvPr>
        </p:nvGraphicFramePr>
        <p:xfrm>
          <a:off x="314402" y="4598828"/>
          <a:ext cx="8515202" cy="15601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224">
                  <a:extLst>
                    <a:ext uri="{9D8B030D-6E8A-4147-A177-3AD203B41FA5}">
                      <a16:colId xmlns:a16="http://schemas.microsoft.com/office/drawing/2014/main" val="2463794956"/>
                    </a:ext>
                  </a:extLst>
                </a:gridCol>
                <a:gridCol w="1411676">
                  <a:extLst>
                    <a:ext uri="{9D8B030D-6E8A-4147-A177-3AD203B41FA5}">
                      <a16:colId xmlns:a16="http://schemas.microsoft.com/office/drawing/2014/main" val="1094086648"/>
                    </a:ext>
                  </a:extLst>
                </a:gridCol>
                <a:gridCol w="597057">
                  <a:extLst>
                    <a:ext uri="{9D8B030D-6E8A-4147-A177-3AD203B41FA5}">
                      <a16:colId xmlns:a16="http://schemas.microsoft.com/office/drawing/2014/main" val="2080761198"/>
                    </a:ext>
                  </a:extLst>
                </a:gridCol>
                <a:gridCol w="656943">
                  <a:extLst>
                    <a:ext uri="{9D8B030D-6E8A-4147-A177-3AD203B41FA5}">
                      <a16:colId xmlns:a16="http://schemas.microsoft.com/office/drawing/2014/main" val="2626837293"/>
                    </a:ext>
                  </a:extLst>
                </a:gridCol>
                <a:gridCol w="711689">
                  <a:extLst>
                    <a:ext uri="{9D8B030D-6E8A-4147-A177-3AD203B41FA5}">
                      <a16:colId xmlns:a16="http://schemas.microsoft.com/office/drawing/2014/main" val="2545904996"/>
                    </a:ext>
                  </a:extLst>
                </a:gridCol>
                <a:gridCol w="868104">
                  <a:extLst>
                    <a:ext uri="{9D8B030D-6E8A-4147-A177-3AD203B41FA5}">
                      <a16:colId xmlns:a16="http://schemas.microsoft.com/office/drawing/2014/main" val="1108534697"/>
                    </a:ext>
                  </a:extLst>
                </a:gridCol>
                <a:gridCol w="868104">
                  <a:extLst>
                    <a:ext uri="{9D8B030D-6E8A-4147-A177-3AD203B41FA5}">
                      <a16:colId xmlns:a16="http://schemas.microsoft.com/office/drawing/2014/main" val="2419240653"/>
                    </a:ext>
                  </a:extLst>
                </a:gridCol>
                <a:gridCol w="789896">
                  <a:extLst>
                    <a:ext uri="{9D8B030D-6E8A-4147-A177-3AD203B41FA5}">
                      <a16:colId xmlns:a16="http://schemas.microsoft.com/office/drawing/2014/main" val="1536923618"/>
                    </a:ext>
                  </a:extLst>
                </a:gridCol>
                <a:gridCol w="828999">
                  <a:extLst>
                    <a:ext uri="{9D8B030D-6E8A-4147-A177-3AD203B41FA5}">
                      <a16:colId xmlns:a16="http://schemas.microsoft.com/office/drawing/2014/main" val="2014829835"/>
                    </a:ext>
                  </a:extLst>
                </a:gridCol>
                <a:gridCol w="813359">
                  <a:extLst>
                    <a:ext uri="{9D8B030D-6E8A-4147-A177-3AD203B41FA5}">
                      <a16:colId xmlns:a16="http://schemas.microsoft.com/office/drawing/2014/main" val="2176683462"/>
                    </a:ext>
                  </a:extLst>
                </a:gridCol>
                <a:gridCol w="735151">
                  <a:extLst>
                    <a:ext uri="{9D8B030D-6E8A-4147-A177-3AD203B41FA5}">
                      <a16:colId xmlns:a16="http://schemas.microsoft.com/office/drawing/2014/main" val="1340859099"/>
                    </a:ext>
                  </a:extLst>
                </a:gridCol>
              </a:tblGrid>
              <a:tr h="2984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Task ID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Task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AREA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Partner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Total number of PMs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</a:rPr>
                        <a:t>Total number of PMs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EC contribution (in </a:t>
                      </a:r>
                      <a:r>
                        <a:rPr lang="en-GB" sz="800" u="none" strike="noStrike" dirty="0" err="1">
                          <a:effectLst/>
                        </a:rPr>
                        <a:t>kEUR</a:t>
                      </a:r>
                      <a:r>
                        <a:rPr lang="en-GB" sz="800" u="none" strike="noStrike" dirty="0">
                          <a:effectLst/>
                        </a:rPr>
                        <a:t>) (a)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EC contribution (in kEUR) (a)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Matching funds (in </a:t>
                      </a:r>
                      <a:r>
                        <a:rPr lang="en-GB" sz="800" u="none" strike="noStrike" dirty="0" err="1">
                          <a:effectLst/>
                        </a:rPr>
                        <a:t>kEUR</a:t>
                      </a:r>
                      <a:r>
                        <a:rPr lang="en-GB" sz="800" u="none" strike="noStrike" dirty="0">
                          <a:effectLst/>
                        </a:rPr>
                        <a:t>) (b)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Matching funds (in kEUR) (b)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Full costs (in kEUR) (a) + (b)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extLst>
                  <a:ext uri="{0D108BD9-81ED-4DB2-BD59-A6C34878D82A}">
                    <a16:rowId xmlns:a16="http://schemas.microsoft.com/office/drawing/2014/main" val="3406739506"/>
                  </a:ext>
                </a:extLst>
              </a:tr>
              <a:tr h="6308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126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Application of Diamond Like Carbon (DLC) coating in Gas Electron Multipliers (GEM) based detectors for future experiments and applications.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Gaseous Detectors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CERN GDD,MPT </a:t>
                      </a:r>
                    </a:p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IFPILM, </a:t>
                      </a:r>
                    </a:p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AGH UST, </a:t>
                      </a:r>
                    </a:p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USTC, KOBE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48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11,11</a:t>
                      </a:r>
                      <a:b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148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32,32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64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20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0,0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296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64,64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128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40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0,0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444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extLst>
                  <a:ext uri="{0D108BD9-81ED-4DB2-BD59-A6C34878D82A}">
                    <a16:rowId xmlns:a16="http://schemas.microsoft.com/office/drawing/2014/main" val="2091489736"/>
                  </a:ext>
                </a:extLst>
              </a:tr>
              <a:tr h="6308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114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Development of resistive electrodes for MPGD detectors for future collider experiments.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Gaseous Detectors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INFN Bari</a:t>
                      </a:r>
                    </a:p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INFN Lecce</a:t>
                      </a:r>
                    </a:p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INFN Pavia</a:t>
                      </a:r>
                    </a:p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CERN, </a:t>
                      </a:r>
                      <a:r>
                        <a:rPr lang="en-GB" sz="800" u="none" strike="noStrike" dirty="0" err="1">
                          <a:effectLst/>
                        </a:rPr>
                        <a:t>Techtra</a:t>
                      </a:r>
                      <a:endParaRPr lang="en-GB" sz="800" u="none" strike="noStrike" dirty="0">
                        <a:effectLst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b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b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100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35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20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9,9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173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70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70</a:t>
                      </a:r>
                    </a:p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17,17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3917" marR="3917" marT="3917" marB="0" anchor="ctr"/>
                </a:tc>
                <a:extLst>
                  <a:ext uri="{0D108BD9-81ED-4DB2-BD59-A6C34878D82A}">
                    <a16:rowId xmlns:a16="http://schemas.microsoft.com/office/drawing/2014/main" val="181894326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D75DA16-6A6F-FC40-905B-5B96A05D12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056944"/>
              </p:ext>
            </p:extLst>
          </p:nvPr>
        </p:nvGraphicFramePr>
        <p:xfrm>
          <a:off x="314402" y="1955314"/>
          <a:ext cx="8500826" cy="22050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6485">
                  <a:extLst>
                    <a:ext uri="{9D8B030D-6E8A-4147-A177-3AD203B41FA5}">
                      <a16:colId xmlns:a16="http://schemas.microsoft.com/office/drawing/2014/main" val="2463794956"/>
                    </a:ext>
                  </a:extLst>
                </a:gridCol>
                <a:gridCol w="1967735">
                  <a:extLst>
                    <a:ext uri="{9D8B030D-6E8A-4147-A177-3AD203B41FA5}">
                      <a16:colId xmlns:a16="http://schemas.microsoft.com/office/drawing/2014/main" val="1094086648"/>
                    </a:ext>
                  </a:extLst>
                </a:gridCol>
                <a:gridCol w="1079801">
                  <a:extLst>
                    <a:ext uri="{9D8B030D-6E8A-4147-A177-3AD203B41FA5}">
                      <a16:colId xmlns:a16="http://schemas.microsoft.com/office/drawing/2014/main" val="2080761198"/>
                    </a:ext>
                  </a:extLst>
                </a:gridCol>
                <a:gridCol w="863030">
                  <a:extLst>
                    <a:ext uri="{9D8B030D-6E8A-4147-A177-3AD203B41FA5}">
                      <a16:colId xmlns:a16="http://schemas.microsoft.com/office/drawing/2014/main" val="2626837293"/>
                    </a:ext>
                  </a:extLst>
                </a:gridCol>
                <a:gridCol w="976045">
                  <a:extLst>
                    <a:ext uri="{9D8B030D-6E8A-4147-A177-3AD203B41FA5}">
                      <a16:colId xmlns:a16="http://schemas.microsoft.com/office/drawing/2014/main" val="2545904996"/>
                    </a:ext>
                  </a:extLst>
                </a:gridCol>
                <a:gridCol w="1031150">
                  <a:extLst>
                    <a:ext uri="{9D8B030D-6E8A-4147-A177-3AD203B41FA5}">
                      <a16:colId xmlns:a16="http://schemas.microsoft.com/office/drawing/2014/main" val="2419240653"/>
                    </a:ext>
                  </a:extLst>
                </a:gridCol>
                <a:gridCol w="1101037">
                  <a:extLst>
                    <a:ext uri="{9D8B030D-6E8A-4147-A177-3AD203B41FA5}">
                      <a16:colId xmlns:a16="http://schemas.microsoft.com/office/drawing/2014/main" val="1536923618"/>
                    </a:ext>
                  </a:extLst>
                </a:gridCol>
                <a:gridCol w="1155543">
                  <a:extLst>
                    <a:ext uri="{9D8B030D-6E8A-4147-A177-3AD203B41FA5}">
                      <a16:colId xmlns:a16="http://schemas.microsoft.com/office/drawing/2014/main" val="2014829835"/>
                    </a:ext>
                  </a:extLst>
                </a:gridCol>
              </a:tblGrid>
              <a:tr h="4132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Task ID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Task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Partner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Contribution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Total number of PMs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EC contribution (in kEUR) (a)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Matching funds (in KEUR) (b)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Total Costs (</a:t>
                      </a:r>
                      <a:r>
                        <a:rPr lang="en-GB" sz="1200" u="none" strike="noStrike" dirty="0" err="1">
                          <a:effectLst/>
                        </a:rPr>
                        <a:t>kEUR</a:t>
                      </a:r>
                      <a:r>
                        <a:rPr lang="en-GB" sz="1200" u="none" strike="noStrike" dirty="0">
                          <a:effectLst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extLst>
                  <a:ext uri="{0D108BD9-81ED-4DB2-BD59-A6C34878D82A}">
                    <a16:rowId xmlns:a16="http://schemas.microsoft.com/office/drawing/2014/main" val="3406739506"/>
                  </a:ext>
                </a:extLst>
              </a:tr>
              <a:tr h="87345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Development of resistive electrodes for MPGD detectors for future collider experiments.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INFN BA,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INFN LE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INFN PV</a:t>
                      </a:r>
                    </a:p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CERN, </a:t>
                      </a:r>
                      <a:r>
                        <a:rPr lang="en-GB" sz="1200" u="none" strike="noStrike" dirty="0" err="1">
                          <a:effectLst/>
                        </a:rPr>
                        <a:t>Techtra</a:t>
                      </a:r>
                      <a:endParaRPr lang="en-GB" sz="1200" u="none" strike="noStrike" dirty="0">
                        <a:effectLst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50%</a:t>
                      </a:r>
                    </a:p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20%</a:t>
                      </a:r>
                    </a:p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20%</a:t>
                      </a:r>
                    </a:p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5%, 5%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347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3917" marR="3917" marT="3917" marB="0" anchor="ctr"/>
                </a:tc>
                <a:extLst>
                  <a:ext uri="{0D108BD9-81ED-4DB2-BD59-A6C34878D82A}">
                    <a16:rowId xmlns:a16="http://schemas.microsoft.com/office/drawing/2014/main" val="1024555820"/>
                  </a:ext>
                </a:extLst>
              </a:tr>
              <a:tr h="87345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126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Application of Diamond Like Carbon (DLC) coating in Gas Electron Multipliers (GEM) based detectors for future experiments and applications.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CERN GDD, MPT</a:t>
                      </a:r>
                    </a:p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IFPILM, </a:t>
                      </a:r>
                    </a:p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AGH UST, </a:t>
                      </a:r>
                    </a:p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USTC,  KOBE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22.5%, 22.5%</a:t>
                      </a:r>
                    </a:p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45%</a:t>
                      </a:r>
                    </a:p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  <a:b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0%, 0%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148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296</a:t>
                      </a:r>
                    </a:p>
                  </a:txBody>
                  <a:tcPr marL="3917" marR="3917" marT="39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444</a:t>
                      </a:r>
                    </a:p>
                  </a:txBody>
                  <a:tcPr marL="3917" marR="3917" marT="3917" marB="0" anchor="ctr"/>
                </a:tc>
                <a:extLst>
                  <a:ext uri="{0D108BD9-81ED-4DB2-BD59-A6C34878D82A}">
                    <a16:rowId xmlns:a16="http://schemas.microsoft.com/office/drawing/2014/main" val="209148973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C7E7FFF-17DB-8643-8225-E122FB6541AB}"/>
              </a:ext>
            </a:extLst>
          </p:cNvPr>
          <p:cNvSpPr txBox="1"/>
          <p:nvPr/>
        </p:nvSpPr>
        <p:spPr>
          <a:xfrm>
            <a:off x="314402" y="1356189"/>
            <a:ext cx="8500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Caution</a:t>
            </a:r>
            <a:r>
              <a:rPr lang="it-IT" b="1" dirty="0"/>
              <a:t>! </a:t>
            </a:r>
            <a:r>
              <a:rPr lang="it-IT" b="1" dirty="0" err="1"/>
              <a:t>These</a:t>
            </a:r>
            <a:r>
              <a:rPr lang="it-IT" b="1" dirty="0"/>
              <a:t> </a:t>
            </a:r>
            <a:r>
              <a:rPr lang="it-IT" b="1" dirty="0" err="1"/>
              <a:t>estimates</a:t>
            </a:r>
            <a:r>
              <a:rPr lang="it-IT" b="1" dirty="0"/>
              <a:t> are </a:t>
            </a:r>
            <a:r>
              <a:rPr lang="it-IT" b="1" dirty="0" err="1"/>
              <a:t>only</a:t>
            </a:r>
            <a:r>
              <a:rPr lang="it-IT" b="1" dirty="0"/>
              <a:t> indicative, </a:t>
            </a:r>
            <a:r>
              <a:rPr lang="it-IT" b="1" dirty="0" err="1"/>
              <a:t>final</a:t>
            </a:r>
            <a:r>
              <a:rPr lang="it-IT" b="1" dirty="0"/>
              <a:t> </a:t>
            </a:r>
            <a:r>
              <a:rPr lang="it-IT" b="1" dirty="0" err="1"/>
              <a:t>numbers</a:t>
            </a:r>
            <a:r>
              <a:rPr lang="it-IT" b="1" dirty="0"/>
              <a:t> </a:t>
            </a:r>
            <a:r>
              <a:rPr lang="it-IT" b="1" dirty="0" err="1"/>
              <a:t>will</a:t>
            </a:r>
            <a:r>
              <a:rPr lang="it-IT" b="1" dirty="0"/>
              <a:t> </a:t>
            </a:r>
            <a:r>
              <a:rPr lang="it-IT" b="1" dirty="0" err="1"/>
              <a:t>depend</a:t>
            </a:r>
            <a:r>
              <a:rPr lang="it-IT" b="1" dirty="0"/>
              <a:t> on </a:t>
            </a:r>
            <a:r>
              <a:rPr lang="it-IT" b="1" dirty="0" err="1"/>
              <a:t>scientific</a:t>
            </a:r>
            <a:r>
              <a:rPr lang="it-IT" b="1" dirty="0"/>
              <a:t> </a:t>
            </a:r>
            <a:r>
              <a:rPr lang="it-IT" b="1" dirty="0" err="1"/>
              <a:t>program</a:t>
            </a:r>
            <a:r>
              <a:rPr lang="it-IT" b="1" dirty="0"/>
              <a:t> and </a:t>
            </a:r>
            <a:r>
              <a:rPr lang="it-IT" b="1" dirty="0" err="1"/>
              <a:t>available</a:t>
            </a:r>
            <a:r>
              <a:rPr lang="it-IT" b="1" dirty="0"/>
              <a:t> </a:t>
            </a:r>
            <a:r>
              <a:rPr lang="it-IT" b="1" dirty="0" err="1"/>
              <a:t>funding</a:t>
            </a:r>
            <a:r>
              <a:rPr lang="it-IT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4495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01836D-EF96-DA4D-9216-75A4A444E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8DA04-A8A0-5A46-999C-8C281DF67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November 2019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860E79-C96C-944D-9280-FDF82A067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DC0AA04-EE82-E44D-B9AA-CB7B2DD82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Participating</a:t>
            </a:r>
            <a:r>
              <a:rPr lang="it-IT" dirty="0"/>
              <a:t> </a:t>
            </a:r>
            <a:r>
              <a:rPr lang="it-IT" dirty="0" err="1"/>
              <a:t>Institutes</a:t>
            </a:r>
            <a:endParaRPr lang="it-IT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F6FB8AB-939E-9146-8E62-66436CA332C5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6200000">
            <a:off x="-223873" y="4627583"/>
            <a:ext cx="1309134" cy="437320"/>
          </a:xfrm>
        </p:spPr>
        <p:txBody>
          <a:bodyPr>
            <a:normAutofit/>
          </a:bodyPr>
          <a:lstStyle/>
          <a:p>
            <a:r>
              <a:rPr lang="it-IT" dirty="0" err="1"/>
              <a:t>EoI</a:t>
            </a:r>
            <a:r>
              <a:rPr lang="it-IT" dirty="0"/>
              <a:t> 126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E25A9AB-12D4-9D40-9051-ADFB5369B7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042341"/>
              </p:ext>
            </p:extLst>
          </p:nvPr>
        </p:nvGraphicFramePr>
        <p:xfrm>
          <a:off x="649354" y="3922977"/>
          <a:ext cx="8097079" cy="18465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4905">
                  <a:extLst>
                    <a:ext uri="{9D8B030D-6E8A-4147-A177-3AD203B41FA5}">
                      <a16:colId xmlns:a16="http://schemas.microsoft.com/office/drawing/2014/main" val="1194966714"/>
                    </a:ext>
                  </a:extLst>
                </a:gridCol>
                <a:gridCol w="2676939">
                  <a:extLst>
                    <a:ext uri="{9D8B030D-6E8A-4147-A177-3AD203B41FA5}">
                      <a16:colId xmlns:a16="http://schemas.microsoft.com/office/drawing/2014/main" val="3224078562"/>
                    </a:ext>
                  </a:extLst>
                </a:gridCol>
                <a:gridCol w="2955235">
                  <a:extLst>
                    <a:ext uri="{9D8B030D-6E8A-4147-A177-3AD203B41FA5}">
                      <a16:colId xmlns:a16="http://schemas.microsoft.com/office/drawing/2014/main" val="1569403995"/>
                    </a:ext>
                  </a:extLst>
                </a:gridCol>
              </a:tblGrid>
              <a:tr h="3442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Institute / company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Main contact person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E-mail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2872041"/>
                  </a:ext>
                </a:extLst>
              </a:tr>
              <a:tr h="2227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CERN EP-DT-DD GDD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Eraldo Oliveri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eraldo.oliveri@cern.ch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4229574"/>
                  </a:ext>
                </a:extLst>
              </a:tr>
              <a:tr h="2227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CERN EP-DT-EF MPT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Rui De Oliveira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rui.de.oliveira@cern.ch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3376438"/>
                  </a:ext>
                </a:extLst>
              </a:tr>
              <a:tr h="2618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IFPIL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Maryna Chernyshova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maryna.chernyshova@ifpilm.pl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1496102"/>
                  </a:ext>
                </a:extLst>
              </a:tr>
              <a:tr h="2227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AGH UST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Bartosz Mindur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 err="1">
                          <a:effectLst/>
                        </a:rPr>
                        <a:t>bartosz.mindur@agh.edu.pl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6421599"/>
                  </a:ext>
                </a:extLst>
              </a:tr>
              <a:tr h="2227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USTC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Yi Zhou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>
                          <a:effectLst/>
                        </a:rPr>
                        <a:t>zhouyi@mail.ustc.edu.cn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5283647"/>
                  </a:ext>
                </a:extLst>
              </a:tr>
              <a:tr h="2227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KOBE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 err="1">
                          <a:effectLst/>
                        </a:rPr>
                        <a:t>Atsuhiko</a:t>
                      </a:r>
                      <a:r>
                        <a:rPr lang="en-GB" sz="1600" dirty="0">
                          <a:effectLst/>
                        </a:rPr>
                        <a:t> Ochi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ochi@kobe-u.ac.jp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513835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AE5779D-D120-E947-8711-7F44A5AB2C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750362"/>
              </p:ext>
            </p:extLst>
          </p:nvPr>
        </p:nvGraphicFramePr>
        <p:xfrm>
          <a:off x="649355" y="1896855"/>
          <a:ext cx="8097079" cy="16026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98129">
                  <a:extLst>
                    <a:ext uri="{9D8B030D-6E8A-4147-A177-3AD203B41FA5}">
                      <a16:colId xmlns:a16="http://schemas.microsoft.com/office/drawing/2014/main" val="1194966714"/>
                    </a:ext>
                  </a:extLst>
                </a:gridCol>
                <a:gridCol w="2697234">
                  <a:extLst>
                    <a:ext uri="{9D8B030D-6E8A-4147-A177-3AD203B41FA5}">
                      <a16:colId xmlns:a16="http://schemas.microsoft.com/office/drawing/2014/main" val="3224078562"/>
                    </a:ext>
                  </a:extLst>
                </a:gridCol>
                <a:gridCol w="2701716">
                  <a:extLst>
                    <a:ext uri="{9D8B030D-6E8A-4147-A177-3AD203B41FA5}">
                      <a16:colId xmlns:a16="http://schemas.microsoft.com/office/drawing/2014/main" val="1569403995"/>
                    </a:ext>
                  </a:extLst>
                </a:gridCol>
              </a:tblGrid>
              <a:tr h="355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Institute / company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Main contact person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</a:rPr>
                        <a:t>E-mail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2872041"/>
                  </a:ext>
                </a:extLst>
              </a:tr>
              <a:tr h="2469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INFN Bari (</a:t>
                      </a: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UniBA</a:t>
                      </a: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 – CNR)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Piet </a:t>
                      </a: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Verwilligen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piet.verwilligen@ba.infn.it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4229574"/>
                  </a:ext>
                </a:extLst>
              </a:tr>
              <a:tr h="2469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CERN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Archana Sharma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archana.sharma@cern.ch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3376438"/>
                  </a:ext>
                </a:extLst>
              </a:tr>
              <a:tr h="2469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INFN Lecce (</a:t>
                      </a: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UniSAL</a:t>
                      </a: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Anna Paola </a:t>
                      </a: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Caricato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annapaola.caricato@le.infn.it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1496102"/>
                  </a:ext>
                </a:extLst>
              </a:tr>
              <a:tr h="2469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INFN Pavia (</a:t>
                      </a: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UniPV</a:t>
                      </a: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, </a:t>
                      </a: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UniBG</a:t>
                      </a: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Ilaria </a:t>
                      </a: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Vai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ilaria.vai@pv.infn.it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6421599"/>
                  </a:ext>
                </a:extLst>
              </a:tr>
              <a:tr h="2469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Techtra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Piotr </a:t>
                      </a:r>
                      <a:r>
                        <a:rPr lang="en-GB" sz="16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Bielowka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GB" sz="1600" dirty="0" err="1">
                          <a:effectLst/>
                          <a:latin typeface="+mn-lt"/>
                        </a:rPr>
                        <a:t>piotr.bielowka@techtra.pl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5283647"/>
                  </a:ext>
                </a:extLst>
              </a:tr>
            </a:tbl>
          </a:graphicData>
        </a:graphic>
      </p:graphicFrame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065D8F3C-2743-3940-8E6E-A7A9AA5C6FEB}"/>
              </a:ext>
            </a:extLst>
          </p:cNvPr>
          <p:cNvSpPr txBox="1">
            <a:spLocks/>
          </p:cNvSpPr>
          <p:nvPr/>
        </p:nvSpPr>
        <p:spPr>
          <a:xfrm rot="16200000">
            <a:off x="-223873" y="2540267"/>
            <a:ext cx="1309134" cy="437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EoI</a:t>
            </a:r>
            <a:r>
              <a:rPr lang="it-IT" dirty="0"/>
              <a:t> 114</a:t>
            </a:r>
          </a:p>
        </p:txBody>
      </p:sp>
    </p:spTree>
    <p:extLst>
      <p:ext uri="{BB962C8B-B14F-4D97-AF65-F5344CB8AC3E}">
        <p14:creationId xmlns:p14="http://schemas.microsoft.com/office/powerpoint/2010/main" val="2335426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8994" y="2169748"/>
            <a:ext cx="8666018" cy="332536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The </a:t>
            </a:r>
            <a:r>
              <a:rPr lang="en-US" b="1" dirty="0"/>
              <a:t>Gas Electron Multiplier </a:t>
            </a:r>
            <a:r>
              <a:rPr lang="en-US" dirty="0"/>
              <a:t>(GEM) proved to be a very </a:t>
            </a:r>
            <a:r>
              <a:rPr lang="en-US" b="1" dirty="0"/>
              <a:t>successful</a:t>
            </a:r>
            <a:r>
              <a:rPr lang="en-US" dirty="0"/>
              <a:t> detector concept adopted by several HEP &amp; non-HEP experiments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Resistive electrodes</a:t>
            </a:r>
            <a:r>
              <a:rPr lang="en-US" dirty="0"/>
              <a:t>, recognizing limitations in terms of rate capability and charging up, </a:t>
            </a:r>
            <a:r>
              <a:rPr lang="en-US" b="1" dirty="0"/>
              <a:t>improve detector stability of single amplification stage </a:t>
            </a:r>
            <a:r>
              <a:rPr lang="en-US" dirty="0"/>
              <a:t>MPGDs (micromegas,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RWELL</a:t>
            </a:r>
            <a:r>
              <a:rPr lang="en-US" dirty="0"/>
              <a:t>) and might be the bridge to higher gains (reach wire-chambers gain of ~10</a:t>
            </a:r>
            <a:r>
              <a:rPr lang="en-US" baseline="30000" dirty="0"/>
              <a:t>5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Diamond Like Carbon </a:t>
            </a:r>
            <a:r>
              <a:rPr lang="en-US" dirty="0"/>
              <a:t>(DLC) coating techniques are currently </a:t>
            </a:r>
            <a:r>
              <a:rPr lang="en-US" b="1" dirty="0"/>
              <a:t>explored by several groups in the gaseous detector community</a:t>
            </a:r>
            <a:r>
              <a:rPr lang="en-US" dirty="0"/>
              <a:t> to develop new structures and new detectors profiting from coating properties (e.g. robustness,  resistivity,…) and on the possibility of controlling them.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The background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en-US" sz="1100"/>
              <a:t>13 November 2019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683028" y="-169266"/>
            <a:ext cx="700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3490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891" lvl="1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EoI</a:t>
            </a:r>
            <a:r>
              <a:rPr lang="en-US" b="1" dirty="0"/>
              <a:t> 114’s aim</a:t>
            </a:r>
            <a:r>
              <a:rPr lang="en-US" dirty="0"/>
              <a:t>: </a:t>
            </a:r>
            <a:r>
              <a:rPr lang="en-GB" dirty="0"/>
              <a:t>Investigate the use of carbon based materials to develop spark-free high-gain GEM detectors with resistive electrodes, exploring both high resistivity (DLC) and low resistivity (multilayer-graphene) layers.</a:t>
            </a:r>
          </a:p>
          <a:p>
            <a:pPr lvl="1"/>
            <a:r>
              <a:rPr lang="en-GB" dirty="0"/>
              <a:t>Verify detectors on small scales O(5-100 cm</a:t>
            </a:r>
            <a:r>
              <a:rPr lang="en-GB" baseline="30000" dirty="0"/>
              <a:t>2</a:t>
            </a:r>
            <a:r>
              <a:rPr lang="en-GB" dirty="0"/>
              <a:t>); study and understand material (DLC / Graphene) properties with well-controlled techniques to define optimal parameters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EoI</a:t>
            </a:r>
            <a:r>
              <a:rPr lang="en-US" b="1" dirty="0"/>
              <a:t> 126’s aim</a:t>
            </a:r>
            <a:r>
              <a:rPr lang="en-US" b="0" dirty="0"/>
              <a:t>: </a:t>
            </a:r>
            <a:r>
              <a:rPr lang="en-GB" dirty="0"/>
              <a:t>Explore possible advantages coming from the application of DLC coatings in GEM based detectors.</a:t>
            </a:r>
          </a:p>
          <a:p>
            <a:pPr lvl="1"/>
            <a:r>
              <a:rPr lang="en-GB" dirty="0"/>
              <a:t>Special attention to scalability to large area system, maximum achievable detection rate (i.e. low resistivity DLC coating) and radiation hardness</a:t>
            </a:r>
          </a:p>
          <a:p>
            <a:endParaRPr lang="en-US" dirty="0"/>
          </a:p>
          <a:p>
            <a:pPr marL="0" indent="0">
              <a:buNone/>
            </a:pPr>
            <a:r>
              <a:rPr lang="en-GB" b="1" i="1" dirty="0"/>
              <a:t>Complementarity of the two </a:t>
            </a:r>
            <a:r>
              <a:rPr lang="en-GB" b="1" i="1" dirty="0" err="1"/>
              <a:t>EoIs</a:t>
            </a:r>
            <a:r>
              <a:rPr lang="en-GB" b="1" i="1" dirty="0"/>
              <a:t>: </a:t>
            </a:r>
            <a:r>
              <a:rPr lang="en-GB" i="1" dirty="0"/>
              <a:t>114 is concentrated on high precision &amp; high quality methods to make resistive electrodes on small scales; 126 will work with resistive electrodes produced by techniques that allows scaling</a:t>
            </a:r>
          </a:p>
          <a:p>
            <a:endParaRPr lang="en-US" b="0" dirty="0"/>
          </a:p>
          <a:p>
            <a:pPr lvl="1"/>
            <a:endParaRPr lang="en-GB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Aim, motivations, interests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en-US" sz="1100"/>
              <a:t>13 November 2019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683028" y="-169266"/>
            <a:ext cx="700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5106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9E353E-7514-DD49-BF35-CEFB909EF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1290181"/>
            <a:ext cx="8907086" cy="488678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Interests: </a:t>
            </a:r>
          </a:p>
          <a:p>
            <a:r>
              <a:rPr lang="it-IT" dirty="0" err="1"/>
              <a:t>Quantify</a:t>
            </a:r>
            <a:r>
              <a:rPr lang="it-IT" dirty="0"/>
              <a:t> the </a:t>
            </a:r>
            <a:r>
              <a:rPr lang="it-IT" dirty="0" err="1"/>
              <a:t>improvements</a:t>
            </a:r>
            <a:r>
              <a:rPr lang="it-IT" dirty="0"/>
              <a:t> in </a:t>
            </a:r>
            <a:r>
              <a:rPr lang="it-IT" dirty="0" err="1"/>
              <a:t>discharge</a:t>
            </a:r>
            <a:r>
              <a:rPr lang="it-IT" dirty="0"/>
              <a:t> quenching and </a:t>
            </a:r>
            <a:r>
              <a:rPr lang="it-IT" dirty="0" err="1"/>
              <a:t>robustness</a:t>
            </a:r>
            <a:r>
              <a:rPr lang="it-IT" dirty="0"/>
              <a:t> (e.g. </a:t>
            </a:r>
            <a:r>
              <a:rPr lang="it-IT" dirty="0" err="1"/>
              <a:t>permanent</a:t>
            </a:r>
            <a:r>
              <a:rPr lang="it-IT" dirty="0"/>
              <a:t> shorts) for resistive </a:t>
            </a:r>
            <a:r>
              <a:rPr lang="it-IT" dirty="0" err="1"/>
              <a:t>GEMs</a:t>
            </a:r>
            <a:r>
              <a:rPr lang="it-IT" dirty="0"/>
              <a:t>, </a:t>
            </a:r>
            <a:r>
              <a:rPr lang="it-IT" dirty="0" err="1"/>
              <a:t>resulting</a:t>
            </a:r>
            <a:r>
              <a:rPr lang="it-IT" dirty="0"/>
              <a:t> in </a:t>
            </a:r>
            <a:r>
              <a:rPr lang="it-IT" dirty="0" err="1"/>
              <a:t>safer</a:t>
            </a:r>
            <a:r>
              <a:rPr lang="it-IT" dirty="0"/>
              <a:t> </a:t>
            </a:r>
            <a:r>
              <a:rPr lang="it-IT" dirty="0" err="1"/>
              <a:t>operation</a:t>
            </a:r>
            <a:r>
              <a:rPr lang="it-IT" dirty="0"/>
              <a:t> in </a:t>
            </a:r>
            <a:r>
              <a:rPr lang="it-IT" dirty="0" err="1"/>
              <a:t>harsh</a:t>
            </a:r>
            <a:r>
              <a:rPr lang="it-IT" dirty="0"/>
              <a:t> </a:t>
            </a:r>
            <a:r>
              <a:rPr lang="it-IT" dirty="0" err="1"/>
              <a:t>environments</a:t>
            </a:r>
            <a:r>
              <a:rPr lang="it-IT" dirty="0"/>
              <a:t>.</a:t>
            </a:r>
          </a:p>
          <a:p>
            <a:r>
              <a:rPr lang="en-US" dirty="0">
                <a:sym typeface="Wingdings" pitchFamily="2" charset="2"/>
              </a:rPr>
              <a:t>Find optimal value for resistivity that allows protection and preserves rate capability</a:t>
            </a:r>
          </a:p>
          <a:p>
            <a:r>
              <a:rPr lang="en-US" dirty="0">
                <a:sym typeface="Wingdings" pitchFamily="2" charset="2"/>
              </a:rPr>
              <a:t>Development of low-material budget detector</a:t>
            </a:r>
          </a:p>
          <a:p>
            <a:r>
              <a:rPr lang="en-US" dirty="0"/>
              <a:t>Not limited to GEMs: High Quality resistive layers will find application in many MPGDs</a:t>
            </a:r>
          </a:p>
          <a:p>
            <a:r>
              <a:rPr lang="en-US" dirty="0"/>
              <a:t>Development of GEM foils with resistive electrodes will allow electrically transparent structures </a:t>
            </a:r>
            <a:r>
              <a:rPr lang="en-US" dirty="0">
                <a:sym typeface="Wingdings" pitchFamily="2" charset="2"/>
              </a:rPr>
              <a:t> new ways of signal pickup, improve timing, …</a:t>
            </a:r>
          </a:p>
          <a:p>
            <a:r>
              <a:rPr lang="en-US" dirty="0"/>
              <a:t>Successful transfer &amp; etching of Multilayer-Graphene will allow new detector concepts: ion blocking, resistive-mesh, 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b="1" dirty="0"/>
              <a:t>Common interest and added value for the community:  </a:t>
            </a:r>
          </a:p>
          <a:p>
            <a:r>
              <a:rPr lang="en-GB" dirty="0"/>
              <a:t>Technological development of DLC coating on different substrates. </a:t>
            </a:r>
          </a:p>
          <a:p>
            <a:r>
              <a:rPr lang="en-GB" dirty="0"/>
              <a:t>Studies of DLC properties (e.g. photoemission properties) that can be picked up in any kind of detection system, not necessarily GEM and not necessarily gaseous.</a:t>
            </a:r>
          </a:p>
          <a:p>
            <a:r>
              <a:rPr lang="en-GB" dirty="0"/>
              <a:t>Radiation hardness studies on DLC. </a:t>
            </a:r>
          </a:p>
          <a:p>
            <a:r>
              <a:rPr lang="en-GB" dirty="0"/>
              <a:t>Low material budget detector with “metal free” electrodes.</a:t>
            </a:r>
          </a:p>
          <a:p>
            <a:endParaRPr lang="en-US" dirty="0"/>
          </a:p>
          <a:p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AE121C-9FB6-364F-B7B9-9516C9FC4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A052E-E185-114B-991C-A6AA759F8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November 2019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BC24A-5DEE-C140-BAAD-786EA1301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E56D3CC0-5548-0142-B3F9-0DE26C685BB4}"/>
              </a:ext>
            </a:extLst>
          </p:cNvPr>
          <p:cNvSpPr txBox="1">
            <a:spLocks/>
          </p:cNvSpPr>
          <p:nvPr/>
        </p:nvSpPr>
        <p:spPr>
          <a:xfrm>
            <a:off x="4138333" y="33563"/>
            <a:ext cx="5005670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/>
              <a:t>Aim, motivations, interests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660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EBAA8D-8647-AD4F-988C-75824D988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3" y="1290181"/>
            <a:ext cx="8802137" cy="48867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Aspect that will be investigated (</a:t>
            </a:r>
            <a:r>
              <a:rPr lang="en-US" b="1" dirty="0" err="1"/>
              <a:t>EoI</a:t>
            </a:r>
            <a:r>
              <a:rPr lang="en-US" b="1" dirty="0"/>
              <a:t> 126)</a:t>
            </a:r>
            <a:r>
              <a:rPr lang="en-US" dirty="0"/>
              <a:t>:</a:t>
            </a:r>
          </a:p>
          <a:p>
            <a:pPr lvl="1"/>
            <a:r>
              <a:rPr lang="en-GB" dirty="0"/>
              <a:t>Foil protection against discharges  (limiting energy &amp; quenching, robustness and GEM survivability, limiting affected areas during sparks);</a:t>
            </a:r>
          </a:p>
          <a:p>
            <a:pPr lvl="1"/>
            <a:r>
              <a:rPr lang="en-GB" dirty="0"/>
              <a:t>Improvement of foil sectorization to reduce dead area between sectors;</a:t>
            </a:r>
          </a:p>
          <a:p>
            <a:pPr lvl="1"/>
            <a:r>
              <a:rPr lang="en-GB" dirty="0"/>
              <a:t>Mitigation of discharge propagation between electrodes and toward the readout; </a:t>
            </a:r>
          </a:p>
          <a:p>
            <a:pPr lvl="1"/>
            <a:r>
              <a:rPr lang="en-GB" dirty="0"/>
              <a:t>FE protection implemented on readout board; </a:t>
            </a:r>
          </a:p>
          <a:p>
            <a:pPr lvl="1"/>
            <a:r>
              <a:rPr lang="en-GB" dirty="0"/>
              <a:t>Radiation hardness of DLC-GEMs.</a:t>
            </a:r>
          </a:p>
          <a:p>
            <a:pPr marL="342891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b="1" dirty="0"/>
              <a:t>Aspect that will be investigated (</a:t>
            </a:r>
            <a:r>
              <a:rPr lang="en-US" b="1" dirty="0" err="1"/>
              <a:t>EoI</a:t>
            </a:r>
            <a:r>
              <a:rPr lang="en-US" b="1" dirty="0"/>
              <a:t> 114)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Production of high-quality DLC with Ion Beam Deposition and Pulsed Laser Deposition;</a:t>
            </a:r>
          </a:p>
          <a:p>
            <a:pPr lvl="1"/>
            <a:r>
              <a:rPr lang="en-US" dirty="0"/>
              <a:t>Emphasis on the adhesion of DLC to polyimide and control of </a:t>
            </a:r>
            <a:r>
              <a:rPr lang="en-US" dirty="0" err="1"/>
              <a:t>holesize</a:t>
            </a:r>
            <a:r>
              <a:rPr lang="en-US" dirty="0"/>
              <a:t> during etching;</a:t>
            </a:r>
          </a:p>
          <a:p>
            <a:pPr lvl="1"/>
            <a:r>
              <a:rPr lang="en-US" dirty="0"/>
              <a:t>Scale production techniques up to 10 cm x 10 cm;</a:t>
            </a:r>
          </a:p>
          <a:p>
            <a:pPr lvl="1"/>
            <a:r>
              <a:rPr lang="en-US" dirty="0"/>
              <a:t>Resistance of Graphene to polyimide etching liquids: KOH and ethyl-diamine;</a:t>
            </a:r>
          </a:p>
          <a:p>
            <a:pPr lvl="2"/>
            <a:r>
              <a:rPr lang="en-US" dirty="0"/>
              <a:t>This will allow Graphene to play role of Cu not only during detector operation, but also during detector production: Photolithography &amp; Plasma Etching of Graphene.</a:t>
            </a:r>
          </a:p>
          <a:p>
            <a:pPr lvl="1"/>
            <a:r>
              <a:rPr lang="en-US" dirty="0"/>
              <a:t>Characterization of 10 cm x 10 cm DLC (high-res) and Graphene (low-res) </a:t>
            </a:r>
            <a:r>
              <a:rPr lang="en-US"/>
              <a:t>GEM foils.</a:t>
            </a:r>
            <a:endParaRPr lang="en-US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05878E-8247-384A-9524-925F92CC4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233E4-4E53-694D-9205-8782FBE27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November 2019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3EE671-FDFC-1943-82D8-1003D6949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EFB2F74-F92A-7D4B-A0FB-503307969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8968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Partners Involvement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en-US" sz="1100"/>
              <a:t>13 November 2019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683028" y="-169266"/>
            <a:ext cx="700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312321" y="1375954"/>
            <a:ext cx="8666018" cy="45556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dirty="0" err="1"/>
              <a:t>EoI</a:t>
            </a:r>
            <a:r>
              <a:rPr lang="en-US" sz="3200" b="1" dirty="0"/>
              <a:t> 126:</a:t>
            </a:r>
          </a:p>
          <a:p>
            <a:endParaRPr lang="en-US" b="1" dirty="0"/>
          </a:p>
          <a:p>
            <a:r>
              <a:rPr lang="en-US" b="1" dirty="0"/>
              <a:t>Characterization and qualification measurements/studies/interests: </a:t>
            </a:r>
          </a:p>
          <a:p>
            <a:pPr lvl="2"/>
            <a:r>
              <a:rPr lang="en-US" b="1" dirty="0"/>
              <a:t>CERN GDD </a:t>
            </a:r>
            <a:r>
              <a:rPr lang="en-US" dirty="0"/>
              <a:t>(high rate and low material budget, large area tracking and triggering devices for future HEP experiments, radiation hardness and robustness..) </a:t>
            </a:r>
          </a:p>
          <a:p>
            <a:pPr lvl="2"/>
            <a:r>
              <a:rPr lang="en-US" b="1" dirty="0"/>
              <a:t>IFPILM </a:t>
            </a:r>
            <a:r>
              <a:rPr lang="en-US" dirty="0"/>
              <a:t>(high rate, no intrinsic fluorescence, </a:t>
            </a:r>
            <a:r>
              <a:rPr lang="en-GB" dirty="0"/>
              <a:t>ITER-oriented research in plasma physics, harsh radiation environment, robustness, ...)</a:t>
            </a:r>
          </a:p>
          <a:p>
            <a:pPr lvl="2"/>
            <a:r>
              <a:rPr lang="en-US" b="1" dirty="0"/>
              <a:t>AGH UST </a:t>
            </a:r>
            <a:r>
              <a:rPr lang="en-US" dirty="0"/>
              <a:t>(high rate, X-ray imaging, robustness, no intrinsic fluorescence, energy and space resolution,... )</a:t>
            </a:r>
          </a:p>
          <a:p>
            <a:pPr lvl="2"/>
            <a:endParaRPr lang="en-US" dirty="0"/>
          </a:p>
          <a:p>
            <a:r>
              <a:rPr lang="en-US" b="1" dirty="0"/>
              <a:t>Component production</a:t>
            </a:r>
          </a:p>
          <a:p>
            <a:pPr lvl="2"/>
            <a:r>
              <a:rPr lang="en-US" b="1" dirty="0"/>
              <a:t>CERN MPT </a:t>
            </a:r>
            <a:r>
              <a:rPr lang="en-US" dirty="0"/>
              <a:t>(MPGD component manufacturing: GEM/readout/…, new structures, new procedure)</a:t>
            </a:r>
          </a:p>
          <a:p>
            <a:pPr lvl="2"/>
            <a:r>
              <a:rPr lang="en-US" b="1" dirty="0"/>
              <a:t>USTC</a:t>
            </a:r>
            <a:r>
              <a:rPr lang="en-US" dirty="0"/>
              <a:t> &amp; </a:t>
            </a:r>
            <a:r>
              <a:rPr lang="en-US" b="1" dirty="0"/>
              <a:t>KOBE </a:t>
            </a:r>
            <a:r>
              <a:rPr lang="en-US" dirty="0"/>
              <a:t>(*) (optimization of DLC coating: properties, adhesion on different materials,..) </a:t>
            </a:r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sz="1600" dirty="0"/>
              <a:t>(*) Industrial partners linked to USTC/KOBE will support </a:t>
            </a:r>
            <a:r>
              <a:rPr lang="en-GB" sz="1600" dirty="0"/>
              <a:t>technological development on DLC deposition techniques</a:t>
            </a:r>
            <a:endParaRPr lang="en-US" b="0" dirty="0"/>
          </a:p>
          <a:p>
            <a:pPr lvl="1"/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759184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Partners Involvement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en-US" sz="1100"/>
              <a:t>13 November 2019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683028" y="-169266"/>
            <a:ext cx="700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312321" y="1375954"/>
            <a:ext cx="8666018" cy="455564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600" b="1" dirty="0" err="1"/>
              <a:t>EoI</a:t>
            </a:r>
            <a:r>
              <a:rPr lang="en-US" sz="4600" b="1" dirty="0"/>
              <a:t> 114:</a:t>
            </a:r>
          </a:p>
          <a:p>
            <a:pPr marL="0" indent="0">
              <a:buNone/>
            </a:pPr>
            <a:endParaRPr lang="en-US" sz="3200" b="1" dirty="0"/>
          </a:p>
          <a:p>
            <a:r>
              <a:rPr lang="en-US" b="1" dirty="0"/>
              <a:t>Production of DLC and Graphene layers (10 x 10 cm</a:t>
            </a:r>
            <a:r>
              <a:rPr lang="en-US" b="1" baseline="30000" dirty="0"/>
              <a:t>2</a:t>
            </a:r>
            <a:r>
              <a:rPr lang="en-US" b="1" dirty="0"/>
              <a:t>):</a:t>
            </a:r>
          </a:p>
          <a:p>
            <a:pPr lvl="1"/>
            <a:r>
              <a:rPr lang="en-US" sz="2100" dirty="0"/>
              <a:t>DLC with 10-100MOhm/</a:t>
            </a:r>
            <a:r>
              <a:rPr lang="en-US" sz="2100" dirty="0" err="1"/>
              <a:t>sq</a:t>
            </a:r>
            <a:r>
              <a:rPr lang="en-US" sz="2100" dirty="0"/>
              <a:t> by PLD or IBD				INFN BA&amp;LE – </a:t>
            </a:r>
            <a:r>
              <a:rPr lang="en-US" sz="2100" dirty="0" err="1"/>
              <a:t>UniSAL</a:t>
            </a:r>
            <a:r>
              <a:rPr lang="en-US" sz="2100" dirty="0"/>
              <a:t> -BA</a:t>
            </a:r>
          </a:p>
          <a:p>
            <a:pPr lvl="1"/>
            <a:r>
              <a:rPr lang="en-US" sz="2100" dirty="0"/>
              <a:t>HQ Multilayer Graphene with 30-100 Ohm/</a:t>
            </a:r>
            <a:r>
              <a:rPr lang="en-US" sz="2100" dirty="0" err="1"/>
              <a:t>sq</a:t>
            </a:r>
            <a:r>
              <a:rPr lang="en-US" sz="2100" dirty="0"/>
              <a:t> 			CNR-Nanotech – </a:t>
            </a:r>
            <a:r>
              <a:rPr lang="en-US" sz="2100" dirty="0" err="1"/>
              <a:t>UniBA</a:t>
            </a:r>
            <a:endParaRPr lang="en-US" dirty="0"/>
          </a:p>
          <a:p>
            <a:r>
              <a:rPr lang="en-US" b="1" dirty="0"/>
              <a:t>Etching of DLC</a:t>
            </a:r>
            <a:r>
              <a:rPr lang="en-US" dirty="0"/>
              <a:t>								</a:t>
            </a:r>
            <a:r>
              <a:rPr lang="en-US" dirty="0" err="1"/>
              <a:t>UniBA</a:t>
            </a:r>
            <a:r>
              <a:rPr lang="en-US" dirty="0"/>
              <a:t> - CERN</a:t>
            </a:r>
          </a:p>
          <a:p>
            <a:r>
              <a:rPr lang="en-US" b="1" dirty="0"/>
              <a:t>Etching of ML-Graphene:</a:t>
            </a:r>
          </a:p>
          <a:p>
            <a:pPr lvl="1"/>
            <a:r>
              <a:rPr lang="en-US" dirty="0"/>
              <a:t>Test of chemical resistance of KOH and ethyl-diamine solutions of graphene</a:t>
            </a:r>
          </a:p>
          <a:p>
            <a:pPr lvl="1"/>
            <a:r>
              <a:rPr lang="en-US" dirty="0"/>
              <a:t>Photolithography of Graphene (hole pattern)				CNR-IFN – </a:t>
            </a:r>
            <a:r>
              <a:rPr lang="en-US" dirty="0" err="1"/>
              <a:t>UniBA</a:t>
            </a:r>
            <a:endParaRPr lang="en-US" dirty="0"/>
          </a:p>
          <a:p>
            <a:pPr lvl="1"/>
            <a:r>
              <a:rPr lang="en-US" dirty="0"/>
              <a:t>Oxygen Plasma Etching of Graphene					CNR-</a:t>
            </a:r>
            <a:r>
              <a:rPr lang="en-US" dirty="0" err="1"/>
              <a:t>NanoTech</a:t>
            </a:r>
            <a:r>
              <a:rPr lang="en-US" dirty="0"/>
              <a:t> – </a:t>
            </a:r>
            <a:r>
              <a:rPr lang="en-US" dirty="0" err="1"/>
              <a:t>UniBA</a:t>
            </a:r>
            <a:endParaRPr lang="en-US" dirty="0"/>
          </a:p>
          <a:p>
            <a:pPr lvl="1"/>
            <a:r>
              <a:rPr lang="en-US" dirty="0"/>
              <a:t>Graphene-Polyimide Etching						CERN</a:t>
            </a:r>
          </a:p>
          <a:p>
            <a:r>
              <a:rPr lang="en-US" b="1" dirty="0"/>
              <a:t>Test Prototype detectors with Resistive GEM foils</a:t>
            </a:r>
          </a:p>
          <a:p>
            <a:pPr lvl="1"/>
            <a:r>
              <a:rPr lang="en-US" dirty="0"/>
              <a:t>X-rays and UV-laser							INFN BA – INFN </a:t>
            </a:r>
            <a:r>
              <a:rPr lang="en-US" dirty="0" err="1"/>
              <a:t>Pv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/>
              <a:t>Industrial Partner: </a:t>
            </a:r>
            <a:r>
              <a:rPr lang="en-US" b="1" dirty="0" err="1"/>
              <a:t>Techtra</a:t>
            </a:r>
            <a:endParaRPr lang="en-US" b="1" dirty="0"/>
          </a:p>
          <a:p>
            <a:pPr lvl="1"/>
            <a:r>
              <a:rPr lang="en-US" dirty="0"/>
              <a:t>Will be involved in the photo-lithography and plasma etching phases of DLC and Graphene coated Polyimide</a:t>
            </a:r>
          </a:p>
          <a:p>
            <a:pPr lvl="1"/>
            <a:r>
              <a:rPr lang="en-US" dirty="0"/>
              <a:t>I see the possibility for Technology transfer of etching of DLC-PI foils (to be discussed with the partners)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b="0" dirty="0"/>
          </a:p>
          <a:p>
            <a:pPr lvl="1"/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753679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AIDA++ EoI, gaseous detectors WP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Resources, Infrastructures,…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en-US" sz="1100"/>
              <a:t>13 November 2019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683028" y="-169266"/>
            <a:ext cx="700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4402" y="1145501"/>
            <a:ext cx="8666018" cy="50395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/>
              <a:t>Infrastructures:</a:t>
            </a:r>
          </a:p>
          <a:p>
            <a:pPr lvl="1">
              <a:lnSpc>
                <a:spcPct val="100000"/>
              </a:lnSpc>
            </a:pPr>
            <a:r>
              <a:rPr lang="en-US" sz="1200" b="1" dirty="0"/>
              <a:t>Well-equipped laboratories for DLC production; Detector production &amp; test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Laboratories for detector test:  	CERN GDD, IFPILM, AGH UST 					(</a:t>
            </a:r>
            <a:r>
              <a:rPr lang="en-US" sz="1200" dirty="0" err="1"/>
              <a:t>EoI</a:t>
            </a:r>
            <a:r>
              <a:rPr lang="en-US" sz="1200" dirty="0"/>
              <a:t> 126) </a:t>
            </a:r>
            <a:br>
              <a:rPr lang="en-US" sz="1200" dirty="0"/>
            </a:br>
            <a:r>
              <a:rPr lang="en-US" sz="1200" dirty="0"/>
              <a:t>				INFN BA, INFN PV 						(</a:t>
            </a:r>
            <a:r>
              <a:rPr lang="en-US" sz="1200" dirty="0" err="1"/>
              <a:t>EoI</a:t>
            </a:r>
            <a:r>
              <a:rPr lang="en-US" sz="1200" dirty="0"/>
              <a:t> 114)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Production facilities: 	CERN MPT workshop (MPGD components manufacturing), USTC/KOBE (DLC coatings) 	(</a:t>
            </a:r>
            <a:r>
              <a:rPr lang="en-US" sz="1200" dirty="0" err="1"/>
              <a:t>EoI</a:t>
            </a:r>
            <a:r>
              <a:rPr lang="en-US" sz="1200" dirty="0"/>
              <a:t> 126)</a:t>
            </a:r>
            <a:br>
              <a:rPr lang="en-US" sz="1200" dirty="0"/>
            </a:br>
            <a:r>
              <a:rPr lang="en-US" sz="1200" dirty="0"/>
              <a:t>			CNR-Nanotech – </a:t>
            </a:r>
            <a:r>
              <a:rPr lang="en-US" sz="1200" dirty="0" err="1"/>
              <a:t>UniBA</a:t>
            </a:r>
            <a:r>
              <a:rPr lang="en-US" sz="1200" dirty="0"/>
              <a:t> (Graphene), INFN-BA (IBS DLC), INFN-LE (PLD DLC) 		(</a:t>
            </a:r>
            <a:r>
              <a:rPr lang="en-US" sz="1200" dirty="0" err="1"/>
              <a:t>EoI</a:t>
            </a:r>
            <a:r>
              <a:rPr lang="en-US" sz="1200" dirty="0"/>
              <a:t> 114)</a:t>
            </a:r>
          </a:p>
          <a:p>
            <a:pPr>
              <a:lnSpc>
                <a:spcPct val="100000"/>
              </a:lnSpc>
            </a:pPr>
            <a:r>
              <a:rPr lang="en-US" sz="1600" b="1" dirty="0" err="1"/>
              <a:t>EoI</a:t>
            </a:r>
            <a:r>
              <a:rPr lang="en-US" sz="1600" b="1" dirty="0"/>
              <a:t> 126 Deliverables:</a:t>
            </a:r>
          </a:p>
          <a:p>
            <a:pPr lvl="1">
              <a:lnSpc>
                <a:spcPct val="100000"/>
              </a:lnSpc>
            </a:pPr>
            <a:r>
              <a:rPr lang="en-GB" sz="1200" dirty="0"/>
              <a:t>Deliverable 1: Double side DLC GEM: full single foil characterization, discharge propagation, rate capability, radiation hardness.</a:t>
            </a:r>
          </a:p>
          <a:p>
            <a:pPr lvl="1">
              <a:lnSpc>
                <a:spcPct val="100000"/>
              </a:lnSpc>
            </a:pPr>
            <a:r>
              <a:rPr lang="en-GB" sz="1200" dirty="0"/>
              <a:t>Deliverable 2: Light multi GEM-DLC based detector prototype, potentially scalable up to relevant sizes for HEP experiments. </a:t>
            </a:r>
            <a:endParaRPr lang="en-US" sz="1200" dirty="0"/>
          </a:p>
          <a:p>
            <a:pPr>
              <a:lnSpc>
                <a:spcPct val="100000"/>
              </a:lnSpc>
            </a:pPr>
            <a:r>
              <a:rPr lang="en-US" sz="1600" b="1" dirty="0" err="1"/>
              <a:t>EoI</a:t>
            </a:r>
            <a:r>
              <a:rPr lang="en-US" sz="1600" b="1" dirty="0"/>
              <a:t> 114 Deliverables:</a:t>
            </a:r>
          </a:p>
          <a:p>
            <a:pPr lvl="1">
              <a:lnSpc>
                <a:spcPct val="100000"/>
              </a:lnSpc>
            </a:pPr>
            <a:r>
              <a:rPr lang="en-GB" sz="1200" dirty="0"/>
              <a:t>Deliverable 1: Characterization of 10cm x 10 cm GEM made with DLC electrodes.</a:t>
            </a:r>
          </a:p>
          <a:p>
            <a:pPr lvl="1">
              <a:lnSpc>
                <a:spcPct val="100000"/>
              </a:lnSpc>
            </a:pPr>
            <a:r>
              <a:rPr lang="en-GB" sz="1200" dirty="0"/>
              <a:t>Deliverable 2: Assessment of potentiality of multilayer graphene as GEM detector electrode.</a:t>
            </a:r>
          </a:p>
          <a:p>
            <a:pPr lvl="1">
              <a:lnSpc>
                <a:spcPct val="100000"/>
              </a:lnSpc>
            </a:pPr>
            <a:r>
              <a:rPr lang="en-GB" sz="1200" dirty="0"/>
              <a:t>Deliverable 3: Characterization of 10cm x 10 cm GME made with ML-Graphene electrodes.</a:t>
            </a:r>
            <a:endParaRPr lang="en-US" sz="1200" b="1" dirty="0"/>
          </a:p>
          <a:p>
            <a:pPr>
              <a:lnSpc>
                <a:spcPct val="100000"/>
              </a:lnSpc>
            </a:pPr>
            <a:r>
              <a:rPr lang="en-US" sz="1600" b="1" dirty="0"/>
              <a:t>Timeline:</a:t>
            </a:r>
          </a:p>
          <a:p>
            <a:pPr lvl="1">
              <a:lnSpc>
                <a:spcPct val="100000"/>
              </a:lnSpc>
            </a:pPr>
            <a:r>
              <a:rPr lang="en-US" sz="1400" b="1" dirty="0"/>
              <a:t>Phase 1 (2 years)  – exploring phase:</a:t>
            </a:r>
            <a:br>
              <a:rPr lang="en-US" sz="1200" b="1" dirty="0"/>
            </a:br>
            <a:r>
              <a:rPr lang="en-US" sz="1200" b="1" dirty="0" err="1"/>
              <a:t>EoI</a:t>
            </a:r>
            <a:r>
              <a:rPr lang="en-US" sz="1200" b="1" dirty="0"/>
              <a:t> 126: </a:t>
            </a:r>
            <a:r>
              <a:rPr lang="en-US" sz="1200" dirty="0"/>
              <a:t>characterization of components,  validation of proposed optimizations, preliminary prototypes.</a:t>
            </a:r>
            <a:br>
              <a:rPr lang="en-US" sz="1200" dirty="0"/>
            </a:br>
            <a:r>
              <a:rPr lang="en-US" sz="1200" b="1" dirty="0" err="1"/>
              <a:t>EoI</a:t>
            </a:r>
            <a:r>
              <a:rPr lang="en-US" sz="1200" b="1" dirty="0"/>
              <a:t> 114: </a:t>
            </a:r>
            <a:r>
              <a:rPr lang="en-US" sz="1200" dirty="0"/>
              <a:t>first 10x10 deposition with IBS; design setup for 10x10 with PLD; assessment of Graphene.</a:t>
            </a:r>
            <a:endParaRPr lang="en-US" sz="1200" b="1" dirty="0"/>
          </a:p>
          <a:p>
            <a:pPr lvl="1">
              <a:lnSpc>
                <a:spcPct val="100000"/>
              </a:lnSpc>
            </a:pPr>
            <a:r>
              <a:rPr lang="en-US" sz="1400" b="1" dirty="0"/>
              <a:t>Phase 2 (2 years)  – final prototypes: </a:t>
            </a:r>
            <a:br>
              <a:rPr lang="en-US" sz="1200" dirty="0"/>
            </a:br>
            <a:r>
              <a:rPr lang="en-US" sz="1200" b="1" dirty="0" err="1"/>
              <a:t>EoI</a:t>
            </a:r>
            <a:r>
              <a:rPr lang="en-US" sz="1200" b="1" dirty="0"/>
              <a:t> 126: </a:t>
            </a:r>
            <a:r>
              <a:rPr lang="en-US" sz="1200" dirty="0"/>
              <a:t>built a final DLC GEM based prototype , scalable to large area, based on the outcome of phase 1  (GEM, readout,…).</a:t>
            </a:r>
            <a:br>
              <a:rPr lang="en-US" sz="1200" dirty="0"/>
            </a:br>
            <a:r>
              <a:rPr lang="en-US" sz="1200" b="1" dirty="0" err="1"/>
              <a:t>EoI</a:t>
            </a:r>
            <a:r>
              <a:rPr lang="en-US" sz="1200" b="1" dirty="0"/>
              <a:t> 114: </a:t>
            </a:r>
            <a:r>
              <a:rPr lang="en-US" sz="1200" dirty="0"/>
              <a:t>production &amp; test of prototypes with IBS and PLD; production of 10x10 Graphene prototype.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499671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1053</TotalTime>
  <Words>1589</Words>
  <Application>Microsoft Macintosh PowerPoint</Application>
  <PresentationFormat>On-screen Show (4:3)</PresentationFormat>
  <Paragraphs>300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EoI 114: Development of Resistive electrodes for MPGD detectors for future collider experiments.  EoI 126: Application of Diamond Like Carbon (DLC) coating in Gas Electron Multipliers (GEM) based detectors for future experiments and applications.  Eraldo Oliveri – Piet Verwilligen CERN – INFN BA</vt:lpstr>
      <vt:lpstr>Participating Institutes</vt:lpstr>
      <vt:lpstr>The background</vt:lpstr>
      <vt:lpstr>Aim, motivations, interests </vt:lpstr>
      <vt:lpstr>PowerPoint Presentation</vt:lpstr>
      <vt:lpstr>PowerPoint Presentation</vt:lpstr>
      <vt:lpstr>Partners Involvement</vt:lpstr>
      <vt:lpstr>Partners Involvement</vt:lpstr>
      <vt:lpstr>Resources, Infrastructures,…</vt:lpstr>
      <vt:lpstr>Resources, Infrastructures,…</vt:lpstr>
      <vt:lpstr>Back-up</vt:lpstr>
      <vt:lpstr>Resources, Infrastructures,…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Microsoft Office User</cp:lastModifiedBy>
  <cp:revision>39</cp:revision>
  <dcterms:created xsi:type="dcterms:W3CDTF">2016-05-09T08:38:51Z</dcterms:created>
  <dcterms:modified xsi:type="dcterms:W3CDTF">2019-11-13T12:21:53Z</dcterms:modified>
</cp:coreProperties>
</file>