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30" r:id="rId1"/>
  </p:sldMasterIdLst>
  <p:notesMasterIdLst>
    <p:notesMasterId r:id="rId7"/>
  </p:notesMasterIdLst>
  <p:handoutMasterIdLst>
    <p:handoutMasterId r:id="rId8"/>
  </p:handoutMasterIdLst>
  <p:sldIdLst>
    <p:sldId id="772" r:id="rId2"/>
    <p:sldId id="786" r:id="rId3"/>
    <p:sldId id="788" r:id="rId4"/>
    <p:sldId id="789" r:id="rId5"/>
    <p:sldId id="790" r:id="rId6"/>
  </p:sldIdLst>
  <p:sldSz cx="9144000" cy="6858000" type="screen4x3"/>
  <p:notesSz cx="6669088" cy="97536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pitchFamily="-107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2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km" initials="g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C1A"/>
    <a:srgbClr val="FF3300"/>
    <a:srgbClr val="FF0000"/>
    <a:srgbClr val="FF9900"/>
    <a:srgbClr val="008000"/>
    <a:srgbClr val="E3DBE1"/>
    <a:srgbClr val="4D4D4D"/>
    <a:srgbClr val="00FFFF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66" autoAdjust="0"/>
    <p:restoredTop sz="99699" autoAdjust="0"/>
  </p:normalViewPr>
  <p:slideViewPr>
    <p:cSldViewPr>
      <p:cViewPr>
        <p:scale>
          <a:sx n="130" d="100"/>
          <a:sy n="130" d="100"/>
        </p:scale>
        <p:origin x="672" y="-23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07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t" anchorCtr="0" compatLnSpc="1">
            <a:prstTxWarp prst="textNoShape">
              <a:avLst/>
            </a:prstTxWarp>
          </a:bodyPr>
          <a:lstStyle>
            <a:lvl1pPr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663" y="0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t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8908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b" anchorCtr="0" compatLnSpc="1">
            <a:prstTxWarp prst="textNoShape">
              <a:avLst/>
            </a:prstTxWarp>
          </a:bodyPr>
          <a:lstStyle>
            <a:lvl1pPr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663" y="9263063"/>
            <a:ext cx="28908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69" tIns="44885" rIns="89769" bIns="44885" numCol="1" anchor="b" anchorCtr="0" compatLnSpc="1">
            <a:prstTxWarp prst="textNoShape">
              <a:avLst/>
            </a:prstTxWarp>
          </a:bodyPr>
          <a:lstStyle>
            <a:lvl1pPr algn="r" defTabSz="449263">
              <a:lnSpc>
                <a:spcPct val="71000"/>
              </a:lnSpc>
              <a:buClr>
                <a:srgbClr val="000000"/>
              </a:buClr>
              <a:buSzPct val="100000"/>
              <a:buFont typeface="Arial" pitchFamily="-107" charset="0"/>
              <a:buNone/>
              <a:defRPr sz="1200">
                <a:solidFill>
                  <a:srgbClr val="000000"/>
                </a:solidFill>
                <a:latin typeface="Arial" pitchFamily="-107" charset="0"/>
              </a:defRPr>
            </a:lvl1pPr>
          </a:lstStyle>
          <a:p>
            <a:pPr>
              <a:defRPr/>
            </a:pPr>
            <a:fld id="{86B4B1F2-4E52-434B-A2A4-C6C603ADD78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523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6669088" cy="97536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882900" cy="487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t" anchorCtr="0" compatLnSpc="1">
            <a:prstTxWarp prst="textNoShape">
              <a:avLst/>
            </a:prstTxWarp>
          </a:bodyPr>
          <a:lstStyle>
            <a:lvl1pPr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3776663" y="0"/>
            <a:ext cx="2882900" cy="487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t" anchorCtr="0" compatLnSpc="1">
            <a:prstTxWarp prst="textNoShape">
              <a:avLst/>
            </a:prstTxWarp>
          </a:bodyPr>
          <a:lstStyle>
            <a:lvl1pPr algn="r"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93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2175" y="730250"/>
            <a:ext cx="4876800" cy="36560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7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66750" y="4633913"/>
            <a:ext cx="5327650" cy="438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noProof="0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9263063"/>
            <a:ext cx="2882900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b" anchorCtr="0" compatLnSpc="1">
            <a:prstTxWarp prst="textNoShape">
              <a:avLst/>
            </a:prstTxWarp>
          </a:bodyPr>
          <a:lstStyle>
            <a:lvl1pPr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3776663" y="9263063"/>
            <a:ext cx="2882900" cy="479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88355" tIns="45945" rIns="88355" bIns="45945" numCol="1" anchor="b" anchorCtr="0" compatLnSpc="1">
            <a:prstTxWarp prst="textNoShape">
              <a:avLst/>
            </a:prstTxWarp>
          </a:bodyPr>
          <a:lstStyle>
            <a:lvl1pPr algn="r" defTabSz="449263">
              <a:buClr>
                <a:srgbClr val="000000"/>
              </a:buClr>
              <a:buSzPct val="100000"/>
              <a:buFont typeface="Arial" pitchFamily="-107" charset="0"/>
              <a:buNone/>
              <a:tabLst>
                <a:tab pos="0" algn="l"/>
                <a:tab pos="449263" algn="l"/>
                <a:tab pos="896938" algn="l"/>
                <a:tab pos="1347788" algn="l"/>
                <a:tab pos="1795463" algn="l"/>
                <a:tab pos="2244725" algn="l"/>
                <a:tab pos="2692400" algn="l"/>
                <a:tab pos="3141663" algn="l"/>
                <a:tab pos="3590925" algn="l"/>
                <a:tab pos="4040188" algn="l"/>
                <a:tab pos="4487863" algn="l"/>
                <a:tab pos="4937125" algn="l"/>
                <a:tab pos="5384800" algn="l"/>
                <a:tab pos="5835650" algn="l"/>
                <a:tab pos="6284913" algn="l"/>
                <a:tab pos="6732588" algn="l"/>
                <a:tab pos="7181850" algn="l"/>
                <a:tab pos="7629525" algn="l"/>
                <a:tab pos="8080375" algn="l"/>
                <a:tab pos="8528050" algn="l"/>
                <a:tab pos="8977313" algn="l"/>
              </a:tabLst>
              <a:defRPr sz="1200">
                <a:solidFill>
                  <a:srgbClr val="000000"/>
                </a:solidFill>
                <a:latin typeface="Arial" pitchFamily="-107" charset="0"/>
                <a:ea typeface="Arial" pitchFamily="-107" charset="0"/>
                <a:cs typeface="Arial" pitchFamily="-107" charset="0"/>
              </a:defRPr>
            </a:lvl1pPr>
          </a:lstStyle>
          <a:p>
            <a:pPr>
              <a:defRPr/>
            </a:pPr>
            <a:fld id="{44176380-4107-ED4F-8080-139A3D131F2D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932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7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7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93763" y="730250"/>
            <a:ext cx="4873625" cy="3656013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44176380-4107-ED4F-8080-139A3D131F2D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521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6F6F47-92A0-584C-A43E-7563FEE61B06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F64DF-0E83-4949-B886-ECC927FE9C35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C8433C-F296-2C47-99BE-9D813AFE1BDE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B02F8-CC50-1B4C-A612-595EAACBE7F7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F8C717-30CC-B648-90D3-F3F2991EB5ED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0BA18B-EB65-E140-B84F-9632E534C1E9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AD39CB-E740-C446-827A-A8B3DD082580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129FD2-50D4-8F46-A4DA-C7A4782775F7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30B004-A6E4-7349-91F8-31977C9C27CC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88530-4C18-754B-B3E3-3DC90EFA3AFC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5E4480-82EB-864F-A979-93ACE842D084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75B464-4D36-CE49-8296-248A20B91F95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4AEE3A-7904-9344-828C-58E1DB9773C4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B25D01-FDE0-6140-90C6-0EDDBDB5B0FF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72E80-3DF9-C049-85E8-1DC6912D7CA6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err="1" smtClean="0"/>
              <a:t>Jan</a:t>
            </a:r>
            <a:r>
              <a:rPr lang="it-IT" dirty="0" smtClean="0"/>
              <a:t> Friedrich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DBA336-845A-3B40-AD6E-6A0E95964B89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B0C87B-A63A-E045-A02E-92A09D9520FD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954156-2656-6147-B977-5E46581366F3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5DFB70-BC3A-7D45-988F-0F4B9A93DB33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Fare clic sull'icona per inserire un'immagine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459426-EC5F-D043-80A7-94F878E9B376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55B48D-3986-E445-BFA3-FD122F95F3FB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Fare </a:t>
            </a:r>
            <a:r>
              <a:rPr lang="en-US" dirty="0" err="1" smtClean="0"/>
              <a:t>clic</a:t>
            </a:r>
            <a:r>
              <a:rPr lang="en-US" dirty="0" smtClean="0"/>
              <a:t> per </a:t>
            </a:r>
            <a:r>
              <a:rPr lang="en-US" dirty="0" err="1" smtClean="0"/>
              <a:t>modificare</a:t>
            </a:r>
            <a:r>
              <a:rPr lang="en-US" dirty="0" smtClean="0"/>
              <a:t> </a:t>
            </a:r>
            <a:r>
              <a:rPr lang="en-US" dirty="0" err="1" smtClean="0"/>
              <a:t>gli</a:t>
            </a:r>
            <a:r>
              <a:rPr lang="en-US" dirty="0" smtClean="0"/>
              <a:t> </a:t>
            </a:r>
            <a:r>
              <a:rPr lang="en-US" dirty="0" err="1" smtClean="0"/>
              <a:t>stili</a:t>
            </a:r>
            <a:r>
              <a:rPr lang="en-US" dirty="0" smtClean="0"/>
              <a:t> del </a:t>
            </a:r>
            <a:r>
              <a:rPr lang="en-US" dirty="0" err="1" smtClean="0"/>
              <a:t>testo</a:t>
            </a:r>
            <a:r>
              <a:rPr lang="en-US" dirty="0" smtClean="0"/>
              <a:t> </a:t>
            </a:r>
            <a:r>
              <a:rPr lang="en-US" dirty="0" err="1" smtClean="0"/>
              <a:t>dello</a:t>
            </a:r>
            <a:r>
              <a:rPr lang="en-US" dirty="0" smtClean="0"/>
              <a:t> schema</a:t>
            </a:r>
          </a:p>
          <a:p>
            <a:pPr lvl="1"/>
            <a:r>
              <a:rPr lang="en-US" dirty="0" smtClean="0"/>
              <a:t>Secondo </a:t>
            </a:r>
            <a:r>
              <a:rPr lang="en-US" dirty="0" err="1" smtClean="0"/>
              <a:t>livello</a:t>
            </a:r>
            <a:endParaRPr lang="en-US" dirty="0" smtClean="0"/>
          </a:p>
          <a:p>
            <a:pPr lvl="2"/>
            <a:r>
              <a:rPr lang="en-US" dirty="0" err="1" smtClean="0"/>
              <a:t>Terzo</a:t>
            </a:r>
            <a:r>
              <a:rPr lang="en-US" dirty="0" smtClean="0"/>
              <a:t> </a:t>
            </a:r>
            <a:r>
              <a:rPr lang="en-US" dirty="0" err="1" smtClean="0"/>
              <a:t>livello</a:t>
            </a:r>
            <a:endParaRPr lang="en-US" dirty="0" smtClean="0"/>
          </a:p>
          <a:p>
            <a:pPr lvl="3"/>
            <a:r>
              <a:rPr lang="en-US" dirty="0" smtClean="0"/>
              <a:t>Quarto </a:t>
            </a:r>
            <a:r>
              <a:rPr lang="en-US" dirty="0" err="1" smtClean="0"/>
              <a:t>livello</a:t>
            </a:r>
            <a:endParaRPr lang="en-US" dirty="0" smtClean="0"/>
          </a:p>
          <a:p>
            <a:pPr lvl="4"/>
            <a:r>
              <a:rPr lang="en-US" dirty="0" smtClean="0"/>
              <a:t>Quinto </a:t>
            </a:r>
            <a:r>
              <a:rPr lang="en-US" dirty="0" err="1" smtClean="0"/>
              <a:t>livello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5A048A-68B4-FE40-B1AD-9F538F467333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Jan</a:t>
            </a:r>
            <a:r>
              <a:rPr lang="it-IT" dirty="0" smtClean="0"/>
              <a:t> Friedrich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52F796-BEDE-A84E-9284-FF869FF800DA}" type="slidenum">
              <a:rPr lang="it-IT" smtClean="0"/>
              <a:pPr>
                <a:defRPr/>
              </a:pPr>
              <a:t>‹Nr.›</a:t>
            </a:fld>
            <a:endParaRPr lang="it-IT" dirty="0"/>
          </a:p>
        </p:txBody>
      </p:sp>
      <p:pic>
        <p:nvPicPr>
          <p:cNvPr id="7" name="Immagine 6" descr="cern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" y="1"/>
            <a:ext cx="955864" cy="955864"/>
          </a:xfrm>
          <a:prstGeom prst="rect">
            <a:avLst/>
          </a:prstGeom>
        </p:spPr>
      </p:pic>
      <p:pic>
        <p:nvPicPr>
          <p:cNvPr id="8" name="Immagine 7" descr="compass_logo.eps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88135" y="2"/>
            <a:ext cx="955863" cy="955863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858000" cy="563562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rgbClr val="000090"/>
                </a:solidFill>
              </a:rPr>
              <a:t>Proton Radius @ M2</a:t>
            </a:r>
            <a:endParaRPr lang="en-GB" sz="2400" dirty="0">
              <a:solidFill>
                <a:srgbClr val="000090"/>
              </a:solidFill>
            </a:endParaRP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E7F93A-4C61-A74C-A4C2-38EC2F711AD3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dirty="0" err="1" smtClean="0"/>
              <a:t>Jan</a:t>
            </a:r>
            <a:r>
              <a:rPr lang="it-IT" dirty="0" smtClean="0"/>
              <a:t> Friedrich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  <p:sp>
        <p:nvSpPr>
          <p:cNvPr id="8" name="Textfeld 7"/>
          <p:cNvSpPr txBox="1"/>
          <p:nvPr/>
        </p:nvSpPr>
        <p:spPr>
          <a:xfrm>
            <a:off x="2761248" y="1015236"/>
            <a:ext cx="3621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Communications</a:t>
            </a:r>
          </a:p>
          <a:p>
            <a:pPr algn="ctr"/>
            <a:r>
              <a:rPr lang="en-GB" dirty="0" smtClean="0"/>
              <a:t>13.11.2019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516795" y="2392601"/>
            <a:ext cx="811040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Roadmap as communicated in August (1.8.2019)</a:t>
            </a:r>
          </a:p>
          <a:p>
            <a:endParaRPr lang="en-GB" sz="1800" dirty="0" smtClean="0"/>
          </a:p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COMPASS</a:t>
            </a:r>
            <a:r>
              <a:rPr lang="en-GB" sz="1600" dirty="0" smtClean="0"/>
              <a:t>++/AMBER Proposal drafting group:</a:t>
            </a:r>
          </a:p>
          <a:p>
            <a:pPr marL="742950" lvl="1" indent="-285750">
              <a:buFont typeface="Arial" charset="0"/>
              <a:buChar char="•"/>
            </a:pPr>
            <a:r>
              <a:rPr lang="de-DE" sz="1600" dirty="0" err="1" smtClean="0"/>
              <a:t>July</a:t>
            </a:r>
            <a:r>
              <a:rPr lang="de-DE" sz="1600" dirty="0" smtClean="0"/>
              <a:t> </a:t>
            </a:r>
            <a:r>
              <a:rPr lang="de-DE" sz="1600" dirty="0"/>
              <a:t>10: </a:t>
            </a:r>
            <a:r>
              <a:rPr lang="de-DE" sz="1600" dirty="0" smtClean="0"/>
              <a:t>final </a:t>
            </a:r>
            <a:r>
              <a:rPr lang="de-DE" sz="1600" dirty="0" err="1"/>
              <a:t>list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detailed</a:t>
            </a:r>
            <a:r>
              <a:rPr lang="de-DE" sz="1600" dirty="0"/>
              <a:t> update </a:t>
            </a:r>
            <a:r>
              <a:rPr lang="de-DE" sz="1600" dirty="0" err="1"/>
              <a:t>plans</a:t>
            </a:r>
            <a:r>
              <a:rPr lang="de-DE" sz="1600" dirty="0"/>
              <a:t> </a:t>
            </a:r>
            <a:r>
              <a:rPr lang="de-DE" sz="1600" dirty="0" err="1"/>
              <a:t>ready</a:t>
            </a:r>
            <a:r>
              <a:rPr lang="de-DE" sz="1600" dirty="0"/>
              <a:t> (i.e.: </a:t>
            </a:r>
            <a:r>
              <a:rPr lang="de-DE" sz="1600" dirty="0" err="1"/>
              <a:t>which</a:t>
            </a:r>
            <a:r>
              <a:rPr lang="de-DE" sz="1600" dirty="0"/>
              <a:t> </a:t>
            </a:r>
            <a:r>
              <a:rPr lang="de-DE" sz="1600" dirty="0" err="1"/>
              <a:t>sections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proposal</a:t>
            </a:r>
            <a:r>
              <a:rPr lang="de-DE" sz="1600" dirty="0"/>
              <a:t> will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updated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</a:t>
            </a:r>
            <a:r>
              <a:rPr lang="de-DE" sz="1600" dirty="0" err="1"/>
              <a:t>whom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 smtClean="0"/>
              <a:t>how</a:t>
            </a:r>
            <a:r>
              <a:rPr lang="de-DE" sz="1600" dirty="0" smtClean="0"/>
              <a:t>)</a:t>
            </a:r>
          </a:p>
          <a:p>
            <a:pPr marL="742950" lvl="1" indent="-285750">
              <a:buFont typeface="Arial" charset="0"/>
              <a:buChar char="•"/>
            </a:pPr>
            <a:r>
              <a:rPr lang="de-DE" sz="1600" dirty="0" smtClean="0"/>
              <a:t>August </a:t>
            </a:r>
            <a:r>
              <a:rPr lang="de-DE" sz="1600" dirty="0"/>
              <a:t>14: </a:t>
            </a:r>
            <a:r>
              <a:rPr lang="de-DE" sz="1600" dirty="0" err="1" smtClean="0"/>
              <a:t>first</a:t>
            </a:r>
            <a:r>
              <a:rPr lang="de-DE" sz="1600" dirty="0" smtClean="0"/>
              <a:t> </a:t>
            </a:r>
            <a:r>
              <a:rPr lang="de-DE" sz="1600" dirty="0" err="1"/>
              <a:t>versions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specific</a:t>
            </a:r>
            <a:r>
              <a:rPr lang="de-DE" sz="1600" dirty="0"/>
              <a:t> </a:t>
            </a:r>
            <a:r>
              <a:rPr lang="de-DE" sz="1600" dirty="0" err="1"/>
              <a:t>updates</a:t>
            </a:r>
            <a:r>
              <a:rPr lang="de-DE" sz="1600" dirty="0"/>
              <a:t> </a:t>
            </a:r>
            <a:r>
              <a:rPr lang="de-DE" sz="1600" dirty="0" err="1"/>
              <a:t>ready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 smtClean="0"/>
              <a:t>discussion</a:t>
            </a:r>
            <a:endParaRPr lang="de-DE" sz="1600" dirty="0"/>
          </a:p>
          <a:p>
            <a:pPr marL="742950" lvl="1" indent="-285750">
              <a:buFont typeface="Arial" charset="0"/>
              <a:buChar char="•"/>
            </a:pPr>
            <a:r>
              <a:rPr lang="de-DE" sz="1600" dirty="0" smtClean="0"/>
              <a:t>September 4:</a:t>
            </a:r>
            <a:r>
              <a:rPr lang="de-DE" sz="1600" dirty="0"/>
              <a:t> </a:t>
            </a:r>
            <a:r>
              <a:rPr lang="de-DE" sz="1600" dirty="0" smtClean="0"/>
              <a:t>final </a:t>
            </a:r>
            <a:r>
              <a:rPr lang="de-DE" sz="1600" dirty="0" err="1"/>
              <a:t>versions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specific</a:t>
            </a:r>
            <a:r>
              <a:rPr lang="de-DE" sz="1600" dirty="0"/>
              <a:t> </a:t>
            </a:r>
            <a:r>
              <a:rPr lang="de-DE" sz="1600" dirty="0" err="1"/>
              <a:t>updates</a:t>
            </a:r>
            <a:r>
              <a:rPr lang="de-DE" sz="1600" dirty="0"/>
              <a:t> </a:t>
            </a:r>
            <a:r>
              <a:rPr lang="de-DE" sz="1600" dirty="0" err="1"/>
              <a:t>ready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insertion</a:t>
            </a:r>
            <a:r>
              <a:rPr lang="de-DE" sz="1600" dirty="0"/>
              <a:t> </a:t>
            </a:r>
            <a:r>
              <a:rPr lang="de-DE" sz="1600" dirty="0" err="1"/>
              <a:t>into</a:t>
            </a:r>
            <a:r>
              <a:rPr lang="de-DE" sz="1600" dirty="0"/>
              <a:t> </a:t>
            </a:r>
            <a:r>
              <a:rPr lang="de-DE" sz="1600" dirty="0" err="1" smtClean="0"/>
              <a:t>proposal</a:t>
            </a:r>
            <a:endParaRPr lang="de-DE" sz="1600" dirty="0"/>
          </a:p>
          <a:p>
            <a:pPr marL="742950" lvl="1" indent="-285750">
              <a:buFont typeface="Arial" charset="0"/>
              <a:buChar char="•"/>
            </a:pPr>
            <a:r>
              <a:rPr lang="de-DE" sz="1600" dirty="0" smtClean="0"/>
              <a:t>September </a:t>
            </a:r>
            <a:r>
              <a:rPr lang="de-DE" sz="1600" dirty="0"/>
              <a:t>18: </a:t>
            </a:r>
            <a:r>
              <a:rPr lang="de-DE" sz="1600" dirty="0" err="1"/>
              <a:t>updated</a:t>
            </a:r>
            <a:r>
              <a:rPr lang="de-DE" sz="1600" dirty="0"/>
              <a:t> </a:t>
            </a:r>
            <a:r>
              <a:rPr lang="de-DE" sz="1600" dirty="0" err="1"/>
              <a:t>proposal</a:t>
            </a:r>
            <a:r>
              <a:rPr lang="de-DE" sz="1600" dirty="0"/>
              <a:t> </a:t>
            </a:r>
            <a:r>
              <a:rPr lang="de-DE" sz="1600" dirty="0" err="1"/>
              <a:t>ready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reading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</a:t>
            </a:r>
            <a:r>
              <a:rPr lang="de-DE" sz="1600" dirty="0" err="1" smtClean="0"/>
              <a:t>collaboration</a:t>
            </a:r>
            <a:endParaRPr lang="de-DE" sz="1600" dirty="0" smtClean="0"/>
          </a:p>
          <a:p>
            <a:pPr marL="742950" lvl="1" indent="-285750">
              <a:buFont typeface="Arial" charset="0"/>
              <a:buChar char="•"/>
            </a:pPr>
            <a:r>
              <a:rPr lang="de-DE" sz="1600" dirty="0" err="1" smtClean="0"/>
              <a:t>hand</a:t>
            </a:r>
            <a:r>
              <a:rPr lang="de-DE" sz="1600" dirty="0" smtClean="0"/>
              <a:t> in an update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Proposal</a:t>
            </a:r>
            <a:r>
              <a:rPr lang="de-DE" sz="1600" dirty="0" smtClean="0"/>
              <a:t> </a:t>
            </a:r>
            <a:r>
              <a:rPr lang="de-DE" sz="1600" dirty="0" err="1" smtClean="0"/>
              <a:t>to</a:t>
            </a:r>
            <a:r>
              <a:rPr lang="de-DE" sz="1600" dirty="0" smtClean="0"/>
              <a:t> SPSC (</a:t>
            </a:r>
            <a:r>
              <a:rPr lang="de-DE" sz="1600" dirty="0" err="1" smtClean="0"/>
              <a:t>latest</a:t>
            </a:r>
            <a:r>
              <a:rPr lang="de-DE" sz="1600" dirty="0" smtClean="0"/>
              <a:t> end </a:t>
            </a:r>
            <a:r>
              <a:rPr lang="de-DE" sz="1600" dirty="0" err="1" smtClean="0"/>
              <a:t>of</a:t>
            </a:r>
            <a:r>
              <a:rPr lang="de-DE" sz="1600" dirty="0" smtClean="0"/>
              <a:t> September)</a:t>
            </a:r>
          </a:p>
          <a:p>
            <a:pPr marL="742950" lvl="1" indent="-285750">
              <a:buFont typeface="Arial" charset="0"/>
              <a:buChar char="•"/>
            </a:pPr>
            <a:endParaRPr lang="de-DE" sz="1600" dirty="0"/>
          </a:p>
          <a:p>
            <a:pPr marL="285750" indent="-285750">
              <a:buFont typeface="Arial" charset="0"/>
              <a:buChar char="•"/>
            </a:pPr>
            <a:r>
              <a:rPr lang="de-DE" sz="1600" dirty="0" err="1" smtClean="0"/>
              <a:t>decide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„end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July</a:t>
            </a:r>
            <a:r>
              <a:rPr lang="de-DE" sz="1600" dirty="0" smtClean="0"/>
              <a:t>“ on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target</a:t>
            </a:r>
            <a:r>
              <a:rPr lang="de-DE" sz="1600" dirty="0" smtClean="0"/>
              <a:t> </a:t>
            </a:r>
            <a:r>
              <a:rPr lang="de-DE" sz="1600" dirty="0" err="1" smtClean="0"/>
              <a:t>region</a:t>
            </a:r>
            <a:r>
              <a:rPr lang="de-DE" sz="1600" dirty="0" smtClean="0"/>
              <a:t> </a:t>
            </a:r>
            <a:r>
              <a:rPr lang="de-DE" sz="1600" dirty="0" err="1" smtClean="0"/>
              <a:t>geometry</a:t>
            </a:r>
            <a:endParaRPr lang="de-DE" sz="1600" dirty="0" smtClean="0"/>
          </a:p>
          <a:p>
            <a:pPr marL="285750" indent="-285750">
              <a:buFont typeface="Arial" charset="0"/>
              <a:buChar char="•"/>
            </a:pPr>
            <a:endParaRPr lang="de-DE" sz="1600" dirty="0"/>
          </a:p>
          <a:p>
            <a:pPr marL="285750" indent="-285750">
              <a:buFont typeface="Arial" charset="0"/>
              <a:buChar char="•"/>
            </a:pPr>
            <a:r>
              <a:rPr lang="en-GB" sz="1800" dirty="0" smtClean="0"/>
              <a:t>Proposal update 30.9. (and 13.10.)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800" dirty="0" smtClean="0"/>
              <a:t>SPSC considers proposals for test beam times in 2021, decisions may be expected from the January 2020 meeting</a:t>
            </a:r>
            <a:r>
              <a:rPr lang="en-GB" sz="1800" dirty="0"/>
              <a:t/>
            </a:r>
            <a:br>
              <a:rPr lang="en-GB" sz="1800" dirty="0"/>
            </a:br>
            <a:r>
              <a:rPr lang="en-GB" sz="1800" dirty="0" smtClean="0"/>
              <a:t>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58670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704" y="995844"/>
            <a:ext cx="4895056" cy="2418040"/>
          </a:xfrm>
          <a:prstGeom prst="rect">
            <a:avLst/>
          </a:prstGeom>
        </p:spPr>
      </p:pic>
      <p:sp>
        <p:nvSpPr>
          <p:cNvPr id="19" name="Rechteck 18"/>
          <p:cNvSpPr/>
          <p:nvPr/>
        </p:nvSpPr>
        <p:spPr>
          <a:xfrm>
            <a:off x="251519" y="3038990"/>
            <a:ext cx="7128793" cy="160918"/>
          </a:xfrm>
          <a:prstGeom prst="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 flipV="1">
            <a:off x="251519" y="3362551"/>
            <a:ext cx="4699550" cy="145325"/>
          </a:xfrm>
          <a:prstGeom prst="rect">
            <a:avLst/>
          </a:prstGeom>
          <a:gradFill>
            <a:gsLst>
              <a:gs pos="0">
                <a:srgbClr val="DEDC1A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hteck 16"/>
          <p:cNvSpPr/>
          <p:nvPr/>
        </p:nvSpPr>
        <p:spPr>
          <a:xfrm flipV="1">
            <a:off x="251519" y="2593613"/>
            <a:ext cx="6552728" cy="145537"/>
          </a:xfrm>
          <a:prstGeom prst="rect">
            <a:avLst/>
          </a:prstGeom>
          <a:gradFill>
            <a:gsLst>
              <a:gs pos="0">
                <a:srgbClr val="DEDC1A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hteck 15"/>
          <p:cNvSpPr/>
          <p:nvPr/>
        </p:nvSpPr>
        <p:spPr>
          <a:xfrm flipV="1">
            <a:off x="251519" y="1975718"/>
            <a:ext cx="4699550" cy="157137"/>
          </a:xfrm>
          <a:prstGeom prst="rect">
            <a:avLst/>
          </a:prstGeom>
          <a:gradFill>
            <a:gsLst>
              <a:gs pos="0">
                <a:srgbClr val="DEDC1A"/>
              </a:gs>
              <a:gs pos="100000">
                <a:srgbClr val="FFC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 flipV="1">
            <a:off x="251519" y="5010095"/>
            <a:ext cx="3240361" cy="147097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hteck 13"/>
          <p:cNvSpPr/>
          <p:nvPr/>
        </p:nvSpPr>
        <p:spPr>
          <a:xfrm flipV="1">
            <a:off x="254377" y="1822599"/>
            <a:ext cx="3165495" cy="166240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251520" y="4861625"/>
            <a:ext cx="4824536" cy="151551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251520" y="3970156"/>
            <a:ext cx="4896544" cy="651573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 flipV="1">
            <a:off x="251520" y="2298734"/>
            <a:ext cx="4699549" cy="150864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251520" y="5157192"/>
            <a:ext cx="5176640" cy="192816"/>
          </a:xfrm>
          <a:prstGeom prst="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251520" y="2132856"/>
            <a:ext cx="6408712" cy="144016"/>
          </a:xfrm>
          <a:prstGeom prst="rect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840760" cy="490066"/>
          </a:xfrm>
        </p:spPr>
        <p:txBody>
          <a:bodyPr>
            <a:normAutofit fontScale="90000"/>
          </a:bodyPr>
          <a:lstStyle/>
          <a:p>
            <a:r>
              <a:rPr lang="en-GB" sz="3200" dirty="0" err="1" smtClean="0"/>
              <a:t>Losinj</a:t>
            </a:r>
            <a:r>
              <a:rPr lang="en-GB" sz="3200" dirty="0" smtClean="0"/>
              <a:t> Conference</a:t>
            </a:r>
            <a:endParaRPr lang="en-GB" sz="32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72E80-3DF9-C049-85E8-1DC6912D7CA6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2</a:t>
            </a:fld>
            <a:endParaRPr lang="it-IT" dirty="0"/>
          </a:p>
        </p:txBody>
      </p:sp>
      <p:sp>
        <p:nvSpPr>
          <p:cNvPr id="8" name="Textfeld 7"/>
          <p:cNvSpPr txBox="1"/>
          <p:nvPr/>
        </p:nvSpPr>
        <p:spPr>
          <a:xfrm>
            <a:off x="187610" y="1628800"/>
            <a:ext cx="756084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Jan </a:t>
            </a:r>
            <a:r>
              <a:rPr lang="de-DE" sz="1000" dirty="0" smtClean="0"/>
              <a:t>Bernauer 		The </a:t>
            </a:r>
            <a:r>
              <a:rPr lang="de-DE" sz="1000" dirty="0" err="1"/>
              <a:t>proton</a:t>
            </a:r>
            <a:r>
              <a:rPr lang="de-DE" sz="1000" dirty="0"/>
              <a:t> </a:t>
            </a:r>
            <a:r>
              <a:rPr lang="de-DE" sz="1000" dirty="0" err="1"/>
              <a:t>radius</a:t>
            </a:r>
            <a:r>
              <a:rPr lang="de-DE" sz="1000" dirty="0"/>
              <a:t> puzzle </a:t>
            </a:r>
            <a:r>
              <a:rPr lang="de-DE" sz="1000" dirty="0" err="1"/>
              <a:t>ten</a:t>
            </a:r>
            <a:r>
              <a:rPr lang="de-DE" sz="1000" dirty="0"/>
              <a:t> </a:t>
            </a:r>
            <a:r>
              <a:rPr lang="de-DE" sz="1000" dirty="0" err="1"/>
              <a:t>years</a:t>
            </a:r>
            <a:r>
              <a:rPr lang="de-DE" sz="1000" dirty="0"/>
              <a:t> </a:t>
            </a:r>
            <a:r>
              <a:rPr lang="de-DE" sz="1000" dirty="0" err="1"/>
              <a:t>later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Alexander </a:t>
            </a:r>
            <a:r>
              <a:rPr lang="de-DE" sz="1000" dirty="0" err="1" smtClean="0"/>
              <a:t>Golossanov</a:t>
            </a:r>
            <a:r>
              <a:rPr lang="de-DE" sz="1000" dirty="0"/>
              <a:t>	</a:t>
            </a:r>
            <a:r>
              <a:rPr lang="de-DE" sz="1000" dirty="0" smtClean="0"/>
              <a:t>The </a:t>
            </a:r>
            <a:r>
              <a:rPr lang="de-DE" sz="1000" dirty="0"/>
              <a:t>MUSE </a:t>
            </a:r>
            <a:r>
              <a:rPr lang="de-DE" sz="1000" dirty="0" err="1"/>
              <a:t>experiment</a:t>
            </a:r>
            <a:r>
              <a:rPr lang="de-DE" sz="1000" dirty="0"/>
              <a:t> at PSI</a:t>
            </a:r>
            <a:br>
              <a:rPr lang="de-DE" sz="1000" dirty="0"/>
            </a:br>
            <a:r>
              <a:rPr lang="de-DE" sz="1000" dirty="0" smtClean="0"/>
              <a:t>Ulrich Müller 		Proton </a:t>
            </a:r>
            <a:r>
              <a:rPr lang="de-DE" sz="1000" dirty="0"/>
              <a:t>form </a:t>
            </a:r>
            <a:r>
              <a:rPr lang="de-DE" sz="1000" dirty="0" err="1"/>
              <a:t>factors</a:t>
            </a:r>
            <a:r>
              <a:rPr lang="de-DE" sz="1000" dirty="0"/>
              <a:t> </a:t>
            </a:r>
            <a:r>
              <a:rPr lang="de-DE" sz="1000" dirty="0" err="1"/>
              <a:t>with</a:t>
            </a:r>
            <a:r>
              <a:rPr lang="de-DE" sz="1000" dirty="0"/>
              <a:t> </a:t>
            </a:r>
            <a:r>
              <a:rPr lang="de-DE" sz="1000" dirty="0" err="1"/>
              <a:t>elastic</a:t>
            </a:r>
            <a:r>
              <a:rPr lang="de-DE" sz="1000" dirty="0"/>
              <a:t> </a:t>
            </a:r>
            <a:r>
              <a:rPr lang="de-DE" sz="1000" dirty="0" err="1"/>
              <a:t>electron</a:t>
            </a:r>
            <a:r>
              <a:rPr lang="de-DE" sz="1000" dirty="0"/>
              <a:t> </a:t>
            </a:r>
            <a:r>
              <a:rPr lang="de-DE" sz="1000" dirty="0" err="1"/>
              <a:t>scattering</a:t>
            </a:r>
            <a:r>
              <a:rPr lang="de-DE" sz="1000" dirty="0"/>
              <a:t> at MAMI</a:t>
            </a:r>
            <a:br>
              <a:rPr lang="de-DE" sz="1000" dirty="0"/>
            </a:br>
            <a:r>
              <a:rPr lang="de-DE" sz="1000" dirty="0" smtClean="0"/>
              <a:t>Franziska Hagelstein	Proton-</a:t>
            </a:r>
            <a:r>
              <a:rPr lang="de-DE" sz="1000" dirty="0" err="1" smtClean="0"/>
              <a:t>Polarizability</a:t>
            </a:r>
            <a:r>
              <a:rPr lang="de-DE" sz="1000" dirty="0" smtClean="0"/>
              <a:t> </a:t>
            </a:r>
            <a:r>
              <a:rPr lang="de-DE" sz="1000" dirty="0" err="1"/>
              <a:t>Eﬀects</a:t>
            </a:r>
            <a:r>
              <a:rPr lang="de-DE" sz="1000" dirty="0"/>
              <a:t> in </a:t>
            </a:r>
            <a:r>
              <a:rPr lang="de-DE" sz="1000" dirty="0" err="1"/>
              <a:t>Muonic</a:t>
            </a:r>
            <a:r>
              <a:rPr lang="de-DE" sz="1000" dirty="0"/>
              <a:t> Hydrogen &amp; A </a:t>
            </a:r>
            <a:r>
              <a:rPr lang="de-DE" sz="1000" dirty="0" err="1"/>
              <a:t>Lower</a:t>
            </a:r>
            <a:r>
              <a:rPr lang="de-DE" sz="1000" dirty="0"/>
              <a:t> </a:t>
            </a:r>
            <a:r>
              <a:rPr lang="de-DE" sz="1000" dirty="0" err="1"/>
              <a:t>Bound</a:t>
            </a:r>
            <a:r>
              <a:rPr lang="de-DE" sz="1000" dirty="0"/>
              <a:t> on </a:t>
            </a:r>
            <a:r>
              <a:rPr lang="de-DE" sz="1000" dirty="0" err="1"/>
              <a:t>the</a:t>
            </a:r>
            <a:r>
              <a:rPr lang="de-DE" sz="1000" dirty="0"/>
              <a:t> Proton Radius</a:t>
            </a:r>
            <a:br>
              <a:rPr lang="de-DE" sz="1000" dirty="0"/>
            </a:br>
            <a:r>
              <a:rPr lang="de-DE" sz="1000" dirty="0" smtClean="0"/>
              <a:t>Stephan Paul		</a:t>
            </a:r>
            <a:r>
              <a:rPr lang="de-DE" sz="1000" dirty="0" err="1" smtClean="0"/>
              <a:t>Muon</a:t>
            </a:r>
            <a:r>
              <a:rPr lang="de-DE" sz="1000" dirty="0" smtClean="0"/>
              <a:t>-p </a:t>
            </a:r>
            <a:r>
              <a:rPr lang="de-DE" sz="1000" dirty="0" err="1"/>
              <a:t>experiment</a:t>
            </a:r>
            <a:r>
              <a:rPr lang="de-DE" sz="1000" dirty="0"/>
              <a:t> </a:t>
            </a:r>
            <a:r>
              <a:rPr lang="de-DE" sz="1000" dirty="0" err="1"/>
              <a:t>with</a:t>
            </a:r>
            <a:r>
              <a:rPr lang="de-DE" sz="1000" dirty="0"/>
              <a:t> COMPASS: </a:t>
            </a:r>
            <a:r>
              <a:rPr lang="de-DE" sz="1000" dirty="0" err="1"/>
              <a:t>Principle</a:t>
            </a:r>
            <a:r>
              <a:rPr lang="de-DE" sz="1000" dirty="0"/>
              <a:t> </a:t>
            </a:r>
            <a:r>
              <a:rPr lang="de-DE" sz="1000" dirty="0" err="1"/>
              <a:t>and</a:t>
            </a:r>
            <a:r>
              <a:rPr lang="de-DE" sz="1000" dirty="0"/>
              <a:t> Setup</a:t>
            </a:r>
            <a:br>
              <a:rPr lang="de-DE" sz="1000" dirty="0"/>
            </a:br>
            <a:r>
              <a:rPr lang="de-DE" sz="1000" dirty="0" smtClean="0"/>
              <a:t>Andrea </a:t>
            </a:r>
            <a:r>
              <a:rPr lang="de-DE" sz="1000" dirty="0" err="1" smtClean="0"/>
              <a:t>Vacchi</a:t>
            </a:r>
            <a:r>
              <a:rPr lang="de-DE" sz="1000" dirty="0" smtClean="0"/>
              <a:t>		The </a:t>
            </a:r>
            <a:r>
              <a:rPr lang="de-DE" sz="1000" dirty="0"/>
              <a:t>FAMU </a:t>
            </a:r>
            <a:r>
              <a:rPr lang="de-DE" sz="1000" dirty="0" err="1"/>
              <a:t>experiment</a:t>
            </a:r>
            <a:r>
              <a:rPr lang="de-DE" sz="1000" dirty="0"/>
              <a:t> at RIKEN-RAL </a:t>
            </a:r>
            <a:r>
              <a:rPr lang="de-DE" sz="1000" dirty="0" err="1"/>
              <a:t>to</a:t>
            </a:r>
            <a:r>
              <a:rPr lang="de-DE" sz="1000" dirty="0"/>
              <a:t> </a:t>
            </a:r>
            <a:r>
              <a:rPr lang="de-DE" sz="1000" dirty="0" err="1"/>
              <a:t>measure</a:t>
            </a:r>
            <a:r>
              <a:rPr lang="de-DE" sz="1000" dirty="0"/>
              <a:t> </a:t>
            </a:r>
            <a:r>
              <a:rPr lang="de-DE" sz="1000" dirty="0" err="1"/>
              <a:t>the</a:t>
            </a:r>
            <a:r>
              <a:rPr lang="de-DE" sz="1000" dirty="0"/>
              <a:t> </a:t>
            </a:r>
            <a:r>
              <a:rPr lang="de-DE" sz="1000" dirty="0" err="1"/>
              <a:t>muonic</a:t>
            </a:r>
            <a:r>
              <a:rPr lang="de-DE" sz="1000" dirty="0"/>
              <a:t> hydrogen </a:t>
            </a:r>
            <a:r>
              <a:rPr lang="de-DE" sz="1000" dirty="0" err="1"/>
              <a:t>ground</a:t>
            </a:r>
            <a:r>
              <a:rPr lang="de-DE" sz="1000" dirty="0"/>
              <a:t> </a:t>
            </a:r>
            <a:r>
              <a:rPr lang="de-DE" sz="1000" dirty="0" err="1"/>
              <a:t>state</a:t>
            </a:r>
            <a:r>
              <a:rPr lang="de-DE" sz="1000" dirty="0"/>
              <a:t> </a:t>
            </a:r>
            <a:r>
              <a:rPr lang="de-DE" sz="1000" dirty="0" smtClean="0"/>
              <a:t> 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err="1" smtClean="0"/>
              <a:t>Yimin</a:t>
            </a:r>
            <a:r>
              <a:rPr lang="de-DE" sz="1000" dirty="0" smtClean="0"/>
              <a:t> Wang/J.B.	Proton </a:t>
            </a:r>
            <a:r>
              <a:rPr lang="de-DE" sz="1000" dirty="0"/>
              <a:t>form </a:t>
            </a:r>
            <a:r>
              <a:rPr lang="de-DE" sz="1000" dirty="0" err="1"/>
              <a:t>factor</a:t>
            </a:r>
            <a:r>
              <a:rPr lang="de-DE" sz="1000" dirty="0"/>
              <a:t> </a:t>
            </a:r>
            <a:r>
              <a:rPr lang="de-DE" sz="1000" dirty="0" err="1"/>
              <a:t>measurement</a:t>
            </a:r>
            <a:r>
              <a:rPr lang="de-DE" sz="1000" dirty="0"/>
              <a:t> </a:t>
            </a:r>
            <a:r>
              <a:rPr lang="de-DE" sz="1000" dirty="0" err="1"/>
              <a:t>using</a:t>
            </a:r>
            <a:r>
              <a:rPr lang="de-DE" sz="1000" dirty="0"/>
              <a:t> </a:t>
            </a:r>
            <a:r>
              <a:rPr lang="de-DE" sz="1000" dirty="0" err="1"/>
              <a:t>electron</a:t>
            </a:r>
            <a:r>
              <a:rPr lang="de-DE" sz="1000" dirty="0"/>
              <a:t> </a:t>
            </a:r>
            <a:r>
              <a:rPr lang="de-DE" sz="1000" dirty="0" err="1"/>
              <a:t>proton</a:t>
            </a:r>
            <a:r>
              <a:rPr lang="de-DE" sz="1000" dirty="0"/>
              <a:t> </a:t>
            </a:r>
            <a:r>
              <a:rPr lang="de-DE" sz="1000" dirty="0" err="1"/>
              <a:t>scattering</a:t>
            </a:r>
            <a:r>
              <a:rPr lang="de-DE" sz="1000" dirty="0"/>
              <a:t> </a:t>
            </a:r>
            <a:r>
              <a:rPr lang="de-DE" sz="1000" dirty="0" err="1"/>
              <a:t>with</a:t>
            </a:r>
            <a:r>
              <a:rPr lang="de-DE" sz="1000" dirty="0"/>
              <a:t> </a:t>
            </a:r>
            <a:r>
              <a:rPr lang="de-DE" sz="1000" dirty="0" err="1"/>
              <a:t>the</a:t>
            </a:r>
            <a:r>
              <a:rPr lang="de-DE" sz="1000" dirty="0"/>
              <a:t> gas </a:t>
            </a:r>
            <a:r>
              <a:rPr lang="de-DE" sz="1000" dirty="0" err="1"/>
              <a:t>jet</a:t>
            </a:r>
            <a:r>
              <a:rPr lang="de-DE" sz="1000" dirty="0"/>
              <a:t> </a:t>
            </a:r>
            <a:r>
              <a:rPr lang="de-DE" sz="1000" dirty="0" err="1"/>
              <a:t>target</a:t>
            </a:r>
            <a:r>
              <a:rPr lang="de-DE" sz="1000" dirty="0"/>
              <a:t> </a:t>
            </a:r>
            <a:r>
              <a:rPr lang="de-DE" sz="1000" dirty="0" smtClean="0"/>
              <a:t>at </a:t>
            </a:r>
            <a:r>
              <a:rPr lang="de-DE" sz="1000" dirty="0"/>
              <a:t>A1</a:t>
            </a:r>
            <a:br>
              <a:rPr lang="de-DE" sz="1000" dirty="0"/>
            </a:br>
            <a:r>
              <a:rPr lang="de-DE" sz="1000" dirty="0" smtClean="0"/>
              <a:t>Katsuhiko </a:t>
            </a:r>
            <a:r>
              <a:rPr lang="de-DE" sz="1000" dirty="0" err="1" smtClean="0"/>
              <a:t>Ishida</a:t>
            </a:r>
            <a:r>
              <a:rPr lang="de-DE" sz="1000" dirty="0" smtClean="0"/>
              <a:t>	Proton </a:t>
            </a:r>
            <a:r>
              <a:rPr lang="de-DE" sz="1000" dirty="0" err="1"/>
              <a:t>Zemach</a:t>
            </a:r>
            <a:r>
              <a:rPr lang="de-DE" sz="1000" dirty="0"/>
              <a:t> </a:t>
            </a:r>
            <a:r>
              <a:rPr lang="de-DE" sz="1000" dirty="0" err="1"/>
              <a:t>radius</a:t>
            </a:r>
            <a:r>
              <a:rPr lang="de-DE" sz="1000" dirty="0"/>
              <a:t>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  <a:r>
              <a:rPr lang="de-DE" sz="1000" dirty="0" err="1" smtClean="0"/>
              <a:t>hyperfine</a:t>
            </a:r>
            <a:r>
              <a:rPr lang="de-DE" sz="1000" dirty="0" smtClean="0"/>
              <a:t> </a:t>
            </a:r>
            <a:r>
              <a:rPr lang="de-DE" sz="1000" dirty="0" err="1" smtClean="0"/>
              <a:t>splitting</a:t>
            </a:r>
            <a:r>
              <a:rPr lang="de-DE" sz="1000" dirty="0" smtClean="0"/>
              <a:t>: </a:t>
            </a:r>
            <a:r>
              <a:rPr lang="de-DE" sz="1000" dirty="0" err="1"/>
              <a:t>Principle</a:t>
            </a:r>
            <a:r>
              <a:rPr lang="de-DE" sz="1000" dirty="0"/>
              <a:t> </a:t>
            </a:r>
            <a:r>
              <a:rPr lang="de-DE" sz="1000" dirty="0" err="1" smtClean="0"/>
              <a:t>and</a:t>
            </a:r>
            <a:r>
              <a:rPr lang="de-DE" sz="1000" dirty="0" smtClean="0"/>
              <a:t> </a:t>
            </a:r>
            <a:r>
              <a:rPr lang="de-DE" sz="1000" dirty="0" err="1" smtClean="0"/>
              <a:t>Method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err="1" smtClean="0"/>
              <a:t>Sohtaro</a:t>
            </a:r>
            <a:r>
              <a:rPr lang="de-DE" sz="1000" dirty="0" smtClean="0"/>
              <a:t> </a:t>
            </a:r>
            <a:r>
              <a:rPr lang="de-DE" sz="1000" dirty="0" err="1" smtClean="0"/>
              <a:t>Kanda</a:t>
            </a:r>
            <a:r>
              <a:rPr lang="de-DE" sz="1000" dirty="0" smtClean="0"/>
              <a:t>		Proton </a:t>
            </a:r>
            <a:r>
              <a:rPr lang="de-DE" sz="1000" dirty="0" err="1" smtClean="0"/>
              <a:t>Zemach</a:t>
            </a:r>
            <a:r>
              <a:rPr lang="de-DE" sz="1000" dirty="0" smtClean="0"/>
              <a:t> </a:t>
            </a:r>
            <a:r>
              <a:rPr lang="de-DE" sz="1000" dirty="0" err="1" smtClean="0"/>
              <a:t>radius</a:t>
            </a:r>
            <a:r>
              <a:rPr lang="de-DE" sz="1000" dirty="0" smtClean="0"/>
              <a:t>: </a:t>
            </a:r>
            <a:r>
              <a:rPr lang="de-DE" sz="1000" dirty="0" err="1"/>
              <a:t>Preparation</a:t>
            </a:r>
            <a:r>
              <a:rPr lang="de-DE" sz="1000" dirty="0"/>
              <a:t> Status</a:t>
            </a:r>
            <a:br>
              <a:rPr lang="de-DE" sz="1000" dirty="0"/>
            </a:br>
            <a:r>
              <a:rPr lang="de-DE" sz="1000" dirty="0" smtClean="0"/>
              <a:t>Douglas </a:t>
            </a:r>
            <a:r>
              <a:rPr lang="de-DE" sz="1000" dirty="0" err="1" smtClean="0"/>
              <a:t>Higinbotham</a:t>
            </a:r>
            <a:r>
              <a:rPr lang="de-DE" sz="1000" dirty="0" smtClean="0"/>
              <a:t>	</a:t>
            </a:r>
            <a:r>
              <a:rPr lang="de-DE" sz="1000" dirty="0" err="1" smtClean="0"/>
              <a:t>Extracting</a:t>
            </a:r>
            <a:r>
              <a:rPr lang="de-DE" sz="1000" dirty="0" smtClean="0"/>
              <a:t> </a:t>
            </a:r>
            <a:r>
              <a:rPr lang="de-DE" sz="1000" dirty="0" err="1"/>
              <a:t>the</a:t>
            </a:r>
            <a:r>
              <a:rPr lang="de-DE" sz="1000" dirty="0"/>
              <a:t> </a:t>
            </a:r>
            <a:r>
              <a:rPr lang="de-DE" sz="1000" dirty="0" err="1"/>
              <a:t>proton</a:t>
            </a:r>
            <a:r>
              <a:rPr lang="de-DE" sz="1000" dirty="0"/>
              <a:t> </a:t>
            </a:r>
            <a:r>
              <a:rPr lang="de-DE" sz="1000" dirty="0" err="1"/>
              <a:t>charge</a:t>
            </a:r>
            <a:r>
              <a:rPr lang="de-DE" sz="1000" dirty="0"/>
              <a:t> </a:t>
            </a:r>
            <a:r>
              <a:rPr lang="de-DE" sz="1000" dirty="0" err="1"/>
              <a:t>and</a:t>
            </a:r>
            <a:r>
              <a:rPr lang="de-DE" sz="1000" dirty="0"/>
              <a:t> </a:t>
            </a:r>
            <a:r>
              <a:rPr lang="de-DE" sz="1000" dirty="0" err="1"/>
              <a:t>magnetic</a:t>
            </a:r>
            <a:r>
              <a:rPr lang="de-DE" sz="1000" dirty="0"/>
              <a:t> </a:t>
            </a:r>
            <a:r>
              <a:rPr lang="de-DE" sz="1000" dirty="0" err="1"/>
              <a:t>radius</a:t>
            </a:r>
            <a:r>
              <a:rPr lang="de-DE" sz="1000" dirty="0"/>
              <a:t> </a:t>
            </a:r>
            <a:r>
              <a:rPr lang="de-DE" sz="1000" dirty="0" err="1"/>
              <a:t>using</a:t>
            </a:r>
            <a:r>
              <a:rPr lang="de-DE" sz="1000" dirty="0"/>
              <a:t> </a:t>
            </a:r>
            <a:r>
              <a:rPr lang="de-DE" sz="1000" dirty="0" err="1"/>
              <a:t>dispersively</a:t>
            </a:r>
            <a:r>
              <a:rPr lang="de-DE" sz="1000" dirty="0"/>
              <a:t> </a:t>
            </a:r>
            <a:r>
              <a:rPr lang="de-DE" sz="1000" dirty="0" err="1"/>
              <a:t>improved</a:t>
            </a:r>
            <a:r>
              <a:rPr lang="de-DE" sz="1000" dirty="0"/>
              <a:t> </a:t>
            </a:r>
            <a:r>
              <a:rPr lang="de-DE" sz="1000" dirty="0" err="1"/>
              <a:t>chiral</a:t>
            </a:r>
            <a:r>
              <a:rPr lang="de-DE" sz="1000" dirty="0"/>
              <a:t> </a:t>
            </a:r>
            <a:r>
              <a:rPr lang="de-DE" sz="1000" dirty="0" err="1"/>
              <a:t>effective</a:t>
            </a:r>
            <a:r>
              <a:rPr lang="de-DE" sz="1000" dirty="0"/>
              <a:t> </a:t>
            </a:r>
            <a:r>
              <a:rPr lang="de-DE" sz="1000" dirty="0" err="1"/>
              <a:t>field</a:t>
            </a:r>
            <a:r>
              <a:rPr lang="de-DE" sz="1000" dirty="0"/>
              <a:t> </a:t>
            </a:r>
            <a:r>
              <a:rPr lang="de-DE" sz="1000" dirty="0" err="1"/>
              <a:t>theory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Franco </a:t>
            </a:r>
            <a:r>
              <a:rPr lang="de-DE" sz="1000" dirty="0" err="1" smtClean="0"/>
              <a:t>Zanini</a:t>
            </a:r>
            <a:r>
              <a:rPr lang="de-DE" sz="1000" dirty="0" smtClean="0"/>
              <a:t>		An </a:t>
            </a:r>
            <a:r>
              <a:rPr lang="de-DE" sz="1000" dirty="0" err="1"/>
              <a:t>interlude</a:t>
            </a:r>
            <a:r>
              <a:rPr lang="de-DE" sz="1000" dirty="0"/>
              <a:t> on Cultural </a:t>
            </a:r>
            <a:r>
              <a:rPr lang="de-DE" sz="1000" dirty="0" err="1"/>
              <a:t>Heritage</a:t>
            </a:r>
            <a:r>
              <a:rPr lang="de-DE" sz="1000" dirty="0"/>
              <a:t>: </a:t>
            </a:r>
            <a:r>
              <a:rPr lang="de-DE" sz="1000" dirty="0" err="1" smtClean="0"/>
              <a:t>Elettra</a:t>
            </a:r>
            <a:r>
              <a:rPr lang="de-DE" sz="1000" dirty="0" smtClean="0"/>
              <a:t> </a:t>
            </a:r>
          </a:p>
          <a:p>
            <a:r>
              <a:rPr lang="de-DE" sz="1000" dirty="0" smtClean="0"/>
              <a:t>Miha </a:t>
            </a:r>
            <a:r>
              <a:rPr lang="de-DE" sz="1000" dirty="0" err="1" smtClean="0"/>
              <a:t>Mihovilovič</a:t>
            </a:r>
            <a:r>
              <a:rPr lang="de-DE" sz="1000" dirty="0" smtClean="0"/>
              <a:t>	The </a:t>
            </a:r>
            <a:r>
              <a:rPr lang="de-DE" sz="1000" dirty="0"/>
              <a:t>Initial </a:t>
            </a:r>
            <a:r>
              <a:rPr lang="de-DE" sz="1000" dirty="0" err="1"/>
              <a:t>state</a:t>
            </a:r>
            <a:r>
              <a:rPr lang="de-DE" sz="1000" dirty="0"/>
              <a:t> </a:t>
            </a:r>
            <a:r>
              <a:rPr lang="de-DE" sz="1000" dirty="0" err="1"/>
              <a:t>radiation</a:t>
            </a:r>
            <a:r>
              <a:rPr lang="de-DE" sz="1000" dirty="0"/>
              <a:t> </a:t>
            </a:r>
            <a:r>
              <a:rPr lang="de-DE" sz="1000" dirty="0" err="1"/>
              <a:t>experiment</a:t>
            </a:r>
            <a:r>
              <a:rPr lang="de-DE" sz="1000" dirty="0"/>
              <a:t> </a:t>
            </a:r>
            <a:r>
              <a:rPr lang="de-DE" sz="1000" dirty="0" err="1"/>
              <a:t>and</a:t>
            </a:r>
            <a:r>
              <a:rPr lang="de-DE" sz="1000" dirty="0"/>
              <a:t> </a:t>
            </a:r>
            <a:r>
              <a:rPr lang="de-DE" sz="1000" dirty="0" err="1"/>
              <a:t>beyond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Emiliano </a:t>
            </a:r>
            <a:r>
              <a:rPr lang="de-DE" sz="1000" dirty="0" err="1" smtClean="0"/>
              <a:t>Mocchiutti</a:t>
            </a:r>
            <a:r>
              <a:rPr lang="de-DE" sz="1000" dirty="0" smtClean="0"/>
              <a:t>	Transfer </a:t>
            </a:r>
            <a:r>
              <a:rPr lang="de-DE" sz="1000" dirty="0"/>
              <a:t>rate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  <a:r>
              <a:rPr lang="de-DE" sz="1000" dirty="0" err="1"/>
              <a:t>muonic</a:t>
            </a:r>
            <a:r>
              <a:rPr lang="de-DE" sz="1000" dirty="0"/>
              <a:t> hydrogen </a:t>
            </a:r>
            <a:r>
              <a:rPr lang="de-DE" sz="1000" dirty="0" err="1"/>
              <a:t>to</a:t>
            </a:r>
            <a:r>
              <a:rPr lang="de-DE" sz="1000" dirty="0"/>
              <a:t> </a:t>
            </a:r>
            <a:r>
              <a:rPr lang="de-DE" sz="1000" dirty="0" err="1"/>
              <a:t>oxygen</a:t>
            </a:r>
            <a:r>
              <a:rPr lang="de-DE" sz="1000" dirty="0"/>
              <a:t> </a:t>
            </a:r>
            <a:r>
              <a:rPr lang="de-DE" sz="1000" dirty="0" err="1"/>
              <a:t>with</a:t>
            </a:r>
            <a:r>
              <a:rPr lang="de-DE" sz="1000" dirty="0"/>
              <a:t> FAMU</a:t>
            </a:r>
            <a:br>
              <a:rPr lang="de-DE" sz="1000" dirty="0"/>
            </a:br>
            <a:r>
              <a:rPr lang="de-DE" sz="1000" dirty="0" smtClean="0"/>
              <a:t>Cecilia </a:t>
            </a:r>
            <a:r>
              <a:rPr lang="de-DE" sz="1000" dirty="0" err="1" smtClean="0"/>
              <a:t>Pizzolotto</a:t>
            </a:r>
            <a:r>
              <a:rPr lang="de-DE" sz="1000" dirty="0" smtClean="0"/>
              <a:t>	</a:t>
            </a:r>
            <a:r>
              <a:rPr lang="de-DE" sz="1000" dirty="0" err="1" smtClean="0"/>
              <a:t>Characterization</a:t>
            </a:r>
            <a:r>
              <a:rPr lang="de-DE" sz="1000" dirty="0" smtClean="0"/>
              <a:t> FAMU </a:t>
            </a:r>
            <a:r>
              <a:rPr lang="de-DE" sz="1000" dirty="0"/>
              <a:t>Experiment</a:t>
            </a:r>
            <a:br>
              <a:rPr lang="de-DE" sz="1000" dirty="0"/>
            </a:br>
            <a:r>
              <a:rPr lang="de-DE" sz="1000" dirty="0" smtClean="0"/>
              <a:t>Jose Suarez-Vargas	Cr+4: MOPA </a:t>
            </a:r>
            <a:r>
              <a:rPr lang="de-DE" sz="1000" dirty="0" err="1"/>
              <a:t>laser</a:t>
            </a:r>
            <a:r>
              <a:rPr lang="de-DE" sz="1000" dirty="0"/>
              <a:t> </a:t>
            </a:r>
            <a:r>
              <a:rPr lang="de-DE" sz="1000" dirty="0" err="1"/>
              <a:t>system</a:t>
            </a:r>
            <a:r>
              <a:rPr lang="de-DE" sz="1000" dirty="0"/>
              <a:t> </a:t>
            </a:r>
            <a:r>
              <a:rPr lang="de-DE" sz="1000" dirty="0" err="1"/>
              <a:t>for</a:t>
            </a:r>
            <a:r>
              <a:rPr lang="de-DE" sz="1000" dirty="0"/>
              <a:t> a high </a:t>
            </a:r>
            <a:r>
              <a:rPr lang="de-DE" sz="1000" dirty="0" err="1"/>
              <a:t>resolution</a:t>
            </a:r>
            <a:r>
              <a:rPr lang="de-DE" sz="1000" dirty="0"/>
              <a:t> MIR </a:t>
            </a:r>
            <a:r>
              <a:rPr lang="de-DE" sz="1000" dirty="0" err="1"/>
              <a:t>spectroscopy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Christian </a:t>
            </a:r>
            <a:r>
              <a:rPr lang="de-DE" sz="1000" dirty="0" err="1" smtClean="0"/>
              <a:t>Dreisbach</a:t>
            </a:r>
            <a:r>
              <a:rPr lang="de-DE" sz="1000" dirty="0" smtClean="0"/>
              <a:t>	</a:t>
            </a:r>
            <a:r>
              <a:rPr lang="de-DE" sz="1000" dirty="0" err="1" smtClean="0"/>
              <a:t>Muon</a:t>
            </a:r>
            <a:r>
              <a:rPr lang="de-DE" sz="1000" dirty="0" smtClean="0"/>
              <a:t>-p </a:t>
            </a:r>
            <a:r>
              <a:rPr lang="de-DE" sz="1000" dirty="0" err="1"/>
              <a:t>experiment</a:t>
            </a:r>
            <a:r>
              <a:rPr lang="de-DE" sz="1000" dirty="0"/>
              <a:t> </a:t>
            </a:r>
            <a:r>
              <a:rPr lang="de-DE" sz="1000" dirty="0" err="1"/>
              <a:t>with</a:t>
            </a:r>
            <a:r>
              <a:rPr lang="de-DE" sz="1000" dirty="0"/>
              <a:t> COMPASS: Monte Carlo </a:t>
            </a:r>
            <a:r>
              <a:rPr lang="de-DE" sz="1000" dirty="0" err="1" smtClean="0"/>
              <a:t>simulation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Thomas Pöschl		Fitting </a:t>
            </a:r>
            <a:r>
              <a:rPr lang="de-DE" sz="1000" dirty="0" err="1"/>
              <a:t>procedure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Dominik Steffen		</a:t>
            </a:r>
            <a:r>
              <a:rPr lang="de-DE" sz="1000" dirty="0" err="1" smtClean="0"/>
              <a:t>Lessons</a:t>
            </a:r>
            <a:r>
              <a:rPr lang="de-DE" sz="1000" dirty="0" smtClean="0"/>
              <a:t> </a:t>
            </a:r>
            <a:r>
              <a:rPr lang="de-DE" sz="1000" dirty="0"/>
              <a:t>on </a:t>
            </a:r>
            <a:r>
              <a:rPr lang="de-DE" sz="1000" dirty="0" err="1"/>
              <a:t>small</a:t>
            </a:r>
            <a:r>
              <a:rPr lang="de-DE" sz="1000" dirty="0"/>
              <a:t>-angle </a:t>
            </a:r>
            <a:r>
              <a:rPr lang="de-DE" sz="1000" dirty="0" err="1"/>
              <a:t>and</a:t>
            </a:r>
            <a:r>
              <a:rPr lang="de-DE" sz="1000" dirty="0"/>
              <a:t> </a:t>
            </a:r>
            <a:r>
              <a:rPr lang="de-DE" sz="1000" dirty="0" err="1"/>
              <a:t>low</a:t>
            </a:r>
            <a:r>
              <a:rPr lang="de-DE" sz="1000" dirty="0"/>
              <a:t> </a:t>
            </a:r>
            <a:r>
              <a:rPr lang="de-DE" sz="1000" dirty="0" smtClean="0"/>
              <a:t>Q2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  <a:r>
              <a:rPr lang="de-DE" sz="1000" dirty="0" err="1"/>
              <a:t>Primakoff</a:t>
            </a:r>
            <a:r>
              <a:rPr lang="de-DE" sz="1000" dirty="0"/>
              <a:t> </a:t>
            </a:r>
            <a:r>
              <a:rPr lang="de-DE" sz="1000" dirty="0" err="1"/>
              <a:t>scattering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Jan Friedrich		</a:t>
            </a:r>
            <a:r>
              <a:rPr lang="de-DE" sz="1000" dirty="0" err="1" smtClean="0"/>
              <a:t>Muon</a:t>
            </a:r>
            <a:r>
              <a:rPr lang="de-DE" sz="1000" dirty="0" smtClean="0"/>
              <a:t>-p </a:t>
            </a:r>
            <a:r>
              <a:rPr lang="de-DE" sz="1000" dirty="0" err="1"/>
              <a:t>experiment</a:t>
            </a:r>
            <a:r>
              <a:rPr lang="de-DE" sz="1000" dirty="0"/>
              <a:t> </a:t>
            </a:r>
            <a:r>
              <a:rPr lang="de-DE" sz="1000" dirty="0" err="1"/>
              <a:t>with</a:t>
            </a:r>
            <a:r>
              <a:rPr lang="de-DE" sz="1000" dirty="0"/>
              <a:t> COMPASS: </a:t>
            </a:r>
            <a:r>
              <a:rPr lang="de-DE" sz="1000" dirty="0" err="1"/>
              <a:t>Systematics</a:t>
            </a:r>
            <a:r>
              <a:rPr lang="de-DE" sz="1000" dirty="0"/>
              <a:t> </a:t>
            </a:r>
            <a:r>
              <a:rPr lang="de-DE" sz="1000" dirty="0" err="1"/>
              <a:t>and</a:t>
            </a:r>
            <a:r>
              <a:rPr lang="de-DE" sz="1000" dirty="0"/>
              <a:t> NLO</a:t>
            </a:r>
            <a:br>
              <a:rPr lang="de-DE" sz="1000" dirty="0"/>
            </a:br>
            <a:r>
              <a:rPr lang="de-DE" sz="1000" dirty="0" smtClean="0"/>
              <a:t>Luigi Moretti		Design </a:t>
            </a:r>
            <a:r>
              <a:rPr lang="de-DE" sz="1000" dirty="0" err="1"/>
              <a:t>of</a:t>
            </a:r>
            <a:r>
              <a:rPr lang="de-DE" sz="1000" dirty="0"/>
              <a:t> a multipass </a:t>
            </a:r>
            <a:r>
              <a:rPr lang="de-DE" sz="1000" dirty="0" err="1"/>
              <a:t>optical</a:t>
            </a:r>
            <a:r>
              <a:rPr lang="de-DE" sz="1000" dirty="0"/>
              <a:t> </a:t>
            </a:r>
            <a:r>
              <a:rPr lang="de-DE" sz="1000" dirty="0" err="1"/>
              <a:t>cavity</a:t>
            </a:r>
            <a:r>
              <a:rPr lang="de-DE" sz="1000" dirty="0"/>
              <a:t> </a:t>
            </a:r>
            <a:r>
              <a:rPr lang="de-DE" sz="1000" dirty="0" err="1"/>
              <a:t>for</a:t>
            </a:r>
            <a:r>
              <a:rPr lang="de-DE" sz="1000" dirty="0"/>
              <a:t> </a:t>
            </a:r>
            <a:r>
              <a:rPr lang="de-DE" sz="1000" dirty="0" err="1" smtClean="0"/>
              <a:t>the</a:t>
            </a:r>
            <a:r>
              <a:rPr lang="de-DE" sz="1000" dirty="0" smtClean="0"/>
              <a:t> </a:t>
            </a:r>
            <a:r>
              <a:rPr lang="de-DE" sz="1000" dirty="0"/>
              <a:t>FAMU </a:t>
            </a:r>
            <a:r>
              <a:rPr lang="de-DE" sz="1000" dirty="0" err="1"/>
              <a:t>experiment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err="1" smtClean="0"/>
              <a:t>Lyubomir</a:t>
            </a:r>
            <a:r>
              <a:rPr lang="de-DE" sz="1000" dirty="0" smtClean="0"/>
              <a:t> </a:t>
            </a:r>
            <a:r>
              <a:rPr lang="de-DE" sz="1000" dirty="0"/>
              <a:t>I. </a:t>
            </a:r>
            <a:r>
              <a:rPr lang="de-DE" sz="1000" dirty="0" err="1" smtClean="0"/>
              <a:t>Stoyche</a:t>
            </a:r>
            <a:r>
              <a:rPr lang="de-DE" sz="1000" dirty="0" smtClean="0"/>
              <a:t>	DFG-</a:t>
            </a:r>
            <a:r>
              <a:rPr lang="de-DE" sz="1000" dirty="0" err="1" smtClean="0"/>
              <a:t>based</a:t>
            </a:r>
            <a:r>
              <a:rPr lang="de-DE" sz="1000" dirty="0" smtClean="0"/>
              <a:t> </a:t>
            </a:r>
            <a:r>
              <a:rPr lang="de-DE" sz="1000" dirty="0" err="1"/>
              <a:t>mid</a:t>
            </a:r>
            <a:r>
              <a:rPr lang="de-DE" sz="1000" dirty="0"/>
              <a:t>-IR </a:t>
            </a:r>
            <a:r>
              <a:rPr lang="de-DE" sz="1000" dirty="0" err="1"/>
              <a:t>laser</a:t>
            </a:r>
            <a:r>
              <a:rPr lang="de-DE" sz="1000" dirty="0"/>
              <a:t> </a:t>
            </a:r>
            <a:r>
              <a:rPr lang="de-DE" sz="1000" dirty="0" err="1"/>
              <a:t>system</a:t>
            </a:r>
            <a:r>
              <a:rPr lang="de-DE" sz="1000" dirty="0"/>
              <a:t> </a:t>
            </a:r>
            <a:r>
              <a:rPr lang="de-DE" sz="1000" dirty="0" err="1"/>
              <a:t>for</a:t>
            </a:r>
            <a:r>
              <a:rPr lang="de-DE" sz="1000" dirty="0"/>
              <a:t> </a:t>
            </a:r>
            <a:r>
              <a:rPr lang="de-DE" sz="1000" dirty="0" err="1"/>
              <a:t>the</a:t>
            </a:r>
            <a:r>
              <a:rPr lang="de-DE" sz="1000" dirty="0"/>
              <a:t> FAMU </a:t>
            </a:r>
            <a:r>
              <a:rPr lang="de-DE" sz="1000" dirty="0" err="1"/>
              <a:t>experiment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Martin Hoffmann 	</a:t>
            </a:r>
            <a:r>
              <a:rPr lang="de-DE" sz="1000" dirty="0" err="1" smtClean="0"/>
              <a:t>Muon</a:t>
            </a:r>
            <a:r>
              <a:rPr lang="de-DE" sz="1000" dirty="0" smtClean="0"/>
              <a:t>-p </a:t>
            </a:r>
            <a:r>
              <a:rPr lang="de-DE" sz="1000" dirty="0" err="1"/>
              <a:t>experiment</a:t>
            </a:r>
            <a:r>
              <a:rPr lang="de-DE" sz="1000" dirty="0"/>
              <a:t> </a:t>
            </a:r>
            <a:r>
              <a:rPr lang="de-DE" sz="1000" dirty="0" err="1"/>
              <a:t>with</a:t>
            </a:r>
            <a:r>
              <a:rPr lang="de-DE" sz="1000" dirty="0"/>
              <a:t> COMPASS: </a:t>
            </a:r>
            <a:r>
              <a:rPr lang="de-DE" sz="1000" dirty="0" err="1"/>
              <a:t>Results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the</a:t>
            </a:r>
            <a:r>
              <a:rPr lang="de-DE" sz="1000" dirty="0"/>
              <a:t> 2018 </a:t>
            </a:r>
            <a:r>
              <a:rPr lang="de-DE" sz="1000" dirty="0" err="1" smtClean="0"/>
              <a:t>test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err="1" smtClean="0"/>
              <a:t>Haiyan</a:t>
            </a:r>
            <a:r>
              <a:rPr lang="de-DE" sz="1000" dirty="0" smtClean="0"/>
              <a:t> Gao		The </a:t>
            </a:r>
            <a:r>
              <a:rPr lang="de-DE" sz="1000" dirty="0" err="1"/>
              <a:t>PRad</a:t>
            </a:r>
            <a:r>
              <a:rPr lang="de-DE" sz="1000" dirty="0"/>
              <a:t> </a:t>
            </a:r>
            <a:r>
              <a:rPr lang="de-DE" sz="1000" dirty="0" err="1"/>
              <a:t>experiment</a:t>
            </a:r>
            <a:r>
              <a:rPr lang="de-DE" sz="1000" dirty="0"/>
              <a:t> at </a:t>
            </a:r>
            <a:r>
              <a:rPr lang="de-DE" sz="1000" dirty="0" err="1"/>
              <a:t>JLab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Vladimir </a:t>
            </a:r>
            <a:r>
              <a:rPr lang="de-DE" sz="1000" dirty="0" err="1" smtClean="0"/>
              <a:t>Pascalutsa</a:t>
            </a:r>
            <a:r>
              <a:rPr lang="de-DE" sz="1000" dirty="0"/>
              <a:t>	</a:t>
            </a:r>
            <a:r>
              <a:rPr lang="de-DE" sz="1000" dirty="0" err="1" smtClean="0"/>
              <a:t>Two</a:t>
            </a:r>
            <a:r>
              <a:rPr lang="de-DE" sz="1000" dirty="0" smtClean="0"/>
              <a:t> </a:t>
            </a:r>
            <a:r>
              <a:rPr lang="de-DE" sz="1000" dirty="0" err="1"/>
              <a:t>photon</a:t>
            </a:r>
            <a:r>
              <a:rPr lang="de-DE" sz="1000" dirty="0"/>
              <a:t> </a:t>
            </a:r>
            <a:r>
              <a:rPr lang="de-DE" sz="1000" dirty="0" err="1"/>
              <a:t>exchange</a:t>
            </a:r>
            <a:r>
              <a:rPr lang="de-DE" sz="1000" dirty="0"/>
              <a:t> in (</a:t>
            </a:r>
            <a:r>
              <a:rPr lang="de-DE" sz="1000" dirty="0" err="1"/>
              <a:t>muonic</a:t>
            </a:r>
            <a:r>
              <a:rPr lang="de-DE" sz="1000" dirty="0"/>
              <a:t>-)hydrogen </a:t>
            </a:r>
            <a:r>
              <a:rPr lang="de-DE" sz="1000" dirty="0" err="1"/>
              <a:t>and</a:t>
            </a:r>
            <a:r>
              <a:rPr lang="de-DE" sz="1000" dirty="0"/>
              <a:t> </a:t>
            </a:r>
            <a:r>
              <a:rPr lang="de-DE" sz="1000" dirty="0" err="1"/>
              <a:t>lepton</a:t>
            </a:r>
            <a:r>
              <a:rPr lang="de-DE" sz="1000" dirty="0"/>
              <a:t> </a:t>
            </a:r>
            <a:r>
              <a:rPr lang="de-DE" sz="1000" dirty="0" err="1" smtClean="0"/>
              <a:t>scattering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err="1" smtClean="0"/>
              <a:t>Gianrossano</a:t>
            </a:r>
            <a:r>
              <a:rPr lang="de-DE" sz="1000" dirty="0" smtClean="0"/>
              <a:t> </a:t>
            </a:r>
            <a:r>
              <a:rPr lang="de-DE" sz="1000" dirty="0" err="1" smtClean="0"/>
              <a:t>Giannini</a:t>
            </a:r>
            <a:r>
              <a:rPr lang="de-DE" sz="1000" dirty="0" smtClean="0"/>
              <a:t>	An </a:t>
            </a:r>
            <a:r>
              <a:rPr lang="de-DE" sz="1000" dirty="0" err="1"/>
              <a:t>interlude</a:t>
            </a:r>
            <a:r>
              <a:rPr lang="de-DE" sz="1000" dirty="0"/>
              <a:t> on Cultural </a:t>
            </a:r>
            <a:r>
              <a:rPr lang="de-DE" sz="1000" dirty="0" err="1"/>
              <a:t>Heritage</a:t>
            </a:r>
            <a:r>
              <a:rPr lang="de-DE" sz="1000" dirty="0"/>
              <a:t>: </a:t>
            </a:r>
            <a:r>
              <a:rPr lang="de-DE" sz="1000" dirty="0" err="1"/>
              <a:t>Muons</a:t>
            </a:r>
            <a:r>
              <a:rPr lang="de-DE" sz="1000" dirty="0"/>
              <a:t> </a:t>
            </a:r>
            <a:r>
              <a:rPr lang="de-DE" sz="1000" dirty="0" err="1"/>
              <a:t>for</a:t>
            </a:r>
            <a:r>
              <a:rPr lang="de-DE" sz="1000" dirty="0"/>
              <a:t> non-</a:t>
            </a:r>
            <a:r>
              <a:rPr lang="de-DE" sz="1000" dirty="0" err="1"/>
              <a:t>destructive</a:t>
            </a:r>
            <a:r>
              <a:rPr lang="de-DE" sz="1000" dirty="0"/>
              <a:t> </a:t>
            </a:r>
            <a:r>
              <a:rPr lang="de-DE" sz="1000" dirty="0" err="1" smtClean="0"/>
              <a:t>analysis</a:t>
            </a:r>
            <a:r>
              <a:rPr lang="de-DE" sz="1000" dirty="0"/>
              <a:t/>
            </a:r>
            <a:br>
              <a:rPr lang="de-DE" sz="1000" dirty="0"/>
            </a:br>
            <a:r>
              <a:rPr lang="de-DE" sz="1000" dirty="0" smtClean="0"/>
              <a:t>Round </a:t>
            </a:r>
            <a:r>
              <a:rPr lang="de-DE" sz="1000" dirty="0" err="1"/>
              <a:t>table</a:t>
            </a:r>
            <a:r>
              <a:rPr lang="de-DE" sz="1000" dirty="0"/>
              <a:t> </a:t>
            </a:r>
            <a:r>
              <a:rPr lang="de-DE" sz="1000" dirty="0" err="1"/>
              <a:t>discussion</a:t>
            </a:r>
            <a:r>
              <a:rPr lang="de-DE" sz="1000" dirty="0"/>
              <a:t>: </a:t>
            </a:r>
            <a:r>
              <a:rPr lang="de-DE" sz="1000" dirty="0" err="1"/>
              <a:t>extraction</a:t>
            </a:r>
            <a:r>
              <a:rPr lang="de-DE" sz="1000" dirty="0"/>
              <a:t> </a:t>
            </a:r>
            <a:r>
              <a:rPr lang="de-DE" sz="1000" dirty="0" err="1"/>
              <a:t>of</a:t>
            </a:r>
            <a:r>
              <a:rPr lang="de-DE" sz="1000" dirty="0"/>
              <a:t> </a:t>
            </a:r>
            <a:r>
              <a:rPr lang="de-DE" sz="1000" dirty="0" err="1"/>
              <a:t>the</a:t>
            </a:r>
            <a:r>
              <a:rPr lang="de-DE" sz="1000" dirty="0"/>
              <a:t> </a:t>
            </a:r>
            <a:r>
              <a:rPr lang="de-DE" sz="1000" dirty="0" err="1"/>
              <a:t>proton</a:t>
            </a:r>
            <a:r>
              <a:rPr lang="de-DE" sz="1000" dirty="0"/>
              <a:t> </a:t>
            </a:r>
            <a:r>
              <a:rPr lang="de-DE" sz="1000" dirty="0" err="1"/>
              <a:t>radius</a:t>
            </a:r>
            <a:r>
              <a:rPr lang="de-DE" sz="1000" dirty="0"/>
              <a:t>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  <a:r>
              <a:rPr lang="de-DE" sz="1000" dirty="0" err="1"/>
              <a:t>scattering</a:t>
            </a:r>
            <a:r>
              <a:rPr lang="de-DE" sz="1000" dirty="0"/>
              <a:t> </a:t>
            </a:r>
            <a:r>
              <a:rPr lang="de-DE" sz="1000" dirty="0" err="1" smtClean="0"/>
              <a:t>data</a:t>
            </a:r>
            <a:endParaRPr lang="de-DE" sz="1000" dirty="0" smtClean="0"/>
          </a:p>
          <a:p>
            <a:r>
              <a:rPr lang="de-DE" sz="1000" dirty="0" smtClean="0"/>
              <a:t>Katsuhiko </a:t>
            </a:r>
            <a:r>
              <a:rPr lang="de-DE" sz="1000" dirty="0" err="1" smtClean="0"/>
              <a:t>Ishida</a:t>
            </a:r>
            <a:r>
              <a:rPr lang="de-DE" sz="1000" dirty="0" smtClean="0"/>
              <a:t>	The </a:t>
            </a:r>
            <a:r>
              <a:rPr lang="de-DE" sz="1000" dirty="0"/>
              <a:t>g-2 </a:t>
            </a:r>
            <a:r>
              <a:rPr lang="de-DE" sz="1000" dirty="0" err="1"/>
              <a:t>experiment</a:t>
            </a:r>
            <a:r>
              <a:rPr lang="de-DE" sz="1000" dirty="0"/>
              <a:t> at J-PARC</a:t>
            </a:r>
            <a:r>
              <a:rPr lang="de-DE" sz="1200" dirty="0"/>
              <a:t/>
            </a:r>
            <a:br>
              <a:rPr lang="de-DE" sz="1200" dirty="0"/>
            </a:b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8363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4540" y="260648"/>
            <a:ext cx="5194920" cy="562074"/>
          </a:xfrm>
        </p:spPr>
        <p:txBody>
          <a:bodyPr>
            <a:normAutofit/>
          </a:bodyPr>
          <a:lstStyle/>
          <a:p>
            <a:r>
              <a:rPr lang="en-GB" sz="2800" dirty="0" smtClean="0"/>
              <a:t>Muon-proton elastic scattering</a:t>
            </a:r>
            <a:endParaRPr lang="en-GB" sz="28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72E80-3DF9-C049-85E8-1DC6912D7CA6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3</a:t>
            </a:fld>
            <a:endParaRPr lang="it-IT" dirty="0"/>
          </a:p>
        </p:txBody>
      </p:sp>
      <p:sp>
        <p:nvSpPr>
          <p:cNvPr id="16" name="Textfeld 15"/>
          <p:cNvSpPr txBox="1"/>
          <p:nvPr/>
        </p:nvSpPr>
        <p:spPr>
          <a:xfrm>
            <a:off x="1259632" y="1662414"/>
            <a:ext cx="6624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GB" sz="1800" dirty="0" smtClean="0"/>
              <a:t>MUSE versus COMPASS++</a:t>
            </a:r>
          </a:p>
          <a:p>
            <a:pPr marL="571500" indent="-571500">
              <a:buFont typeface="Arial" charset="0"/>
              <a:buChar char="•"/>
            </a:pPr>
            <a:r>
              <a:rPr lang="en-GB" sz="1800" dirty="0" smtClean="0"/>
              <a:t>very similar in terms of determining  G</a:t>
            </a:r>
            <a:r>
              <a:rPr lang="en-GB" sz="1800" baseline="-25000" dirty="0" smtClean="0"/>
              <a:t>E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 + </a:t>
            </a:r>
            <a:r>
              <a:rPr lang="en-GB" sz="1600" dirty="0" smtClean="0"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GB" sz="1800" dirty="0" smtClean="0"/>
              <a:t> G</a:t>
            </a:r>
            <a:r>
              <a:rPr lang="en-GB" sz="1800" baseline="-25000" dirty="0" smtClean="0"/>
              <a:t>M</a:t>
            </a:r>
            <a:r>
              <a:rPr lang="en-GB" sz="1800" baseline="30000" dirty="0" smtClean="0"/>
              <a:t>2</a:t>
            </a:r>
            <a:r>
              <a:rPr lang="en-GB" sz="1800" dirty="0" smtClean="0"/>
              <a:t> </a:t>
            </a:r>
          </a:p>
          <a:p>
            <a:pPr marL="571500" indent="-571500">
              <a:buFont typeface="Arial" charset="0"/>
              <a:buChar char="•"/>
            </a:pPr>
            <a:r>
              <a:rPr lang="en-GB" sz="1800" dirty="0" smtClean="0"/>
              <a:t>very different systematic effects: </a:t>
            </a:r>
            <a:r>
              <a:rPr lang="en-GB" sz="1800" dirty="0" err="1" smtClean="0"/>
              <a:t>apparative</a:t>
            </a:r>
            <a:r>
              <a:rPr lang="en-GB" sz="1800" dirty="0" smtClean="0"/>
              <a:t> and (e.g.) </a:t>
            </a:r>
            <a:r>
              <a:rPr lang="en-GB" sz="1800" dirty="0" err="1" smtClean="0"/>
              <a:t>rad.corr</a:t>
            </a:r>
            <a:r>
              <a:rPr lang="en-GB" sz="1800" dirty="0" smtClean="0"/>
              <a:t>. (?)</a:t>
            </a:r>
          </a:p>
          <a:p>
            <a:pPr marL="571500" indent="-571500">
              <a:buFont typeface="Arial" charset="0"/>
              <a:buChar char="•"/>
            </a:pPr>
            <a:r>
              <a:rPr lang="en-GB" sz="1800" dirty="0" smtClean="0"/>
              <a:t>to be further worked out for SPSC reply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9320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en-GB" sz="2800" dirty="0" smtClean="0"/>
              <a:t>Electron-proton elastic scattering</a:t>
            </a:r>
            <a:endParaRPr lang="en-GB" sz="28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72E80-3DF9-C049-85E8-1DC6912D7CA6}" type="datetime1">
              <a:rPr lang="de-DE" smtClean="0"/>
              <a:t>12.11.19</a:t>
            </a:fld>
            <a:endParaRPr lang="it-I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4</a:t>
            </a:fld>
            <a:endParaRPr lang="it-IT" dirty="0"/>
          </a:p>
        </p:txBody>
      </p:sp>
      <p:sp>
        <p:nvSpPr>
          <p:cNvPr id="6" name="Textfeld 5"/>
          <p:cNvSpPr txBox="1"/>
          <p:nvPr/>
        </p:nvSpPr>
        <p:spPr>
          <a:xfrm>
            <a:off x="1259632" y="1070583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GB" sz="1800" dirty="0" smtClean="0"/>
              <a:t>Several initiatives planned and ongoing at MAMI / MAGIX</a:t>
            </a:r>
          </a:p>
          <a:p>
            <a:pPr marL="571500" indent="-571500">
              <a:buFont typeface="Arial" charset="0"/>
              <a:buChar char="•"/>
            </a:pPr>
            <a:r>
              <a:rPr lang="en-GB" sz="1800" dirty="0" err="1" smtClean="0"/>
              <a:t>PRad</a:t>
            </a:r>
            <a:r>
              <a:rPr lang="en-GB" sz="1800" dirty="0" smtClean="0"/>
              <a:t> at Jefferson Lab: Nature article published last week</a:t>
            </a:r>
            <a:endParaRPr lang="en-GB" sz="1800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19" y="1843083"/>
            <a:ext cx="4281929" cy="3734563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640" y="1966587"/>
            <a:ext cx="3860304" cy="2640867"/>
          </a:xfrm>
          <a:prstGeom prst="rect">
            <a:avLst/>
          </a:prstGeom>
        </p:spPr>
      </p:pic>
      <p:pic>
        <p:nvPicPr>
          <p:cNvPr id="9" name="Bild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607454"/>
            <a:ext cx="3509391" cy="1371139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4419619" y="5551500"/>
            <a:ext cx="477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GB" sz="1600" dirty="0" smtClean="0"/>
              <a:t>not much details on size of corrections</a:t>
            </a:r>
          </a:p>
          <a:p>
            <a:pPr marL="571500" indent="-571500">
              <a:buFont typeface="Arial" charset="0"/>
              <a:buChar char="•"/>
            </a:pPr>
            <a:r>
              <a:rPr lang="en-GB" sz="1600" dirty="0" smtClean="0"/>
              <a:t>(dominant) systematics likely to be (heavily?) underestimated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09464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4000" y="188640"/>
            <a:ext cx="5987008" cy="274042"/>
          </a:xfrm>
        </p:spPr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72E80-3DF9-C049-85E8-1DC6912D7CA6}" type="datetime1">
              <a:rPr lang="de-DE" smtClean="0"/>
              <a:t>13.11.19</a:t>
            </a:fld>
            <a:endParaRPr lang="it-I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Jan Friedrich</a:t>
            </a:r>
            <a:endParaRPr lang="it-I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22CDF-68A7-BB49-A4E6-D21B1AA92255}" type="slidenum">
              <a:rPr lang="it-IT" smtClean="0"/>
              <a:pPr>
                <a:defRPr/>
              </a:pPr>
              <a:t>5</a:t>
            </a:fld>
            <a:endParaRPr lang="it-IT" dirty="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972" y="212268"/>
            <a:ext cx="4104456" cy="2160493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0280" y="2276872"/>
            <a:ext cx="5190728" cy="363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12145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mpass_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cern_compass_tema.thmx</Template>
  <TotalTime>0</TotalTime>
  <Words>127</Words>
  <Application>Microsoft Macintosh PowerPoint</Application>
  <PresentationFormat>Bildschirmpräsentation (4:3)</PresentationFormat>
  <Paragraphs>46</Paragraphs>
  <Slides>5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Calibri</vt:lpstr>
      <vt:lpstr>ＭＳ Ｐゴシック</vt:lpstr>
      <vt:lpstr>Symbol</vt:lpstr>
      <vt:lpstr>Times New Roman</vt:lpstr>
      <vt:lpstr>Arial</vt:lpstr>
      <vt:lpstr>cern_compass_tema</vt:lpstr>
      <vt:lpstr>Proton Radius @ M2</vt:lpstr>
      <vt:lpstr>Losinj Conference</vt:lpstr>
      <vt:lpstr>Muon-proton elastic scattering</vt:lpstr>
      <vt:lpstr>Electron-proton elastic scattering</vt:lpstr>
      <vt:lpstr>PowerPoint-Präsentation</vt:lpstr>
    </vt:vector>
  </TitlesOfParts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Drell-Yan physics at COMPASS</dc:title>
  <dc:creator>gkm</dc:creator>
  <cp:lastModifiedBy>Microsoft Office-Anwender</cp:lastModifiedBy>
  <cp:revision>699</cp:revision>
  <cp:lastPrinted>2019-01-23T09:14:07Z</cp:lastPrinted>
  <dcterms:created xsi:type="dcterms:W3CDTF">2019-01-16T07:59:37Z</dcterms:created>
  <dcterms:modified xsi:type="dcterms:W3CDTF">2019-11-13T08:51:59Z</dcterms:modified>
</cp:coreProperties>
</file>