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58" r:id="rId2"/>
    <p:sldId id="284" r:id="rId3"/>
    <p:sldId id="285" r:id="rId4"/>
    <p:sldId id="264" r:id="rId5"/>
    <p:sldId id="267" r:id="rId6"/>
    <p:sldId id="317" r:id="rId7"/>
    <p:sldId id="298" r:id="rId8"/>
    <p:sldId id="295" r:id="rId9"/>
    <p:sldId id="302" r:id="rId10"/>
    <p:sldId id="276" r:id="rId11"/>
    <p:sldId id="283" r:id="rId12"/>
    <p:sldId id="265" r:id="rId13"/>
    <p:sldId id="287" r:id="rId14"/>
    <p:sldId id="288" r:id="rId15"/>
    <p:sldId id="268" r:id="rId16"/>
    <p:sldId id="289" r:id="rId17"/>
    <p:sldId id="292" r:id="rId18"/>
    <p:sldId id="291" r:id="rId19"/>
    <p:sldId id="294" r:id="rId20"/>
    <p:sldId id="293" r:id="rId21"/>
    <p:sldId id="286" r:id="rId22"/>
    <p:sldId id="296" r:id="rId23"/>
    <p:sldId id="297" r:id="rId24"/>
    <p:sldId id="301" r:id="rId25"/>
    <p:sldId id="312" r:id="rId26"/>
    <p:sldId id="314" r:id="rId27"/>
    <p:sldId id="277" r:id="rId28"/>
    <p:sldId id="278" r:id="rId29"/>
    <p:sldId id="282" r:id="rId30"/>
    <p:sldId id="290" r:id="rId31"/>
    <p:sldId id="300" r:id="rId32"/>
    <p:sldId id="299" r:id="rId33"/>
    <p:sldId id="313" r:id="rId34"/>
    <p:sldId id="316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1" r:id="rId43"/>
    <p:sldId id="310" r:id="rId44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537"/>
    <a:srgbClr val="FFFFCC"/>
    <a:srgbClr val="0B387C"/>
    <a:srgbClr val="F46410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50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270" y="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27C8476-1851-2048-A225-2C7F522E423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E78E5EA-7919-7340-8DE8-D70CB2F4F42D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0E052-4D8E-2945-B207-300802F3DA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30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0E052-4D8E-2945-B207-300802F3DA8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7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 smtClean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emf"/><Relationship Id="rId9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6" y="3758246"/>
            <a:ext cx="7465924" cy="180708"/>
          </a:xfrm>
        </p:spPr>
        <p:txBody>
          <a:bodyPr>
            <a:normAutofit fontScale="90000"/>
          </a:bodyPr>
          <a:lstStyle/>
          <a:p>
            <a:pPr lvl="0"/>
            <a:r>
              <a:rPr lang="fr-CH" sz="2700" dirty="0" err="1" smtClean="0"/>
              <a:t>Inspired</a:t>
            </a:r>
            <a:r>
              <a:rPr lang="fr-CH" sz="2700" dirty="0" smtClean="0"/>
              <a:t> by </a:t>
            </a:r>
            <a:r>
              <a:rPr lang="fr-CH" sz="2700" dirty="0" err="1" smtClean="0"/>
              <a:t>Physics</a:t>
            </a:r>
            <a:r>
              <a:rPr lang="fr-CH" sz="2700" dirty="0" smtClean="0"/>
              <a:t> - How to Design a </a:t>
            </a:r>
            <a:r>
              <a:rPr lang="fr-CH" sz="2700" dirty="0" err="1" smtClean="0"/>
              <a:t>Flying</a:t>
            </a:r>
            <a:r>
              <a:rPr lang="fr-CH" sz="2700" dirty="0" smtClean="0"/>
              <a:t> Jumbo Jet </a:t>
            </a:r>
            <a:br>
              <a:rPr lang="fr-CH" sz="2700" dirty="0" smtClean="0"/>
            </a:br>
            <a:r>
              <a:rPr lang="fr-CH" sz="2700" dirty="0" smtClean="0"/>
              <a:t>- in Just One </a:t>
            </a:r>
            <a:r>
              <a:rPr lang="fr-CH" sz="2700" dirty="0" err="1" smtClean="0"/>
              <a:t>Hour</a:t>
            </a:r>
            <a:r>
              <a:rPr lang="fr-CH" dirty="0"/>
              <a:t/>
            </a:r>
            <a:br>
              <a:rPr lang="fr-CH" dirty="0"/>
            </a:br>
            <a:endParaRPr lang="en-US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3420116" y="4117975"/>
            <a:ext cx="4503578" cy="442206"/>
          </a:xfrm>
        </p:spPr>
        <p:txBody>
          <a:bodyPr lIns="45720" tIns="0" rIns="45720" bIns="0" anchor="t">
            <a:normAutofit fontScale="85000" lnSpcReduction="10000"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lang="fr-CH" dirty="0" smtClean="0"/>
              <a:t>CBI</a:t>
            </a:r>
            <a:r>
              <a:rPr lang="fr-CH" dirty="0" smtClean="0"/>
              <a:t>-ER, </a:t>
            </a:r>
            <a:r>
              <a:rPr lang="fr-CH" dirty="0" err="1" smtClean="0"/>
              <a:t>December</a:t>
            </a:r>
            <a:r>
              <a:rPr lang="fr-CH" dirty="0" smtClean="0"/>
              <a:t> 17</a:t>
            </a:r>
            <a:r>
              <a:rPr lang="fr-CH" dirty="0" smtClean="0"/>
              <a:t>, </a:t>
            </a:r>
            <a:r>
              <a:rPr lang="fr-CH" dirty="0" smtClean="0"/>
              <a:t>2019, Markus Nordberg</a:t>
            </a:r>
          </a:p>
          <a:p>
            <a:pPr lvl="0" eaLnBrk="1" latinLnBrk="0" hangingPunct="1"/>
            <a:endParaRPr kumimoji="0" lang="fr-CH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357521" y="4605484"/>
            <a:ext cx="3682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Development &amp; Innovation Unit (CERN)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122" y="1652222"/>
            <a:ext cx="2257012" cy="1504674"/>
          </a:xfrm>
          <a:prstGeom prst="rect">
            <a:avLst/>
          </a:prstGeom>
        </p:spPr>
      </p:pic>
      <p:pic>
        <p:nvPicPr>
          <p:cNvPr id="8" name="Picture 3" descr="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" b="3094"/>
          <a:stretch>
            <a:fillRect/>
          </a:stretch>
        </p:blipFill>
        <p:spPr bwMode="auto">
          <a:xfrm>
            <a:off x="884491" y="138541"/>
            <a:ext cx="3561411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121" y="55881"/>
            <a:ext cx="2257013" cy="151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2728" y="286097"/>
            <a:ext cx="6458231" cy="628303"/>
          </a:xfrm>
        </p:spPr>
        <p:txBody>
          <a:bodyPr>
            <a:noAutofit/>
          </a:bodyPr>
          <a:lstStyle/>
          <a:p>
            <a:r>
              <a:rPr lang="en-US" sz="2400" dirty="0" smtClean="0"/>
              <a:t>NATURE SEEMS TO KNOW ITS SHAPES WELL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599"/>
            <a:ext cx="3840877" cy="40648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991429"/>
            <a:ext cx="32512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706" y="245001"/>
            <a:ext cx="7662591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ALL YOU NEED TODAY TO KNOW ABOUT THE THEORY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6" y="914424"/>
            <a:ext cx="7167182" cy="40255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64608" y="973194"/>
            <a:ext cx="245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Finesse F = </a:t>
            </a:r>
            <a:r>
              <a:rPr lang="en-US" b="1" dirty="0" smtClean="0">
                <a:solidFill>
                  <a:srgbClr val="7030A0"/>
                </a:solidFill>
              </a:rPr>
              <a:t>L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b="1" dirty="0" smtClean="0">
                <a:solidFill>
                  <a:srgbClr val="92D050"/>
                </a:solidFill>
              </a:rPr>
              <a:t>D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Aspect Ratio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= </a:t>
            </a:r>
            <a:r>
              <a:rPr lang="en-US" dirty="0" smtClean="0"/>
              <a:t>b²/</a:t>
            </a:r>
            <a:r>
              <a:rPr lang="en-US" b="1" dirty="0" smtClean="0">
                <a:solidFill>
                  <a:srgbClr val="FFC000"/>
                </a:solidFill>
              </a:rPr>
              <a:t>S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997200" y="2730500"/>
            <a:ext cx="635000" cy="546100"/>
          </a:xfrm>
          <a:custGeom>
            <a:avLst/>
            <a:gdLst>
              <a:gd name="connsiteX0" fmla="*/ 0 w 635000"/>
              <a:gd name="connsiteY0" fmla="*/ 0 h 546100"/>
              <a:gd name="connsiteX1" fmla="*/ 0 w 635000"/>
              <a:gd name="connsiteY1" fmla="*/ 0 h 546100"/>
              <a:gd name="connsiteX2" fmla="*/ 355600 w 635000"/>
              <a:gd name="connsiteY2" fmla="*/ 12700 h 546100"/>
              <a:gd name="connsiteX3" fmla="*/ 393700 w 635000"/>
              <a:gd name="connsiteY3" fmla="*/ 25400 h 546100"/>
              <a:gd name="connsiteX4" fmla="*/ 495300 w 635000"/>
              <a:gd name="connsiteY4" fmla="*/ 0 h 546100"/>
              <a:gd name="connsiteX5" fmla="*/ 635000 w 635000"/>
              <a:gd name="connsiteY5" fmla="*/ 533400 h 546100"/>
              <a:gd name="connsiteX6" fmla="*/ 431800 w 635000"/>
              <a:gd name="connsiteY6" fmla="*/ 546100 h 546100"/>
              <a:gd name="connsiteX7" fmla="*/ 0 w 635000"/>
              <a:gd name="connsiteY7" fmla="*/ 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5000" h="546100">
                <a:moveTo>
                  <a:pt x="0" y="0"/>
                </a:moveTo>
                <a:lnTo>
                  <a:pt x="0" y="0"/>
                </a:lnTo>
                <a:cubicBezTo>
                  <a:pt x="118533" y="4233"/>
                  <a:pt x="237237" y="5064"/>
                  <a:pt x="355600" y="12700"/>
                </a:cubicBezTo>
                <a:cubicBezTo>
                  <a:pt x="368959" y="13562"/>
                  <a:pt x="380313" y="25400"/>
                  <a:pt x="393700" y="25400"/>
                </a:cubicBezTo>
                <a:cubicBezTo>
                  <a:pt x="450725" y="25400"/>
                  <a:pt x="457350" y="18975"/>
                  <a:pt x="495300" y="0"/>
                </a:cubicBezTo>
                <a:lnTo>
                  <a:pt x="635000" y="533400"/>
                </a:lnTo>
                <a:lnTo>
                  <a:pt x="431800" y="54610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32200" y="2133600"/>
            <a:ext cx="203200" cy="1143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632200" y="2133600"/>
            <a:ext cx="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54700" y="2423274"/>
            <a:ext cx="576454" cy="1524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746500" y="2108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835400" y="2806700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S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57246" y="1282700"/>
            <a:ext cx="576454" cy="15240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8098" y="4826000"/>
            <a:ext cx="26725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codecogs</a:t>
            </a:r>
            <a:endParaRPr lang="en-GB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7146322" y="3134936"/>
            <a:ext cx="1492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Shape (F)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71312" y="4058889"/>
            <a:ext cx="2695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Performance (engines)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53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17" grpId="0" animBg="1"/>
      <p:bldP spid="18" grpId="0"/>
      <p:bldP spid="19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5159" y="365951"/>
            <a:ext cx="7741091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7028" y="86451"/>
            <a:ext cx="3832260" cy="485702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800" dirty="0" smtClean="0"/>
              <a:t>F = ma</a:t>
            </a:r>
          </a:p>
          <a:p>
            <a:pPr marL="36576" indent="0" algn="ctr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 smtClean="0"/>
              <a:t>or, assuming air ~ fluid</a:t>
            </a:r>
          </a:p>
          <a:p>
            <a:pPr marL="36576" indent="0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b="1" dirty="0" smtClean="0">
                <a:solidFill>
                  <a:srgbClr val="FFC000"/>
                </a:solidFill>
              </a:rPr>
              <a:t>S</a:t>
            </a:r>
            <a:r>
              <a:rPr lang="en-US" dirty="0" smtClean="0"/>
              <a:t> ~ 0.3 </a:t>
            </a:r>
            <a:r>
              <a:rPr lang="en-US" sz="1400" dirty="0" smtClean="0"/>
              <a:t>x</a:t>
            </a:r>
            <a:r>
              <a:rPr lang="en-US" dirty="0" smtClean="0"/>
              <a:t> 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r>
              <a:rPr lang="en-US" dirty="0" smtClean="0"/>
              <a:t> </a:t>
            </a:r>
            <a:r>
              <a:rPr lang="en-US" sz="1400" dirty="0" smtClean="0"/>
              <a:t>x </a:t>
            </a:r>
            <a:r>
              <a:rPr lang="en-US" dirty="0" smtClean="0">
                <a:solidFill>
                  <a:srgbClr val="0B387C"/>
                </a:solidFill>
              </a:rPr>
              <a:t>v</a:t>
            </a:r>
            <a:r>
              <a:rPr lang="en-US" dirty="0" smtClean="0"/>
              <a:t>²</a:t>
            </a:r>
          </a:p>
          <a:p>
            <a:pPr marL="36576" indent="0">
              <a:buNone/>
            </a:pPr>
            <a:r>
              <a:rPr lang="en-US" sz="1800" dirty="0" smtClean="0"/>
              <a:t>Where: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W</a:t>
            </a:r>
            <a:r>
              <a:rPr lang="en-US" sz="1400" dirty="0" smtClean="0"/>
              <a:t> = weight of the object (N)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S</a:t>
            </a:r>
            <a:r>
              <a:rPr lang="en-US" sz="1400" dirty="0" smtClean="0"/>
              <a:t> = wing area (m²)</a:t>
            </a:r>
          </a:p>
          <a:p>
            <a:pPr marL="36576" indent="0">
              <a:buNone/>
            </a:pPr>
            <a:r>
              <a:rPr lang="el-GR" sz="1400" dirty="0" smtClean="0">
                <a:solidFill>
                  <a:srgbClr val="00B050"/>
                </a:solidFill>
              </a:rPr>
              <a:t>σ</a:t>
            </a:r>
            <a:r>
              <a:rPr lang="en-US" sz="1400" dirty="0" smtClean="0"/>
              <a:t> = density of air; 1.1 kg/m³ at sea level, 0.4 kg/m³ at 10 km altitude</a:t>
            </a:r>
          </a:p>
          <a:p>
            <a:pPr marL="36576" indent="0">
              <a:buNone/>
            </a:pPr>
            <a:r>
              <a:rPr lang="en-US" sz="1400" dirty="0">
                <a:solidFill>
                  <a:srgbClr val="0B387C"/>
                </a:solidFill>
              </a:rPr>
              <a:t>v</a:t>
            </a:r>
            <a:r>
              <a:rPr lang="en-US" sz="1400" dirty="0" smtClean="0"/>
              <a:t> = (constant) cruising speed (m/s)</a:t>
            </a:r>
          </a:p>
          <a:p>
            <a:pPr marL="36576" indent="0">
              <a:buNone/>
            </a:pPr>
            <a:endParaRPr lang="en-US" sz="1400" dirty="0"/>
          </a:p>
          <a:p>
            <a:pPr marL="36576" indent="0">
              <a:buNone/>
            </a:pPr>
            <a:r>
              <a:rPr lang="en-US" sz="1400" dirty="0" smtClean="0"/>
              <a:t>So at low altitudes</a:t>
            </a:r>
          </a:p>
          <a:p>
            <a:pPr marL="36576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W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sz="1400" dirty="0">
                <a:solidFill>
                  <a:srgbClr val="FFC000"/>
                </a:solidFill>
              </a:rPr>
              <a:t>S</a:t>
            </a:r>
            <a:r>
              <a:rPr lang="en-US" sz="1400" dirty="0"/>
              <a:t> ~ </a:t>
            </a:r>
            <a:r>
              <a:rPr lang="en-US" sz="1400" dirty="0" smtClean="0"/>
              <a:t>0.4 </a:t>
            </a:r>
            <a:r>
              <a:rPr lang="en-US" sz="1050" dirty="0"/>
              <a:t>x </a:t>
            </a:r>
            <a:r>
              <a:rPr lang="en-US" sz="1400" dirty="0">
                <a:solidFill>
                  <a:srgbClr val="0B387C"/>
                </a:solidFill>
              </a:rPr>
              <a:t>v</a:t>
            </a:r>
            <a:r>
              <a:rPr lang="en-US" sz="1400" dirty="0"/>
              <a:t>²</a:t>
            </a:r>
          </a:p>
          <a:p>
            <a:pPr marL="36576" indent="0">
              <a:buNone/>
            </a:pP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68"/>
            <a:ext cx="4808748" cy="512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0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uiExpan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5159" y="365951"/>
            <a:ext cx="7788716" cy="460749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7756" y="548039"/>
            <a:ext cx="4493335" cy="455736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800" dirty="0" smtClean="0"/>
              <a:t>How fast did Daedalus fly?</a:t>
            </a:r>
          </a:p>
          <a:p>
            <a:pPr marL="36576" indent="0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W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sz="1600" dirty="0" smtClean="0">
                <a:solidFill>
                  <a:srgbClr val="FFC000"/>
                </a:solidFill>
              </a:rPr>
              <a:t>S</a:t>
            </a:r>
            <a:r>
              <a:rPr lang="en-US" sz="1600" dirty="0" smtClean="0"/>
              <a:t> </a:t>
            </a:r>
            <a:r>
              <a:rPr lang="en-US" sz="1600" dirty="0"/>
              <a:t>~ 0.4 x </a:t>
            </a:r>
            <a:r>
              <a:rPr lang="en-US" sz="1600" dirty="0" smtClean="0">
                <a:solidFill>
                  <a:srgbClr val="0B387C"/>
                </a:solidFill>
              </a:rPr>
              <a:t>v</a:t>
            </a:r>
            <a:r>
              <a:rPr lang="en-US" sz="1600" dirty="0" smtClean="0"/>
              <a:t>²</a:t>
            </a:r>
          </a:p>
          <a:p>
            <a:pPr marL="36576" indent="0" algn="ctr">
              <a:buNone/>
            </a:pPr>
            <a:r>
              <a:rPr lang="en-US" sz="1400" dirty="0" smtClean="0"/>
              <a:t>(at </a:t>
            </a:r>
            <a:r>
              <a:rPr lang="en-US" sz="1400" dirty="0"/>
              <a:t>low </a:t>
            </a:r>
            <a:r>
              <a:rPr lang="en-US" sz="1400" dirty="0" smtClean="0"/>
              <a:t>altitudes)</a:t>
            </a:r>
            <a:endParaRPr lang="en-US" sz="1400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W</a:t>
            </a:r>
            <a:r>
              <a:rPr lang="en-US" sz="1400" dirty="0" smtClean="0"/>
              <a:t> = weight of the object (750N)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S</a:t>
            </a:r>
            <a:r>
              <a:rPr lang="en-US" sz="1400" dirty="0" smtClean="0"/>
              <a:t> = wing area (2 m²)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B387C"/>
                </a:solidFill>
              </a:rPr>
              <a:t>v</a:t>
            </a:r>
            <a:r>
              <a:rPr lang="en-US" sz="1400" dirty="0" smtClean="0"/>
              <a:t> = cruising speed (m/s) ~ 30 m/s = 110 km/h</a:t>
            </a:r>
          </a:p>
          <a:p>
            <a:pPr marL="36576" indent="0">
              <a:buNone/>
            </a:pPr>
            <a:endParaRPr lang="en-US" sz="1400" dirty="0"/>
          </a:p>
          <a:p>
            <a:pPr marL="36576" indent="0">
              <a:buNone/>
            </a:pP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33" y="706841"/>
            <a:ext cx="3115168" cy="211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8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5159" y="365951"/>
            <a:ext cx="8556104" cy="460749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7756" y="586139"/>
            <a:ext cx="4493335" cy="455736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800" dirty="0" smtClean="0"/>
              <a:t>Did my Uncle </a:t>
            </a:r>
            <a:r>
              <a:rPr lang="en-US" sz="2800" dirty="0" err="1" smtClean="0"/>
              <a:t>Alport’s</a:t>
            </a:r>
            <a:r>
              <a:rPr lang="en-US" sz="2800" dirty="0" smtClean="0"/>
              <a:t> Opel </a:t>
            </a:r>
            <a:r>
              <a:rPr lang="en-US" sz="2800" i="1" dirty="0" smtClean="0"/>
              <a:t>Really</a:t>
            </a:r>
            <a:r>
              <a:rPr lang="en-US" sz="2800" dirty="0" smtClean="0"/>
              <a:t> Fly?</a:t>
            </a:r>
          </a:p>
          <a:p>
            <a:pPr marL="36576" indent="0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W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sz="1600" dirty="0" smtClean="0">
                <a:solidFill>
                  <a:srgbClr val="FFC000"/>
                </a:solidFill>
              </a:rPr>
              <a:t>S</a:t>
            </a:r>
            <a:r>
              <a:rPr lang="en-US" sz="1600" dirty="0" smtClean="0"/>
              <a:t> </a:t>
            </a:r>
            <a:r>
              <a:rPr lang="en-US" sz="1600" dirty="0"/>
              <a:t>~ 0.4 x </a:t>
            </a:r>
            <a:r>
              <a:rPr lang="en-US" sz="1600" dirty="0" smtClean="0">
                <a:solidFill>
                  <a:srgbClr val="0B387C"/>
                </a:solidFill>
              </a:rPr>
              <a:t>v</a:t>
            </a:r>
            <a:r>
              <a:rPr lang="en-US" sz="1600" dirty="0" smtClean="0"/>
              <a:t>²</a:t>
            </a:r>
          </a:p>
          <a:p>
            <a:pPr marL="36576" indent="0" algn="ctr">
              <a:buNone/>
            </a:pPr>
            <a:r>
              <a:rPr lang="en-US" sz="1400" dirty="0" smtClean="0"/>
              <a:t>(at </a:t>
            </a:r>
            <a:r>
              <a:rPr lang="en-US" sz="1400" dirty="0"/>
              <a:t>low </a:t>
            </a:r>
            <a:r>
              <a:rPr lang="en-US" sz="1400" dirty="0" smtClean="0"/>
              <a:t>altitudes)</a:t>
            </a:r>
            <a:endParaRPr lang="en-US" sz="1400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W</a:t>
            </a:r>
            <a:r>
              <a:rPr lang="en-US" sz="1400" dirty="0" smtClean="0"/>
              <a:t> = weight of the object (8500N)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S</a:t>
            </a:r>
            <a:r>
              <a:rPr lang="en-US" sz="1400" dirty="0" smtClean="0"/>
              <a:t> = wing area (7 m²)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B387C"/>
                </a:solidFill>
              </a:rPr>
              <a:t>v</a:t>
            </a:r>
            <a:r>
              <a:rPr lang="en-US" sz="1400" dirty="0" smtClean="0"/>
              <a:t> = cruising speed (m/s) ~ 55 m/s = 200 km/h</a:t>
            </a:r>
          </a:p>
          <a:p>
            <a:pPr marL="36576" indent="0">
              <a:buNone/>
            </a:pPr>
            <a:endParaRPr lang="en-US" sz="1400" dirty="0"/>
          </a:p>
          <a:p>
            <a:pPr marL="36576" indent="0">
              <a:buNone/>
            </a:pP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82" y="708244"/>
            <a:ext cx="3399154" cy="215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2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55159" y="365951"/>
            <a:ext cx="7750616" cy="444417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42"/>
            <a:ext cx="7581900" cy="516947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1242" y="825790"/>
            <a:ext cx="7511407" cy="4222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Transport a lot of cargo (originally)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Fly non-stop long distances (Europe-US)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Be fuel-efficient (i.e. good aerodynamics, good </a:t>
            </a:r>
            <a:r>
              <a:rPr lang="en-US" dirty="0" err="1" smtClean="0">
                <a:solidFill>
                  <a:srgbClr val="FFFF00"/>
                </a:solidFill>
              </a:rPr>
              <a:t>Ar</a:t>
            </a:r>
            <a:r>
              <a:rPr lang="en-US" dirty="0" smtClean="0">
                <a:solidFill>
                  <a:srgbClr val="FFFF00"/>
                </a:solidFill>
              </a:rPr>
              <a:t> and F)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Take off and land in existing (big) airports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Return back to home base the same day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Fast turnaround time (cargo handling, aircraft servicing)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+ Other criteria (not relevant for us today)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596" y="1249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WHAT DOES OUR JUMBO NEED TO DO?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25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uiExpand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64" y="0"/>
            <a:ext cx="400994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034" y="256478"/>
            <a:ext cx="451624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us Start with the Aerodynamics</a:t>
            </a:r>
          </a:p>
          <a:p>
            <a:endParaRPr lang="en-US" dirty="0"/>
          </a:p>
          <a:p>
            <a:r>
              <a:rPr lang="en-US" dirty="0" smtClean="0"/>
              <a:t>Looking for inspiration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</a:t>
            </a:r>
            <a:r>
              <a:rPr lang="en-US" sz="1600" dirty="0" smtClean="0"/>
              <a:t>eavy migrating birds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high Aspect Ratio (</a:t>
            </a:r>
            <a:r>
              <a:rPr lang="en-US" sz="1600" dirty="0" err="1" smtClean="0"/>
              <a:t>Ar</a:t>
            </a:r>
            <a:r>
              <a:rPr lang="en-US" sz="1600" dirty="0" smtClean="0"/>
              <a:t>) and Finesse (F)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-579863" y="5675971"/>
            <a:ext cx="19291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H. </a:t>
            </a:r>
            <a:r>
              <a:rPr lang="en-US" sz="1100" dirty="0" err="1" smtClean="0"/>
              <a:t>Tennekes</a:t>
            </a:r>
            <a:r>
              <a:rPr lang="en-US" sz="1100" dirty="0" smtClean="0"/>
              <a:t> (2009)</a:t>
            </a:r>
            <a:endParaRPr lang="en-GB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16556" y="4766674"/>
            <a:ext cx="2630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smtClean="0"/>
              <a:t>H. </a:t>
            </a:r>
            <a:r>
              <a:rPr lang="fr-CH" sz="900" dirty="0" err="1" smtClean="0"/>
              <a:t>Tennekes</a:t>
            </a:r>
            <a:r>
              <a:rPr lang="fr-CH" sz="900" dirty="0" smtClean="0"/>
              <a:t> (2009)</a:t>
            </a:r>
            <a:endParaRPr lang="en-GB" sz="900" dirty="0"/>
          </a:p>
        </p:txBody>
      </p:sp>
      <p:sp>
        <p:nvSpPr>
          <p:cNvPr id="6" name="Rectangle 5"/>
          <p:cNvSpPr/>
          <p:nvPr/>
        </p:nvSpPr>
        <p:spPr>
          <a:xfrm>
            <a:off x="704850" y="4314825"/>
            <a:ext cx="3038475" cy="3619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42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7" y="82589"/>
            <a:ext cx="7460830" cy="496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8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20" y="0"/>
            <a:ext cx="77152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74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08" y="343638"/>
            <a:ext cx="8021515" cy="450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2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987408"/>
            <a:ext cx="9153591" cy="772334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736609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357" y="921013"/>
            <a:ext cx="4673590" cy="311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0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945" y="373776"/>
            <a:ext cx="5467350" cy="4067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61" y="382902"/>
            <a:ext cx="4379749" cy="47605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276" y="-10276"/>
            <a:ext cx="9094019" cy="51435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/>
          </a:bodyPr>
          <a:lstStyle/>
          <a:p>
            <a:r>
              <a:rPr lang="en-US" dirty="0" smtClean="0"/>
              <a:t>We assume 6h service + 3h turnaround + 15h flying time per day (</a:t>
            </a:r>
            <a:r>
              <a:rPr lang="en-US" dirty="0" err="1" smtClean="0"/>
              <a:t>ie</a:t>
            </a:r>
            <a:r>
              <a:rPr lang="en-US" dirty="0" smtClean="0"/>
              <a:t>. 2 x 7.5 h)</a:t>
            </a:r>
          </a:p>
          <a:p>
            <a:r>
              <a:rPr lang="en-US" dirty="0" smtClean="0"/>
              <a:t>Distance Frankfurt – New York is </a:t>
            </a:r>
            <a:r>
              <a:rPr lang="en-US" dirty="0"/>
              <a:t>~ </a:t>
            </a:r>
            <a:r>
              <a:rPr lang="en-US" dirty="0" smtClean="0"/>
              <a:t> 6300 km + small margin (say, 200 km) =&gt; v &lt; 870 km/h</a:t>
            </a:r>
          </a:p>
          <a:p>
            <a:r>
              <a:rPr lang="en-US" dirty="0">
                <a:solidFill>
                  <a:srgbClr val="FF0000"/>
                </a:solidFill>
              </a:rPr>
              <a:t>W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b="1" dirty="0">
                <a:solidFill>
                  <a:srgbClr val="FFC000"/>
                </a:solidFill>
              </a:rPr>
              <a:t>S</a:t>
            </a:r>
            <a:r>
              <a:rPr lang="en-US" dirty="0"/>
              <a:t> ~ 0.3 </a:t>
            </a:r>
            <a:r>
              <a:rPr lang="en-US" sz="1400" dirty="0"/>
              <a:t>x</a:t>
            </a:r>
            <a:r>
              <a:rPr lang="en-US" dirty="0"/>
              <a:t> </a:t>
            </a:r>
            <a:r>
              <a:rPr lang="el-GR" dirty="0">
                <a:solidFill>
                  <a:srgbClr val="00B050"/>
                </a:solidFill>
              </a:rPr>
              <a:t>σ</a:t>
            </a:r>
            <a:r>
              <a:rPr lang="en-US" dirty="0"/>
              <a:t> </a:t>
            </a:r>
            <a:r>
              <a:rPr lang="en-US" sz="1400" dirty="0"/>
              <a:t>x </a:t>
            </a:r>
            <a:r>
              <a:rPr lang="en-US" dirty="0" smtClean="0">
                <a:solidFill>
                  <a:srgbClr val="0B387C"/>
                </a:solidFill>
              </a:rPr>
              <a:t>v</a:t>
            </a:r>
            <a:r>
              <a:rPr lang="en-US" dirty="0" smtClean="0"/>
              <a:t>² &lt; 7000 N/m²</a:t>
            </a:r>
            <a:endParaRPr lang="en-US" dirty="0"/>
          </a:p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Ar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= </a:t>
            </a:r>
            <a:r>
              <a:rPr lang="en-US" dirty="0" smtClean="0"/>
              <a:t>b²/</a:t>
            </a:r>
            <a:r>
              <a:rPr lang="en-US" b="1" dirty="0" smtClean="0">
                <a:solidFill>
                  <a:srgbClr val="FFC000"/>
                </a:solidFill>
              </a:rPr>
              <a:t>S</a:t>
            </a:r>
            <a:r>
              <a:rPr lang="en-US" sz="19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large</a:t>
            </a:r>
            <a:r>
              <a:rPr lang="en-US" sz="19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100" dirty="0" smtClean="0">
                <a:solidFill>
                  <a:schemeClr val="accent6">
                    <a:lumMod val="50000"/>
                  </a:schemeClr>
                </a:solidFill>
              </a:rPr>
              <a:t>airport taxiways are max. 80 m wide (max b!)</a:t>
            </a:r>
            <a:endParaRPr lang="en-US" dirty="0" smtClean="0"/>
          </a:p>
          <a:p>
            <a:r>
              <a:rPr lang="en-US" dirty="0" smtClean="0"/>
              <a:t>An average </a:t>
            </a:r>
            <a:r>
              <a:rPr lang="en-US" dirty="0"/>
              <a:t>albatross </a:t>
            </a:r>
            <a:r>
              <a:rPr lang="en-US" dirty="0" err="1" smtClean="0"/>
              <a:t>Ar</a:t>
            </a:r>
            <a:r>
              <a:rPr lang="en-US" dirty="0" smtClean="0"/>
              <a:t> ~ 19 =&gt; S ~ 340 m² =&gt; W </a:t>
            </a:r>
            <a:r>
              <a:rPr lang="en-US" dirty="0"/>
              <a:t>~ </a:t>
            </a:r>
            <a:r>
              <a:rPr lang="en-US" dirty="0" smtClean="0"/>
              <a:t>2600 </a:t>
            </a:r>
            <a:r>
              <a:rPr lang="en-US" dirty="0" err="1" smtClean="0"/>
              <a:t>kN</a:t>
            </a:r>
            <a:r>
              <a:rPr lang="en-US" dirty="0" smtClean="0"/>
              <a:t> (260 </a:t>
            </a:r>
            <a:r>
              <a:rPr lang="en-US" dirty="0" err="1" smtClean="0"/>
              <a:t>tn</a:t>
            </a:r>
            <a:r>
              <a:rPr lang="en-US" dirty="0" smtClean="0"/>
              <a:t>)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011" y="44247"/>
            <a:ext cx="7128967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INITIAL INPUT PARAMETERS (ROUGH GUESS)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644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952827" y="105891"/>
            <a:ext cx="5743388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DESIGN CYCLE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93217" y="657552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808252" y="1952094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811766" y="647276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90764" y="625020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904223" y="3448696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154211" y="1917850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39735" y="1109608"/>
            <a:ext cx="1479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Range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3263" y="2340798"/>
            <a:ext cx="147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Cruising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(C) speed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    v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1852" y="1065094"/>
            <a:ext cx="1479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Wing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load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 W/S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84722" y="1125028"/>
            <a:ext cx="147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Thrust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&amp;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Weight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T, W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2633" y="2357923"/>
            <a:ext cx="1479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Aspect Ratio</a:t>
            </a:r>
          </a:p>
          <a:p>
            <a:pPr algn="ctr"/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Ar -&gt; b -&gt; 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2851" y="3804869"/>
            <a:ext cx="147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Engine fuel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consumption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(SFC)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endCxn id="7" idx="1"/>
          </p:cNvCxnSpPr>
          <p:nvPr/>
        </p:nvCxnSpPr>
        <p:spPr>
          <a:xfrm>
            <a:off x="1921267" y="1917850"/>
            <a:ext cx="211982" cy="2388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" idx="3"/>
          </p:cNvCxnSpPr>
          <p:nvPr/>
        </p:nvCxnSpPr>
        <p:spPr>
          <a:xfrm flipV="1">
            <a:off x="3595955" y="1850209"/>
            <a:ext cx="222259" cy="2046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5" idx="5"/>
          </p:cNvCxnSpPr>
          <p:nvPr/>
        </p:nvCxnSpPr>
        <p:spPr>
          <a:xfrm>
            <a:off x="5387438" y="1850209"/>
            <a:ext cx="301026" cy="2046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2" idx="7"/>
          </p:cNvCxnSpPr>
          <p:nvPr/>
        </p:nvCxnSpPr>
        <p:spPr>
          <a:xfrm flipV="1">
            <a:off x="7048432" y="1917850"/>
            <a:ext cx="194849" cy="2046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4"/>
          </p:cNvCxnSpPr>
          <p:nvPr/>
        </p:nvCxnSpPr>
        <p:spPr>
          <a:xfrm flipH="1">
            <a:off x="7484722" y="2044561"/>
            <a:ext cx="436653" cy="14820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1" idx="2"/>
          </p:cNvCxnSpPr>
          <p:nvPr/>
        </p:nvCxnSpPr>
        <p:spPr>
          <a:xfrm rot="10800000">
            <a:off x="1099335" y="4147339"/>
            <a:ext cx="4804888" cy="1"/>
          </a:xfrm>
          <a:prstGeom prst="bent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129953" y="2022305"/>
            <a:ext cx="0" cy="212503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74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076511" y="258291"/>
            <a:ext cx="7562664" cy="55133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PERFORMANCE OF CIVIL AIRCRAFTS IN 1960s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4935" y="4756935"/>
            <a:ext cx="1304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 smtClean="0">
                <a:solidFill>
                  <a:srgbClr val="12B537"/>
                </a:solidFill>
              </a:rPr>
              <a:t>Wikipedia</a:t>
            </a:r>
            <a:endParaRPr lang="en-GB" sz="1100" dirty="0">
              <a:solidFill>
                <a:srgbClr val="12B537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16" y="3860705"/>
            <a:ext cx="1467488" cy="7880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4282" y="830173"/>
            <a:ext cx="1824095" cy="850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813" y="1898110"/>
            <a:ext cx="9155098" cy="17389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16" y="830226"/>
            <a:ext cx="1625886" cy="8848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6689355" y="-14072548"/>
            <a:ext cx="2622476" cy="17721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8850" y="820269"/>
            <a:ext cx="1324192" cy="8948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8153" y="809625"/>
            <a:ext cx="1382279" cy="8600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93777" y="823233"/>
            <a:ext cx="1447110" cy="8251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5642" y="3860705"/>
            <a:ext cx="1211739" cy="80029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44465" y="3865521"/>
            <a:ext cx="1462121" cy="78327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00772" y="3863694"/>
            <a:ext cx="1177240" cy="78213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78648" y="3854631"/>
            <a:ext cx="1112681" cy="79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6" y="9524"/>
            <a:ext cx="7059217" cy="51339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488536" y="365951"/>
            <a:ext cx="8685232" cy="46170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011" y="105891"/>
            <a:ext cx="6911197" cy="705332"/>
          </a:xfrm>
        </p:spPr>
        <p:txBody>
          <a:bodyPr>
            <a:normAutofit/>
          </a:bodyPr>
          <a:lstStyle/>
          <a:p>
            <a:r>
              <a:rPr lang="en-US" dirty="0" smtClean="0"/>
              <a:t>OUTPUT JUMBO PARAMETERS (1</a:t>
            </a:r>
            <a:r>
              <a:rPr lang="en-US" baseline="30000" dirty="0" smtClean="0"/>
              <a:t>st</a:t>
            </a:r>
            <a:r>
              <a:rPr lang="en-US" dirty="0" smtClean="0"/>
              <a:t> CYCLE)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99730" y="3838353"/>
            <a:ext cx="79850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For the time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being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, let us not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worry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about minor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details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such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as the landing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gear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stabilizers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engine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nacelles, or the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length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diameter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of the fuselage, landing speed or minimum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runway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distances </a:t>
            </a:r>
            <a:r>
              <a:rPr lang="fr-CH" sz="1400" dirty="0" err="1" smtClean="0">
                <a:solidFill>
                  <a:schemeClr val="accent6">
                    <a:lumMod val="50000"/>
                  </a:schemeClr>
                </a:solidFill>
              </a:rPr>
              <a:t>etc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 …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5575"/>
            <a:ext cx="9144000" cy="887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7000" y="1562100"/>
            <a:ext cx="2679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Let us optimize on </a:t>
            </a:r>
            <a:r>
              <a:rPr lang="en-US" sz="1400" dirty="0" smtClean="0">
                <a:solidFill>
                  <a:srgbClr val="12B537"/>
                </a:solidFill>
              </a:rPr>
              <a:t>Cargo</a:t>
            </a:r>
            <a:endParaRPr lang="en-GB" sz="1400" dirty="0">
              <a:solidFill>
                <a:srgbClr val="12B5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6" y="9524"/>
            <a:ext cx="7059217" cy="51339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488344" y="365951"/>
            <a:ext cx="8685232" cy="46170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011" y="105891"/>
            <a:ext cx="6911197" cy="705332"/>
          </a:xfrm>
        </p:spPr>
        <p:txBody>
          <a:bodyPr>
            <a:normAutofit/>
          </a:bodyPr>
          <a:lstStyle/>
          <a:p>
            <a:r>
              <a:rPr lang="en-US" dirty="0" smtClean="0"/>
              <a:t>OK NOW YOU GO &amp; IMPROVE  (2</a:t>
            </a:r>
            <a:r>
              <a:rPr lang="en-US" baseline="30000" dirty="0" smtClean="0"/>
              <a:t>nd</a:t>
            </a:r>
            <a:r>
              <a:rPr lang="en-US" dirty="0" smtClean="0"/>
              <a:t> CYCLE)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02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1153"/>
            <a:ext cx="8067118" cy="424868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13086" y="105891"/>
            <a:ext cx="6911197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SO THERE WE ARE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9636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" y="-1211"/>
            <a:ext cx="8016859" cy="51344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4661" y="112953"/>
            <a:ext cx="8064464" cy="50202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5"/>
            <a:ext cx="8174760" cy="3944251"/>
          </a:xfrm>
        </p:spPr>
        <p:txBody>
          <a:bodyPr>
            <a:normAutofit/>
          </a:bodyPr>
          <a:lstStyle/>
          <a:p>
            <a:r>
              <a:rPr lang="en-US" dirty="0" smtClean="0"/>
              <a:t>Apart perhaps its engine performance, the jumbo (design) is basically incremental</a:t>
            </a:r>
          </a:p>
          <a:p>
            <a:r>
              <a:rPr lang="en-US" dirty="0" smtClean="0"/>
              <a:t>Socio-economic needs drive such large aircraft designs</a:t>
            </a:r>
          </a:p>
          <a:p>
            <a:r>
              <a:rPr lang="en-US" dirty="0" smtClean="0"/>
              <a:t>Less than five engineering parameters determine the aerodynamic design of a large aircraft – but of course there is plenty more to design (interior, cockpit, services etc.)</a:t>
            </a:r>
          </a:p>
          <a:p>
            <a:r>
              <a:rPr lang="en-US" dirty="0" smtClean="0"/>
              <a:t>Performance of large birds does not seem to fall under the spell of neoclassical economics and business thinking -&gt; Not much help in optimizing aircraft design?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DO WE </a:t>
            </a:r>
            <a:r>
              <a:rPr lang="en-US" dirty="0" smtClean="0"/>
              <a:t>TAKE AWAY FROM ALL OF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uiExpan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4958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THANK YOU</a:t>
            </a:r>
          </a:p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Email: markus.nordberg@cern.ch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Skype: phone-</a:t>
            </a:r>
            <a:r>
              <a:rPr lang="en-US" dirty="0" err="1" smtClean="0">
                <a:solidFill>
                  <a:srgbClr val="FFFFFF"/>
                </a:solidFill>
              </a:rPr>
              <a:t>markus</a:t>
            </a:r>
            <a:endParaRPr lang="en-US" dirty="0" smtClean="0">
              <a:solidFill>
                <a:srgbClr val="FFFFFF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rot="20392105">
            <a:off x="164353" y="2181412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012838">
            <a:off x="156274" y="2208030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9786" y="2222282"/>
            <a:ext cx="3349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ASSIGNMENT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683301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462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8781" y="-1"/>
            <a:ext cx="5118410" cy="52438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23623" y="1939435"/>
            <a:ext cx="51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10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3636" y="2736850"/>
            <a:ext cx="51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0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1736" y="164535"/>
            <a:ext cx="739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Finesse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48510" y="164535"/>
            <a:ext cx="38174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design a passenger aircraft that fulfills the following needs: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Highly economical to fly (F higher than 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Cruising speed less than current large jets (but above TGV)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Can land and take off from existing airports or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Integral element of a new, compelling business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Its appearance is perceived as unique or distinctive in the market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682474" y="3515971"/>
            <a:ext cx="51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4</a:t>
            </a:r>
            <a:r>
              <a:rPr lang="en-US" sz="1000" dirty="0" smtClean="0">
                <a:solidFill>
                  <a:srgbClr val="FF0000"/>
                </a:solidFill>
              </a:rPr>
              <a:t>0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113069" y="2901056"/>
            <a:ext cx="1213603" cy="920930"/>
          </a:xfrm>
          <a:prstGeom prst="ellipse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alpha val="41000"/>
                  <a:lumMod val="98000"/>
                  <a:lumOff val="2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-364106" y="5080069"/>
            <a:ext cx="19291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H. </a:t>
            </a:r>
            <a:r>
              <a:rPr lang="en-US" sz="800" dirty="0" err="1" smtClean="0"/>
              <a:t>Tennekes</a:t>
            </a:r>
            <a:r>
              <a:rPr lang="en-US" sz="800" dirty="0" smtClean="0"/>
              <a:t> (2009)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8798744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 photo TSFCMI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78" y="577279"/>
            <a:ext cx="6456023" cy="447760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917915" y="2917857"/>
            <a:ext cx="3226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List of </a:t>
            </a:r>
            <a:r>
              <a:rPr lang="fr-CH" sz="1100" dirty="0" err="1" smtClean="0"/>
              <a:t>engines</a:t>
            </a:r>
            <a:endParaRPr lang="fr-CH" sz="1100" dirty="0" smtClean="0"/>
          </a:p>
          <a:p>
            <a:endParaRPr lang="fr-CH" sz="1100" dirty="0"/>
          </a:p>
          <a:p>
            <a:r>
              <a:rPr lang="en-GB" sz="1000" dirty="0"/>
              <a:t>https://en.wikipedia.org/wiki/List_of_aircraft_engines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97363" y="1150708"/>
            <a:ext cx="3287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To </a:t>
            </a:r>
            <a:r>
              <a:rPr lang="fr-CH" sz="1200" dirty="0" err="1" smtClean="0"/>
              <a:t>obtain</a:t>
            </a:r>
            <a:r>
              <a:rPr lang="fr-CH" sz="1200" dirty="0" smtClean="0"/>
              <a:t> fuel </a:t>
            </a:r>
            <a:r>
              <a:rPr lang="fr-CH" sz="1200" dirty="0" err="1" smtClean="0"/>
              <a:t>consumption</a:t>
            </a:r>
            <a:r>
              <a:rPr lang="fr-CH" sz="1200" dirty="0" smtClean="0"/>
              <a:t> in </a:t>
            </a:r>
            <a:r>
              <a:rPr lang="fr-CH" sz="1200" dirty="0" err="1" smtClean="0"/>
              <a:t>tn</a:t>
            </a:r>
            <a:r>
              <a:rPr lang="fr-CH" sz="1200" dirty="0" smtClean="0"/>
              <a:t>/h,</a:t>
            </a:r>
          </a:p>
          <a:p>
            <a:endParaRPr lang="fr-CH" sz="1200" dirty="0"/>
          </a:p>
          <a:p>
            <a:r>
              <a:rPr lang="fr-CH" sz="1200" dirty="0" smtClean="0"/>
              <a:t>= (TSFC x </a:t>
            </a:r>
            <a:r>
              <a:rPr lang="fr-CH" sz="1200" dirty="0" err="1" smtClean="0"/>
              <a:t>Thrust</a:t>
            </a:r>
            <a:r>
              <a:rPr lang="fr-CH" sz="1200" dirty="0" smtClean="0"/>
              <a:t> (</a:t>
            </a:r>
            <a:r>
              <a:rPr lang="fr-CH" sz="1200" dirty="0" err="1" smtClean="0"/>
              <a:t>kN</a:t>
            </a:r>
            <a:r>
              <a:rPr lang="fr-CH" sz="1200" dirty="0" smtClean="0"/>
              <a:t>) x 3600)/100’000</a:t>
            </a:r>
            <a:endParaRPr lang="en-GB" sz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48011" y="105890"/>
            <a:ext cx="7033651" cy="7776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EVOLUTION OF JET ENGINE (FUEL CONSUMPTION)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006975" y="4869948"/>
            <a:ext cx="1674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 smtClean="0"/>
              <a:t>PPRuNe</a:t>
            </a:r>
            <a:r>
              <a:rPr lang="fr-CH" sz="1100" dirty="0" smtClean="0"/>
              <a:t> Forum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2234219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4" y="0"/>
            <a:ext cx="7261412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04208" y="1150708"/>
            <a:ext cx="3657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To </a:t>
            </a:r>
            <a:r>
              <a:rPr lang="fr-CH" sz="1100" dirty="0" err="1" smtClean="0"/>
              <a:t>obtain</a:t>
            </a:r>
            <a:r>
              <a:rPr lang="fr-CH" sz="1100" dirty="0" smtClean="0"/>
              <a:t> fuel </a:t>
            </a:r>
            <a:r>
              <a:rPr lang="fr-CH" sz="1100" dirty="0" err="1" smtClean="0"/>
              <a:t>consumption</a:t>
            </a:r>
            <a:r>
              <a:rPr lang="fr-CH" sz="1100" dirty="0" smtClean="0"/>
              <a:t> in mg/Ns, </a:t>
            </a:r>
            <a:r>
              <a:rPr lang="fr-CH" sz="1100" dirty="0" err="1" smtClean="0"/>
              <a:t>multiply</a:t>
            </a:r>
            <a:r>
              <a:rPr lang="fr-CH" sz="1100" dirty="0" smtClean="0"/>
              <a:t> by 28</a:t>
            </a:r>
          </a:p>
        </p:txBody>
      </p:sp>
    </p:spTree>
    <p:extLst>
      <p:ext uri="{BB962C8B-B14F-4D97-AF65-F5344CB8AC3E}">
        <p14:creationId xmlns:p14="http://schemas.microsoft.com/office/powerpoint/2010/main" val="35487793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952827" y="105891"/>
            <a:ext cx="5743388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DESIGN CYCLE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93217" y="657552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808252" y="1952094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811766" y="647276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90764" y="625020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904223" y="3448696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154211" y="1917850"/>
            <a:ext cx="2219218" cy="13972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39735" y="1109608"/>
            <a:ext cx="1479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Range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 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3263" y="2340798"/>
            <a:ext cx="147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Cruising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(C) speed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    v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1852" y="1065094"/>
            <a:ext cx="1479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Wing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load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  W/S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1357" y="1029778"/>
            <a:ext cx="1900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Thrust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&amp;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Weight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T </a:t>
            </a:r>
            <a:r>
              <a:rPr lang="en-US" dirty="0"/>
              <a:t>~ 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W/3.5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45647" y="2234635"/>
            <a:ext cx="147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Finesse</a:t>
            </a:r>
          </a:p>
          <a:p>
            <a:r>
              <a:rPr lang="en-US" dirty="0" smtClean="0"/>
              <a:t>~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6 x √Ar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     -&gt; 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2851" y="3804869"/>
            <a:ext cx="1479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Engine fuel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consumption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(SFC)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endCxn id="7" idx="1"/>
          </p:cNvCxnSpPr>
          <p:nvPr/>
        </p:nvCxnSpPr>
        <p:spPr>
          <a:xfrm>
            <a:off x="1921267" y="1917850"/>
            <a:ext cx="211982" cy="2388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" idx="3"/>
          </p:cNvCxnSpPr>
          <p:nvPr/>
        </p:nvCxnSpPr>
        <p:spPr>
          <a:xfrm flipV="1">
            <a:off x="3595955" y="1850209"/>
            <a:ext cx="222259" cy="2046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5" idx="5"/>
          </p:cNvCxnSpPr>
          <p:nvPr/>
        </p:nvCxnSpPr>
        <p:spPr>
          <a:xfrm>
            <a:off x="5387438" y="1850209"/>
            <a:ext cx="301026" cy="2046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2" idx="7"/>
          </p:cNvCxnSpPr>
          <p:nvPr/>
        </p:nvCxnSpPr>
        <p:spPr>
          <a:xfrm flipV="1">
            <a:off x="7048432" y="1917850"/>
            <a:ext cx="194849" cy="2046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4"/>
          </p:cNvCxnSpPr>
          <p:nvPr/>
        </p:nvCxnSpPr>
        <p:spPr>
          <a:xfrm flipH="1">
            <a:off x="7484722" y="2044561"/>
            <a:ext cx="436653" cy="14820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1" idx="2"/>
          </p:cNvCxnSpPr>
          <p:nvPr/>
        </p:nvCxnSpPr>
        <p:spPr>
          <a:xfrm rot="10800000">
            <a:off x="1099335" y="4147339"/>
            <a:ext cx="4804888" cy="1"/>
          </a:xfrm>
          <a:prstGeom prst="bent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149003" y="2022305"/>
            <a:ext cx="0" cy="212503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5223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657427" y="105891"/>
            <a:ext cx="5743388" cy="39893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DESIGN PARAMETERS OF MODERN CIVIL JETS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47650" y="4810125"/>
            <a:ext cx="1581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>
                <a:solidFill>
                  <a:srgbClr val="12B537"/>
                </a:solidFill>
              </a:rPr>
              <a:t>Wikipedia</a:t>
            </a:r>
            <a:endParaRPr lang="en-GB" sz="1000" dirty="0">
              <a:solidFill>
                <a:srgbClr val="12B537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49" y="576825"/>
            <a:ext cx="7346827" cy="423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789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6" y="9524"/>
            <a:ext cx="7059217" cy="51339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6031" y="365951"/>
            <a:ext cx="8685232" cy="46170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1104" y="105891"/>
            <a:ext cx="6911197" cy="705332"/>
          </a:xfrm>
        </p:spPr>
        <p:txBody>
          <a:bodyPr>
            <a:normAutofit/>
          </a:bodyPr>
          <a:lstStyle/>
          <a:p>
            <a:r>
              <a:rPr lang="en-US" dirty="0" smtClean="0"/>
              <a:t>LET US START (EXERCISE)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6" y="2587989"/>
            <a:ext cx="9131114" cy="53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389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61" y="2222282"/>
            <a:ext cx="8856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BE INSPIRED BY NATURE AND PHYSICS…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107006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61" y="2222282"/>
            <a:ext cx="8856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BUT LET’s NOT GET TOO CARRIED AWAY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28953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61" y="0"/>
            <a:ext cx="470847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718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5" y="238125"/>
            <a:ext cx="60007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89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en-US" dirty="0" smtClean="0"/>
              <a:t>WHY ARE WE DOING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301899"/>
            <a:ext cx="7567086" cy="34534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Like the experiments at CERN, the aerodynamic design of aircraft are also much determined by the laws of physics</a:t>
            </a:r>
          </a:p>
          <a:p>
            <a:r>
              <a:rPr lang="en-US" dirty="0" smtClean="0"/>
              <a:t>We wish to give an example of physics-driven </a:t>
            </a:r>
            <a:r>
              <a:rPr lang="en-US" i="1" dirty="0" smtClean="0"/>
              <a:t>experimentation process</a:t>
            </a:r>
            <a:r>
              <a:rPr lang="en-US" dirty="0" smtClean="0"/>
              <a:t>, requiring cross-disciplinary collaboration</a:t>
            </a:r>
          </a:p>
          <a:p>
            <a:r>
              <a:rPr lang="en-US" dirty="0" smtClean="0"/>
              <a:t>Here, we wish to bring in business management, engineering and design, but driven by physics (i.e. special case)</a:t>
            </a:r>
          </a:p>
          <a:p>
            <a:r>
              <a:rPr lang="en-US" dirty="0" smtClean="0"/>
              <a:t>They </a:t>
            </a:r>
            <a:r>
              <a:rPr lang="en-US" i="1" dirty="0" smtClean="0"/>
              <a:t>all</a:t>
            </a:r>
            <a:r>
              <a:rPr lang="en-US" dirty="0" smtClean="0"/>
              <a:t> contribute, even if the driver here is aerodynamics</a:t>
            </a:r>
          </a:p>
          <a:p>
            <a:r>
              <a:rPr lang="en-US" dirty="0" smtClean="0"/>
              <a:t>Prototyping is a good way to start to learn about the design process (even if incremental)</a:t>
            </a:r>
          </a:p>
          <a:p>
            <a:r>
              <a:rPr lang="en-US" dirty="0" smtClean="0"/>
              <a:t>If we are able to design a stupid jumbo, well, then we can ….</a:t>
            </a:r>
          </a:p>
          <a:p>
            <a:r>
              <a:rPr lang="en-US" dirty="0" smtClean="0"/>
              <a:t>… better judge what looks disruptive rather than just incremental</a:t>
            </a:r>
          </a:p>
          <a:p>
            <a:r>
              <a:rPr lang="en-US" smtClean="0"/>
              <a:t>Physics driven </a:t>
            </a:r>
            <a:r>
              <a:rPr lang="en-US" dirty="0" smtClean="0"/>
              <a:t>Design Thinking is Fun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563" y="394912"/>
            <a:ext cx="6087439" cy="456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569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9284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37" y="400905"/>
            <a:ext cx="6672424" cy="444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5801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0" y="322993"/>
            <a:ext cx="6251825" cy="468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341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76237" cy="6118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0" y="499947"/>
            <a:ext cx="7993159" cy="81833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PLEASE </a:t>
            </a:r>
            <a:r>
              <a:rPr lang="en-US" dirty="0" smtClean="0"/>
              <a:t>REMEMBER </a:t>
            </a:r>
            <a:r>
              <a:rPr lang="en-US" sz="2800" dirty="0" smtClean="0"/>
              <a:t>THAT 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/>
          </a:bodyPr>
          <a:lstStyle/>
          <a:p>
            <a:r>
              <a:rPr lang="en-US" dirty="0" smtClean="0"/>
              <a:t>… Modern aircraft designers are </a:t>
            </a:r>
            <a:r>
              <a:rPr lang="en-US" i="1" dirty="0" smtClean="0"/>
              <a:t>not</a:t>
            </a:r>
            <a:r>
              <a:rPr lang="en-US" dirty="0" smtClean="0"/>
              <a:t> taught like this</a:t>
            </a:r>
          </a:p>
          <a:p>
            <a:pPr lvl="1"/>
            <a:r>
              <a:rPr lang="en-US" dirty="0" smtClean="0"/>
              <a:t>(The difference between this intro and designing real airliners is only about 10 000 hours … But make no mistake, our jumbo will fly)</a:t>
            </a:r>
          </a:p>
          <a:p>
            <a:r>
              <a:rPr lang="en-US" dirty="0" smtClean="0"/>
              <a:t>… Modern aircrafts are </a:t>
            </a:r>
            <a:r>
              <a:rPr lang="en-US" i="1" dirty="0" smtClean="0"/>
              <a:t>not </a:t>
            </a:r>
            <a:r>
              <a:rPr lang="en-US" dirty="0" smtClean="0"/>
              <a:t>designed by MSc-level students</a:t>
            </a:r>
          </a:p>
          <a:p>
            <a:r>
              <a:rPr lang="en-US" dirty="0"/>
              <a:t>… You </a:t>
            </a:r>
            <a:r>
              <a:rPr lang="en-US" dirty="0" smtClean="0"/>
              <a:t>will </a:t>
            </a:r>
            <a:r>
              <a:rPr lang="en-US" i="1" dirty="0" smtClean="0"/>
              <a:t>not</a:t>
            </a:r>
            <a:r>
              <a:rPr lang="en-US" dirty="0" smtClean="0"/>
              <a:t> be </a:t>
            </a:r>
            <a:r>
              <a:rPr lang="en-US" dirty="0"/>
              <a:t>a certified aircraft designer after this </a:t>
            </a:r>
            <a:r>
              <a:rPr lang="en-US" dirty="0" smtClean="0"/>
              <a:t>course</a:t>
            </a:r>
          </a:p>
          <a:p>
            <a:r>
              <a:rPr lang="en-US" dirty="0" smtClean="0"/>
              <a:t>… Folks at CERN can’t do </a:t>
            </a:r>
            <a:r>
              <a:rPr lang="en-US" i="1" dirty="0" smtClean="0"/>
              <a:t>anything</a:t>
            </a:r>
          </a:p>
          <a:p>
            <a:pPr lvl="1"/>
            <a:r>
              <a:rPr lang="en-US" dirty="0" smtClean="0"/>
              <a:t>(Alas - but they do know how far the laws of physics will take you)</a:t>
            </a:r>
          </a:p>
        </p:txBody>
      </p:sp>
    </p:spTree>
    <p:extLst>
      <p:ext uri="{BB962C8B-B14F-4D97-AF65-F5344CB8AC3E}">
        <p14:creationId xmlns:p14="http://schemas.microsoft.com/office/powerpoint/2010/main" val="6171696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26" y="2061567"/>
            <a:ext cx="5427190" cy="30030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204" y="2073318"/>
            <a:ext cx="2329791" cy="13121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360" y="3690573"/>
            <a:ext cx="2050686" cy="1367124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55055" y="638899"/>
            <a:ext cx="4269670" cy="705332"/>
          </a:xfrm>
        </p:spPr>
        <p:txBody>
          <a:bodyPr/>
          <a:lstStyle/>
          <a:p>
            <a:r>
              <a:rPr lang="en-US" dirty="0" smtClean="0"/>
              <a:t>LET US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84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2609" y="60069"/>
            <a:ext cx="5617891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WHO DESIGNED THIS?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67" y="695262"/>
            <a:ext cx="6892627" cy="431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214" y="234727"/>
            <a:ext cx="5617891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OR THIS?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" y="933449"/>
            <a:ext cx="7277100" cy="409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6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802" y="234727"/>
            <a:ext cx="8410328" cy="494738"/>
          </a:xfrm>
        </p:spPr>
        <p:txBody>
          <a:bodyPr>
            <a:noAutofit/>
          </a:bodyPr>
          <a:lstStyle/>
          <a:p>
            <a:r>
              <a:rPr lang="en-US" sz="2000" dirty="0" smtClean="0"/>
              <a:t>USUALLY GROUP DESIGNING COMES UP WITH THINGS LIKE THESE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65" y="2948684"/>
            <a:ext cx="3370105" cy="20942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44" y="1784491"/>
            <a:ext cx="3490796" cy="23181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7" y="1017142"/>
            <a:ext cx="3377063" cy="182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7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7007</TotalTime>
  <Words>1069</Words>
  <Application>Microsoft Office PowerPoint</Application>
  <PresentationFormat>On-screen Show (16:9)</PresentationFormat>
  <Paragraphs>156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Arial</vt:lpstr>
      <vt:lpstr>Calibri</vt:lpstr>
      <vt:lpstr>CERNCorporate16-9</vt:lpstr>
      <vt:lpstr>Inspired by Physics - How to Design a Flying Jumbo Jet  - in Just One Hour </vt:lpstr>
      <vt:lpstr>PowerPoint Presentation</vt:lpstr>
      <vt:lpstr>PowerPoint Presentation</vt:lpstr>
      <vt:lpstr>WHY ARE WE DOING THIS?</vt:lpstr>
      <vt:lpstr>PLEASE REMEMBER THAT …</vt:lpstr>
      <vt:lpstr>LET US START</vt:lpstr>
      <vt:lpstr>WHO DESIGNED THIS?</vt:lpstr>
      <vt:lpstr>OR THIS?</vt:lpstr>
      <vt:lpstr>USUALLY GROUP DESIGNING COMES UP WITH THINGS LIKE THESE</vt:lpstr>
      <vt:lpstr>NATURE SEEMS TO KNOW ITS SHAPES WELL</vt:lpstr>
      <vt:lpstr>ALL YOU NEED TODAY TO KNOW ABOUT THE THEORY</vt:lpstr>
      <vt:lpstr>PowerPoint Presentation</vt:lpstr>
      <vt:lpstr>PowerPoint Presentation</vt:lpstr>
      <vt:lpstr>PowerPoint Presentation</vt:lpstr>
      <vt:lpstr>WHAT DOES OUR JUMBO NEED TO DO?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INITIAL INPUT PARAMETERS (ROUGH GUESS)</vt:lpstr>
      <vt:lpstr>PowerPoint Presentation</vt:lpstr>
      <vt:lpstr>PowerPoint Presentation</vt:lpstr>
      <vt:lpstr>OUTPUT JUMBO PARAMETERS (1st CYCLE)</vt:lpstr>
      <vt:lpstr>OK NOW YOU GO &amp; IMPROVE  (2nd CYCLE)</vt:lpstr>
      <vt:lpstr>PowerPoint Presentation</vt:lpstr>
      <vt:lpstr>WHAT DO WE TAKE AWAY FROM ALL OF THIS?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 US START (EXERCISE)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391</cp:revision>
  <cp:lastPrinted>2016-08-22T15:26:40Z</cp:lastPrinted>
  <dcterms:created xsi:type="dcterms:W3CDTF">2012-11-30T11:04:26Z</dcterms:created>
  <dcterms:modified xsi:type="dcterms:W3CDTF">2019-12-17T11:18:01Z</dcterms:modified>
</cp:coreProperties>
</file>