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712" r:id="rId2"/>
  </p:sldMasterIdLst>
  <p:notesMasterIdLst>
    <p:notesMasterId r:id="rId70"/>
  </p:notesMasterIdLst>
  <p:handoutMasterIdLst>
    <p:handoutMasterId r:id="rId71"/>
  </p:handoutMasterIdLst>
  <p:sldIdLst>
    <p:sldId id="340" r:id="rId3"/>
    <p:sldId id="1142" r:id="rId4"/>
    <p:sldId id="1143" r:id="rId5"/>
    <p:sldId id="1328" r:id="rId6"/>
    <p:sldId id="584" r:id="rId7"/>
    <p:sldId id="1160" r:id="rId8"/>
    <p:sldId id="406" r:id="rId9"/>
    <p:sldId id="1181" r:id="rId10"/>
    <p:sldId id="1366" r:id="rId11"/>
    <p:sldId id="405" r:id="rId12"/>
    <p:sldId id="1364" r:id="rId13"/>
    <p:sldId id="1365" r:id="rId14"/>
    <p:sldId id="682" r:id="rId15"/>
    <p:sldId id="1367" r:id="rId16"/>
    <p:sldId id="401" r:id="rId17"/>
    <p:sldId id="1368" r:id="rId18"/>
    <p:sldId id="1369" r:id="rId19"/>
    <p:sldId id="402" r:id="rId20"/>
    <p:sldId id="1327" r:id="rId21"/>
    <p:sldId id="1308" r:id="rId22"/>
    <p:sldId id="1309" r:id="rId23"/>
    <p:sldId id="1310" r:id="rId24"/>
    <p:sldId id="1311" r:id="rId25"/>
    <p:sldId id="1312" r:id="rId26"/>
    <p:sldId id="1313" r:id="rId27"/>
    <p:sldId id="1314" r:id="rId28"/>
    <p:sldId id="1315" r:id="rId29"/>
    <p:sldId id="1316" r:id="rId30"/>
    <p:sldId id="1317" r:id="rId31"/>
    <p:sldId id="1318" r:id="rId32"/>
    <p:sldId id="1319" r:id="rId33"/>
    <p:sldId id="1320" r:id="rId34"/>
    <p:sldId id="1321" r:id="rId35"/>
    <p:sldId id="1322" r:id="rId36"/>
    <p:sldId id="1323" r:id="rId37"/>
    <p:sldId id="1329" r:id="rId38"/>
    <p:sldId id="1330" r:id="rId39"/>
    <p:sldId id="1331" r:id="rId40"/>
    <p:sldId id="1332" r:id="rId41"/>
    <p:sldId id="1333" r:id="rId42"/>
    <p:sldId id="1334" r:id="rId43"/>
    <p:sldId id="1335" r:id="rId44"/>
    <p:sldId id="1336" r:id="rId45"/>
    <p:sldId id="1337" r:id="rId46"/>
    <p:sldId id="1338" r:id="rId47"/>
    <p:sldId id="1339" r:id="rId48"/>
    <p:sldId id="1340" r:id="rId49"/>
    <p:sldId id="1341" r:id="rId50"/>
    <p:sldId id="1342" r:id="rId51"/>
    <p:sldId id="1343" r:id="rId52"/>
    <p:sldId id="1344" r:id="rId53"/>
    <p:sldId id="1348" r:id="rId54"/>
    <p:sldId id="1349" r:id="rId55"/>
    <p:sldId id="1350" r:id="rId56"/>
    <p:sldId id="1351" r:id="rId57"/>
    <p:sldId id="1352" r:id="rId58"/>
    <p:sldId id="1353" r:id="rId59"/>
    <p:sldId id="1354" r:id="rId60"/>
    <p:sldId id="1355" r:id="rId61"/>
    <p:sldId id="1356" r:id="rId62"/>
    <p:sldId id="1357" r:id="rId63"/>
    <p:sldId id="1358" r:id="rId64"/>
    <p:sldId id="1359" r:id="rId65"/>
    <p:sldId id="1360" r:id="rId66"/>
    <p:sldId id="1361" r:id="rId67"/>
    <p:sldId id="1362" r:id="rId68"/>
    <p:sldId id="1363" r:id="rId69"/>
  </p:sldIdLst>
  <p:sldSz cx="9144000" cy="5143500" type="screen16x9"/>
  <p:notesSz cx="6858000" cy="9144000"/>
  <p:defaultTextStyle>
    <a:defPPr>
      <a:defRPr lang="en-US"/>
    </a:defPPr>
    <a:lvl1pPr marL="0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6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3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29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5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6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7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80" autoAdjust="0"/>
    <p:restoredTop sz="99371" autoAdjust="0"/>
  </p:normalViewPr>
  <p:slideViewPr>
    <p:cSldViewPr snapToGrid="0" snapToObjects="1">
      <p:cViewPr varScale="1">
        <p:scale>
          <a:sx n="207" d="100"/>
          <a:sy n="207" d="100"/>
        </p:scale>
        <p:origin x="-120" y="-8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70" Type="http://schemas.openxmlformats.org/officeDocument/2006/relationships/notesMaster" Target="notesMasters/notesMaster1.xml"/><Relationship Id="rId71" Type="http://schemas.openxmlformats.org/officeDocument/2006/relationships/handoutMaster" Target="handoutMasters/handoutMaster1.xml"/><Relationship Id="rId72" Type="http://schemas.openxmlformats.org/officeDocument/2006/relationships/printerSettings" Target="printerSettings/printerSettings1.bin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73" Type="http://schemas.openxmlformats.org/officeDocument/2006/relationships/presProps" Target="presProps.xml"/><Relationship Id="rId74" Type="http://schemas.openxmlformats.org/officeDocument/2006/relationships/viewProps" Target="viewProps.xml"/><Relationship Id="rId75" Type="http://schemas.openxmlformats.org/officeDocument/2006/relationships/theme" Target="theme/theme1.xml"/><Relationship Id="rId76" Type="http://schemas.openxmlformats.org/officeDocument/2006/relationships/tableStyles" Target="tableStyles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53BF47-189C-5845-8FE5-B09F288D5AD0}" type="datetimeFigureOut">
              <a:rPr lang="en-US" smtClean="0"/>
              <a:t>14.02.20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3C691E-21A3-134D-AB2B-04CB26F2A0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609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578C4-8EFA-3946-B28A-DA2337748A10}" type="datetimeFigureOut">
              <a:rPr lang="en-US" smtClean="0"/>
              <a:t>14.02.20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02C6D-DF73-E34A-8742-CFDADBB8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1037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6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33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29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95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26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479" y="4212045"/>
            <a:ext cx="961381" cy="67439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1590973"/>
            <a:ext cx="8265984" cy="1369772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3128964"/>
            <a:ext cx="8265984" cy="800016"/>
          </a:xfrm>
        </p:spPr>
        <p:txBody>
          <a:bodyPr lIns="45717" tIns="0" rIns="45717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8" name="Immagine 7" descr="acquia_marina_logo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6171" y="4212045"/>
            <a:ext cx="697887" cy="66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1141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pic>
        <p:nvPicPr>
          <p:cNvPr id="7" name="Immagine 7" descr="acquia_marina_logo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3411" y="188884"/>
            <a:ext cx="523118" cy="523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9513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pic>
        <p:nvPicPr>
          <p:cNvPr id="7" name="Immagine 7" descr="acquia_marina_logo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3411" y="188884"/>
            <a:ext cx="523118" cy="523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4379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3161115"/>
            <a:ext cx="6535738" cy="1207294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9345" y="2711531"/>
            <a:ext cx="1287343" cy="899191"/>
          </a:xfrm>
          <a:prstGeom prst="rect">
            <a:avLst/>
          </a:prstGeom>
        </p:spPr>
      </p:pic>
      <p:pic>
        <p:nvPicPr>
          <p:cNvPr id="7" name="Immagine 7" descr="acquia_marina_logo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1221" y="2711531"/>
            <a:ext cx="899190" cy="899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38492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lIns="68577" tIns="34289" rIns="68577" bIns="34289"/>
          <a:lstStyle/>
          <a:p>
            <a:pPr defTabSz="457142"/>
            <a:r>
              <a:rPr lang="en-US" smtClean="0">
                <a:solidFill>
                  <a:srgbClr val="0C377B"/>
                </a:solidFill>
                <a:latin typeface="Arial"/>
              </a:rPr>
              <a:t>14.2.2020</a:t>
            </a:r>
            <a:endParaRPr lang="en-GB">
              <a:solidFill>
                <a:srgbClr val="0C377B"/>
              </a:solidFill>
              <a:latin typeface="Arial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</a:rPr>
              <a:t>LS2 preparatory meeting</a:t>
            </a:r>
            <a:endParaRPr lang="en-GB">
              <a:latin typeface="Arial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ECF5-A3D2-4970-9737-03214AA7C7D8}" type="slidenum">
              <a:rPr lang="en-GB" smtClean="0">
                <a:latin typeface="Arial"/>
              </a:rPr>
              <a:pPr/>
              <a:t>‹#›</a:t>
            </a:fld>
            <a:endParaRPr lang="en-GB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8257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7" y="945002"/>
            <a:ext cx="8226425" cy="3762051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 lIns="91434" tIns="45717" rIns="91434" bIns="45717" anchor="ctr"/>
          <a:lstStyle>
            <a:lvl1pPr>
              <a:defRPr sz="12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smtClean="0"/>
              <a:t>14.2.2020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432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 lIns="91434" tIns="45717" rIns="91434" bIns="45717" anchor="ctr"/>
          <a:lstStyle>
            <a:lvl1pPr>
              <a:defRPr sz="12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smtClean="0"/>
              <a:t>14.2.2020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535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 lIns="91434" tIns="45717" rIns="91434" bIns="45717" anchor="ctr"/>
          <a:lstStyle>
            <a:lvl1pPr>
              <a:defRPr sz="12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smtClean="0"/>
              <a:t>14.2.2020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150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3161115"/>
            <a:ext cx="6535738" cy="1207294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1764" y="2201817"/>
            <a:ext cx="961381" cy="674393"/>
          </a:xfrm>
          <a:prstGeom prst="rect">
            <a:avLst/>
          </a:prstGeom>
        </p:spPr>
      </p:pic>
      <p:pic>
        <p:nvPicPr>
          <p:cNvPr id="7" name="Immagine 7" descr="acquia_marina_logo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0457" y="2201817"/>
            <a:ext cx="697887" cy="66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9531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 lIns="91434" tIns="45717" rIns="91434" bIns="45717" anchor="ctr"/>
          <a:lstStyle>
            <a:lvl1pPr>
              <a:defRPr sz="12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787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310665" y="3846206"/>
            <a:ext cx="2594950" cy="1050627"/>
          </a:xfrm>
          <a:prstGeom prst="rect">
            <a:avLst/>
          </a:prstGeom>
          <a:solidFill>
            <a:schemeClr val="lt1">
              <a:alpha val="56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 defTabSz="457142"/>
            <a:endParaRPr lang="en-US">
              <a:solidFill>
                <a:srgbClr val="0C377B"/>
              </a:solidFill>
              <a:latin typeface="Arial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1590973"/>
            <a:ext cx="8265984" cy="1369772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3128964"/>
            <a:ext cx="8265984" cy="800016"/>
          </a:xfrm>
        </p:spPr>
        <p:txBody>
          <a:bodyPr lIns="45715" tIns="0" rIns="45715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7" name="Picture 6" descr="2015-09-14_CERN_LS2Days h25 300dpi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1816" y="3928992"/>
            <a:ext cx="1316679" cy="899191"/>
          </a:xfrm>
          <a:prstGeom prst="rect">
            <a:avLst/>
          </a:prstGeom>
        </p:spPr>
      </p:pic>
      <p:pic>
        <p:nvPicPr>
          <p:cNvPr id="9" name="Immagine 7" descr="acquia_marina_logo.gif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238" y="3928992"/>
            <a:ext cx="891502" cy="891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7143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25" y="945002"/>
            <a:ext cx="8226425" cy="3762051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pic>
        <p:nvPicPr>
          <p:cNvPr id="8" name="Immagine 7" descr="acquia_marina_logo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3411" y="188884"/>
            <a:ext cx="523118" cy="523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9981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25" y="934146"/>
            <a:ext cx="8226425" cy="377120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pic>
        <p:nvPicPr>
          <p:cNvPr id="8" name="Immagine 7" descr="acquia_marina_logo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3411" y="188884"/>
            <a:ext cx="523118" cy="523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3897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3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99118" y="4767267"/>
            <a:ext cx="6857811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defTabSz="914333"/>
            <a:r>
              <a:rPr lang="en-US" smtClean="0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4767267"/>
            <a:ext cx="729876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defTabSz="914333"/>
            <a:fld id="{8D6C380F-326D-3C40-9EE7-7FBAB0953422}" type="slidenum">
              <a:rPr lang="en-US" smtClean="0">
                <a:latin typeface="Arial"/>
              </a:rPr>
              <a:pPr defTabSz="914333"/>
              <a:t>‹#›</a:t>
            </a:fld>
            <a:endParaRPr lang="en-US">
              <a:latin typeface="Arial"/>
            </a:endParaRP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945006"/>
            <a:ext cx="8226854" cy="3771023"/>
          </a:xfrm>
          <a:prstGeom prst="rect">
            <a:avLst/>
          </a:prstGeom>
        </p:spPr>
        <p:txBody>
          <a:bodyPr vert="horz" lIns="91434" tIns="45717" rIns="91434" bIns="45717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pic>
        <p:nvPicPr>
          <p:cNvPr id="2" name="Picture 1" descr="2015-09-14_CERN_LS2Days h10 300dpi.png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95"/>
          <a:stretch/>
        </p:blipFill>
        <p:spPr>
          <a:xfrm>
            <a:off x="462679" y="4766239"/>
            <a:ext cx="333329" cy="274871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536880"/>
          </a:xfrm>
          <a:prstGeom prst="rect">
            <a:avLst/>
          </a:prstGeom>
        </p:spPr>
        <p:txBody>
          <a:bodyPr vert="horz" lIns="45717" tIns="45717" rIns="45717" bIns="45717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1" y="4714322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magine 7" descr="acquia_marina_logo.gif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8240" y="54167"/>
            <a:ext cx="537664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9363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7" r:id="rId5"/>
    <p:sldLayoutId id="2147483711" r:id="rId6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07" indent="-225407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24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40" indent="-228582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2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749" indent="-225407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18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570" indent="-223820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16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089" indent="-236520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14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657" indent="-182867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96" indent="-182867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536" indent="-182867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546" indent="-182867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99133" y="4767267"/>
            <a:ext cx="6857811" cy="273844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11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defTabSz="914288"/>
            <a:r>
              <a:rPr lang="en-US" smtClean="0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4767267"/>
            <a:ext cx="729876" cy="273844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defTabSz="914288"/>
            <a:fld id="{8D6C380F-326D-3C40-9EE7-7FBAB0953422}" type="slidenum">
              <a:rPr lang="en-US" smtClean="0">
                <a:latin typeface="Arial"/>
              </a:rPr>
              <a:pPr defTabSz="914288"/>
              <a:t>‹#›</a:t>
            </a:fld>
            <a:endParaRPr lang="en-US">
              <a:latin typeface="Arial"/>
            </a:endParaRP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945006"/>
            <a:ext cx="8226854" cy="3771023"/>
          </a:xfrm>
          <a:prstGeom prst="rect">
            <a:avLst/>
          </a:prstGeom>
        </p:spPr>
        <p:txBody>
          <a:bodyPr vert="horz" lIns="91430" tIns="45715" rIns="91430" bIns="45715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pic>
        <p:nvPicPr>
          <p:cNvPr id="2" name="Picture 1" descr="2015-09-14_CERN_LS2Days h10 300dpi.png"/>
          <p:cNvPicPr>
            <a:picLocks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95"/>
          <a:stretch/>
        </p:blipFill>
        <p:spPr>
          <a:xfrm>
            <a:off x="462695" y="4766249"/>
            <a:ext cx="392015" cy="287999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536880"/>
          </a:xfrm>
          <a:prstGeom prst="rect">
            <a:avLst/>
          </a:prstGeom>
        </p:spPr>
        <p:txBody>
          <a:bodyPr vert="horz" lIns="45715" tIns="45715" rIns="45715" bIns="45715" anchor="ctr">
            <a:no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1" y="4714322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287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2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395" indent="-225395" algn="l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100000"/>
        <a:buFont typeface="Arial"/>
        <a:buChar char="•"/>
        <a:defRPr kumimoji="0" sz="2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16" indent="-228570" algn="l" rtl="0" eaLnBrk="1" latinLnBrk="0" hangingPunct="1">
        <a:lnSpc>
          <a:spcPct val="100000"/>
        </a:lnSpc>
        <a:spcBef>
          <a:spcPts val="300"/>
        </a:spcBef>
        <a:buClr>
          <a:schemeClr val="bg2"/>
        </a:buClr>
        <a:buSzPct val="100000"/>
        <a:buFont typeface="Arial"/>
        <a:buChar char="•"/>
        <a:defRPr kumimoji="0" sz="18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715" indent="-225395" algn="l" rtl="0" eaLnBrk="1" latinLnBrk="0" hangingPunct="1">
        <a:lnSpc>
          <a:spcPct val="100000"/>
        </a:lnSpc>
        <a:spcBef>
          <a:spcPts val="300"/>
        </a:spcBef>
        <a:buClr>
          <a:schemeClr val="accent2"/>
        </a:buClr>
        <a:buSzPct val="100000"/>
        <a:buFont typeface="Arial"/>
        <a:buChar char="•"/>
        <a:defRPr kumimoji="0" sz="16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525" indent="-223808" algn="l" rtl="0" eaLnBrk="1" latinLnBrk="0" hangingPunct="1">
        <a:lnSpc>
          <a:spcPct val="100000"/>
        </a:lnSpc>
        <a:spcBef>
          <a:spcPts val="300"/>
        </a:spcBef>
        <a:buClr>
          <a:schemeClr val="accent3"/>
        </a:buClr>
        <a:buSzPct val="100000"/>
        <a:buFont typeface="Arial"/>
        <a:buChar char="•"/>
        <a:defRPr kumimoji="0" sz="14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032" indent="-236508" algn="l" rtl="0" eaLnBrk="1" latinLnBrk="0" hangingPunct="1">
        <a:lnSpc>
          <a:spcPct val="100000"/>
        </a:lnSpc>
        <a:spcBef>
          <a:spcPts val="300"/>
        </a:spcBef>
        <a:buClr>
          <a:schemeClr val="accent4"/>
        </a:buClr>
        <a:buSzPct val="100000"/>
        <a:buFont typeface="Arial"/>
        <a:buChar char="•"/>
        <a:defRPr kumimoji="0" sz="12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573" indent="-182858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00" indent="-182858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28" indent="-182858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30" indent="-182858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4" Type="http://schemas.openxmlformats.org/officeDocument/2006/relationships/image" Target="../media/image27.jpg"/><Relationship Id="rId5" Type="http://schemas.openxmlformats.org/officeDocument/2006/relationships/image" Target="../media/image28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4" Type="http://schemas.openxmlformats.org/officeDocument/2006/relationships/image" Target="../media/image32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jpe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jpeg"/><Relationship Id="rId10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LS2 planning meeting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A.Tauro</a:t>
            </a:r>
          </a:p>
        </p:txBody>
      </p:sp>
    </p:spTree>
    <p:extLst>
      <p:ext uri="{BB962C8B-B14F-4D97-AF65-F5344CB8AC3E}">
        <p14:creationId xmlns:p14="http://schemas.microsoft.com/office/powerpoint/2010/main" val="997402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10</a:t>
            </a:fld>
            <a:endParaRPr lang="en-US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536880"/>
          </a:xfrm>
        </p:spPr>
        <p:txBody>
          <a:bodyPr>
            <a:normAutofit fontScale="90000"/>
          </a:bodyPr>
          <a:lstStyle/>
          <a:p>
            <a:r>
              <a:rPr lang="en-US" dirty="0"/>
              <a:t>O</a:t>
            </a:r>
            <a:r>
              <a:rPr lang="en-US" dirty="0" smtClean="0"/>
              <a:t>ptical fibers (EN-EL)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pic>
        <p:nvPicPr>
          <p:cNvPr id="4" name="Picture 3" descr="Planning COMS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29" y="1567515"/>
            <a:ext cx="7689850" cy="167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387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11</a:t>
            </a:fld>
            <a:endParaRPr lang="en-US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536880"/>
          </a:xfrm>
        </p:spPr>
        <p:txBody>
          <a:bodyPr>
            <a:normAutofit fontScale="90000"/>
          </a:bodyPr>
          <a:lstStyle/>
          <a:p>
            <a:r>
              <a:rPr lang="en-US" dirty="0"/>
              <a:t>O</a:t>
            </a:r>
            <a:r>
              <a:rPr lang="en-US" dirty="0" smtClean="0"/>
              <a:t>ptical fibers (EN-EL)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7EB6108-FF3A-4CC5-B043-B7743FD84DFB}"/>
              </a:ext>
            </a:extLst>
          </p:cNvPr>
          <p:cNvSpPr txBox="1"/>
          <p:nvPr/>
        </p:nvSpPr>
        <p:spPr>
          <a:xfrm>
            <a:off x="3840746" y="3578068"/>
            <a:ext cx="3915231" cy="75020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GB" sz="1400" dirty="0"/>
              <a:t>Overall progress: ~ 75% pulled</a:t>
            </a:r>
          </a:p>
          <a:p>
            <a:endParaRPr lang="en-GB" sz="1400" dirty="0"/>
          </a:p>
          <a:p>
            <a:r>
              <a:rPr lang="en-GB" sz="1400" dirty="0"/>
              <a:t>Completion by March (miniframe in June)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895980" y="1558783"/>
            <a:ext cx="1297874" cy="969897"/>
            <a:chOff x="3971423" y="1690809"/>
            <a:chExt cx="1297874" cy="96989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00000000-0008-0000-0100-000007000000}"/>
                </a:ext>
              </a:extLst>
            </p:cNvPr>
            <p:cNvSpPr/>
            <p:nvPr/>
          </p:nvSpPr>
          <p:spPr>
            <a:xfrm>
              <a:off x="3971423" y="1781745"/>
              <a:ext cx="81175" cy="48683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GB"/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xmlns="" id="{00000000-0008-0000-0100-000008000000}"/>
                </a:ext>
              </a:extLst>
            </p:cNvPr>
            <p:cNvSpPr txBox="1"/>
            <p:nvPr/>
          </p:nvSpPr>
          <p:spPr>
            <a:xfrm>
              <a:off x="4190732" y="1690809"/>
              <a:ext cx="859256" cy="230832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900"/>
                <a:t>Completed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00000000-0008-0000-0100-000009000000}"/>
                </a:ext>
              </a:extLst>
            </p:cNvPr>
            <p:cNvSpPr/>
            <p:nvPr/>
          </p:nvSpPr>
          <p:spPr>
            <a:xfrm>
              <a:off x="3973011" y="1957965"/>
              <a:ext cx="81175" cy="4868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GB"/>
            </a:p>
          </p:txBody>
        </p:sp>
        <p:sp>
          <p:nvSpPr>
            <p:cNvPr id="13" name="TextBox 9">
              <a:extLst>
                <a:ext uri="{FF2B5EF4-FFF2-40B4-BE49-F238E27FC236}">
                  <a16:creationId xmlns:a16="http://schemas.microsoft.com/office/drawing/2014/main" xmlns="" id="{00000000-0008-0000-0100-00000A000000}"/>
                </a:ext>
              </a:extLst>
            </p:cNvPr>
            <p:cNvSpPr txBox="1"/>
            <p:nvPr/>
          </p:nvSpPr>
          <p:spPr>
            <a:xfrm>
              <a:off x="4190732" y="1852592"/>
              <a:ext cx="1077267" cy="230832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900"/>
                <a:t>To be completed</a:t>
              </a:r>
            </a:p>
          </p:txBody>
        </p:sp>
        <p:sp>
          <p:nvSpPr>
            <p:cNvPr id="14" name="TextBox 9">
              <a:extLst>
                <a:ext uri="{FF2B5EF4-FFF2-40B4-BE49-F238E27FC236}">
                  <a16:creationId xmlns:a16="http://schemas.microsoft.com/office/drawing/2014/main" xmlns="" id="{12CC2B78-41CD-4D3F-BEF7-04814B1C5231}"/>
                </a:ext>
              </a:extLst>
            </p:cNvPr>
            <p:cNvSpPr txBox="1"/>
            <p:nvPr/>
          </p:nvSpPr>
          <p:spPr>
            <a:xfrm>
              <a:off x="4190732" y="2014375"/>
              <a:ext cx="1078565" cy="64633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900"/>
                <a:t>Completed on miniframe, </a:t>
              </a:r>
            </a:p>
            <a:p>
              <a:r>
                <a:rPr lang="en-GB" sz="900"/>
                <a:t>to be pulled to A19 in June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4F011E88-2BD9-44D1-B48B-D4ADC9A3DFDC}"/>
                </a:ext>
              </a:extLst>
            </p:cNvPr>
            <p:cNvSpPr/>
            <p:nvPr/>
          </p:nvSpPr>
          <p:spPr>
            <a:xfrm>
              <a:off x="3971423" y="2142562"/>
              <a:ext cx="81175" cy="48683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GB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845" y="1092457"/>
            <a:ext cx="3420314" cy="202871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2426" y="1092457"/>
            <a:ext cx="3699647" cy="216587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479" y="2992091"/>
            <a:ext cx="2730594" cy="1641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983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12</a:t>
            </a:fld>
            <a:endParaRPr lang="en-US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536880"/>
          </a:xfrm>
        </p:spPr>
        <p:txBody>
          <a:bodyPr>
            <a:normAutofit fontScale="90000"/>
          </a:bodyPr>
          <a:lstStyle/>
          <a:p>
            <a:r>
              <a:rPr lang="en-US" dirty="0"/>
              <a:t>O</a:t>
            </a:r>
            <a:r>
              <a:rPr lang="en-US" dirty="0" smtClean="0"/>
              <a:t>ptical fibers (EN-EL)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pic>
        <p:nvPicPr>
          <p:cNvPr id="4" name="Picture 3" descr="20200212_18282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86158" y="1523038"/>
            <a:ext cx="2879651" cy="2159739"/>
          </a:xfrm>
          <a:prstGeom prst="rect">
            <a:avLst/>
          </a:prstGeom>
        </p:spPr>
      </p:pic>
      <p:pic>
        <p:nvPicPr>
          <p:cNvPr id="7" name="Picture 6" descr="20200212_16370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03702" y="1523043"/>
            <a:ext cx="2879688" cy="2159766"/>
          </a:xfrm>
          <a:prstGeom prst="rect">
            <a:avLst/>
          </a:prstGeom>
        </p:spPr>
      </p:pic>
      <p:pic>
        <p:nvPicPr>
          <p:cNvPr id="8" name="Picture 7" descr="20200212_16045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65677" y="1521177"/>
            <a:ext cx="2864750" cy="2148563"/>
          </a:xfrm>
          <a:prstGeom prst="rect">
            <a:avLst/>
          </a:prstGeom>
        </p:spPr>
      </p:pic>
      <p:pic>
        <p:nvPicPr>
          <p:cNvPr id="16" name="Picture 15" descr="20200131_14223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69946" y="1521672"/>
            <a:ext cx="2868724" cy="215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654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shot 2020-02-05 17.22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01" y="1111967"/>
            <a:ext cx="7585317" cy="328319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13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114067" y="1521080"/>
            <a:ext cx="0" cy="2874085"/>
          </a:xfrm>
          <a:prstGeom prst="line">
            <a:avLst/>
          </a:prstGeom>
          <a:ln w="19050" cmpd="sng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Miniframe </a:t>
            </a:r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642840" y="712000"/>
            <a:ext cx="2776571" cy="36933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dirty="0" smtClean="0"/>
              <a:t>16 weeks to reinstallation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101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37990"/>
            <a:ext cx="8226854" cy="5368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ITS mockup cables</a:t>
            </a:r>
            <a:br>
              <a:rPr lang="en-US" dirty="0" smtClean="0"/>
            </a:br>
            <a:r>
              <a:rPr lang="en-US" dirty="0" smtClean="0"/>
              <a:t>PP1-PP2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 descr="UNADJUSTEDNONRAW_thumb_3fb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00" y="1191214"/>
            <a:ext cx="4463938" cy="3347954"/>
          </a:xfrm>
          <a:prstGeom prst="rect">
            <a:avLst/>
          </a:prstGeom>
        </p:spPr>
      </p:pic>
      <p:pic>
        <p:nvPicPr>
          <p:cNvPr id="8" name="Picture 7" descr="UNADJUSTEDNONRAW_thumb_3fc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175" y="351381"/>
            <a:ext cx="2832958" cy="2124718"/>
          </a:xfrm>
          <a:prstGeom prst="rect">
            <a:avLst/>
          </a:prstGeom>
        </p:spPr>
      </p:pic>
      <p:pic>
        <p:nvPicPr>
          <p:cNvPr id="9" name="Picture 8" descr="UNADJUSTEDNONRAW_thumb_3fc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173" y="2552763"/>
            <a:ext cx="2832958" cy="2124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3229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EN-EL interventions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15</a:t>
            </a:fld>
            <a:endParaRPr lang="en-US"/>
          </a:p>
        </p:txBody>
      </p:sp>
      <p:sp>
        <p:nvSpPr>
          <p:cNvPr id="7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26" y="945002"/>
            <a:ext cx="8226425" cy="3762051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300"/>
              </a:spcBef>
            </a:pPr>
            <a:r>
              <a:rPr lang="en-US" sz="1400" dirty="0">
                <a:solidFill>
                  <a:srgbClr val="008000"/>
                </a:solidFill>
              </a:rPr>
              <a:t>18kV, 3.3kV and LV network maintenance: 20-24 Jan 2020 </a:t>
            </a:r>
            <a:r>
              <a:rPr lang="mr-IN" sz="1400" dirty="0">
                <a:solidFill>
                  <a:srgbClr val="008000"/>
                </a:solidFill>
              </a:rPr>
              <a:t>–</a:t>
            </a:r>
            <a:r>
              <a:rPr lang="en-US" sz="1400" dirty="0">
                <a:solidFill>
                  <a:srgbClr val="008000"/>
                </a:solidFill>
              </a:rPr>
              <a:t> Done</a:t>
            </a:r>
          </a:p>
          <a:p>
            <a:pPr>
              <a:spcBef>
                <a:spcPts val="300"/>
              </a:spcBef>
            </a:pPr>
            <a:endParaRPr lang="en-US" sz="1400" dirty="0">
              <a:solidFill>
                <a:srgbClr val="008000"/>
              </a:solidFill>
            </a:endParaRPr>
          </a:p>
          <a:p>
            <a:pPr>
              <a:spcBef>
                <a:spcPts val="300"/>
              </a:spcBef>
            </a:pPr>
            <a:r>
              <a:rPr lang="en-US" sz="1400" dirty="0">
                <a:solidFill>
                  <a:srgbClr val="008000"/>
                </a:solidFill>
              </a:rPr>
              <a:t>AUG on Monday 27 January 2020 </a:t>
            </a:r>
            <a:r>
              <a:rPr lang="mr-IN" sz="1400" dirty="0">
                <a:solidFill>
                  <a:srgbClr val="008000"/>
                </a:solidFill>
              </a:rPr>
              <a:t>–</a:t>
            </a:r>
            <a:r>
              <a:rPr lang="en-US" sz="1400" dirty="0">
                <a:solidFill>
                  <a:srgbClr val="008000"/>
                </a:solidFill>
              </a:rPr>
              <a:t> Done</a:t>
            </a:r>
          </a:p>
          <a:p>
            <a:pPr>
              <a:spcBef>
                <a:spcPts val="300"/>
              </a:spcBef>
            </a:pPr>
            <a:endParaRPr lang="en-US" sz="1400" dirty="0">
              <a:solidFill>
                <a:srgbClr val="000090"/>
              </a:solidFill>
            </a:endParaRPr>
          </a:p>
          <a:p>
            <a:pPr>
              <a:spcBef>
                <a:spcPts val="300"/>
              </a:spcBef>
            </a:pPr>
            <a:r>
              <a:rPr lang="en-US" sz="1400" dirty="0">
                <a:solidFill>
                  <a:srgbClr val="000090"/>
                </a:solidFill>
              </a:rPr>
              <a:t>Auto transfer test: 27-29 Apr 2020</a:t>
            </a:r>
          </a:p>
          <a:p>
            <a:pPr>
              <a:spcBef>
                <a:spcPts val="300"/>
              </a:spcBef>
            </a:pPr>
            <a:endParaRPr lang="en-US" sz="1400" dirty="0"/>
          </a:p>
          <a:p>
            <a:pPr>
              <a:spcBef>
                <a:spcPts val="300"/>
              </a:spcBef>
            </a:pPr>
            <a:r>
              <a:rPr lang="en-US" sz="1400" dirty="0"/>
              <a:t>Test secours (10 min at 6:00 AM): 26 May 2020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923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Racks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Racks currently powered on:</a:t>
            </a:r>
          </a:p>
          <a:p>
            <a:pPr lvl="1"/>
            <a:r>
              <a:rPr lang="en-US" sz="1400" dirty="0"/>
              <a:t>HMPID: I01, I02</a:t>
            </a:r>
          </a:p>
          <a:p>
            <a:pPr lvl="1"/>
            <a:r>
              <a:rPr lang="en-US" sz="1400" dirty="0"/>
              <a:t>PHOS-CPV: A16, A17</a:t>
            </a:r>
          </a:p>
          <a:p>
            <a:pPr lvl="1"/>
            <a:r>
              <a:rPr lang="en-US" sz="1400" dirty="0"/>
              <a:t>CTP: C24, C25, C26, C27 (CTP) (and VME crates on)</a:t>
            </a:r>
          </a:p>
          <a:p>
            <a:pPr lvl="1"/>
            <a:r>
              <a:rPr lang="en-US" sz="1400" dirty="0"/>
              <a:t>MCH: C08, C10, C37, C39</a:t>
            </a:r>
          </a:p>
          <a:p>
            <a:pPr lvl="1"/>
            <a:r>
              <a:rPr lang="en-US" sz="1400" dirty="0"/>
              <a:t>TOF: O03, O04, O05, O30, O31, O32, I03, I04, I05, I30, I31, I32</a:t>
            </a:r>
          </a:p>
          <a:p>
            <a:pPr lvl="1"/>
            <a:r>
              <a:rPr lang="en-US" sz="1400" dirty="0"/>
              <a:t>TRD: O06, O08, O26-29, I06, I08, I26-29, C16-19, C29</a:t>
            </a:r>
          </a:p>
          <a:p>
            <a:pPr lvl="1"/>
            <a:r>
              <a:rPr lang="en-US" sz="1400" dirty="0" err="1"/>
              <a:t>Dcal</a:t>
            </a:r>
            <a:r>
              <a:rPr lang="en-US" sz="1400" dirty="0"/>
              <a:t>, </a:t>
            </a:r>
            <a:r>
              <a:rPr lang="en-US" sz="1400" dirty="0" err="1"/>
              <a:t>EMcal</a:t>
            </a:r>
            <a:r>
              <a:rPr lang="en-US" sz="1400" dirty="0"/>
              <a:t>: A14, O12</a:t>
            </a:r>
          </a:p>
          <a:p>
            <a:r>
              <a:rPr lang="en-US" sz="1800" dirty="0"/>
              <a:t>Detectors can be powered, compatible with current activities inside L3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>
                <a:latin typeface="Arial"/>
              </a:rPr>
              <a:pPr/>
              <a:t>16</a:t>
            </a:fld>
            <a:endParaRPr lang="en-US">
              <a:latin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C377B">
                    <a:lumMod val="40000"/>
                    <a:lumOff val="60000"/>
                  </a:srgbClr>
                </a:solidFill>
                <a:latin typeface="Arial"/>
              </a:rPr>
              <a:t>14.2.2020</a:t>
            </a:r>
            <a:endParaRPr lang="en-US" dirty="0">
              <a:solidFill>
                <a:srgbClr val="0C377B">
                  <a:lumMod val="40000"/>
                  <a:lumOff val="6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9295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CR3 status</a:t>
            </a:r>
            <a:br>
              <a:rPr lang="en-US" dirty="0" smtClean="0"/>
            </a:br>
            <a:r>
              <a:rPr lang="en-US" sz="2200" dirty="0"/>
              <a:t>(</a:t>
            </a:r>
            <a:r>
              <a:rPr lang="en-US" sz="2200" dirty="0" err="1"/>
              <a:t>A.Augustinus</a:t>
            </a:r>
            <a:r>
              <a:rPr lang="en-US" sz="2200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300"/>
              </a:spcBef>
            </a:pPr>
            <a:r>
              <a:rPr lang="en-US" sz="1400" dirty="0"/>
              <a:t>February</a:t>
            </a:r>
          </a:p>
          <a:p>
            <a:pPr lvl="1">
              <a:spcBef>
                <a:spcPts val="300"/>
              </a:spcBef>
            </a:pPr>
            <a:r>
              <a:rPr lang="en-US" sz="1000" dirty="0">
                <a:solidFill>
                  <a:srgbClr val="008000"/>
                </a:solidFill>
              </a:rPr>
              <a:t>(10.02 – 21.02) Modify water circuit (add TA valves) – kept DCS up and running </a:t>
            </a:r>
            <a:r>
              <a:rPr lang="mr-IN" sz="1000" dirty="0">
                <a:solidFill>
                  <a:srgbClr val="008000"/>
                </a:solidFill>
              </a:rPr>
              <a:t>–</a:t>
            </a:r>
            <a:r>
              <a:rPr lang="en-US" sz="1000" dirty="0">
                <a:solidFill>
                  <a:srgbClr val="008000"/>
                </a:solidFill>
              </a:rPr>
              <a:t> DONE (valves in CR4 are also installed)</a:t>
            </a:r>
          </a:p>
          <a:p>
            <a:pPr lvl="1">
              <a:spcBef>
                <a:spcPts val="300"/>
              </a:spcBef>
            </a:pPr>
            <a:r>
              <a:rPr lang="en-US" sz="1000" dirty="0"/>
              <a:t>Extension of main network </a:t>
            </a:r>
            <a:r>
              <a:rPr lang="en-US" sz="1000" dirty="0" err="1"/>
              <a:t>starpoint</a:t>
            </a:r>
            <a:r>
              <a:rPr lang="en-US" sz="1000" dirty="0"/>
              <a:t> outside CR2 (preparation)</a:t>
            </a:r>
          </a:p>
          <a:p>
            <a:pPr lvl="1">
              <a:spcBef>
                <a:spcPts val="300"/>
              </a:spcBef>
            </a:pPr>
            <a:r>
              <a:rPr lang="en-US" sz="1000" dirty="0"/>
              <a:t>Arrival of new racks end of February (</a:t>
            </a:r>
            <a:r>
              <a:rPr lang="en-US" sz="1000" dirty="0" err="1"/>
              <a:t>t.b.c</a:t>
            </a:r>
            <a:r>
              <a:rPr lang="en-US" sz="1000" dirty="0"/>
              <a:t>.)</a:t>
            </a:r>
          </a:p>
          <a:p>
            <a:pPr>
              <a:spcBef>
                <a:spcPts val="300"/>
              </a:spcBef>
            </a:pPr>
            <a:r>
              <a:rPr lang="en-US" sz="1400" dirty="0"/>
              <a:t>March</a:t>
            </a:r>
          </a:p>
          <a:p>
            <a:pPr lvl="1">
              <a:spcBef>
                <a:spcPts val="300"/>
              </a:spcBef>
            </a:pPr>
            <a:r>
              <a:rPr lang="en-US" sz="1000" dirty="0"/>
              <a:t>(02.03 – 20.03) Installation of new racks, water connections</a:t>
            </a:r>
          </a:p>
          <a:p>
            <a:pPr lvl="1">
              <a:spcBef>
                <a:spcPts val="300"/>
              </a:spcBef>
            </a:pPr>
            <a:r>
              <a:rPr lang="en-US" sz="1000" dirty="0"/>
              <a:t>(from 23.03) Installation of network </a:t>
            </a:r>
            <a:r>
              <a:rPr lang="en-US" sz="1000" dirty="0" err="1"/>
              <a:t>fibres</a:t>
            </a:r>
            <a:r>
              <a:rPr lang="en-US" sz="1000" dirty="0"/>
              <a:t> (between CR1,starpoint and CR3), electricity</a:t>
            </a:r>
          </a:p>
          <a:p>
            <a:pPr lvl="1">
              <a:spcBef>
                <a:spcPts val="300"/>
              </a:spcBef>
            </a:pPr>
            <a:r>
              <a:rPr lang="en-US" sz="1000" dirty="0"/>
              <a:t>Arrival of new servers end of March</a:t>
            </a:r>
          </a:p>
          <a:p>
            <a:pPr>
              <a:spcBef>
                <a:spcPts val="300"/>
              </a:spcBef>
            </a:pPr>
            <a:r>
              <a:rPr lang="en-US" sz="1400" dirty="0"/>
              <a:t>April</a:t>
            </a:r>
          </a:p>
          <a:p>
            <a:pPr lvl="1">
              <a:spcBef>
                <a:spcPts val="300"/>
              </a:spcBef>
            </a:pPr>
            <a:r>
              <a:rPr lang="en-US" sz="1000" dirty="0"/>
              <a:t>Installation of the servers in the new racks</a:t>
            </a:r>
          </a:p>
          <a:p>
            <a:pPr lvl="1">
              <a:spcBef>
                <a:spcPts val="300"/>
              </a:spcBef>
            </a:pPr>
            <a:r>
              <a:rPr lang="en-US" sz="1000" dirty="0"/>
              <a:t>Installation of network infrastructure (some network interruptions to be foreseen, details to be defined with IT-CS)</a:t>
            </a:r>
          </a:p>
          <a:p>
            <a:pPr>
              <a:spcBef>
                <a:spcPts val="300"/>
              </a:spcBef>
            </a:pPr>
            <a:r>
              <a:rPr lang="en-US" sz="1400" dirty="0"/>
              <a:t>May-June-July</a:t>
            </a:r>
          </a:p>
          <a:p>
            <a:pPr lvl="1">
              <a:spcBef>
                <a:spcPts val="300"/>
              </a:spcBef>
            </a:pPr>
            <a:r>
              <a:rPr lang="en-US" sz="1000" dirty="0"/>
              <a:t>Migration from old servers to new servers (first central systems, then detector systems)</a:t>
            </a:r>
          </a:p>
          <a:p>
            <a:pPr>
              <a:spcBef>
                <a:spcPts val="300"/>
              </a:spcBef>
            </a:pPr>
            <a:r>
              <a:rPr lang="en-US" sz="1400" dirty="0"/>
              <a:t>July-August</a:t>
            </a:r>
          </a:p>
          <a:p>
            <a:pPr lvl="1">
              <a:spcBef>
                <a:spcPts val="300"/>
              </a:spcBef>
            </a:pPr>
            <a:r>
              <a:rPr lang="en-US" sz="1000" dirty="0"/>
              <a:t>Removal of old servers and last old racks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>
                <a:latin typeface="Arial"/>
              </a:rPr>
              <a:pPr/>
              <a:t>17</a:t>
            </a:fld>
            <a:endParaRPr lang="en-US">
              <a:latin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lumMod val="40000"/>
                    <a:lumOff val="60000"/>
                  </a:srgbClr>
                </a:solidFill>
                <a:latin typeface="Arial"/>
              </a:rPr>
              <a:t>14.2.2020</a:t>
            </a:r>
            <a:endParaRPr lang="en-US" dirty="0">
              <a:solidFill>
                <a:srgbClr val="0C377B">
                  <a:lumMod val="40000"/>
                  <a:lumOff val="6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81944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EN-CV interventions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18</a:t>
            </a:fld>
            <a:endParaRPr lang="en-US"/>
          </a:p>
        </p:txBody>
      </p:sp>
      <p:sp>
        <p:nvSpPr>
          <p:cNvPr id="7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26" y="945002"/>
            <a:ext cx="8226425" cy="3762051"/>
          </a:xfrm>
          <a:prstGeom prst="rect">
            <a:avLst/>
          </a:prstGeom>
        </p:spPr>
        <p:txBody>
          <a:bodyPr>
            <a:normAutofit fontScale="40000" lnSpcReduction="20000"/>
          </a:bodyPr>
          <a:lstStyle/>
          <a:p>
            <a:pPr>
              <a:spcBef>
                <a:spcPts val="300"/>
              </a:spcBef>
            </a:pPr>
            <a:r>
              <a:rPr lang="en-US" b="1" dirty="0"/>
              <a:t>Big maintenance:</a:t>
            </a:r>
            <a:endParaRPr lang="en-US" dirty="0"/>
          </a:p>
          <a:p>
            <a:pPr lvl="1">
              <a:spcBef>
                <a:spcPts val="300"/>
              </a:spcBef>
            </a:pPr>
            <a:r>
              <a:rPr lang="en-US" dirty="0">
                <a:solidFill>
                  <a:srgbClr val="008000"/>
                </a:solidFill>
              </a:rPr>
              <a:t>SF: from Nov 2019 to mid Jan </a:t>
            </a:r>
            <a:r>
              <a:rPr lang="en-US" dirty="0" smtClean="0">
                <a:solidFill>
                  <a:srgbClr val="008000"/>
                </a:solidFill>
              </a:rPr>
              <a:t>2020. NO </a:t>
            </a:r>
            <a:r>
              <a:rPr lang="en-US" dirty="0">
                <a:solidFill>
                  <a:srgbClr val="008000"/>
                </a:solidFill>
              </a:rPr>
              <a:t>impact on ALICE as both magnets will be </a:t>
            </a:r>
            <a:r>
              <a:rPr lang="en-US" dirty="0" smtClean="0">
                <a:solidFill>
                  <a:srgbClr val="008000"/>
                </a:solidFill>
              </a:rPr>
              <a:t>OFF </a:t>
            </a:r>
            <a:r>
              <a:rPr lang="mr-IN" dirty="0" smtClean="0">
                <a:solidFill>
                  <a:srgbClr val="008000"/>
                </a:solidFill>
              </a:rPr>
              <a:t>–</a:t>
            </a:r>
            <a:r>
              <a:rPr lang="en-US" dirty="0" smtClean="0">
                <a:solidFill>
                  <a:srgbClr val="008000"/>
                </a:solidFill>
              </a:rPr>
              <a:t> done</a:t>
            </a:r>
            <a:endParaRPr lang="en-US" dirty="0">
              <a:solidFill>
                <a:srgbClr val="008000"/>
              </a:solidFill>
            </a:endParaRPr>
          </a:p>
          <a:p>
            <a:pPr lvl="1">
              <a:spcBef>
                <a:spcPts val="300"/>
              </a:spcBef>
            </a:pPr>
            <a:r>
              <a:rPr lang="en-US" dirty="0">
                <a:solidFill>
                  <a:srgbClr val="008000"/>
                </a:solidFill>
              </a:rPr>
              <a:t>UW: </a:t>
            </a:r>
            <a:r>
              <a:rPr lang="en-US" b="1" dirty="0" smtClean="0">
                <a:solidFill>
                  <a:srgbClr val="008000"/>
                </a:solidFill>
              </a:rPr>
              <a:t>stop </a:t>
            </a:r>
            <a:r>
              <a:rPr lang="en-US" b="1" dirty="0">
                <a:solidFill>
                  <a:srgbClr val="008000"/>
                </a:solidFill>
              </a:rPr>
              <a:t>UX mixed water</a:t>
            </a:r>
            <a:r>
              <a:rPr lang="en-US" dirty="0">
                <a:solidFill>
                  <a:srgbClr val="008000"/>
                </a:solidFill>
              </a:rPr>
              <a:t> for 2 days in </a:t>
            </a:r>
            <a:r>
              <a:rPr lang="en-US" dirty="0" smtClean="0">
                <a:solidFill>
                  <a:srgbClr val="008000"/>
                </a:solidFill>
              </a:rPr>
              <a:t>week 41/2019 (October) </a:t>
            </a:r>
            <a:r>
              <a:rPr lang="mr-IN" dirty="0" smtClean="0">
                <a:solidFill>
                  <a:srgbClr val="008000"/>
                </a:solidFill>
              </a:rPr>
              <a:t>–</a:t>
            </a:r>
            <a:r>
              <a:rPr lang="en-US" dirty="0" smtClean="0">
                <a:solidFill>
                  <a:srgbClr val="008000"/>
                </a:solidFill>
              </a:rPr>
              <a:t> Tue 8 </a:t>
            </a:r>
            <a:r>
              <a:rPr lang="en-US" dirty="0">
                <a:solidFill>
                  <a:srgbClr val="008000"/>
                </a:solidFill>
              </a:rPr>
              <a:t>and Wed </a:t>
            </a:r>
            <a:r>
              <a:rPr lang="en-US" dirty="0" smtClean="0">
                <a:solidFill>
                  <a:srgbClr val="008000"/>
                </a:solidFill>
              </a:rPr>
              <a:t>9 Oct </a:t>
            </a:r>
            <a:r>
              <a:rPr lang="mr-IN" dirty="0" smtClean="0">
                <a:solidFill>
                  <a:srgbClr val="008000"/>
                </a:solidFill>
              </a:rPr>
              <a:t>–</a:t>
            </a:r>
            <a:r>
              <a:rPr lang="en-US" dirty="0" smtClean="0">
                <a:solidFill>
                  <a:srgbClr val="008000"/>
                </a:solidFill>
              </a:rPr>
              <a:t> done</a:t>
            </a:r>
            <a:endParaRPr lang="en-US" dirty="0">
              <a:solidFill>
                <a:srgbClr val="008000"/>
              </a:solidFill>
            </a:endParaRPr>
          </a:p>
          <a:p>
            <a:pPr lvl="1">
              <a:spcBef>
                <a:spcPts val="300"/>
              </a:spcBef>
            </a:pPr>
            <a:r>
              <a:rPr lang="en-US" dirty="0" smtClean="0">
                <a:solidFill>
                  <a:srgbClr val="FF0000"/>
                </a:solidFill>
              </a:rPr>
              <a:t>SU: various </a:t>
            </a:r>
            <a:r>
              <a:rPr lang="en-US" dirty="0">
                <a:solidFill>
                  <a:srgbClr val="FF0000"/>
                </a:solidFill>
              </a:rPr>
              <a:t>small perturbations + 1 day </a:t>
            </a:r>
            <a:r>
              <a:rPr lang="en-US" b="1" dirty="0">
                <a:solidFill>
                  <a:srgbClr val="FF0000"/>
                </a:solidFill>
              </a:rPr>
              <a:t>stop all cooling UX</a:t>
            </a:r>
            <a:r>
              <a:rPr lang="en-US" dirty="0">
                <a:solidFill>
                  <a:srgbClr val="FF0000"/>
                </a:solidFill>
              </a:rPr>
              <a:t> + 1 day </a:t>
            </a:r>
            <a:r>
              <a:rPr lang="en-US" b="1" dirty="0">
                <a:solidFill>
                  <a:srgbClr val="FF0000"/>
                </a:solidFill>
              </a:rPr>
              <a:t>stop all cooling </a:t>
            </a:r>
            <a:r>
              <a:rPr lang="en-US" b="1" dirty="0" smtClean="0">
                <a:solidFill>
                  <a:srgbClr val="FF0000"/>
                </a:solidFill>
              </a:rPr>
              <a:t>SXL2</a:t>
            </a:r>
            <a:r>
              <a:rPr lang="en-US" dirty="0" smtClean="0">
                <a:solidFill>
                  <a:srgbClr val="FF0000"/>
                </a:solidFill>
              </a:rPr>
              <a:t> in </a:t>
            </a:r>
            <a:r>
              <a:rPr lang="en-US" dirty="0">
                <a:solidFill>
                  <a:srgbClr val="FF0000"/>
                </a:solidFill>
              </a:rPr>
              <a:t>week 16/2020 (April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  <a:p>
            <a:pPr>
              <a:spcBef>
                <a:spcPts val="300"/>
              </a:spcBef>
            </a:pPr>
            <a:endParaRPr lang="en-US" dirty="0"/>
          </a:p>
          <a:p>
            <a:pPr>
              <a:spcBef>
                <a:spcPts val="300"/>
              </a:spcBef>
            </a:pPr>
            <a:r>
              <a:rPr lang="en-US" b="1" dirty="0"/>
              <a:t>Small maintenance:</a:t>
            </a:r>
            <a:endParaRPr lang="en-US" dirty="0"/>
          </a:p>
          <a:p>
            <a:pPr lvl="1">
              <a:spcBef>
                <a:spcPts val="300"/>
              </a:spcBef>
            </a:pPr>
            <a:r>
              <a:rPr lang="en-US" dirty="0" smtClean="0"/>
              <a:t>UW</a:t>
            </a:r>
            <a:r>
              <a:rPr lang="en-US" dirty="0"/>
              <a:t>: from mid Aug 2020 to mid Sep </a:t>
            </a:r>
            <a:r>
              <a:rPr lang="en-US" dirty="0" smtClean="0"/>
              <a:t>2020. </a:t>
            </a:r>
            <a:r>
              <a:rPr lang="en-US" b="1" dirty="0" smtClean="0"/>
              <a:t>Stop mixed </a:t>
            </a:r>
            <a:r>
              <a:rPr lang="en-US" b="1" dirty="0"/>
              <a:t>water </a:t>
            </a:r>
            <a:r>
              <a:rPr lang="en-US" b="1" dirty="0" smtClean="0"/>
              <a:t>UX</a:t>
            </a:r>
            <a:r>
              <a:rPr lang="en-US" dirty="0" smtClean="0"/>
              <a:t> </a:t>
            </a:r>
            <a:r>
              <a:rPr lang="en-US" dirty="0"/>
              <a:t>for 1 day in week </a:t>
            </a:r>
            <a:r>
              <a:rPr lang="en-US" dirty="0" smtClean="0"/>
              <a:t>37/2020 (</a:t>
            </a:r>
            <a:r>
              <a:rPr lang="en-US" dirty="0"/>
              <a:t>September).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SF+SU: weeks 45-47/2020: cleaning towers (stop SF 1 week) + 1 day </a:t>
            </a:r>
            <a:r>
              <a:rPr lang="en-US" b="1" dirty="0"/>
              <a:t>stop all cooling </a:t>
            </a:r>
            <a:r>
              <a:rPr lang="en-US" b="1" dirty="0" smtClean="0"/>
              <a:t>UX</a:t>
            </a:r>
            <a:r>
              <a:rPr lang="en-US" dirty="0" smtClean="0"/>
              <a:t>.</a:t>
            </a:r>
            <a:endParaRPr lang="en-US" dirty="0"/>
          </a:p>
          <a:p>
            <a:pPr>
              <a:spcBef>
                <a:spcPts val="300"/>
              </a:spcBef>
            </a:pPr>
            <a:endParaRPr lang="en-US" dirty="0" smtClean="0"/>
          </a:p>
          <a:p>
            <a:pPr>
              <a:spcBef>
                <a:spcPts val="300"/>
              </a:spcBef>
            </a:pPr>
            <a:r>
              <a:rPr lang="en-US" dirty="0" smtClean="0"/>
              <a:t>Renovation transformer UIAC220 in w10/2020 </a:t>
            </a:r>
            <a:r>
              <a:rPr lang="en-US" dirty="0" smtClean="0">
                <a:sym typeface="Wingdings"/>
              </a:rPr>
              <a:t> transparent but need to reduce mixed-water consumption</a:t>
            </a:r>
            <a:endParaRPr lang="en-US" dirty="0"/>
          </a:p>
          <a:p>
            <a:pPr>
              <a:spcBef>
                <a:spcPts val="300"/>
              </a:spcBef>
            </a:pPr>
            <a:endParaRPr lang="en-US" dirty="0" smtClean="0"/>
          </a:p>
          <a:p>
            <a:pPr>
              <a:spcBef>
                <a:spcPts val="300"/>
              </a:spcBef>
            </a:pPr>
            <a:r>
              <a:rPr lang="en-US" b="1" dirty="0" smtClean="0"/>
              <a:t>Stop demineralized water from 17 to 20 December 2019</a:t>
            </a:r>
            <a:endParaRPr lang="en-US" b="1" dirty="0"/>
          </a:p>
          <a:p>
            <a:pPr>
              <a:spcBef>
                <a:spcPts val="300"/>
              </a:spcBef>
            </a:pPr>
            <a:endParaRPr lang="en-US" dirty="0"/>
          </a:p>
          <a:p>
            <a:pPr>
              <a:spcBef>
                <a:spcPts val="300"/>
              </a:spcBef>
            </a:pPr>
            <a:r>
              <a:rPr lang="en-US" b="1" dirty="0"/>
              <a:t>Ventilation:</a:t>
            </a:r>
            <a:endParaRPr lang="en-US" dirty="0"/>
          </a:p>
          <a:p>
            <a:pPr lvl="1">
              <a:spcBef>
                <a:spcPts val="300"/>
              </a:spcBef>
            </a:pPr>
            <a:r>
              <a:rPr lang="en-US" strike="sngStrike" dirty="0" smtClean="0">
                <a:solidFill>
                  <a:srgbClr val="008000"/>
                </a:solidFill>
              </a:rPr>
              <a:t>SG2 (2019): w7/2019</a:t>
            </a:r>
          </a:p>
          <a:p>
            <a:pPr lvl="1">
              <a:spcBef>
                <a:spcPts val="300"/>
              </a:spcBef>
            </a:pPr>
            <a:r>
              <a:rPr lang="en-US" strike="sngStrike" dirty="0" smtClean="0">
                <a:solidFill>
                  <a:srgbClr val="008000"/>
                </a:solidFill>
              </a:rPr>
              <a:t>SG2 (2020): Tue-Wed - w3/2020</a:t>
            </a:r>
            <a:endParaRPr lang="en-US" dirty="0" smtClean="0">
              <a:solidFill>
                <a:srgbClr val="008000"/>
              </a:solidFill>
            </a:endParaRPr>
          </a:p>
          <a:p>
            <a:pPr lvl="1">
              <a:spcBef>
                <a:spcPts val="300"/>
              </a:spcBef>
            </a:pPr>
            <a:r>
              <a:rPr lang="en-US" strike="sngStrike" dirty="0" smtClean="0">
                <a:solidFill>
                  <a:srgbClr val="008000"/>
                </a:solidFill>
              </a:rPr>
              <a:t>Gas extraction: w8/2019</a:t>
            </a:r>
            <a:endParaRPr lang="en-US" dirty="0" smtClean="0"/>
          </a:p>
          <a:p>
            <a:pPr lvl="1">
              <a:spcBef>
                <a:spcPts val="300"/>
              </a:spcBef>
            </a:pPr>
            <a:r>
              <a:rPr lang="en-US" strike="sngStrike" dirty="0" smtClean="0">
                <a:solidFill>
                  <a:srgbClr val="008000"/>
                </a:solidFill>
              </a:rPr>
              <a:t>UX25 cavern: w2/2020</a:t>
            </a:r>
          </a:p>
          <a:p>
            <a:pPr lvl="1">
              <a:spcBef>
                <a:spcPts val="300"/>
              </a:spcBef>
            </a:pPr>
            <a:r>
              <a:rPr lang="en-US" strike="sngStrike" dirty="0" smtClean="0">
                <a:solidFill>
                  <a:srgbClr val="008000"/>
                </a:solidFill>
              </a:rPr>
              <a:t>MCH and MTG: Mon-Thu - w3/2020</a:t>
            </a:r>
            <a:endParaRPr lang="en-US" dirty="0" smtClean="0"/>
          </a:p>
          <a:p>
            <a:pPr lvl="1">
              <a:spcBef>
                <a:spcPts val="300"/>
              </a:spcBef>
            </a:pPr>
            <a:r>
              <a:rPr lang="en-US" dirty="0" smtClean="0">
                <a:solidFill>
                  <a:srgbClr val="FF0000"/>
                </a:solidFill>
              </a:rPr>
              <a:t>L3: need to replace extractor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 2 days stop  will cut flammable gases (maybe in week 17)</a:t>
            </a:r>
            <a:endParaRPr lang="en-US" dirty="0" smtClean="0">
              <a:solidFill>
                <a:srgbClr val="FF0000"/>
              </a:solidFill>
            </a:endParaRPr>
          </a:p>
          <a:p>
            <a:pPr lvl="1">
              <a:spcBef>
                <a:spcPts val="300"/>
              </a:spcBef>
            </a:pPr>
            <a:r>
              <a:rPr lang="en-US" dirty="0" smtClean="0"/>
              <a:t>ITS: </a:t>
            </a:r>
            <a:r>
              <a:rPr lang="en-US" dirty="0" smtClean="0">
                <a:sym typeface="Wingdings"/>
              </a:rPr>
              <a:t> will be done before end June</a:t>
            </a:r>
            <a:endParaRPr lang="en-US" dirty="0"/>
          </a:p>
          <a:p>
            <a:pPr>
              <a:spcBef>
                <a:spcPts val="300"/>
              </a:spcBef>
            </a:pPr>
            <a:endParaRPr lang="en-US" dirty="0"/>
          </a:p>
          <a:p>
            <a:pPr>
              <a:spcBef>
                <a:spcPts val="300"/>
              </a:spcBef>
            </a:pPr>
            <a:r>
              <a:rPr lang="en-US" b="1" dirty="0"/>
              <a:t>Raw water:</a:t>
            </a:r>
            <a:endParaRPr lang="en-US" dirty="0"/>
          </a:p>
          <a:p>
            <a:pPr lvl="1">
              <a:spcBef>
                <a:spcPts val="300"/>
              </a:spcBef>
            </a:pPr>
            <a:r>
              <a:rPr lang="en-US" dirty="0"/>
              <a:t>Test after Apr 2019. Short interruption (1 day), can be used tap water during the test.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63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tests foreseen in 2020-21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19</a:t>
            </a:fld>
            <a:endParaRPr lang="en-US"/>
          </a:p>
        </p:txBody>
      </p:sp>
      <p:sp>
        <p:nvSpPr>
          <p:cNvPr id="7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26" y="945002"/>
            <a:ext cx="8226425" cy="376205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en-US" sz="1400" b="1" dirty="0">
                <a:solidFill>
                  <a:srgbClr val="000090"/>
                </a:solidFill>
              </a:rPr>
              <a:t>2020:</a:t>
            </a:r>
          </a:p>
          <a:p>
            <a:pPr>
              <a:spcBef>
                <a:spcPts val="300"/>
              </a:spcBef>
            </a:pPr>
            <a:r>
              <a:rPr lang="en-US" sz="1200" dirty="0"/>
              <a:t>LASS functional test: </a:t>
            </a:r>
            <a:r>
              <a:rPr lang="en-US" sz="1200" dirty="0">
                <a:solidFill>
                  <a:srgbClr val="FF0000"/>
                </a:solidFill>
              </a:rPr>
              <a:t>no access to UX25 on Monday 3 Aug 2020 whole day (weekend 8-9 Aug as contingency)</a:t>
            </a:r>
            <a:endParaRPr lang="en-US" sz="1200" dirty="0"/>
          </a:p>
          <a:p>
            <a:pPr>
              <a:spcBef>
                <a:spcPts val="300"/>
              </a:spcBef>
            </a:pPr>
            <a:r>
              <a:rPr lang="en-US" sz="1200" dirty="0"/>
              <a:t>LASS global verification of entire LHC:</a:t>
            </a:r>
            <a:r>
              <a:rPr lang="en-US" sz="1200" dirty="0">
                <a:solidFill>
                  <a:srgbClr val="FF0000"/>
                </a:solidFill>
              </a:rPr>
              <a:t> 1 day no access to UX25 (date tbc)</a:t>
            </a:r>
            <a:endParaRPr lang="en-US" sz="1200" dirty="0">
              <a:solidFill>
                <a:srgbClr val="000090"/>
              </a:solidFill>
            </a:endParaRPr>
          </a:p>
          <a:p>
            <a:pPr>
              <a:spcBef>
                <a:spcPts val="300"/>
              </a:spcBef>
            </a:pPr>
            <a:r>
              <a:rPr lang="en-US" sz="1200" dirty="0">
                <a:solidFill>
                  <a:srgbClr val="000090"/>
                </a:solidFill>
              </a:rPr>
              <a:t>BIW test:</a:t>
            </a:r>
            <a:r>
              <a:rPr lang="en-US" sz="1200" dirty="0">
                <a:solidFill>
                  <a:srgbClr val="FF0000"/>
                </a:solidFill>
              </a:rPr>
              <a:t> no access underground on 5 and 6 Oct 2020 from 18:00 to 00:00</a:t>
            </a:r>
          </a:p>
          <a:p>
            <a:pPr marL="0" indent="0">
              <a:spcBef>
                <a:spcPts val="300"/>
              </a:spcBef>
              <a:buNone/>
            </a:pPr>
            <a:endParaRPr lang="en-US" sz="1200" dirty="0">
              <a:solidFill>
                <a:srgbClr val="000090"/>
              </a:solidFill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en-US" sz="1400" b="1" dirty="0">
                <a:solidFill>
                  <a:srgbClr val="000090"/>
                </a:solidFill>
              </a:rPr>
              <a:t>2021:</a:t>
            </a:r>
          </a:p>
          <a:p>
            <a:pPr>
              <a:spcBef>
                <a:spcPts val="300"/>
              </a:spcBef>
            </a:pPr>
            <a:r>
              <a:rPr lang="en-US" sz="1200" dirty="0">
                <a:solidFill>
                  <a:schemeClr val="tx1"/>
                </a:solidFill>
              </a:rPr>
              <a:t>DSO test: </a:t>
            </a:r>
            <a:r>
              <a:rPr lang="en-US" sz="1200" dirty="0">
                <a:solidFill>
                  <a:srgbClr val="FF0000"/>
                </a:solidFill>
              </a:rPr>
              <a:t>no access to UX25 on 8 and 9 Mar 2021 (tbc)</a:t>
            </a:r>
          </a:p>
          <a:p>
            <a:pPr>
              <a:spcBef>
                <a:spcPts val="300"/>
              </a:spcBef>
            </a:pPr>
            <a:r>
              <a:rPr lang="en-US" sz="1200" dirty="0"/>
              <a:t>LHC sector test (beam through ALICE): </a:t>
            </a:r>
            <a:r>
              <a:rPr lang="en-US" sz="1200" dirty="0">
                <a:solidFill>
                  <a:srgbClr val="FF0000"/>
                </a:solidFill>
              </a:rPr>
              <a:t>no access to UX25 from 26 to 29 March 2021</a:t>
            </a:r>
          </a:p>
          <a:p>
            <a:pPr>
              <a:spcBef>
                <a:spcPts val="300"/>
              </a:spcBef>
            </a:pP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063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shot 2020-02-05 17.17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4022"/>
            <a:ext cx="9144000" cy="21381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LS2 master plan (v35)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</a:t>
            </a:fld>
            <a:endParaRPr lang="en-US">
              <a:latin typeface="Arial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4467150" y="1761569"/>
            <a:ext cx="0" cy="1689942"/>
          </a:xfrm>
          <a:prstGeom prst="line">
            <a:avLst/>
          </a:prstGeom>
          <a:ln w="19050" cmpd="sng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7002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52904"/>
            <a:ext cx="8226854" cy="5368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Day-by-day sequence w7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20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3" y="3926650"/>
            <a:ext cx="885179" cy="3368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ALICE technicians</a:t>
            </a:r>
          </a:p>
        </p:txBody>
      </p:sp>
      <p:sp>
        <p:nvSpPr>
          <p:cNvPr id="8" name="Rectangle 7"/>
          <p:cNvSpPr/>
          <p:nvPr/>
        </p:nvSpPr>
        <p:spPr>
          <a:xfrm>
            <a:off x="1436435" y="3926650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200" dirty="0"/>
              <a:t>Institutes</a:t>
            </a:r>
          </a:p>
        </p:txBody>
      </p:sp>
      <p:sp>
        <p:nvSpPr>
          <p:cNvPr id="9" name="Rectangle 8"/>
          <p:cNvSpPr/>
          <p:nvPr/>
        </p:nvSpPr>
        <p:spPr>
          <a:xfrm>
            <a:off x="2415666" y="3913143"/>
            <a:ext cx="885178" cy="3368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200" dirty="0"/>
              <a:t>Transport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74370" y="3913141"/>
            <a:ext cx="955691" cy="336812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EN-EA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94896" y="3913140"/>
            <a:ext cx="885418" cy="3368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Scaffolding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16203" y="3919221"/>
            <a:ext cx="955691" cy="33681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Other CERN groups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7203" y="4303693"/>
            <a:ext cx="885179" cy="336812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Pakistani team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436435" y="4303693"/>
            <a:ext cx="885179" cy="33681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EN-EL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415666" y="4303697"/>
            <a:ext cx="885178" cy="33681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Rampower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596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w7 – Mon 10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200000">
            <a:off x="5535943" y="2810781"/>
            <a:ext cx="1400840" cy="33527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TPC/TOF trunks</a:t>
            </a:r>
          </a:p>
        </p:txBody>
      </p:sp>
      <p:sp>
        <p:nvSpPr>
          <p:cNvPr id="9" name="Rectangle 8"/>
          <p:cNvSpPr/>
          <p:nvPr/>
        </p:nvSpPr>
        <p:spPr>
          <a:xfrm>
            <a:off x="2499825" y="1412672"/>
            <a:ext cx="674130" cy="51839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TPC/TOF trunks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73942" y="3810195"/>
            <a:ext cx="1077966" cy="45430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Remove </a:t>
            </a:r>
            <a:r>
              <a:rPr lang="en-US" sz="900"/>
              <a:t>HMPID scaffolding (AM)</a:t>
            </a:r>
            <a:endParaRPr lang="en-US" sz="900" dirty="0"/>
          </a:p>
        </p:txBody>
      </p:sp>
      <p:sp>
        <p:nvSpPr>
          <p:cNvPr id="14" name="Rectangle 13"/>
          <p:cNvSpPr/>
          <p:nvPr/>
        </p:nvSpPr>
        <p:spPr>
          <a:xfrm>
            <a:off x="7142910" y="1562654"/>
            <a:ext cx="982745" cy="518285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Weld MID gas pipes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84549" y="552689"/>
            <a:ext cx="4626599" cy="31161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Install TA valves CR3-4 </a:t>
            </a:r>
            <a:r>
              <a:rPr lang="mr-IN" sz="1400" dirty="0">
                <a:solidFill>
                  <a:srgbClr val="000090"/>
                </a:solidFill>
              </a:rPr>
              <a:t>–</a:t>
            </a:r>
            <a:r>
              <a:rPr lang="en-US" sz="1400" dirty="0">
                <a:solidFill>
                  <a:srgbClr val="000090"/>
                </a:solidFill>
              </a:rPr>
              <a:t> whole week (Bruno, Philippe)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586523" y="2783649"/>
            <a:ext cx="1037579" cy="47550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PHOS cooling maintenance</a:t>
            </a:r>
          </a:p>
        </p:txBody>
      </p:sp>
      <p:sp>
        <p:nvSpPr>
          <p:cNvPr id="15" name="Rectangle 14"/>
          <p:cNvSpPr/>
          <p:nvPr/>
        </p:nvSpPr>
        <p:spPr>
          <a:xfrm rot="16200000">
            <a:off x="6750360" y="2746021"/>
            <a:ext cx="1037579" cy="47550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ST7 cabling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578055" y="1789639"/>
            <a:ext cx="1129320" cy="5825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TOF load transfer (SM7-8-9-10)</a:t>
            </a:r>
          </a:p>
        </p:txBody>
      </p:sp>
    </p:spTree>
    <p:extLst>
      <p:ext uri="{BB962C8B-B14F-4D97-AF65-F5344CB8AC3E}">
        <p14:creationId xmlns:p14="http://schemas.microsoft.com/office/powerpoint/2010/main" val="2167274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w7 – Tue 11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22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88299" y="589399"/>
            <a:ext cx="3496505" cy="31161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Cleaning cavern (</a:t>
            </a:r>
            <a:r>
              <a:rPr lang="en-US" sz="1400" dirty="0" err="1">
                <a:solidFill>
                  <a:srgbClr val="000090"/>
                </a:solidFill>
              </a:rPr>
              <a:t>Topnet</a:t>
            </a:r>
            <a:r>
              <a:rPr lang="en-US" sz="1400" dirty="0">
                <a:solidFill>
                  <a:srgbClr val="000090"/>
                </a:solidFill>
              </a:rPr>
              <a:t>): 13:00 to 15:00</a:t>
            </a:r>
          </a:p>
        </p:txBody>
      </p:sp>
      <p:sp>
        <p:nvSpPr>
          <p:cNvPr id="8" name="Rectangle 7"/>
          <p:cNvSpPr/>
          <p:nvPr/>
        </p:nvSpPr>
        <p:spPr>
          <a:xfrm rot="16200000">
            <a:off x="5535943" y="2810781"/>
            <a:ext cx="1400840" cy="33527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TPC/TOF trunks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9825" y="1412672"/>
            <a:ext cx="674130" cy="51839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TPC/TOF trunks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142910" y="1562654"/>
            <a:ext cx="982745" cy="518285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Weld MID gas pipes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86523" y="2783649"/>
            <a:ext cx="1037579" cy="47550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PHOS cooling maintenance</a:t>
            </a:r>
          </a:p>
        </p:txBody>
      </p:sp>
      <p:sp>
        <p:nvSpPr>
          <p:cNvPr id="15" name="Rectangle 14"/>
          <p:cNvSpPr/>
          <p:nvPr/>
        </p:nvSpPr>
        <p:spPr>
          <a:xfrm rot="16200000">
            <a:off x="6750360" y="2746021"/>
            <a:ext cx="1037579" cy="47550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ST7 cabling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578055" y="1789639"/>
            <a:ext cx="1129320" cy="5825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TOF load transfer (SM7-8-9-10)</a:t>
            </a:r>
          </a:p>
        </p:txBody>
      </p:sp>
    </p:spTree>
    <p:extLst>
      <p:ext uri="{BB962C8B-B14F-4D97-AF65-F5344CB8AC3E}">
        <p14:creationId xmlns:p14="http://schemas.microsoft.com/office/powerpoint/2010/main" val="1867354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w7 – Wed 12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23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200000">
            <a:off x="5535943" y="2810781"/>
            <a:ext cx="1400840" cy="33527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TPC/TOF trunks</a:t>
            </a:r>
          </a:p>
        </p:txBody>
      </p:sp>
      <p:sp>
        <p:nvSpPr>
          <p:cNvPr id="9" name="Rectangle 8"/>
          <p:cNvSpPr/>
          <p:nvPr/>
        </p:nvSpPr>
        <p:spPr>
          <a:xfrm>
            <a:off x="2499825" y="1412672"/>
            <a:ext cx="674130" cy="51839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TPC/TOF trunks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42910" y="1562654"/>
            <a:ext cx="982745" cy="518285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Weld MID gas pipes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86523" y="2783649"/>
            <a:ext cx="1037579" cy="47550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PHOS cooling maintenance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062763" y="4344895"/>
            <a:ext cx="1197399" cy="3851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Replace L3 flowmeter </a:t>
            </a:r>
            <a:r>
              <a:rPr lang="en-US" sz="1000" dirty="0" err="1"/>
              <a:t>o-rings</a:t>
            </a:r>
            <a:endParaRPr lang="en-US" sz="1000" dirty="0"/>
          </a:p>
        </p:txBody>
      </p:sp>
      <p:sp>
        <p:nvSpPr>
          <p:cNvPr id="15" name="Rectangle 14"/>
          <p:cNvSpPr/>
          <p:nvPr/>
        </p:nvSpPr>
        <p:spPr>
          <a:xfrm rot="16200000">
            <a:off x="6750360" y="2746021"/>
            <a:ext cx="1037579" cy="47550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ST7 cabling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244556" y="1808849"/>
            <a:ext cx="728731" cy="58259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Remove cables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771094" y="3413995"/>
            <a:ext cx="927786" cy="4574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Move objects to I-side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88299" y="589399"/>
            <a:ext cx="6497119" cy="31161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EN-CV: maintenance cavern ventilation (extraction: </a:t>
            </a:r>
            <a:r>
              <a:rPr lang="mr-IN" sz="1400" dirty="0"/>
              <a:t>UAIE-231 </a:t>
            </a:r>
            <a:r>
              <a:rPr lang="en-US" sz="1400" dirty="0"/>
              <a:t>and </a:t>
            </a:r>
            <a:r>
              <a:rPr lang="mr-IN" sz="1400" dirty="0"/>
              <a:t>UAIE-232</a:t>
            </a:r>
            <a:r>
              <a:rPr lang="en-US" sz="1400" dirty="0"/>
              <a:t>)</a:t>
            </a:r>
            <a:r>
              <a:rPr lang="en-US" sz="1400" dirty="0">
                <a:solidFill>
                  <a:srgbClr val="00009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2404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w7 – Thu 13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200000">
            <a:off x="5535943" y="2810781"/>
            <a:ext cx="1400840" cy="33527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TPC/TOF trunks</a:t>
            </a:r>
          </a:p>
        </p:txBody>
      </p:sp>
      <p:sp>
        <p:nvSpPr>
          <p:cNvPr id="9" name="Rectangle 8"/>
          <p:cNvSpPr/>
          <p:nvPr/>
        </p:nvSpPr>
        <p:spPr>
          <a:xfrm>
            <a:off x="2499825" y="1412672"/>
            <a:ext cx="674130" cy="51839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TPC/TOF trunks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86523" y="2783649"/>
            <a:ext cx="1037579" cy="47550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PHOS cooling maintenance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062763" y="4344895"/>
            <a:ext cx="1197399" cy="3851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Replace L3 flowmeter </a:t>
            </a:r>
            <a:r>
              <a:rPr lang="en-US" sz="1000" dirty="0" err="1"/>
              <a:t>o-rings</a:t>
            </a:r>
            <a:endParaRPr lang="en-US" sz="1000" dirty="0"/>
          </a:p>
        </p:txBody>
      </p:sp>
      <p:sp>
        <p:nvSpPr>
          <p:cNvPr id="14" name="Rectangle 13"/>
          <p:cNvSpPr/>
          <p:nvPr/>
        </p:nvSpPr>
        <p:spPr>
          <a:xfrm rot="16200000">
            <a:off x="6750360" y="2746021"/>
            <a:ext cx="1037579" cy="47550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ST7 cabling</a:t>
            </a:r>
          </a:p>
        </p:txBody>
      </p:sp>
    </p:spTree>
    <p:extLst>
      <p:ext uri="{BB962C8B-B14F-4D97-AF65-F5344CB8AC3E}">
        <p14:creationId xmlns:p14="http://schemas.microsoft.com/office/powerpoint/2010/main" val="277898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w7 – Fri 14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200000">
            <a:off x="5535943" y="2810781"/>
            <a:ext cx="1400840" cy="33527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TPC/TOF trunks</a:t>
            </a:r>
          </a:p>
        </p:txBody>
      </p:sp>
      <p:sp>
        <p:nvSpPr>
          <p:cNvPr id="9" name="Rectangle 8"/>
          <p:cNvSpPr/>
          <p:nvPr/>
        </p:nvSpPr>
        <p:spPr>
          <a:xfrm>
            <a:off x="2499825" y="1412672"/>
            <a:ext cx="674130" cy="51839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TPC/TOF trunks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86523" y="2783649"/>
            <a:ext cx="1037579" cy="47550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PHOS cooling maintenance</a:t>
            </a:r>
          </a:p>
        </p:txBody>
      </p:sp>
      <p:sp>
        <p:nvSpPr>
          <p:cNvPr id="13" name="Rectangle 12"/>
          <p:cNvSpPr/>
          <p:nvPr/>
        </p:nvSpPr>
        <p:spPr>
          <a:xfrm rot="16200000">
            <a:off x="6750360" y="2746021"/>
            <a:ext cx="1037579" cy="47550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ST7 cabling</a:t>
            </a:r>
          </a:p>
        </p:txBody>
      </p:sp>
    </p:spTree>
    <p:extLst>
      <p:ext uri="{BB962C8B-B14F-4D97-AF65-F5344CB8AC3E}">
        <p14:creationId xmlns:p14="http://schemas.microsoft.com/office/powerpoint/2010/main" val="3790900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SXL2 activities w7 – Mon 10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26</a:t>
            </a:fld>
            <a:endParaRPr lang="en-US"/>
          </a:p>
        </p:txBody>
      </p:sp>
      <p:pic>
        <p:nvPicPr>
          <p:cNvPr id="8" name="Picture 7" descr="Screenshot 2018-12-03 17.20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7706"/>
            <a:ext cx="9144000" cy="274494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 rot="16200000">
            <a:off x="6521062" y="1743442"/>
            <a:ext cx="699241" cy="7025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endParaRPr lang="en-US" sz="1100" b="1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6349452" y="1970233"/>
            <a:ext cx="601552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A-side</a:t>
            </a:r>
          </a:p>
        </p:txBody>
      </p:sp>
      <p:sp>
        <p:nvSpPr>
          <p:cNvPr id="24" name="TextBox 23"/>
          <p:cNvSpPr txBox="1"/>
          <p:nvPr/>
        </p:nvSpPr>
        <p:spPr>
          <a:xfrm rot="16200000">
            <a:off x="6787423" y="1972753"/>
            <a:ext cx="603209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C-side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rot="16200000">
            <a:off x="5941603" y="1928400"/>
            <a:ext cx="804953" cy="34684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800" dirty="0"/>
              <a:t>Uncable A00, A17 and A16</a:t>
            </a:r>
          </a:p>
        </p:txBody>
      </p:sp>
    </p:spTree>
    <p:extLst>
      <p:ext uri="{BB962C8B-B14F-4D97-AF65-F5344CB8AC3E}">
        <p14:creationId xmlns:p14="http://schemas.microsoft.com/office/powerpoint/2010/main" val="877965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SXL2 activities w7 – Tue 11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27</a:t>
            </a:fld>
            <a:endParaRPr lang="en-US"/>
          </a:p>
        </p:txBody>
      </p:sp>
      <p:pic>
        <p:nvPicPr>
          <p:cNvPr id="8" name="Picture 7" descr="Screenshot 2018-12-03 17.20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7706"/>
            <a:ext cx="9144000" cy="274494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 rot="16200000">
            <a:off x="6521062" y="1743442"/>
            <a:ext cx="699241" cy="7025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endParaRPr lang="en-US" sz="1100" b="1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6349452" y="1970233"/>
            <a:ext cx="601552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A-side</a:t>
            </a:r>
          </a:p>
        </p:txBody>
      </p:sp>
      <p:sp>
        <p:nvSpPr>
          <p:cNvPr id="24" name="TextBox 23"/>
          <p:cNvSpPr txBox="1"/>
          <p:nvPr/>
        </p:nvSpPr>
        <p:spPr>
          <a:xfrm rot="16200000">
            <a:off x="6787423" y="1972753"/>
            <a:ext cx="603209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C-side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16200000">
            <a:off x="5941603" y="1928400"/>
            <a:ext cx="804953" cy="34684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800" dirty="0"/>
              <a:t>Uncable A00, A17 and A16</a:t>
            </a:r>
          </a:p>
        </p:txBody>
      </p:sp>
    </p:spTree>
    <p:extLst>
      <p:ext uri="{BB962C8B-B14F-4D97-AF65-F5344CB8AC3E}">
        <p14:creationId xmlns:p14="http://schemas.microsoft.com/office/powerpoint/2010/main" val="1446879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SXL2 activities w7 – Wed 12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28</a:t>
            </a:fld>
            <a:endParaRPr lang="en-US"/>
          </a:p>
        </p:txBody>
      </p:sp>
      <p:pic>
        <p:nvPicPr>
          <p:cNvPr id="8" name="Picture 7" descr="Screenshot 2018-12-03 17.20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7706"/>
            <a:ext cx="9144000" cy="274494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 rot="16200000">
            <a:off x="6521062" y="1743442"/>
            <a:ext cx="699241" cy="7025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endParaRPr lang="en-US" sz="1100" b="1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6349452" y="1970233"/>
            <a:ext cx="601552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A-side</a:t>
            </a:r>
          </a:p>
        </p:txBody>
      </p:sp>
      <p:sp>
        <p:nvSpPr>
          <p:cNvPr id="20" name="TextBox 19"/>
          <p:cNvSpPr txBox="1"/>
          <p:nvPr/>
        </p:nvSpPr>
        <p:spPr>
          <a:xfrm rot="16200000">
            <a:off x="6787423" y="1972753"/>
            <a:ext cx="603209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C-side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16200000">
            <a:off x="5941603" y="1928400"/>
            <a:ext cx="804953" cy="34684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800" dirty="0"/>
              <a:t>Uncable A00, A17 and A16</a:t>
            </a:r>
          </a:p>
        </p:txBody>
      </p:sp>
    </p:spTree>
    <p:extLst>
      <p:ext uri="{BB962C8B-B14F-4D97-AF65-F5344CB8AC3E}">
        <p14:creationId xmlns:p14="http://schemas.microsoft.com/office/powerpoint/2010/main" val="475403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SXL2 activities w7 – Thu 13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29</a:t>
            </a:fld>
            <a:endParaRPr lang="en-US"/>
          </a:p>
        </p:txBody>
      </p:sp>
      <p:pic>
        <p:nvPicPr>
          <p:cNvPr id="8" name="Picture 7" descr="Screenshot 2018-12-03 17.20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7706"/>
            <a:ext cx="9144000" cy="274494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 rot="16200000">
            <a:off x="6521062" y="1743442"/>
            <a:ext cx="699241" cy="7025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endParaRPr lang="en-US" sz="1100" b="1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6349452" y="1970233"/>
            <a:ext cx="601552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A-side</a:t>
            </a:r>
          </a:p>
        </p:txBody>
      </p:sp>
      <p:sp>
        <p:nvSpPr>
          <p:cNvPr id="26" name="TextBox 25"/>
          <p:cNvSpPr txBox="1"/>
          <p:nvPr/>
        </p:nvSpPr>
        <p:spPr>
          <a:xfrm rot="16200000">
            <a:off x="6787423" y="1972753"/>
            <a:ext cx="603209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C-side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955887" y="1713789"/>
            <a:ext cx="2635851" cy="784547"/>
          </a:xfrm>
          <a:prstGeom prst="rect">
            <a:avLst/>
          </a:prstGeom>
          <a:solidFill>
            <a:srgbClr val="BFBFB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Cleaning (</a:t>
            </a:r>
            <a:r>
              <a:rPr lang="en-US" sz="900" dirty="0" err="1"/>
              <a:t>Dosim</a:t>
            </a:r>
            <a:r>
              <a:rPr lang="en-US" sz="9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73361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dates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3</a:t>
            </a:fld>
            <a:endParaRPr lang="en-US">
              <a:latin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714922"/>
              </p:ext>
            </p:extLst>
          </p:nvPr>
        </p:nvGraphicFramePr>
        <p:xfrm>
          <a:off x="1119738" y="847135"/>
          <a:ext cx="7121970" cy="36108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8985"/>
                <a:gridCol w="2162985"/>
              </a:tblGrid>
              <a:tr h="25047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Activity</a:t>
                      </a:r>
                      <a:endParaRPr lang="en-US" sz="11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i="0" dirty="0" smtClean="0"/>
                        <a:t>v35</a:t>
                      </a:r>
                      <a:endParaRPr lang="en-US" sz="1100" i="0" dirty="0"/>
                    </a:p>
                  </a:txBody>
                  <a:tcPr marT="34290" marB="34290" anchor="ctr"/>
                </a:tc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Move TPC to SX2</a:t>
                      </a:r>
                      <a:endParaRPr lang="en-US" sz="11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23 Mar 2020</a:t>
                      </a:r>
                      <a:endParaRPr lang="en-US" sz="1100" dirty="0"/>
                    </a:p>
                  </a:txBody>
                  <a:tcPr marT="34290" marB="34290" anchor="ctr"/>
                </a:tc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Install TPC</a:t>
                      </a:r>
                      <a:r>
                        <a:rPr lang="en-US" sz="1100" baseline="0" dirty="0" smtClean="0"/>
                        <a:t> (parking position)</a:t>
                      </a:r>
                      <a:endParaRPr lang="en-US" sz="11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24 Mar </a:t>
                      </a:r>
                      <a:r>
                        <a:rPr lang="mr-IN" sz="1100" dirty="0" smtClean="0"/>
                        <a:t>–</a:t>
                      </a:r>
                      <a:r>
                        <a:rPr lang="en-US" sz="1100" dirty="0" smtClean="0"/>
                        <a:t> 20</a:t>
                      </a:r>
                      <a:r>
                        <a:rPr lang="en-US" sz="1100" baseline="0" dirty="0" smtClean="0"/>
                        <a:t> Apr</a:t>
                      </a:r>
                      <a:endParaRPr lang="en-US" sz="1100" dirty="0"/>
                    </a:p>
                  </a:txBody>
                  <a:tcPr marT="34290" marB="34290" anchor="ctr"/>
                </a:tc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Install cage and central beampipe</a:t>
                      </a:r>
                      <a:endParaRPr lang="en-US" sz="11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21 Apr </a:t>
                      </a:r>
                      <a:r>
                        <a:rPr lang="mr-IN" sz="1100" dirty="0" smtClean="0"/>
                        <a:t>–</a:t>
                      </a:r>
                      <a:r>
                        <a:rPr lang="en-US" sz="1100" dirty="0" smtClean="0"/>
                        <a:t> 12</a:t>
                      </a:r>
                      <a:r>
                        <a:rPr lang="en-US" sz="1100" baseline="0" dirty="0" smtClean="0"/>
                        <a:t> May</a:t>
                      </a:r>
                      <a:endParaRPr lang="en-US" sz="1100" dirty="0"/>
                    </a:p>
                  </a:txBody>
                  <a:tcPr marT="34290" marB="34290" anchor="ctr"/>
                </a:tc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Move TPC to IP</a:t>
                      </a:r>
                      <a:endParaRPr lang="en-US" sz="11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13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mr-IN" sz="1100" baseline="0" dirty="0" smtClean="0"/>
                        <a:t>–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15 May</a:t>
                      </a:r>
                      <a:endParaRPr lang="en-US" sz="1100" dirty="0"/>
                    </a:p>
                  </a:txBody>
                  <a:tcPr marT="34290" marB="34290" anchor="ctr"/>
                </a:tc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Install Miniframe</a:t>
                      </a:r>
                      <a:endParaRPr lang="en-US" sz="11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8 </a:t>
                      </a:r>
                      <a:r>
                        <a:rPr lang="mr-IN" sz="1100" dirty="0" smtClean="0"/>
                        <a:t>–</a:t>
                      </a:r>
                      <a:r>
                        <a:rPr lang="en-US" sz="1100" dirty="0" smtClean="0"/>
                        <a:t> 9 Jun</a:t>
                      </a:r>
                      <a:endParaRPr lang="en-US" sz="1100" dirty="0"/>
                    </a:p>
                  </a:txBody>
                  <a:tcPr marT="34290" marB="34290" anchor="ctr"/>
                </a:tc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FIT-C &amp; MFT installation and checks</a:t>
                      </a:r>
                      <a:endParaRPr lang="en-US" sz="11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11 Jun </a:t>
                      </a:r>
                      <a:r>
                        <a:rPr lang="mr-IN" sz="1100" dirty="0" smtClean="0"/>
                        <a:t>–</a:t>
                      </a:r>
                      <a:r>
                        <a:rPr lang="en-US" sz="1100" dirty="0" smtClean="0"/>
                        <a:t> 22 Jul</a:t>
                      </a:r>
                      <a:endParaRPr lang="en-US" sz="1100" dirty="0"/>
                    </a:p>
                  </a:txBody>
                  <a:tcPr marT="34290" marB="34290" anchor="ctr"/>
                </a:tc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ITS installation and</a:t>
                      </a:r>
                      <a:r>
                        <a:rPr lang="en-US" sz="1100" baseline="0" dirty="0" smtClean="0"/>
                        <a:t> checks</a:t>
                      </a:r>
                      <a:endParaRPr lang="en-US" sz="11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23 Jul </a:t>
                      </a:r>
                      <a:r>
                        <a:rPr lang="mr-IN" sz="1100" dirty="0" smtClean="0"/>
                        <a:t>–</a:t>
                      </a:r>
                      <a:r>
                        <a:rPr lang="en-US" sz="1100" baseline="0" dirty="0" smtClean="0"/>
                        <a:t> 14 Oct</a:t>
                      </a:r>
                      <a:endParaRPr lang="en-US" sz="1100" dirty="0"/>
                    </a:p>
                  </a:txBody>
                  <a:tcPr marT="34290" marB="34290" anchor="ctr"/>
                </a:tc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FDD-C installation</a:t>
                      </a:r>
                      <a:endParaRPr lang="en-US" sz="11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First</a:t>
                      </a:r>
                      <a:r>
                        <a:rPr lang="en-US" sz="1100" baseline="0" dirty="0" smtClean="0"/>
                        <a:t> half</a:t>
                      </a:r>
                      <a:r>
                        <a:rPr lang="en-US" sz="1100" dirty="0" smtClean="0"/>
                        <a:t> Aug*</a:t>
                      </a:r>
                      <a:endParaRPr lang="en-US" sz="1100" dirty="0"/>
                    </a:p>
                  </a:txBody>
                  <a:tcPr marT="34290" marB="34290" anchor="ctr"/>
                </a:tc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FDD-A installation</a:t>
                      </a:r>
                      <a:endParaRPr lang="en-US" sz="11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1-10 Sep</a:t>
                      </a:r>
                      <a:endParaRPr lang="en-US" sz="1100" dirty="0"/>
                    </a:p>
                  </a:txBody>
                  <a:tcPr marT="34290" marB="34290" anchor="ctr"/>
                </a:tc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FIT-A installation</a:t>
                      </a:r>
                      <a:endParaRPr lang="en-US" sz="11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15 </a:t>
                      </a:r>
                      <a:r>
                        <a:rPr lang="mr-IN" sz="1100" dirty="0" smtClean="0"/>
                        <a:t>–</a:t>
                      </a:r>
                      <a:r>
                        <a:rPr lang="en-US" sz="1100" dirty="0" smtClean="0"/>
                        <a:t> 21 Oct</a:t>
                      </a:r>
                      <a:endParaRPr lang="en-US" sz="1100" dirty="0"/>
                    </a:p>
                  </a:txBody>
                  <a:tcPr marT="34290" marB="34290" anchor="ctr"/>
                </a:tc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ITS &amp; MFT commissioning time</a:t>
                      </a:r>
                      <a:endParaRPr lang="en-US" sz="11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8w</a:t>
                      </a:r>
                    </a:p>
                  </a:txBody>
                  <a:tcPr marT="34290" marB="34290" anchor="ctr"/>
                </a:tc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ALICE global commissioning time</a:t>
                      </a:r>
                      <a:endParaRPr lang="en-US" sz="11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20w</a:t>
                      </a:r>
                      <a:endParaRPr lang="en-US" sz="1100" dirty="0"/>
                    </a:p>
                  </a:txBody>
                  <a:tcPr marT="34290" marB="34290" anchor="ctr"/>
                </a:tc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solidFill>
                            <a:srgbClr val="FF0000"/>
                          </a:solidFill>
                        </a:rPr>
                        <a:t>End of LS2 </a:t>
                      </a:r>
                      <a:r>
                        <a:rPr lang="mr-IN" sz="1100" b="1" dirty="0" smtClean="0">
                          <a:solidFill>
                            <a:srgbClr val="FF0000"/>
                          </a:solidFill>
                        </a:rPr>
                        <a:t>–</a:t>
                      </a:r>
                      <a:r>
                        <a:rPr lang="en-US" sz="1100" b="1" dirty="0" smtClean="0">
                          <a:solidFill>
                            <a:srgbClr val="FF0000"/>
                          </a:solidFill>
                        </a:rPr>
                        <a:t> stop UX25 access</a:t>
                      </a:r>
                      <a:endParaRPr lang="en-US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</a:rPr>
                        <a:t>1 May 2021</a:t>
                      </a:r>
                    </a:p>
                  </a:txBody>
                  <a:tcPr marT="34290" marB="34290" anchor="ctr"/>
                </a:tc>
              </a:tr>
              <a:tr h="240030">
                <a:tc>
                  <a:txBody>
                    <a:bodyPr/>
                    <a:lstStyle/>
                    <a:p>
                      <a:r>
                        <a:rPr lang="en-US" sz="1100" b="0" dirty="0" smtClean="0">
                          <a:solidFill>
                            <a:srgbClr val="0C377B"/>
                          </a:solidFill>
                        </a:rPr>
                        <a:t>Start</a:t>
                      </a:r>
                      <a:r>
                        <a:rPr lang="en-US" sz="1100" b="0" baseline="0" dirty="0" smtClean="0">
                          <a:solidFill>
                            <a:srgbClr val="0C377B"/>
                          </a:solidFill>
                        </a:rPr>
                        <a:t> c</a:t>
                      </a:r>
                      <a:r>
                        <a:rPr lang="en-US" sz="1100" b="0" dirty="0" smtClean="0">
                          <a:solidFill>
                            <a:srgbClr val="0C377B"/>
                          </a:solidFill>
                        </a:rPr>
                        <a:t>ommissioning</a:t>
                      </a:r>
                      <a:r>
                        <a:rPr lang="en-US" sz="1100" b="0" baseline="0" dirty="0" smtClean="0">
                          <a:solidFill>
                            <a:srgbClr val="0C377B"/>
                          </a:solidFill>
                        </a:rPr>
                        <a:t> with </a:t>
                      </a:r>
                      <a:r>
                        <a:rPr lang="en-US" sz="1100" b="0" dirty="0" smtClean="0">
                          <a:solidFill>
                            <a:srgbClr val="0C377B"/>
                          </a:solidFill>
                        </a:rPr>
                        <a:t>beam </a:t>
                      </a:r>
                      <a:r>
                        <a:rPr lang="mr-IN" sz="1100" b="0" dirty="0" smtClean="0">
                          <a:solidFill>
                            <a:srgbClr val="0C377B"/>
                          </a:solidFill>
                        </a:rPr>
                        <a:t>–</a:t>
                      </a:r>
                      <a:r>
                        <a:rPr lang="en-US" sz="1100" b="0" dirty="0" smtClean="0">
                          <a:solidFill>
                            <a:srgbClr val="0C377B"/>
                          </a:solidFill>
                        </a:rPr>
                        <a:t> ALICE in super-safe</a:t>
                      </a:r>
                      <a:endParaRPr lang="en-US" sz="1100" b="0" dirty="0">
                        <a:solidFill>
                          <a:srgbClr val="0C377B"/>
                        </a:solidFill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solidFill>
                            <a:srgbClr val="0C377B"/>
                          </a:solidFill>
                        </a:rPr>
                        <a:t>10</a:t>
                      </a:r>
                      <a:r>
                        <a:rPr lang="en-US" sz="1100" b="0" baseline="0" dirty="0" smtClean="0">
                          <a:solidFill>
                            <a:srgbClr val="0C377B"/>
                          </a:solidFill>
                        </a:rPr>
                        <a:t> May 2021</a:t>
                      </a:r>
                      <a:endParaRPr lang="en-US" sz="1100" b="0" dirty="0" smtClean="0">
                        <a:solidFill>
                          <a:srgbClr val="0C377B"/>
                        </a:solidFill>
                      </a:endParaRPr>
                    </a:p>
                  </a:txBody>
                  <a:tcPr marT="34290" marB="34290"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48500" y="4479829"/>
            <a:ext cx="4233559" cy="246219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en-US" sz="1000" dirty="0"/>
              <a:t>* we need to redo tightness UX-RB26 before w35 (start cool down S23)</a:t>
            </a:r>
          </a:p>
        </p:txBody>
      </p:sp>
    </p:spTree>
    <p:extLst>
      <p:ext uri="{BB962C8B-B14F-4D97-AF65-F5344CB8AC3E}">
        <p14:creationId xmlns:p14="http://schemas.microsoft.com/office/powerpoint/2010/main" val="359269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SXL2 activities w7 – Fri 14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30</a:t>
            </a:fld>
            <a:endParaRPr lang="en-US"/>
          </a:p>
        </p:txBody>
      </p:sp>
      <p:pic>
        <p:nvPicPr>
          <p:cNvPr id="8" name="Picture 7" descr="Screenshot 2018-12-03 17.20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7706"/>
            <a:ext cx="9144000" cy="274494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 rot="16200000">
            <a:off x="6521062" y="1743442"/>
            <a:ext cx="699241" cy="7025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endParaRPr lang="en-US" sz="1100" b="1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6349452" y="1970233"/>
            <a:ext cx="601552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A-side</a:t>
            </a:r>
          </a:p>
        </p:txBody>
      </p:sp>
      <p:sp>
        <p:nvSpPr>
          <p:cNvPr id="24" name="TextBox 23"/>
          <p:cNvSpPr txBox="1"/>
          <p:nvPr/>
        </p:nvSpPr>
        <p:spPr>
          <a:xfrm rot="16200000">
            <a:off x="6787423" y="1972753"/>
            <a:ext cx="603209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C-side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16200000">
            <a:off x="5895051" y="1873960"/>
            <a:ext cx="798990" cy="44976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A17 </a:t>
            </a:r>
            <a:r>
              <a:rPr lang="en-US" sz="900" dirty="0" err="1"/>
              <a:t>replacem</a:t>
            </a:r>
            <a:r>
              <a:rPr lang="en-US" sz="900" dirty="0"/>
              <a:t>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22921" y="554636"/>
            <a:ext cx="3634276" cy="311619"/>
          </a:xfrm>
          <a:prstGeom prst="rect">
            <a:avLst/>
          </a:prstGeom>
          <a:solidFill>
            <a:srgbClr val="BBD3F8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/>
              <a:t>TPC: switch off cleanroom ventilation (PM)</a:t>
            </a:r>
          </a:p>
        </p:txBody>
      </p:sp>
    </p:spTree>
    <p:extLst>
      <p:ext uri="{BB962C8B-B14F-4D97-AF65-F5344CB8AC3E}">
        <p14:creationId xmlns:p14="http://schemas.microsoft.com/office/powerpoint/2010/main" val="4050544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31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w7 – Mon 10 Feb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16200000">
            <a:off x="-560162" y="2474028"/>
            <a:ext cx="2053467" cy="5669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ITS PP1-PP2 mockup cables (Antoine, </a:t>
            </a:r>
            <a:r>
              <a:rPr lang="en-US" sz="1100" dirty="0" err="1">
                <a:solidFill>
                  <a:schemeClr val="tx1"/>
                </a:solidFill>
              </a:rPr>
              <a:t>Mimmo</a:t>
            </a:r>
            <a:r>
              <a:rPr lang="en-US" sz="1100" dirty="0">
                <a:solidFill>
                  <a:schemeClr val="tx1"/>
                </a:solidFill>
              </a:rPr>
              <a:t>),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PP1 cooling (Philippe)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090555" y="2110585"/>
            <a:ext cx="1436598" cy="1127954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0663" y="4455730"/>
            <a:ext cx="5351622" cy="265454"/>
          </a:xfrm>
          <a:prstGeom prst="rect">
            <a:avLst/>
          </a:prstGeom>
          <a:solidFill>
            <a:schemeClr val="bg1"/>
          </a:solidFill>
        </p:spPr>
        <p:txBody>
          <a:bodyPr wrap="none" lIns="91436" tIns="45718" rIns="91436" bIns="45718" rtlCol="0">
            <a:spAutoFit/>
          </a:bodyPr>
          <a:lstStyle/>
          <a:p>
            <a:r>
              <a:rPr lang="en-US" sz="1100" dirty="0">
                <a:solidFill>
                  <a:srgbClr val="000090"/>
                </a:solidFill>
              </a:rPr>
              <a:t>Install MFT PP1 PT and filters, cut ITS PP1 cooling pipes and put plate (Philippe)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499971" y="3784214"/>
            <a:ext cx="637666" cy="661711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377580" y="483422"/>
            <a:ext cx="8077757" cy="5309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spAutoFit/>
          </a:bodyPr>
          <a:lstStyle/>
          <a:p>
            <a:r>
              <a:rPr lang="en-US" sz="1400" dirty="0"/>
              <a:t>Produce and install steps to protect FO boxes; finish ITS rack supports; build ITS access trap and FIT patch panel (Cedric)</a:t>
            </a:r>
          </a:p>
        </p:txBody>
      </p:sp>
    </p:spTree>
    <p:extLst>
      <p:ext uri="{BB962C8B-B14F-4D97-AF65-F5344CB8AC3E}">
        <p14:creationId xmlns:p14="http://schemas.microsoft.com/office/powerpoint/2010/main" val="3448517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32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w7 – Tue 11 Feb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16200000">
            <a:off x="-560162" y="2474028"/>
            <a:ext cx="2053467" cy="5669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ITS PP1-PP2 mockup cables (Antoine, </a:t>
            </a:r>
            <a:r>
              <a:rPr lang="en-US" sz="1100" dirty="0" err="1">
                <a:solidFill>
                  <a:schemeClr val="tx1"/>
                </a:solidFill>
              </a:rPr>
              <a:t>Mimmo</a:t>
            </a:r>
            <a:r>
              <a:rPr lang="en-US" sz="1100" dirty="0">
                <a:solidFill>
                  <a:schemeClr val="tx1"/>
                </a:solidFill>
              </a:rPr>
              <a:t>),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PP1 cooling (Philippe)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090555" y="2110585"/>
            <a:ext cx="1436598" cy="1127954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</p:spTree>
    <p:extLst>
      <p:ext uri="{BB962C8B-B14F-4D97-AF65-F5344CB8AC3E}">
        <p14:creationId xmlns:p14="http://schemas.microsoft.com/office/powerpoint/2010/main" val="2202559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33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w7 – Wed 12 Feb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16200000">
            <a:off x="-560162" y="2474028"/>
            <a:ext cx="2053467" cy="5669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ITS PP1-PP2 mockup cables (Antoine, </a:t>
            </a:r>
            <a:r>
              <a:rPr lang="en-US" sz="1100" dirty="0" err="1">
                <a:solidFill>
                  <a:schemeClr val="tx1"/>
                </a:solidFill>
              </a:rPr>
              <a:t>Mimmo</a:t>
            </a:r>
            <a:r>
              <a:rPr lang="en-US" sz="1100" dirty="0">
                <a:solidFill>
                  <a:schemeClr val="tx1"/>
                </a:solidFill>
              </a:rPr>
              <a:t>),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PP1 cooling (Philippe)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090555" y="2110585"/>
            <a:ext cx="1436598" cy="1127954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</p:spTree>
    <p:extLst>
      <p:ext uri="{BB962C8B-B14F-4D97-AF65-F5344CB8AC3E}">
        <p14:creationId xmlns:p14="http://schemas.microsoft.com/office/powerpoint/2010/main" val="3183430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34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w7 – Thu 13 Feb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16200000">
            <a:off x="-560162" y="2474028"/>
            <a:ext cx="2053467" cy="5669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ITS PP1-PP2 mockup cables (Antoine, </a:t>
            </a:r>
            <a:r>
              <a:rPr lang="en-US" sz="1100" dirty="0" err="1">
                <a:solidFill>
                  <a:schemeClr val="tx1"/>
                </a:solidFill>
              </a:rPr>
              <a:t>Mimmo</a:t>
            </a:r>
            <a:r>
              <a:rPr lang="en-US" sz="1100" dirty="0">
                <a:solidFill>
                  <a:schemeClr val="tx1"/>
                </a:solidFill>
              </a:rPr>
              <a:t>),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PP1 cooling (Philippe)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090555" y="2110585"/>
            <a:ext cx="1436598" cy="1127954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</p:spTree>
    <p:extLst>
      <p:ext uri="{BB962C8B-B14F-4D97-AF65-F5344CB8AC3E}">
        <p14:creationId xmlns:p14="http://schemas.microsoft.com/office/powerpoint/2010/main" val="2924033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35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w7 – Fri 14 Feb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16200000">
            <a:off x="-560162" y="2474028"/>
            <a:ext cx="2053467" cy="5669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ITS PP1-PP2 mockup cables (Antoine, </a:t>
            </a:r>
            <a:r>
              <a:rPr lang="en-US" sz="1100" dirty="0" err="1">
                <a:solidFill>
                  <a:schemeClr val="tx1"/>
                </a:solidFill>
              </a:rPr>
              <a:t>Mimmo</a:t>
            </a:r>
            <a:r>
              <a:rPr lang="en-US" sz="1100" dirty="0">
                <a:solidFill>
                  <a:schemeClr val="tx1"/>
                </a:solidFill>
              </a:rPr>
              <a:t>),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PP1 cooling (Philippe)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090555" y="2110585"/>
            <a:ext cx="1436598" cy="1127954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</p:spTree>
    <p:extLst>
      <p:ext uri="{BB962C8B-B14F-4D97-AF65-F5344CB8AC3E}">
        <p14:creationId xmlns:p14="http://schemas.microsoft.com/office/powerpoint/2010/main" val="277075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52904"/>
            <a:ext cx="8226854" cy="5368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Day-by-day sequence w8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36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3" y="3926650"/>
            <a:ext cx="885179" cy="3368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ALICE technicians</a:t>
            </a:r>
          </a:p>
        </p:txBody>
      </p:sp>
      <p:sp>
        <p:nvSpPr>
          <p:cNvPr id="8" name="Rectangle 7"/>
          <p:cNvSpPr/>
          <p:nvPr/>
        </p:nvSpPr>
        <p:spPr>
          <a:xfrm>
            <a:off x="1436435" y="3926650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200" dirty="0"/>
              <a:t>Institutes</a:t>
            </a:r>
          </a:p>
        </p:txBody>
      </p:sp>
      <p:sp>
        <p:nvSpPr>
          <p:cNvPr id="9" name="Rectangle 8"/>
          <p:cNvSpPr/>
          <p:nvPr/>
        </p:nvSpPr>
        <p:spPr>
          <a:xfrm>
            <a:off x="2415666" y="3913143"/>
            <a:ext cx="885178" cy="3368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200" dirty="0"/>
              <a:t>Transport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74370" y="3913141"/>
            <a:ext cx="955691" cy="336812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EN-EA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94896" y="3913140"/>
            <a:ext cx="885418" cy="3368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Scaffolding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16203" y="3919221"/>
            <a:ext cx="955691" cy="33681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Other CERN groups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7203" y="4303693"/>
            <a:ext cx="885179" cy="336812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Pakistani team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436435" y="4303693"/>
            <a:ext cx="885179" cy="33681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EN-EL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415666" y="4303697"/>
            <a:ext cx="885178" cy="33681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Rampower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352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w8 – Mon 17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37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200000">
            <a:off x="5535943" y="2810781"/>
            <a:ext cx="1400840" cy="33527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TPC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smtClean="0">
                <a:solidFill>
                  <a:schemeClr val="bg1"/>
                </a:solidFill>
              </a:rPr>
              <a:t>trunks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99825" y="1412672"/>
            <a:ext cx="674130" cy="51839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TPC</a:t>
            </a:r>
            <a:endParaRPr lang="en-US" sz="1000" dirty="0">
              <a:solidFill>
                <a:schemeClr val="bg1"/>
              </a:solidFill>
            </a:endParaRPr>
          </a:p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trunks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586523" y="2783649"/>
            <a:ext cx="1037579" cy="47550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PHOS cooling maintenance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88298" y="589399"/>
            <a:ext cx="4923641" cy="31161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Delivery at P2 of 9 wooden boxes (60x70x75, ~</a:t>
            </a:r>
            <a:r>
              <a:rPr lang="en-US" sz="1400">
                <a:solidFill>
                  <a:srgbClr val="000090"/>
                </a:solidFill>
              </a:rPr>
              <a:t>45kg each) </a:t>
            </a:r>
            <a:endParaRPr lang="en-US" sz="1400" dirty="0">
              <a:solidFill>
                <a:srgbClr val="00009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16200000">
            <a:off x="5168668" y="2810780"/>
            <a:ext cx="1400840" cy="33527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Measurement TRD fibers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184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w8 – Tue 18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38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88299" y="589399"/>
            <a:ext cx="3496505" cy="31161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Cleaning cavern (</a:t>
            </a:r>
            <a:r>
              <a:rPr lang="en-US" sz="1400" dirty="0" err="1">
                <a:solidFill>
                  <a:srgbClr val="000090"/>
                </a:solidFill>
              </a:rPr>
              <a:t>Topnet</a:t>
            </a:r>
            <a:r>
              <a:rPr lang="en-US" sz="1400" dirty="0">
                <a:solidFill>
                  <a:srgbClr val="000090"/>
                </a:solidFill>
              </a:rPr>
              <a:t>): 13:00 to 15:00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86523" y="2783649"/>
            <a:ext cx="1037579" cy="47550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PHOS cooling maintenance</a:t>
            </a:r>
          </a:p>
        </p:txBody>
      </p:sp>
      <p:sp>
        <p:nvSpPr>
          <p:cNvPr id="11" name="Rectangle 10"/>
          <p:cNvSpPr/>
          <p:nvPr/>
        </p:nvSpPr>
        <p:spPr>
          <a:xfrm rot="16200000">
            <a:off x="5535943" y="2810781"/>
            <a:ext cx="1400840" cy="33527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TPC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smtClean="0">
                <a:solidFill>
                  <a:schemeClr val="bg1"/>
                </a:solidFill>
              </a:rPr>
              <a:t>trunks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99825" y="1412672"/>
            <a:ext cx="674130" cy="51839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TPC</a:t>
            </a:r>
            <a:endParaRPr lang="en-US" sz="1000" dirty="0">
              <a:solidFill>
                <a:schemeClr val="bg1"/>
              </a:solidFill>
            </a:endParaRPr>
          </a:p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trunks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16200000">
            <a:off x="5168668" y="2810780"/>
            <a:ext cx="1400840" cy="33527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Measurement TRD fibers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6200000">
            <a:off x="3030874" y="2797600"/>
            <a:ext cx="832029" cy="450734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/>
              <a:t>Clean under false floor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619728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w8 – Wed 19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39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86523" y="2783649"/>
            <a:ext cx="1037579" cy="47550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PHOS cooling maintenance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08399" y="570274"/>
            <a:ext cx="2771600" cy="31161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Load test FIT transportation box</a:t>
            </a:r>
          </a:p>
        </p:txBody>
      </p:sp>
      <p:sp>
        <p:nvSpPr>
          <p:cNvPr id="12" name="Rectangle 11"/>
          <p:cNvSpPr/>
          <p:nvPr/>
        </p:nvSpPr>
        <p:spPr>
          <a:xfrm rot="16200000">
            <a:off x="5535943" y="2810781"/>
            <a:ext cx="1400840" cy="33527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TPC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smtClean="0">
                <a:solidFill>
                  <a:schemeClr val="bg1"/>
                </a:solidFill>
              </a:rPr>
              <a:t>trunks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499825" y="1412672"/>
            <a:ext cx="674130" cy="51839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TPC</a:t>
            </a:r>
            <a:endParaRPr lang="en-US" sz="1000" dirty="0">
              <a:solidFill>
                <a:schemeClr val="bg1"/>
              </a:solidFill>
            </a:endParaRPr>
          </a:p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trunks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248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shot 2020-02-05 16.53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71" y="770373"/>
            <a:ext cx="3931914" cy="39129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75121"/>
            <a:ext cx="8226854" cy="353493"/>
          </a:xfrm>
        </p:spPr>
        <p:txBody>
          <a:bodyPr/>
          <a:lstStyle/>
          <a:p>
            <a:r>
              <a:rPr lang="en-US" dirty="0" smtClean="0"/>
              <a:t>TPC &amp; miniframe reinstallation sequence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4</a:t>
            </a:fld>
            <a:endParaRPr lang="en-US">
              <a:latin typeface="Arial"/>
            </a:endParaRPr>
          </a:p>
        </p:txBody>
      </p:sp>
      <p:sp>
        <p:nvSpPr>
          <p:cNvPr id="11" name="Right Brace 10"/>
          <p:cNvSpPr/>
          <p:nvPr/>
        </p:nvSpPr>
        <p:spPr>
          <a:xfrm>
            <a:off x="4484399" y="1665314"/>
            <a:ext cx="113643" cy="1478613"/>
          </a:xfrm>
          <a:prstGeom prst="rightBrace">
            <a:avLst/>
          </a:prstGeom>
          <a:ln w="190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91436" tIns="45718" rIns="91436" bIns="45718" rtlCol="0" anchor="ctr"/>
          <a:lstStyle/>
          <a:p>
            <a:pPr algn="ctr" defTabSz="457142"/>
            <a:endParaRPr lang="en-US">
              <a:solidFill>
                <a:srgbClr val="0C377B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01248" y="2189653"/>
            <a:ext cx="3967384" cy="43857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42"/>
            <a:r>
              <a:rPr lang="en-US" sz="1100" dirty="0">
                <a:solidFill>
                  <a:srgbClr val="0C377B"/>
                </a:solidFill>
                <a:latin typeface="Arial"/>
              </a:rPr>
              <a:t>Mar 24</a:t>
            </a:r>
            <a:r>
              <a:rPr lang="en-US" sz="1100" baseline="30000" dirty="0">
                <a:solidFill>
                  <a:srgbClr val="0C377B"/>
                </a:solidFill>
                <a:latin typeface="Arial"/>
              </a:rPr>
              <a:t>th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</a:t>
            </a:r>
            <a:r>
              <a:rPr lang="mr-IN" sz="1100" dirty="0">
                <a:solidFill>
                  <a:srgbClr val="0C377B"/>
                </a:solidFill>
                <a:latin typeface="Mangal"/>
              </a:rPr>
              <a:t>–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Apr 20</a:t>
            </a:r>
            <a:r>
              <a:rPr lang="en-US" sz="1100" baseline="30000" dirty="0">
                <a:solidFill>
                  <a:srgbClr val="0C377B"/>
                </a:solidFill>
                <a:latin typeface="Arial"/>
              </a:rPr>
              <a:t>th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</a:t>
            </a:r>
            <a:r>
              <a:rPr lang="mr-IN" sz="1100" dirty="0">
                <a:solidFill>
                  <a:srgbClr val="0C377B"/>
                </a:solidFill>
                <a:latin typeface="Mangal"/>
              </a:rPr>
              <a:t>–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reinstall TPC</a:t>
            </a:r>
          </a:p>
          <a:p>
            <a:pPr defTabSz="457142"/>
            <a:r>
              <a:rPr lang="en-US" sz="1100" dirty="0">
                <a:solidFill>
                  <a:srgbClr val="0C377B"/>
                </a:solidFill>
                <a:latin typeface="Arial"/>
              </a:rPr>
              <a:t>TPC moved to IP, adjusted and put back to parking position</a:t>
            </a:r>
          </a:p>
        </p:txBody>
      </p:sp>
      <p:sp>
        <p:nvSpPr>
          <p:cNvPr id="13" name="Right Brace 12"/>
          <p:cNvSpPr/>
          <p:nvPr/>
        </p:nvSpPr>
        <p:spPr>
          <a:xfrm>
            <a:off x="4482591" y="3188338"/>
            <a:ext cx="117262" cy="396000"/>
          </a:xfrm>
          <a:prstGeom prst="rightBrace">
            <a:avLst/>
          </a:prstGeom>
          <a:ln w="190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91436" tIns="45718" rIns="91436" bIns="45718" rtlCol="0" anchor="ctr"/>
          <a:lstStyle/>
          <a:p>
            <a:pPr algn="ctr" defTabSz="457142"/>
            <a:endParaRPr lang="en-US">
              <a:solidFill>
                <a:srgbClr val="0C377B"/>
              </a:solidFill>
              <a:latin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01248" y="3238786"/>
            <a:ext cx="3701470" cy="26545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42"/>
            <a:r>
              <a:rPr lang="en-US" sz="1100" dirty="0">
                <a:solidFill>
                  <a:srgbClr val="0C377B"/>
                </a:solidFill>
                <a:latin typeface="Arial"/>
              </a:rPr>
              <a:t>Apr 21</a:t>
            </a:r>
            <a:r>
              <a:rPr lang="en-US" sz="1100" baseline="30000" dirty="0">
                <a:solidFill>
                  <a:srgbClr val="0C377B"/>
                </a:solidFill>
                <a:latin typeface="Arial"/>
              </a:rPr>
              <a:t>st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</a:t>
            </a:r>
            <a:r>
              <a:rPr lang="mr-IN" sz="1100" dirty="0">
                <a:solidFill>
                  <a:srgbClr val="0C377B"/>
                </a:solidFill>
                <a:latin typeface="Mangal"/>
              </a:rPr>
              <a:t>–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May 12</a:t>
            </a:r>
            <a:r>
              <a:rPr lang="en-US" sz="1100" baseline="30000" dirty="0">
                <a:solidFill>
                  <a:srgbClr val="0C377B"/>
                </a:solidFill>
                <a:latin typeface="Arial"/>
              </a:rPr>
              <a:t>th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</a:t>
            </a:r>
            <a:r>
              <a:rPr lang="mr-IN" sz="1100" dirty="0">
                <a:solidFill>
                  <a:srgbClr val="0C377B"/>
                </a:solidFill>
                <a:latin typeface="Mangal"/>
              </a:rPr>
              <a:t>–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install cage and central beampipe</a:t>
            </a:r>
          </a:p>
        </p:txBody>
      </p:sp>
      <p:sp>
        <p:nvSpPr>
          <p:cNvPr id="15" name="Right Brace 14"/>
          <p:cNvSpPr/>
          <p:nvPr/>
        </p:nvSpPr>
        <p:spPr>
          <a:xfrm>
            <a:off x="4482589" y="3631183"/>
            <a:ext cx="120470" cy="881695"/>
          </a:xfrm>
          <a:prstGeom prst="rightBrace">
            <a:avLst/>
          </a:prstGeom>
          <a:ln w="190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91436" tIns="45718" rIns="91436" bIns="45718" rtlCol="0" anchor="ctr"/>
          <a:lstStyle/>
          <a:p>
            <a:pPr algn="ctr" defTabSz="457142"/>
            <a:endParaRPr lang="en-US">
              <a:solidFill>
                <a:srgbClr val="0C377B"/>
              </a:solidFill>
              <a:latin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01247" y="3492796"/>
            <a:ext cx="4522651" cy="26545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42"/>
            <a:r>
              <a:rPr lang="en-US" sz="1100" dirty="0">
                <a:solidFill>
                  <a:srgbClr val="FF0000"/>
                </a:solidFill>
                <a:latin typeface="Arial"/>
              </a:rPr>
              <a:t>May 13</a:t>
            </a:r>
            <a:r>
              <a:rPr lang="en-US" sz="1100" baseline="30000" dirty="0">
                <a:solidFill>
                  <a:srgbClr val="FF0000"/>
                </a:solidFill>
                <a:latin typeface="Arial"/>
              </a:rPr>
              <a:t>th</a:t>
            </a:r>
            <a:r>
              <a:rPr lang="en-US" sz="1100" dirty="0">
                <a:solidFill>
                  <a:srgbClr val="FF0000"/>
                </a:solidFill>
                <a:latin typeface="Arial"/>
              </a:rPr>
              <a:t> </a:t>
            </a:r>
            <a:r>
              <a:rPr lang="mr-IN" sz="1100" dirty="0">
                <a:solidFill>
                  <a:srgbClr val="FF0000"/>
                </a:solidFill>
                <a:latin typeface="Mangal"/>
              </a:rPr>
              <a:t>–</a:t>
            </a:r>
            <a:r>
              <a:rPr lang="en-US" sz="1100" dirty="0">
                <a:solidFill>
                  <a:srgbClr val="FF0000"/>
                </a:solidFill>
                <a:latin typeface="Arial"/>
              </a:rPr>
              <a:t> 15</a:t>
            </a:r>
            <a:r>
              <a:rPr lang="en-US" sz="1100" baseline="30000" dirty="0">
                <a:solidFill>
                  <a:srgbClr val="FF0000"/>
                </a:solidFill>
                <a:latin typeface="Arial"/>
              </a:rPr>
              <a:t>th</a:t>
            </a:r>
            <a:r>
              <a:rPr lang="en-US" sz="1100" dirty="0">
                <a:solidFill>
                  <a:srgbClr val="FF0000"/>
                </a:solidFill>
                <a:latin typeface="Arial"/>
              </a:rPr>
              <a:t> </a:t>
            </a:r>
            <a:r>
              <a:rPr lang="mr-IN" sz="1100" dirty="0">
                <a:solidFill>
                  <a:srgbClr val="FF0000"/>
                </a:solidFill>
                <a:latin typeface="Mangal"/>
              </a:rPr>
              <a:t>–</a:t>
            </a:r>
            <a:r>
              <a:rPr lang="en-US" sz="1100" dirty="0">
                <a:solidFill>
                  <a:srgbClr val="FF0000"/>
                </a:solidFill>
                <a:latin typeface="Arial"/>
              </a:rPr>
              <a:t> move TPC to IP </a:t>
            </a:r>
            <a:r>
              <a:rPr lang="mr-IN" sz="1100" dirty="0">
                <a:solidFill>
                  <a:srgbClr val="FF0000"/>
                </a:solidFill>
                <a:latin typeface="Mangal"/>
              </a:rPr>
              <a:t>–</a:t>
            </a:r>
            <a:r>
              <a:rPr lang="en-US" sz="1100" dirty="0">
                <a:solidFill>
                  <a:srgbClr val="FF0000"/>
                </a:solidFill>
                <a:latin typeface="Arial"/>
              </a:rPr>
              <a:t> start connection TPC to services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01248" y="3943638"/>
            <a:ext cx="3368136" cy="26545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42"/>
            <a:r>
              <a:rPr lang="en-US" sz="1100" dirty="0">
                <a:solidFill>
                  <a:srgbClr val="0C377B"/>
                </a:solidFill>
                <a:latin typeface="Arial"/>
              </a:rPr>
              <a:t>May 18</a:t>
            </a:r>
            <a:r>
              <a:rPr lang="en-US" sz="1100" baseline="30000" dirty="0">
                <a:solidFill>
                  <a:srgbClr val="0C377B"/>
                </a:solidFill>
                <a:latin typeface="Arial"/>
              </a:rPr>
              <a:t>th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</a:t>
            </a:r>
            <a:r>
              <a:rPr lang="mr-IN" sz="1100" dirty="0">
                <a:solidFill>
                  <a:srgbClr val="0C377B"/>
                </a:solidFill>
                <a:latin typeface="Mangal"/>
              </a:rPr>
              <a:t>–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Jun 5</a:t>
            </a:r>
            <a:r>
              <a:rPr lang="en-US" sz="1100" baseline="30000" dirty="0">
                <a:solidFill>
                  <a:srgbClr val="0C377B"/>
                </a:solidFill>
                <a:latin typeface="Arial"/>
              </a:rPr>
              <a:t>th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</a:t>
            </a:r>
            <a:r>
              <a:rPr lang="mr-IN" sz="1100" dirty="0">
                <a:solidFill>
                  <a:srgbClr val="0C377B"/>
                </a:solidFill>
                <a:latin typeface="Mangal"/>
              </a:rPr>
              <a:t>–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prepare miniframe installation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01247" y="4422331"/>
            <a:ext cx="2242123" cy="26545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42"/>
            <a:r>
              <a:rPr lang="en-US" sz="1100" dirty="0">
                <a:solidFill>
                  <a:srgbClr val="FF0000"/>
                </a:solidFill>
                <a:latin typeface="Arial"/>
              </a:rPr>
              <a:t>Jun 8</a:t>
            </a:r>
            <a:r>
              <a:rPr lang="en-US" sz="1100" baseline="30000" dirty="0">
                <a:solidFill>
                  <a:srgbClr val="FF0000"/>
                </a:solidFill>
                <a:latin typeface="Arial"/>
              </a:rPr>
              <a:t>th</a:t>
            </a:r>
            <a:r>
              <a:rPr lang="en-US" sz="1100" dirty="0">
                <a:solidFill>
                  <a:srgbClr val="FF0000"/>
                </a:solidFill>
                <a:latin typeface="Arial"/>
              </a:rPr>
              <a:t> </a:t>
            </a:r>
            <a:r>
              <a:rPr lang="mr-IN" sz="1100" dirty="0">
                <a:solidFill>
                  <a:srgbClr val="FF0000"/>
                </a:solidFill>
                <a:latin typeface="Mangal"/>
              </a:rPr>
              <a:t>–</a:t>
            </a:r>
            <a:r>
              <a:rPr lang="en-US" sz="1100" dirty="0">
                <a:solidFill>
                  <a:srgbClr val="FF0000"/>
                </a:solidFill>
                <a:latin typeface="Mangal"/>
              </a:rPr>
              <a:t> </a:t>
            </a:r>
            <a:r>
              <a:rPr lang="en-US" sz="1100" dirty="0">
                <a:solidFill>
                  <a:srgbClr val="FF0000"/>
                </a:solidFill>
                <a:latin typeface="Arial"/>
              </a:rPr>
              <a:t>9</a:t>
            </a:r>
            <a:r>
              <a:rPr lang="en-US" sz="1100" baseline="30000" dirty="0">
                <a:solidFill>
                  <a:srgbClr val="FF0000"/>
                </a:solidFill>
                <a:latin typeface="Arial"/>
              </a:rPr>
              <a:t>th</a:t>
            </a:r>
            <a:r>
              <a:rPr lang="en-US" sz="1100" dirty="0">
                <a:solidFill>
                  <a:srgbClr val="FF0000"/>
                </a:solidFill>
                <a:latin typeface="Arial"/>
              </a:rPr>
              <a:t> </a:t>
            </a:r>
            <a:r>
              <a:rPr lang="mr-IN" sz="1100" dirty="0">
                <a:solidFill>
                  <a:srgbClr val="FF0000"/>
                </a:solidFill>
                <a:latin typeface="Mangal"/>
              </a:rPr>
              <a:t>–</a:t>
            </a:r>
            <a:r>
              <a:rPr lang="en-US" sz="1100" dirty="0">
                <a:solidFill>
                  <a:srgbClr val="FF0000"/>
                </a:solidFill>
                <a:latin typeface="Arial"/>
              </a:rPr>
              <a:t> reinstall miniframe</a:t>
            </a:r>
          </a:p>
        </p:txBody>
      </p:sp>
      <p:sp>
        <p:nvSpPr>
          <p:cNvPr id="19" name="Right Brace 18"/>
          <p:cNvSpPr/>
          <p:nvPr/>
        </p:nvSpPr>
        <p:spPr>
          <a:xfrm>
            <a:off x="4484399" y="1020842"/>
            <a:ext cx="113643" cy="597042"/>
          </a:xfrm>
          <a:prstGeom prst="rightBrace">
            <a:avLst/>
          </a:prstGeom>
          <a:ln w="190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91436" tIns="45718" rIns="91436" bIns="45718" rtlCol="0" anchor="ctr"/>
          <a:lstStyle/>
          <a:p>
            <a:pPr algn="ctr" defTabSz="457142"/>
            <a:endParaRPr lang="en-US">
              <a:solidFill>
                <a:srgbClr val="0C377B"/>
              </a:solidFill>
              <a:latin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01248" y="1018661"/>
            <a:ext cx="4085553" cy="611702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457142"/>
            <a:r>
              <a:rPr lang="en-US" sz="1100" dirty="0">
                <a:solidFill>
                  <a:srgbClr val="0C377B"/>
                </a:solidFill>
                <a:latin typeface="Arial"/>
              </a:rPr>
              <a:t>Jan 5</a:t>
            </a:r>
            <a:r>
              <a:rPr lang="en-US" sz="1100" baseline="30000" dirty="0">
                <a:solidFill>
                  <a:srgbClr val="0C377B"/>
                </a:solidFill>
                <a:latin typeface="Arial"/>
              </a:rPr>
              <a:t>th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</a:t>
            </a:r>
            <a:r>
              <a:rPr lang="mr-IN" sz="1100" dirty="0">
                <a:solidFill>
                  <a:srgbClr val="0C377B"/>
                </a:solidFill>
                <a:latin typeface="Mangal"/>
              </a:rPr>
              <a:t>–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Mar 20</a:t>
            </a:r>
            <a:r>
              <a:rPr lang="en-US" sz="1100" baseline="30000" dirty="0">
                <a:solidFill>
                  <a:srgbClr val="0C377B"/>
                </a:solidFill>
                <a:latin typeface="Arial"/>
              </a:rPr>
              <a:t>th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</a:t>
            </a:r>
            <a:r>
              <a:rPr lang="mr-IN" sz="1100" dirty="0">
                <a:solidFill>
                  <a:srgbClr val="0C377B"/>
                </a:solidFill>
                <a:latin typeface="Mangal"/>
              </a:rPr>
              <a:t>–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complete TPC, cage insertion test in SXL2 cleanroom, prepare for TPC transportation, TOF and HMPID activities in the cavern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01249" y="1591642"/>
            <a:ext cx="2552859" cy="26545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42"/>
            <a:r>
              <a:rPr lang="en-US" sz="1100" dirty="0">
                <a:solidFill>
                  <a:srgbClr val="FF0000"/>
                </a:solidFill>
                <a:latin typeface="Arial"/>
              </a:rPr>
              <a:t>Mar 23</a:t>
            </a:r>
            <a:r>
              <a:rPr lang="en-US" sz="1100" baseline="30000" dirty="0">
                <a:solidFill>
                  <a:srgbClr val="FF0000"/>
                </a:solidFill>
                <a:latin typeface="Arial"/>
              </a:rPr>
              <a:t>rd</a:t>
            </a:r>
            <a:r>
              <a:rPr lang="en-US" sz="1100" dirty="0">
                <a:solidFill>
                  <a:srgbClr val="FF0000"/>
                </a:solidFill>
                <a:latin typeface="Arial"/>
              </a:rPr>
              <a:t> </a:t>
            </a:r>
            <a:r>
              <a:rPr lang="mr-IN" sz="1100" dirty="0">
                <a:solidFill>
                  <a:srgbClr val="FF0000"/>
                </a:solidFill>
                <a:latin typeface="Mangal"/>
              </a:rPr>
              <a:t>–</a:t>
            </a:r>
            <a:r>
              <a:rPr lang="en-US" sz="1100" dirty="0">
                <a:solidFill>
                  <a:srgbClr val="FF0000"/>
                </a:solidFill>
                <a:latin typeface="Arial"/>
              </a:rPr>
              <a:t> transportation TPC to SX2</a:t>
            </a:r>
          </a:p>
        </p:txBody>
      </p:sp>
      <p:sp>
        <p:nvSpPr>
          <p:cNvPr id="5" name="Rectangle 4"/>
          <p:cNvSpPr/>
          <p:nvPr/>
        </p:nvSpPr>
        <p:spPr>
          <a:xfrm>
            <a:off x="1752332" y="1695239"/>
            <a:ext cx="1384977" cy="1109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 defTabSz="457142"/>
            <a:endParaRPr lang="en-US">
              <a:solidFill>
                <a:srgbClr val="0C377B"/>
              </a:solidFill>
              <a:latin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183004" y="3143928"/>
            <a:ext cx="1109472" cy="1109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 defTabSz="457142"/>
            <a:endParaRPr lang="en-US">
              <a:solidFill>
                <a:srgbClr val="0C377B"/>
              </a:solidFill>
              <a:latin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465899" y="3591084"/>
            <a:ext cx="527154" cy="1109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 defTabSz="457142"/>
            <a:endParaRPr lang="en-US">
              <a:solidFill>
                <a:srgbClr val="0C377B"/>
              </a:solidFill>
              <a:latin typeface="Arial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838856" y="4582936"/>
            <a:ext cx="606848" cy="1109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 defTabSz="457142"/>
            <a:endParaRPr lang="en-US">
              <a:solidFill>
                <a:srgbClr val="0C377B"/>
              </a:solidFill>
              <a:latin typeface="Arial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1256254" y="1078814"/>
            <a:ext cx="5899" cy="3604503"/>
          </a:xfrm>
          <a:prstGeom prst="line">
            <a:avLst/>
          </a:prstGeom>
          <a:ln w="19050" cmpd="sng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0020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w8 – Thu 20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40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586523" y="2783649"/>
            <a:ext cx="1037579" cy="47550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PHOS cooling maintenance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2922" y="512824"/>
            <a:ext cx="5801753" cy="31161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/>
              <a:t>Cavern lift maintenance: no access to UX25 from 6:00 AM to 8:00 AM</a:t>
            </a:r>
          </a:p>
        </p:txBody>
      </p:sp>
      <p:sp>
        <p:nvSpPr>
          <p:cNvPr id="13" name="Rectangle 12"/>
          <p:cNvSpPr/>
          <p:nvPr/>
        </p:nvSpPr>
        <p:spPr>
          <a:xfrm rot="16200000">
            <a:off x="5535943" y="2810781"/>
            <a:ext cx="1400840" cy="33527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TPC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smtClean="0">
                <a:solidFill>
                  <a:schemeClr val="bg1"/>
                </a:solidFill>
              </a:rPr>
              <a:t>trunks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499825" y="1412672"/>
            <a:ext cx="674130" cy="51839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TPC</a:t>
            </a:r>
            <a:endParaRPr lang="en-US" sz="1000" dirty="0">
              <a:solidFill>
                <a:schemeClr val="bg1"/>
              </a:solidFill>
            </a:endParaRPr>
          </a:p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trunks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271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w8 – Fri 21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41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586523" y="2783649"/>
            <a:ext cx="1037579" cy="47550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PHOS cooling maintenance</a:t>
            </a:r>
          </a:p>
        </p:txBody>
      </p:sp>
      <p:sp>
        <p:nvSpPr>
          <p:cNvPr id="10" name="Rectangle 9"/>
          <p:cNvSpPr/>
          <p:nvPr/>
        </p:nvSpPr>
        <p:spPr>
          <a:xfrm rot="16200000">
            <a:off x="5535943" y="2810781"/>
            <a:ext cx="1400840" cy="33527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TPC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smtClean="0">
                <a:solidFill>
                  <a:schemeClr val="bg1"/>
                </a:solidFill>
              </a:rPr>
              <a:t>trunks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99825" y="1412672"/>
            <a:ext cx="674130" cy="51839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TPC</a:t>
            </a:r>
            <a:endParaRPr lang="en-US" sz="1000" dirty="0">
              <a:solidFill>
                <a:schemeClr val="bg1"/>
              </a:solidFill>
            </a:endParaRPr>
          </a:p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trunks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430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SXL2 activities w8 – Mon 17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42</a:t>
            </a:fld>
            <a:endParaRPr lang="en-US"/>
          </a:p>
        </p:txBody>
      </p:sp>
      <p:pic>
        <p:nvPicPr>
          <p:cNvPr id="8" name="Picture 7" descr="Screenshot 2018-12-03 17.20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7706"/>
            <a:ext cx="9144000" cy="274494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 rot="16200000">
            <a:off x="6521062" y="1743442"/>
            <a:ext cx="699241" cy="7025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endParaRPr lang="en-US" sz="1100" b="1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6349452" y="1970233"/>
            <a:ext cx="601552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A-side</a:t>
            </a:r>
          </a:p>
        </p:txBody>
      </p:sp>
      <p:sp>
        <p:nvSpPr>
          <p:cNvPr id="24" name="TextBox 23"/>
          <p:cNvSpPr txBox="1"/>
          <p:nvPr/>
        </p:nvSpPr>
        <p:spPr>
          <a:xfrm rot="16200000">
            <a:off x="6787423" y="1972753"/>
            <a:ext cx="603209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C-side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16200000">
            <a:off x="5981264" y="1960175"/>
            <a:ext cx="798990" cy="27733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Remove tooling (AM)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66194" y="3559682"/>
            <a:ext cx="2629393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en-US" sz="1200" dirty="0"/>
              <a:t>TPC, ALTEAD &amp; P2tech: open roof, remove tooling, close roof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379113" y="2498335"/>
            <a:ext cx="0" cy="1061346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49020" y="567466"/>
            <a:ext cx="4185893" cy="31161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/>
              <a:t>TPC: start replacing gas mixture with Ne-CO2-N2</a:t>
            </a:r>
          </a:p>
        </p:txBody>
      </p:sp>
      <p:sp>
        <p:nvSpPr>
          <p:cNvPr id="18" name="Rectangle 17"/>
          <p:cNvSpPr/>
          <p:nvPr/>
        </p:nvSpPr>
        <p:spPr>
          <a:xfrm rot="16200000">
            <a:off x="5712026" y="1968268"/>
            <a:ext cx="798991" cy="2611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Scaffolding (PM)</a:t>
            </a:r>
          </a:p>
        </p:txBody>
      </p:sp>
    </p:spTree>
    <p:extLst>
      <p:ext uri="{BB962C8B-B14F-4D97-AF65-F5344CB8AC3E}">
        <p14:creationId xmlns:p14="http://schemas.microsoft.com/office/powerpoint/2010/main" val="779004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SXL2 activities w8 – Tue 18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43</a:t>
            </a:fld>
            <a:endParaRPr lang="en-US"/>
          </a:p>
        </p:txBody>
      </p:sp>
      <p:pic>
        <p:nvPicPr>
          <p:cNvPr id="8" name="Picture 7" descr="Screenshot 2018-12-03 17.20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7706"/>
            <a:ext cx="9144000" cy="274494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 rot="16200000">
            <a:off x="6521062" y="1743442"/>
            <a:ext cx="699241" cy="7025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endParaRPr lang="en-US" sz="1100" b="1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6349452" y="1970233"/>
            <a:ext cx="601552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A-side</a:t>
            </a:r>
          </a:p>
        </p:txBody>
      </p:sp>
      <p:sp>
        <p:nvSpPr>
          <p:cNvPr id="24" name="TextBox 23"/>
          <p:cNvSpPr txBox="1"/>
          <p:nvPr/>
        </p:nvSpPr>
        <p:spPr>
          <a:xfrm rot="16200000">
            <a:off x="6787423" y="1972753"/>
            <a:ext cx="603209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C-side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16200000">
            <a:off x="5946620" y="1933417"/>
            <a:ext cx="804953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FEC install.</a:t>
            </a:r>
          </a:p>
        </p:txBody>
      </p:sp>
      <p:sp>
        <p:nvSpPr>
          <p:cNvPr id="12" name="Rectangle 11"/>
          <p:cNvSpPr/>
          <p:nvPr/>
        </p:nvSpPr>
        <p:spPr>
          <a:xfrm rot="16200000">
            <a:off x="7040555" y="1890680"/>
            <a:ext cx="794817" cy="4113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Preparation cage insert. test</a:t>
            </a:r>
          </a:p>
        </p:txBody>
      </p:sp>
    </p:spTree>
    <p:extLst>
      <p:ext uri="{BB962C8B-B14F-4D97-AF65-F5344CB8AC3E}">
        <p14:creationId xmlns:p14="http://schemas.microsoft.com/office/powerpoint/2010/main" val="3560119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SXL2 activities w8 – Wed 19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44</a:t>
            </a:fld>
            <a:endParaRPr lang="en-US"/>
          </a:p>
        </p:txBody>
      </p:sp>
      <p:pic>
        <p:nvPicPr>
          <p:cNvPr id="8" name="Picture 7" descr="Screenshot 2018-12-03 17.20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7706"/>
            <a:ext cx="9144000" cy="274494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 rot="16200000">
            <a:off x="6521062" y="1743442"/>
            <a:ext cx="699241" cy="7025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endParaRPr lang="en-US" sz="1100" b="1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6349452" y="1970233"/>
            <a:ext cx="601552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A-side</a:t>
            </a:r>
          </a:p>
        </p:txBody>
      </p:sp>
      <p:sp>
        <p:nvSpPr>
          <p:cNvPr id="20" name="TextBox 19"/>
          <p:cNvSpPr txBox="1"/>
          <p:nvPr/>
        </p:nvSpPr>
        <p:spPr>
          <a:xfrm rot="16200000">
            <a:off x="6787423" y="1972753"/>
            <a:ext cx="603209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C-side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16200000">
            <a:off x="5946620" y="1933417"/>
            <a:ext cx="804953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FEC install.</a:t>
            </a:r>
          </a:p>
        </p:txBody>
      </p:sp>
      <p:sp>
        <p:nvSpPr>
          <p:cNvPr id="14" name="Rectangle 13"/>
          <p:cNvSpPr/>
          <p:nvPr/>
        </p:nvSpPr>
        <p:spPr>
          <a:xfrm rot="16200000">
            <a:off x="7040555" y="1890680"/>
            <a:ext cx="794817" cy="4113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Preparation cage insert. test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49019" y="567466"/>
            <a:ext cx="4765083" cy="31161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/>
              <a:t>TPC survey from C-side (preparation cage insertion test)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46659" y="914215"/>
            <a:ext cx="3922306" cy="31161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Reinstall shaft DCal rotator and re-assemble it</a:t>
            </a:r>
          </a:p>
        </p:txBody>
      </p:sp>
    </p:spTree>
    <p:extLst>
      <p:ext uri="{BB962C8B-B14F-4D97-AF65-F5344CB8AC3E}">
        <p14:creationId xmlns:p14="http://schemas.microsoft.com/office/powerpoint/2010/main" val="3335368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SXL2 activities w8 – Thu 20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45</a:t>
            </a:fld>
            <a:endParaRPr lang="en-US"/>
          </a:p>
        </p:txBody>
      </p:sp>
      <p:pic>
        <p:nvPicPr>
          <p:cNvPr id="8" name="Picture 7" descr="Screenshot 2018-12-03 17.20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7706"/>
            <a:ext cx="9144000" cy="274494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 rot="16200000">
            <a:off x="6521062" y="1743442"/>
            <a:ext cx="699241" cy="7025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endParaRPr lang="en-US" sz="1100" b="1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6349452" y="1970233"/>
            <a:ext cx="601552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A-side</a:t>
            </a:r>
          </a:p>
        </p:txBody>
      </p:sp>
      <p:sp>
        <p:nvSpPr>
          <p:cNvPr id="26" name="TextBox 25"/>
          <p:cNvSpPr txBox="1"/>
          <p:nvPr/>
        </p:nvSpPr>
        <p:spPr>
          <a:xfrm rot="16200000">
            <a:off x="6787423" y="1972753"/>
            <a:ext cx="603209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C-side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16200000">
            <a:off x="5946620" y="1933417"/>
            <a:ext cx="804953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FEC install.</a:t>
            </a:r>
          </a:p>
        </p:txBody>
      </p:sp>
      <p:sp>
        <p:nvSpPr>
          <p:cNvPr id="13" name="Rectangle 12"/>
          <p:cNvSpPr/>
          <p:nvPr/>
        </p:nvSpPr>
        <p:spPr>
          <a:xfrm rot="16200000">
            <a:off x="7040555" y="1890680"/>
            <a:ext cx="794817" cy="4113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Preparation cage insert. test</a:t>
            </a:r>
          </a:p>
        </p:txBody>
      </p:sp>
    </p:spTree>
    <p:extLst>
      <p:ext uri="{BB962C8B-B14F-4D97-AF65-F5344CB8AC3E}">
        <p14:creationId xmlns:p14="http://schemas.microsoft.com/office/powerpoint/2010/main" val="2426973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SXL2 activities w8 – Fri 21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46</a:t>
            </a:fld>
            <a:endParaRPr lang="en-US"/>
          </a:p>
        </p:txBody>
      </p:sp>
      <p:pic>
        <p:nvPicPr>
          <p:cNvPr id="8" name="Picture 7" descr="Screenshot 2018-12-03 17.20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7706"/>
            <a:ext cx="9144000" cy="274494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 rot="16200000">
            <a:off x="6521062" y="1743442"/>
            <a:ext cx="699241" cy="7025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endParaRPr lang="en-US" sz="1100" b="1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6349452" y="1970233"/>
            <a:ext cx="601552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A-side</a:t>
            </a:r>
          </a:p>
        </p:txBody>
      </p:sp>
      <p:sp>
        <p:nvSpPr>
          <p:cNvPr id="24" name="TextBox 23"/>
          <p:cNvSpPr txBox="1"/>
          <p:nvPr/>
        </p:nvSpPr>
        <p:spPr>
          <a:xfrm rot="16200000">
            <a:off x="6787423" y="1972753"/>
            <a:ext cx="603209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C-side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rot="16200000">
            <a:off x="5946620" y="1933417"/>
            <a:ext cx="804953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FEC install.</a:t>
            </a:r>
          </a:p>
        </p:txBody>
      </p:sp>
      <p:sp>
        <p:nvSpPr>
          <p:cNvPr id="12" name="Rectangle 11"/>
          <p:cNvSpPr/>
          <p:nvPr/>
        </p:nvSpPr>
        <p:spPr>
          <a:xfrm rot="16200000">
            <a:off x="7040555" y="1890680"/>
            <a:ext cx="794817" cy="4113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Preparation cage insert. test</a:t>
            </a:r>
          </a:p>
        </p:txBody>
      </p:sp>
    </p:spTree>
    <p:extLst>
      <p:ext uri="{BB962C8B-B14F-4D97-AF65-F5344CB8AC3E}">
        <p14:creationId xmlns:p14="http://schemas.microsoft.com/office/powerpoint/2010/main" val="1056497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47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w8 – Mon 17 Feb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16200000">
            <a:off x="-560162" y="2474028"/>
            <a:ext cx="2053467" cy="5669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PP1 cooling (Philippe)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090555" y="2110585"/>
            <a:ext cx="1436598" cy="1127954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099119" y="1136619"/>
            <a:ext cx="1246243" cy="14825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Install scaffolding I-side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421122" y="1397955"/>
            <a:ext cx="865248" cy="5669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Install BCM box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77580" y="483422"/>
            <a:ext cx="8077757" cy="5309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7" rIns="91434" bIns="45717" rtlCol="0" anchor="ctr">
            <a:spAutoFit/>
          </a:bodyPr>
          <a:lstStyle/>
          <a:p>
            <a:r>
              <a:rPr lang="en-US" sz="1400" dirty="0"/>
              <a:t>Produce and install steps to protect FO boxes; finish ITS rack supports; build ITS access trap and FIT patch panel (Cedric)</a:t>
            </a:r>
          </a:p>
        </p:txBody>
      </p:sp>
    </p:spTree>
    <p:extLst>
      <p:ext uri="{BB962C8B-B14F-4D97-AF65-F5344CB8AC3E}">
        <p14:creationId xmlns:p14="http://schemas.microsoft.com/office/powerpoint/2010/main" val="910080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48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w8 – Tue 18 Feb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090555" y="2110585"/>
            <a:ext cx="1436598" cy="1127954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89465" y="1075521"/>
            <a:ext cx="1133459" cy="602230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  <p:sp>
        <p:nvSpPr>
          <p:cNvPr id="18" name="Rectangle 17"/>
          <p:cNvSpPr/>
          <p:nvPr/>
        </p:nvSpPr>
        <p:spPr>
          <a:xfrm rot="16200000">
            <a:off x="-560162" y="2474028"/>
            <a:ext cx="2053467" cy="5669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PP1 cooling (Philippe)</a:t>
            </a:r>
          </a:p>
        </p:txBody>
      </p:sp>
    </p:spTree>
    <p:extLst>
      <p:ext uri="{BB962C8B-B14F-4D97-AF65-F5344CB8AC3E}">
        <p14:creationId xmlns:p14="http://schemas.microsoft.com/office/powerpoint/2010/main" val="1683692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49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w8 – Wed 19 Feb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090555" y="2110585"/>
            <a:ext cx="1436598" cy="1127954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89465" y="1075521"/>
            <a:ext cx="1133459" cy="602230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  <p:sp>
        <p:nvSpPr>
          <p:cNvPr id="18" name="Rectangle 17"/>
          <p:cNvSpPr/>
          <p:nvPr/>
        </p:nvSpPr>
        <p:spPr>
          <a:xfrm rot="16200000">
            <a:off x="-560162" y="2474028"/>
            <a:ext cx="2053467" cy="5669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PP1 cooling (Philippe)</a:t>
            </a:r>
          </a:p>
        </p:txBody>
      </p:sp>
    </p:spTree>
    <p:extLst>
      <p:ext uri="{BB962C8B-B14F-4D97-AF65-F5344CB8AC3E}">
        <p14:creationId xmlns:p14="http://schemas.microsoft.com/office/powerpoint/2010/main" val="2953200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shot 2020-02-05 11.06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6921"/>
            <a:ext cx="9144000" cy="3254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3883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TPC upgrade sequence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5</a:t>
            </a:fld>
            <a:endParaRPr lang="en-US">
              <a:latin typeface="Arial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6023515" y="311022"/>
            <a:ext cx="2156663" cy="355686"/>
          </a:xfrm>
          <a:prstGeom prst="rect">
            <a:avLst/>
          </a:prstGeom>
        </p:spPr>
        <p:txBody>
          <a:bodyPr wrap="none" lIns="77921" tIns="38961" rIns="77921" bIns="38961">
            <a:spAutoFit/>
          </a:bodyPr>
          <a:lstStyle/>
          <a:p>
            <a:pPr algn="r"/>
            <a:r>
              <a:rPr lang="en-GB" i="1" u="sng" dirty="0" smtClean="0">
                <a:latin typeface="Avenir Black"/>
                <a:cs typeface="Avenir Black"/>
              </a:rPr>
              <a:t>TPC schedule v42</a:t>
            </a:r>
            <a:endParaRPr lang="en-GB" i="1" u="sng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2745319" y="1390954"/>
            <a:ext cx="0" cy="2770243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706460" y="2562047"/>
            <a:ext cx="1342136" cy="11091"/>
          </a:xfrm>
          <a:prstGeom prst="line">
            <a:avLst/>
          </a:prstGeom>
          <a:ln w="190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737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50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w8 – Thu 20 Feb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090555" y="2110585"/>
            <a:ext cx="1436598" cy="1127954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89465" y="1075521"/>
            <a:ext cx="1133459" cy="602230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  <p:sp>
        <p:nvSpPr>
          <p:cNvPr id="18" name="Rectangle 17"/>
          <p:cNvSpPr/>
          <p:nvPr/>
        </p:nvSpPr>
        <p:spPr>
          <a:xfrm rot="16200000">
            <a:off x="-560162" y="2474028"/>
            <a:ext cx="2053467" cy="5669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PP1 cooling (Philippe)</a:t>
            </a:r>
          </a:p>
        </p:txBody>
      </p:sp>
    </p:spTree>
    <p:extLst>
      <p:ext uri="{BB962C8B-B14F-4D97-AF65-F5344CB8AC3E}">
        <p14:creationId xmlns:p14="http://schemas.microsoft.com/office/powerpoint/2010/main" val="2682507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51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w8 – Fri 21 Feb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090555" y="2110585"/>
            <a:ext cx="1436598" cy="1127954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89465" y="1075521"/>
            <a:ext cx="1133459" cy="602230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  <p:sp>
        <p:nvSpPr>
          <p:cNvPr id="18" name="Rectangle 17"/>
          <p:cNvSpPr/>
          <p:nvPr/>
        </p:nvSpPr>
        <p:spPr>
          <a:xfrm rot="16200000">
            <a:off x="-560162" y="2474028"/>
            <a:ext cx="2053467" cy="5669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PP1 cooling (Philippe)</a:t>
            </a:r>
          </a:p>
        </p:txBody>
      </p:sp>
    </p:spTree>
    <p:extLst>
      <p:ext uri="{BB962C8B-B14F-4D97-AF65-F5344CB8AC3E}">
        <p14:creationId xmlns:p14="http://schemas.microsoft.com/office/powerpoint/2010/main" val="3756919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52904"/>
            <a:ext cx="8226854" cy="5368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Day-by-day sequence w9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3" y="3926650"/>
            <a:ext cx="885179" cy="3368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ALICE technicians</a:t>
            </a:r>
          </a:p>
        </p:txBody>
      </p:sp>
      <p:sp>
        <p:nvSpPr>
          <p:cNvPr id="8" name="Rectangle 7"/>
          <p:cNvSpPr/>
          <p:nvPr/>
        </p:nvSpPr>
        <p:spPr>
          <a:xfrm>
            <a:off x="1436435" y="3926650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200" dirty="0"/>
              <a:t>Institutes</a:t>
            </a:r>
          </a:p>
        </p:txBody>
      </p:sp>
      <p:sp>
        <p:nvSpPr>
          <p:cNvPr id="9" name="Rectangle 8"/>
          <p:cNvSpPr/>
          <p:nvPr/>
        </p:nvSpPr>
        <p:spPr>
          <a:xfrm>
            <a:off x="2415666" y="3913143"/>
            <a:ext cx="885178" cy="3368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200" dirty="0"/>
              <a:t>Transport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74370" y="3913141"/>
            <a:ext cx="955691" cy="336812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EN-EA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94896" y="3913140"/>
            <a:ext cx="885418" cy="3368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Scaffolding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16203" y="3919221"/>
            <a:ext cx="955691" cy="33681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Other CERN groups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7203" y="4303693"/>
            <a:ext cx="885179" cy="336812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Pakistani team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436435" y="4303693"/>
            <a:ext cx="885179" cy="33681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EN-EL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415666" y="4303697"/>
            <a:ext cx="885178" cy="33681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Rampower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61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w9 – Mon 24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53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903749" y="3990965"/>
            <a:ext cx="982745" cy="518285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Re-route ITS/MFT cooling pipes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586523" y="2783649"/>
            <a:ext cx="1037579" cy="47550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PHOS cooling maintenance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88299" y="562942"/>
            <a:ext cx="5452505" cy="31161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MCH: X-ray tests ST1 quadrants in SX2 RP bunker (whole week)</a:t>
            </a:r>
          </a:p>
        </p:txBody>
      </p:sp>
      <p:sp>
        <p:nvSpPr>
          <p:cNvPr id="12" name="Rectangle 11"/>
          <p:cNvSpPr/>
          <p:nvPr/>
        </p:nvSpPr>
        <p:spPr>
          <a:xfrm rot="16200000">
            <a:off x="5535943" y="2810781"/>
            <a:ext cx="1400840" cy="33527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TPC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smtClean="0">
                <a:solidFill>
                  <a:schemeClr val="bg1"/>
                </a:solidFill>
              </a:rPr>
              <a:t>trunks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499825" y="1412672"/>
            <a:ext cx="674130" cy="51839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TPC</a:t>
            </a:r>
            <a:endParaRPr lang="en-US" sz="1000" dirty="0">
              <a:solidFill>
                <a:schemeClr val="bg1"/>
              </a:solidFill>
            </a:endParaRPr>
          </a:p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trunks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854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w9 – Tue 25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54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88299" y="589399"/>
            <a:ext cx="3496505" cy="31161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</a:rPr>
              <a:t>Cleaning cavern (</a:t>
            </a:r>
            <a:r>
              <a:rPr lang="en-US" sz="1400" dirty="0" err="1">
                <a:solidFill>
                  <a:srgbClr val="000090"/>
                </a:solidFill>
              </a:rPr>
              <a:t>Topnet</a:t>
            </a:r>
            <a:r>
              <a:rPr lang="en-US" sz="1400" dirty="0">
                <a:solidFill>
                  <a:srgbClr val="000090"/>
                </a:solidFill>
              </a:rPr>
              <a:t>): 13:00 to 15:00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903749" y="3990965"/>
            <a:ext cx="982745" cy="518285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Re-route ITS/MFT cooling pipes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86523" y="2783649"/>
            <a:ext cx="1037579" cy="47550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PHOS cooling maintenance</a:t>
            </a:r>
          </a:p>
        </p:txBody>
      </p:sp>
      <p:sp>
        <p:nvSpPr>
          <p:cNvPr id="12" name="Rectangle 11"/>
          <p:cNvSpPr/>
          <p:nvPr/>
        </p:nvSpPr>
        <p:spPr>
          <a:xfrm rot="16200000">
            <a:off x="5535943" y="2810781"/>
            <a:ext cx="1400840" cy="33527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TPC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smtClean="0">
                <a:solidFill>
                  <a:schemeClr val="bg1"/>
                </a:solidFill>
              </a:rPr>
              <a:t>trunks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499825" y="1412672"/>
            <a:ext cx="674130" cy="51839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TPC</a:t>
            </a:r>
            <a:endParaRPr lang="en-US" sz="1000" dirty="0">
              <a:solidFill>
                <a:schemeClr val="bg1"/>
              </a:solidFill>
            </a:endParaRPr>
          </a:p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trunks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2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w9 – Wed 26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55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903749" y="3990965"/>
            <a:ext cx="982745" cy="518285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Re-route ITS/MFT cooling pipes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86523" y="2783649"/>
            <a:ext cx="1037579" cy="47550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PHOS cooling maintenance</a:t>
            </a:r>
          </a:p>
        </p:txBody>
      </p:sp>
      <p:sp>
        <p:nvSpPr>
          <p:cNvPr id="11" name="Rectangle 10"/>
          <p:cNvSpPr/>
          <p:nvPr/>
        </p:nvSpPr>
        <p:spPr>
          <a:xfrm rot="16200000">
            <a:off x="5535943" y="2810781"/>
            <a:ext cx="1400840" cy="33527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TPC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smtClean="0">
                <a:solidFill>
                  <a:schemeClr val="bg1"/>
                </a:solidFill>
              </a:rPr>
              <a:t>trunks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99825" y="1412672"/>
            <a:ext cx="674130" cy="51839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TPC</a:t>
            </a:r>
            <a:endParaRPr lang="en-US" sz="1000" dirty="0">
              <a:solidFill>
                <a:schemeClr val="bg1"/>
              </a:solidFill>
            </a:endParaRPr>
          </a:p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trunks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199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w9 – Thu 27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56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903749" y="3990965"/>
            <a:ext cx="982745" cy="518285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Re-route ITS/MFT cooling pipes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86523" y="2783649"/>
            <a:ext cx="1037579" cy="47550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PHOS cooling maintenance</a:t>
            </a:r>
          </a:p>
        </p:txBody>
      </p:sp>
      <p:sp>
        <p:nvSpPr>
          <p:cNvPr id="11" name="Rectangle 10"/>
          <p:cNvSpPr/>
          <p:nvPr/>
        </p:nvSpPr>
        <p:spPr>
          <a:xfrm rot="16200000">
            <a:off x="5535943" y="2810781"/>
            <a:ext cx="1400840" cy="33527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TPC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smtClean="0">
                <a:solidFill>
                  <a:schemeClr val="bg1"/>
                </a:solidFill>
              </a:rPr>
              <a:t>trunks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499825" y="1412672"/>
            <a:ext cx="674130" cy="51839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TPC</a:t>
            </a:r>
            <a:endParaRPr lang="en-US" sz="1000" dirty="0">
              <a:solidFill>
                <a:schemeClr val="bg1"/>
              </a:solidFill>
            </a:endParaRPr>
          </a:p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trunks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807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UX25 activities w9 – Fri 28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57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98" y="1341123"/>
            <a:ext cx="7279537" cy="32722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903749" y="3990965"/>
            <a:ext cx="982745" cy="518285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Re-route ITS/MFT cooling pipes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86523" y="2783649"/>
            <a:ext cx="1037579" cy="47550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/>
              <a:t>PHOS cooling maintenance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2922" y="554637"/>
            <a:ext cx="4403165" cy="3116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34" tIns="45717" rIns="91434" bIns="45717" rtlCol="0" anchor="ctr">
            <a:spAutoFit/>
          </a:bodyPr>
          <a:lstStyle/>
          <a:p>
            <a:r>
              <a:rPr lang="en-US" sz="1400" dirty="0"/>
              <a:t>Remove scaffolding laser platform in SX2 (</a:t>
            </a:r>
            <a:r>
              <a:rPr lang="en-US" sz="1400" dirty="0" err="1"/>
              <a:t>Ouvaroff</a:t>
            </a:r>
            <a:r>
              <a:rPr lang="en-US" sz="1400" dirty="0"/>
              <a:t>)</a:t>
            </a:r>
          </a:p>
        </p:txBody>
      </p:sp>
      <p:sp>
        <p:nvSpPr>
          <p:cNvPr id="13" name="Rectangle 12"/>
          <p:cNvSpPr/>
          <p:nvPr/>
        </p:nvSpPr>
        <p:spPr>
          <a:xfrm rot="16200000">
            <a:off x="5535943" y="2810781"/>
            <a:ext cx="1400840" cy="33527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TPC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smtClean="0">
                <a:solidFill>
                  <a:schemeClr val="bg1"/>
                </a:solidFill>
              </a:rPr>
              <a:t>trunks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499825" y="1412672"/>
            <a:ext cx="674130" cy="51839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TPC</a:t>
            </a:r>
            <a:endParaRPr lang="en-US" sz="1000" dirty="0">
              <a:solidFill>
                <a:schemeClr val="bg1"/>
              </a:solidFill>
            </a:endParaRPr>
          </a:p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trunks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114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SXL2 activities w9 – Mon 24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58</a:t>
            </a:fld>
            <a:endParaRPr lang="en-US"/>
          </a:p>
        </p:txBody>
      </p:sp>
      <p:pic>
        <p:nvPicPr>
          <p:cNvPr id="8" name="Picture 7" descr="Screenshot 2018-12-03 17.20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7706"/>
            <a:ext cx="9144000" cy="274494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 rot="16200000">
            <a:off x="6521062" y="1743442"/>
            <a:ext cx="699241" cy="7025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endParaRPr lang="en-US" sz="1100" b="1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6349452" y="1970233"/>
            <a:ext cx="601552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A-side</a:t>
            </a:r>
          </a:p>
        </p:txBody>
      </p:sp>
      <p:sp>
        <p:nvSpPr>
          <p:cNvPr id="24" name="TextBox 23"/>
          <p:cNvSpPr txBox="1"/>
          <p:nvPr/>
        </p:nvSpPr>
        <p:spPr>
          <a:xfrm rot="16200000">
            <a:off x="6787423" y="1972753"/>
            <a:ext cx="603209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C-side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rot="16200000">
            <a:off x="5946620" y="1933417"/>
            <a:ext cx="804953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FEC install.</a:t>
            </a:r>
          </a:p>
        </p:txBody>
      </p:sp>
      <p:sp>
        <p:nvSpPr>
          <p:cNvPr id="16" name="Rectangle 15"/>
          <p:cNvSpPr/>
          <p:nvPr/>
        </p:nvSpPr>
        <p:spPr>
          <a:xfrm rot="16200000">
            <a:off x="7040555" y="1890680"/>
            <a:ext cx="794817" cy="4113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Preparation cage insert. test</a:t>
            </a:r>
          </a:p>
        </p:txBody>
      </p:sp>
    </p:spTree>
    <p:extLst>
      <p:ext uri="{BB962C8B-B14F-4D97-AF65-F5344CB8AC3E}">
        <p14:creationId xmlns:p14="http://schemas.microsoft.com/office/powerpoint/2010/main" val="1992897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SXL2 activities w9 – Tue 25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59</a:t>
            </a:fld>
            <a:endParaRPr lang="en-US"/>
          </a:p>
        </p:txBody>
      </p:sp>
      <p:pic>
        <p:nvPicPr>
          <p:cNvPr id="8" name="Picture 7" descr="Screenshot 2018-12-03 17.20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7706"/>
            <a:ext cx="9144000" cy="274494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 rot="16200000">
            <a:off x="6521062" y="1743442"/>
            <a:ext cx="699241" cy="7025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endParaRPr lang="en-US" sz="1100" b="1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6349452" y="1970233"/>
            <a:ext cx="601552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A-side</a:t>
            </a:r>
          </a:p>
        </p:txBody>
      </p:sp>
      <p:sp>
        <p:nvSpPr>
          <p:cNvPr id="24" name="TextBox 23"/>
          <p:cNvSpPr txBox="1"/>
          <p:nvPr/>
        </p:nvSpPr>
        <p:spPr>
          <a:xfrm rot="16200000">
            <a:off x="6787423" y="1972753"/>
            <a:ext cx="603209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C-side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16200000">
            <a:off x="5946620" y="1933417"/>
            <a:ext cx="804953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FEC install.</a:t>
            </a:r>
          </a:p>
        </p:txBody>
      </p:sp>
      <p:sp>
        <p:nvSpPr>
          <p:cNvPr id="12" name="Rectangle 11"/>
          <p:cNvSpPr/>
          <p:nvPr/>
        </p:nvSpPr>
        <p:spPr>
          <a:xfrm rot="16200000">
            <a:off x="7040555" y="1890680"/>
            <a:ext cx="794817" cy="4113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Preparation cage insert. test</a:t>
            </a:r>
          </a:p>
        </p:txBody>
      </p:sp>
    </p:spTree>
    <p:extLst>
      <p:ext uri="{BB962C8B-B14F-4D97-AF65-F5344CB8AC3E}">
        <p14:creationId xmlns:p14="http://schemas.microsoft.com/office/powerpoint/2010/main" val="536102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3883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TPC upgrade sequence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6</a:t>
            </a:fld>
            <a:endParaRPr lang="en-US">
              <a:latin typeface="Arial"/>
            </a:endParaRPr>
          </a:p>
        </p:txBody>
      </p:sp>
      <p:pic>
        <p:nvPicPr>
          <p:cNvPr id="10" name="pasted-image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708" y="2283244"/>
            <a:ext cx="1435962" cy="949008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1" name="Straight Connector 10"/>
          <p:cNvCxnSpPr/>
          <p:nvPr/>
        </p:nvCxnSpPr>
        <p:spPr>
          <a:xfrm>
            <a:off x="574831" y="4121205"/>
            <a:ext cx="8229599" cy="8986"/>
          </a:xfrm>
          <a:prstGeom prst="line">
            <a:avLst/>
          </a:prstGeom>
          <a:ln w="76200" cmpd="sng">
            <a:solidFill>
              <a:srgbClr val="FF66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15877" y="3815266"/>
            <a:ext cx="484380" cy="217184"/>
          </a:xfrm>
          <a:prstGeom prst="rect">
            <a:avLst/>
          </a:prstGeom>
          <a:noFill/>
        </p:spPr>
        <p:txBody>
          <a:bodyPr wrap="none" lIns="77921" tIns="38961" rIns="77921" bIns="38961" rtlCol="0">
            <a:spAutoFit/>
          </a:bodyPr>
          <a:lstStyle/>
          <a:p>
            <a:r>
              <a:rPr lang="en-US" sz="900" dirty="0">
                <a:latin typeface="Avenir Black"/>
                <a:cs typeface="Avenir Black"/>
              </a:rPr>
              <a:t>7 Mar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914746" y="2235095"/>
            <a:ext cx="0" cy="1800000"/>
          </a:xfrm>
          <a:prstGeom prst="line">
            <a:avLst/>
          </a:prstGeom>
          <a:ln w="28575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33248" y="1776021"/>
            <a:ext cx="1694357" cy="386464"/>
          </a:xfrm>
          <a:prstGeom prst="rect">
            <a:avLst/>
          </a:prstGeom>
          <a:noFill/>
        </p:spPr>
        <p:txBody>
          <a:bodyPr wrap="square" lIns="77921" tIns="38961" rIns="77921" bIns="38961" rtlCol="0">
            <a:spAutoFit/>
          </a:bodyPr>
          <a:lstStyle/>
          <a:p>
            <a:pPr algn="ctr"/>
            <a:r>
              <a:rPr lang="en-US" sz="1000" dirty="0">
                <a:latin typeface="Avenir Black"/>
                <a:cs typeface="Avenir Black"/>
              </a:rPr>
              <a:t>Remove Services and FEE (outside cleanroom)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21318" y="3815266"/>
            <a:ext cx="542088" cy="217184"/>
          </a:xfrm>
          <a:prstGeom prst="rect">
            <a:avLst/>
          </a:prstGeom>
          <a:noFill/>
        </p:spPr>
        <p:txBody>
          <a:bodyPr wrap="none" lIns="77921" tIns="38961" rIns="77921" bIns="38961" rtlCol="0">
            <a:spAutoFit/>
          </a:bodyPr>
          <a:lstStyle/>
          <a:p>
            <a:r>
              <a:rPr lang="en-US" sz="900" dirty="0">
                <a:latin typeface="Avenir Black"/>
                <a:cs typeface="Avenir Black"/>
              </a:rPr>
              <a:t>11 Apr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1814901" y="3601027"/>
            <a:ext cx="0" cy="432000"/>
          </a:xfrm>
          <a:prstGeom prst="line">
            <a:avLst/>
          </a:prstGeom>
          <a:ln w="28575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" name="pasted-image.t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5566" y="819409"/>
            <a:ext cx="1473371" cy="1006622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TextBox 17"/>
          <p:cNvSpPr txBox="1"/>
          <p:nvPr/>
        </p:nvSpPr>
        <p:spPr>
          <a:xfrm>
            <a:off x="1891692" y="1803236"/>
            <a:ext cx="1650924" cy="232575"/>
          </a:xfrm>
          <a:prstGeom prst="rect">
            <a:avLst/>
          </a:prstGeom>
          <a:noFill/>
        </p:spPr>
        <p:txBody>
          <a:bodyPr wrap="square" lIns="77921" tIns="38961" rIns="77921" bIns="38961" rtlCol="0">
            <a:spAutoFit/>
          </a:bodyPr>
          <a:lstStyle/>
          <a:p>
            <a:pPr algn="ctr"/>
            <a:r>
              <a:rPr lang="en-US" sz="1000" dirty="0">
                <a:latin typeface="Avenir Black"/>
                <a:cs typeface="Avenir Black"/>
              </a:rPr>
              <a:t>Uninstall MWPC ROC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80012" y="3746014"/>
            <a:ext cx="747277" cy="355686"/>
          </a:xfrm>
          <a:prstGeom prst="rect">
            <a:avLst/>
          </a:prstGeom>
          <a:noFill/>
        </p:spPr>
        <p:txBody>
          <a:bodyPr wrap="none" lIns="77921" tIns="38961" rIns="77921" bIns="38961" rtlCol="0">
            <a:spAutoFit/>
          </a:bodyPr>
          <a:lstStyle/>
          <a:p>
            <a:r>
              <a:rPr lang="en-US" sz="900" dirty="0">
                <a:latin typeface="Avenir Black"/>
                <a:cs typeface="Avenir Black"/>
              </a:rPr>
              <a:t>5 Jul  (A)</a:t>
            </a:r>
          </a:p>
          <a:p>
            <a:r>
              <a:rPr lang="en-US" sz="900" dirty="0">
                <a:latin typeface="Avenir Black"/>
                <a:cs typeface="Avenir Black"/>
              </a:rPr>
              <a:t>16 Sep (C) 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H="1" flipV="1">
            <a:off x="5266682" y="3601027"/>
            <a:ext cx="4385" cy="432000"/>
          </a:xfrm>
          <a:prstGeom prst="line">
            <a:avLst/>
          </a:prstGeom>
          <a:ln w="28575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96668" y="1803236"/>
            <a:ext cx="1554956" cy="232575"/>
          </a:xfrm>
          <a:prstGeom prst="rect">
            <a:avLst/>
          </a:prstGeom>
          <a:noFill/>
        </p:spPr>
        <p:txBody>
          <a:bodyPr wrap="square" lIns="77921" tIns="38961" rIns="77921" bIns="38961" rtlCol="0">
            <a:spAutoFit/>
          </a:bodyPr>
          <a:lstStyle/>
          <a:p>
            <a:pPr algn="ctr"/>
            <a:r>
              <a:rPr lang="en-US" sz="1000" dirty="0">
                <a:latin typeface="Avenir Black"/>
                <a:cs typeface="Avenir Black"/>
              </a:rPr>
              <a:t>Install GEM ROC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56636" y="3219543"/>
            <a:ext cx="2116261" cy="386464"/>
          </a:xfrm>
          <a:prstGeom prst="rect">
            <a:avLst/>
          </a:prstGeom>
          <a:noFill/>
        </p:spPr>
        <p:txBody>
          <a:bodyPr wrap="square" lIns="77921" tIns="38961" rIns="77921" bIns="38961" rtlCol="0">
            <a:spAutoFit/>
          </a:bodyPr>
          <a:lstStyle/>
          <a:p>
            <a:pPr algn="ctr"/>
            <a:r>
              <a:rPr lang="en-US" sz="1000" dirty="0">
                <a:latin typeface="Avenir Black"/>
                <a:cs typeface="Avenir Black"/>
              </a:rPr>
              <a:t>TPC in cleanroom.</a:t>
            </a:r>
          </a:p>
          <a:p>
            <a:pPr algn="ctr"/>
            <a:r>
              <a:rPr lang="en-US" sz="1000" dirty="0">
                <a:latin typeface="Avenir Black"/>
                <a:cs typeface="Avenir Black"/>
              </a:rPr>
              <a:t>Cleaning &amp; irradiation tests</a:t>
            </a:r>
          </a:p>
        </p:txBody>
      </p:sp>
      <p:pic>
        <p:nvPicPr>
          <p:cNvPr id="23" name="pasted-image.pdf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254" y="819409"/>
            <a:ext cx="1280283" cy="1006622"/>
          </a:xfrm>
          <a:prstGeom prst="rect">
            <a:avLst/>
          </a:prstGeom>
          <a:ln w="12700">
            <a:miter lim="400000"/>
          </a:ln>
        </p:spPr>
      </p:pic>
      <p:pic>
        <p:nvPicPr>
          <p:cNvPr id="24" name="pasted-image.pdf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9929" y="814077"/>
            <a:ext cx="1469079" cy="1011952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TextBox 24"/>
          <p:cNvSpPr txBox="1"/>
          <p:nvPr/>
        </p:nvSpPr>
        <p:spPr>
          <a:xfrm>
            <a:off x="5394516" y="1803236"/>
            <a:ext cx="1650924" cy="232575"/>
          </a:xfrm>
          <a:prstGeom prst="rect">
            <a:avLst/>
          </a:prstGeom>
          <a:noFill/>
        </p:spPr>
        <p:txBody>
          <a:bodyPr wrap="square" lIns="77921" tIns="38961" rIns="77921" bIns="38961" rtlCol="0">
            <a:spAutoFit/>
          </a:bodyPr>
          <a:lstStyle/>
          <a:p>
            <a:pPr algn="ctr"/>
            <a:r>
              <a:rPr lang="en-US" sz="1000" dirty="0">
                <a:latin typeface="Avenir Black"/>
                <a:cs typeface="Avenir Black"/>
              </a:rPr>
              <a:t>Install new FEC + test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249733" y="3746015"/>
            <a:ext cx="724831" cy="355684"/>
          </a:xfrm>
          <a:prstGeom prst="rect">
            <a:avLst/>
          </a:prstGeom>
          <a:noFill/>
        </p:spPr>
        <p:txBody>
          <a:bodyPr wrap="none" lIns="77921" tIns="38961" rIns="77921" bIns="38961" rtlCol="0">
            <a:spAutoFit/>
          </a:bodyPr>
          <a:lstStyle/>
          <a:p>
            <a:r>
              <a:rPr lang="en-US" sz="900" dirty="0">
                <a:latin typeface="Avenir Black"/>
                <a:cs typeface="Avenir Black"/>
              </a:rPr>
              <a:t>14 Oct (A)</a:t>
            </a:r>
          </a:p>
          <a:p>
            <a:r>
              <a:rPr lang="en-US" sz="900" dirty="0">
                <a:latin typeface="Avenir Black"/>
                <a:cs typeface="Avenir Black"/>
              </a:rPr>
              <a:t>31 Oct (C)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6221455" y="2063456"/>
            <a:ext cx="0" cy="1980000"/>
          </a:xfrm>
          <a:prstGeom prst="line">
            <a:avLst/>
          </a:prstGeom>
          <a:ln w="28575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494190" y="3226800"/>
            <a:ext cx="1544978" cy="386464"/>
          </a:xfrm>
          <a:prstGeom prst="rect">
            <a:avLst/>
          </a:prstGeom>
          <a:noFill/>
        </p:spPr>
        <p:txBody>
          <a:bodyPr wrap="square" lIns="77921" tIns="38961" rIns="77921" bIns="38961" rtlCol="0">
            <a:spAutoFit/>
          </a:bodyPr>
          <a:lstStyle/>
          <a:p>
            <a:pPr algn="ctr"/>
            <a:r>
              <a:rPr lang="en-US" sz="1000" dirty="0">
                <a:latin typeface="Avenir Black"/>
                <a:cs typeface="Avenir Black"/>
              </a:rPr>
              <a:t>Survey, shimming, sealing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163343" y="3746014"/>
            <a:ext cx="748987" cy="355686"/>
          </a:xfrm>
          <a:prstGeom prst="rect">
            <a:avLst/>
          </a:prstGeom>
          <a:noFill/>
        </p:spPr>
        <p:txBody>
          <a:bodyPr wrap="none" lIns="77921" tIns="38961" rIns="77921" bIns="38961" rtlCol="0">
            <a:spAutoFit/>
          </a:bodyPr>
          <a:lstStyle/>
          <a:p>
            <a:r>
              <a:rPr lang="en-US" sz="900" dirty="0">
                <a:latin typeface="Avenir Black"/>
                <a:cs typeface="Avenir Black"/>
              </a:rPr>
              <a:t>25 Nov (A)</a:t>
            </a:r>
          </a:p>
          <a:p>
            <a:r>
              <a:rPr lang="en-US" sz="900" dirty="0">
                <a:latin typeface="Avenir Black"/>
                <a:cs typeface="Avenir Black"/>
              </a:rPr>
              <a:t>3 Feb (C)</a:t>
            </a:r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7147860" y="3601027"/>
            <a:ext cx="0" cy="432000"/>
          </a:xfrm>
          <a:prstGeom prst="line">
            <a:avLst/>
          </a:prstGeom>
          <a:ln w="28575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233103" y="3195486"/>
            <a:ext cx="1797124" cy="386464"/>
          </a:xfrm>
          <a:prstGeom prst="rect">
            <a:avLst/>
          </a:prstGeom>
          <a:noFill/>
        </p:spPr>
        <p:txBody>
          <a:bodyPr wrap="square" lIns="77921" tIns="38961" rIns="77921" bIns="38961" rtlCol="0">
            <a:spAutoFit/>
          </a:bodyPr>
          <a:lstStyle/>
          <a:p>
            <a:pPr algn="ctr"/>
            <a:r>
              <a:rPr lang="en-US" sz="1000" dirty="0">
                <a:latin typeface="Avenir Black"/>
                <a:cs typeface="Avenir Black"/>
              </a:rPr>
              <a:t>Pre-commissioning with cosmic, Laser, </a:t>
            </a:r>
            <a:r>
              <a:rPr lang="en-US" sz="1000" dirty="0" err="1">
                <a:latin typeface="Avenir Black"/>
                <a:cs typeface="Avenir Black"/>
              </a:rPr>
              <a:t>pulser</a:t>
            </a:r>
            <a:r>
              <a:rPr lang="en-US" sz="1000" dirty="0">
                <a:latin typeface="Avenir Black"/>
                <a:cs typeface="Avenir Black"/>
              </a:rPr>
              <a:t>, Xray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151265" y="3884514"/>
            <a:ext cx="853553" cy="217186"/>
          </a:xfrm>
          <a:prstGeom prst="rect">
            <a:avLst/>
          </a:prstGeom>
          <a:noFill/>
        </p:spPr>
        <p:txBody>
          <a:bodyPr wrap="none" lIns="77921" tIns="38961" rIns="77921" bIns="38961" rtlCol="0">
            <a:spAutoFit/>
          </a:bodyPr>
          <a:lstStyle/>
          <a:p>
            <a:r>
              <a:rPr lang="en-US" sz="900" dirty="0">
                <a:latin typeface="Avenir Black"/>
                <a:cs typeface="Avenir Black"/>
              </a:rPr>
              <a:t>20 Mar 2020</a:t>
            </a:r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8162920" y="2244166"/>
            <a:ext cx="0" cy="1800000"/>
          </a:xfrm>
          <a:prstGeom prst="line">
            <a:avLst/>
          </a:prstGeom>
          <a:ln w="28575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337458" y="1803234"/>
            <a:ext cx="1650924" cy="386464"/>
          </a:xfrm>
          <a:prstGeom prst="rect">
            <a:avLst/>
          </a:prstGeom>
          <a:noFill/>
        </p:spPr>
        <p:txBody>
          <a:bodyPr wrap="square" lIns="77921" tIns="38961" rIns="77921" bIns="38961" rtlCol="0">
            <a:spAutoFit/>
          </a:bodyPr>
          <a:lstStyle/>
          <a:p>
            <a:pPr algn="ctr"/>
            <a:r>
              <a:rPr lang="en-US" sz="1000" dirty="0">
                <a:latin typeface="Avenir Black"/>
                <a:cs typeface="Avenir Black"/>
              </a:rPr>
              <a:t>Ready for transportation to SX2</a:t>
            </a:r>
          </a:p>
        </p:txBody>
      </p:sp>
      <p:pic>
        <p:nvPicPr>
          <p:cNvPr id="35" name="pasted-image.tif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357" y="796785"/>
            <a:ext cx="1600532" cy="1029247"/>
          </a:xfrm>
          <a:prstGeom prst="rect">
            <a:avLst/>
          </a:prstGeom>
          <a:ln w="12700">
            <a:miter lim="400000"/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4449" y="2603387"/>
            <a:ext cx="643081" cy="493626"/>
          </a:xfrm>
          <a:prstGeom prst="rect">
            <a:avLst/>
          </a:prstGeom>
        </p:spPr>
      </p:pic>
      <p:pic>
        <p:nvPicPr>
          <p:cNvPr id="37" name="pasted-image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7220" y="2265948"/>
            <a:ext cx="1435962" cy="949008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7890" y="2603387"/>
            <a:ext cx="643081" cy="493626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2698598" y="3746015"/>
            <a:ext cx="725555" cy="355684"/>
          </a:xfrm>
          <a:prstGeom prst="rect">
            <a:avLst/>
          </a:prstGeom>
          <a:noFill/>
        </p:spPr>
        <p:txBody>
          <a:bodyPr wrap="none" lIns="77921" tIns="38961" rIns="77921" bIns="38961" rtlCol="0">
            <a:spAutoFit/>
          </a:bodyPr>
          <a:lstStyle/>
          <a:p>
            <a:r>
              <a:rPr lang="en-US" sz="900" dirty="0">
                <a:latin typeface="Avenir Black"/>
                <a:cs typeface="Avenir Black"/>
              </a:rPr>
              <a:t>25 Apr (A)</a:t>
            </a:r>
          </a:p>
          <a:p>
            <a:r>
              <a:rPr lang="en-US" sz="900" dirty="0">
                <a:latin typeface="Avenir Black"/>
                <a:cs typeface="Avenir Black"/>
              </a:rPr>
              <a:t>5 Aug (C)</a:t>
            </a:r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2706608" y="2063456"/>
            <a:ext cx="0" cy="1980000"/>
          </a:xfrm>
          <a:prstGeom prst="line">
            <a:avLst/>
          </a:prstGeom>
          <a:ln w="28575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364204" y="3746014"/>
            <a:ext cx="738369" cy="355686"/>
          </a:xfrm>
          <a:prstGeom prst="rect">
            <a:avLst/>
          </a:prstGeom>
          <a:noFill/>
        </p:spPr>
        <p:txBody>
          <a:bodyPr wrap="none" lIns="77921" tIns="38961" rIns="77921" bIns="38961" rtlCol="0">
            <a:spAutoFit/>
          </a:bodyPr>
          <a:lstStyle/>
          <a:p>
            <a:r>
              <a:rPr lang="en-US" sz="900" dirty="0">
                <a:latin typeface="Avenir Black"/>
                <a:cs typeface="Avenir Black"/>
              </a:rPr>
              <a:t>14 Jun (A)</a:t>
            </a:r>
          </a:p>
          <a:p>
            <a:r>
              <a:rPr lang="en-US" sz="900" dirty="0">
                <a:latin typeface="Avenir Black"/>
                <a:cs typeface="Avenir Black"/>
              </a:rPr>
              <a:t>25 Aug (C)</a:t>
            </a:r>
          </a:p>
        </p:txBody>
      </p:sp>
      <p:cxnSp>
        <p:nvCxnSpPr>
          <p:cNvPr id="42" name="Straight Connector 41"/>
          <p:cNvCxnSpPr/>
          <p:nvPr/>
        </p:nvCxnSpPr>
        <p:spPr>
          <a:xfrm flipV="1">
            <a:off x="4394779" y="2063456"/>
            <a:ext cx="0" cy="1980000"/>
          </a:xfrm>
          <a:prstGeom prst="line">
            <a:avLst/>
          </a:prstGeom>
          <a:ln w="28575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5832" y="2272315"/>
            <a:ext cx="1461805" cy="992191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362935" y="821772"/>
            <a:ext cx="738362" cy="355684"/>
          </a:xfrm>
          <a:prstGeom prst="rect">
            <a:avLst/>
          </a:prstGeom>
          <a:solidFill>
            <a:schemeClr val="tx1">
              <a:lumMod val="50000"/>
              <a:lumOff val="50000"/>
              <a:alpha val="74000"/>
            </a:schemeClr>
          </a:solidFill>
        </p:spPr>
        <p:txBody>
          <a:bodyPr wrap="none" lIns="77921" tIns="38961" rIns="77921" bIns="38961" rtlCol="0">
            <a:spAutoFit/>
          </a:bodyPr>
          <a:lstStyle/>
          <a:p>
            <a:r>
              <a:rPr lang="en-US" dirty="0">
                <a:solidFill>
                  <a:srgbClr val="6AD147"/>
                </a:solidFill>
                <a:latin typeface="Avenir Black"/>
                <a:cs typeface="Avenir Black"/>
              </a:rPr>
              <a:t>Done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112172" y="2296768"/>
            <a:ext cx="673807" cy="324906"/>
          </a:xfrm>
          <a:prstGeom prst="rect">
            <a:avLst/>
          </a:prstGeom>
          <a:solidFill>
            <a:schemeClr val="tx1">
              <a:lumMod val="50000"/>
              <a:lumOff val="50000"/>
              <a:alpha val="74000"/>
            </a:schemeClr>
          </a:solidFill>
        </p:spPr>
        <p:txBody>
          <a:bodyPr wrap="none" lIns="77921" tIns="38961" rIns="77921" bIns="38961" rtlCol="0">
            <a:spAutoFit/>
          </a:bodyPr>
          <a:lstStyle/>
          <a:p>
            <a:r>
              <a:rPr lang="en-US" sz="1600" dirty="0">
                <a:solidFill>
                  <a:srgbClr val="6AD147"/>
                </a:solidFill>
                <a:latin typeface="Avenir Black"/>
                <a:cs typeface="Avenir Black"/>
              </a:rPr>
              <a:t>Done</a:t>
            </a:r>
          </a:p>
        </p:txBody>
      </p:sp>
      <p:sp>
        <p:nvSpPr>
          <p:cNvPr id="46" name="Oval 45"/>
          <p:cNvSpPr>
            <a:spLocks/>
          </p:cNvSpPr>
          <p:nvPr/>
        </p:nvSpPr>
        <p:spPr>
          <a:xfrm>
            <a:off x="834564" y="4047786"/>
            <a:ext cx="150827" cy="146207"/>
          </a:xfrm>
          <a:prstGeom prst="ellipse">
            <a:avLst/>
          </a:prstGeom>
          <a:solidFill>
            <a:schemeClr val="bg1"/>
          </a:solidFill>
          <a:ln w="28575" cmpd="sng">
            <a:solidFill>
              <a:srgbClr val="00009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77921" tIns="38961" rIns="77921" bIns="38961"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>
            <a:spLocks/>
          </p:cNvSpPr>
          <p:nvPr/>
        </p:nvSpPr>
        <p:spPr>
          <a:xfrm>
            <a:off x="1741463" y="4047786"/>
            <a:ext cx="150827" cy="146207"/>
          </a:xfrm>
          <a:prstGeom prst="ellipse">
            <a:avLst/>
          </a:prstGeom>
          <a:solidFill>
            <a:schemeClr val="bg1"/>
          </a:solidFill>
          <a:ln w="28575" cmpd="sng">
            <a:solidFill>
              <a:srgbClr val="00009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77921" tIns="38961" rIns="77921" bIns="38961" rtlCol="0" anchor="ctr"/>
          <a:lstStyle/>
          <a:p>
            <a:pPr algn="ctr"/>
            <a:endParaRPr lang="en-US">
              <a:latin typeface="Avenir Black"/>
              <a:cs typeface="Avenir Black"/>
            </a:endParaRPr>
          </a:p>
        </p:txBody>
      </p:sp>
      <p:sp>
        <p:nvSpPr>
          <p:cNvPr id="48" name="Oval 47"/>
          <p:cNvSpPr>
            <a:spLocks/>
          </p:cNvSpPr>
          <p:nvPr/>
        </p:nvSpPr>
        <p:spPr>
          <a:xfrm>
            <a:off x="5197626" y="4047786"/>
            <a:ext cx="150827" cy="146207"/>
          </a:xfrm>
          <a:prstGeom prst="ellipse">
            <a:avLst/>
          </a:prstGeom>
          <a:solidFill>
            <a:schemeClr val="bg1"/>
          </a:solidFill>
          <a:ln w="28575" cmpd="sng">
            <a:solidFill>
              <a:srgbClr val="00009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77921" tIns="38961" rIns="77921" bIns="38961" rtlCol="0" anchor="ctr"/>
          <a:lstStyle/>
          <a:p>
            <a:pPr algn="ctr"/>
            <a:endParaRPr lang="en-US">
              <a:latin typeface="Avenir Black"/>
              <a:cs typeface="Avenir Black"/>
            </a:endParaRPr>
          </a:p>
        </p:txBody>
      </p:sp>
      <p:sp>
        <p:nvSpPr>
          <p:cNvPr id="49" name="Oval 48"/>
          <p:cNvSpPr>
            <a:spLocks/>
          </p:cNvSpPr>
          <p:nvPr/>
        </p:nvSpPr>
        <p:spPr>
          <a:xfrm>
            <a:off x="6148023" y="4047786"/>
            <a:ext cx="150827" cy="146207"/>
          </a:xfrm>
          <a:prstGeom prst="ellipse">
            <a:avLst/>
          </a:prstGeom>
          <a:solidFill>
            <a:schemeClr val="bg1"/>
          </a:solidFill>
          <a:ln w="28575" cmpd="sng">
            <a:solidFill>
              <a:srgbClr val="00009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77921" tIns="38961" rIns="77921" bIns="38961" rtlCol="0" anchor="ctr"/>
          <a:lstStyle/>
          <a:p>
            <a:pPr algn="ctr"/>
            <a:endParaRPr lang="en-US">
              <a:latin typeface="Avenir Black"/>
              <a:cs typeface="Avenir Black"/>
            </a:endParaRPr>
          </a:p>
        </p:txBody>
      </p:sp>
      <p:sp>
        <p:nvSpPr>
          <p:cNvPr id="50" name="Oval 49"/>
          <p:cNvSpPr>
            <a:spLocks/>
          </p:cNvSpPr>
          <p:nvPr/>
        </p:nvSpPr>
        <p:spPr>
          <a:xfrm>
            <a:off x="7074427" y="4047786"/>
            <a:ext cx="150827" cy="146207"/>
          </a:xfrm>
          <a:prstGeom prst="ellipse">
            <a:avLst/>
          </a:prstGeom>
          <a:solidFill>
            <a:schemeClr val="bg1"/>
          </a:solidFill>
          <a:ln w="28575" cmpd="sng">
            <a:solidFill>
              <a:srgbClr val="00009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77921" tIns="38961" rIns="77921" bIns="38961" rtlCol="0" anchor="ctr"/>
          <a:lstStyle/>
          <a:p>
            <a:pPr algn="ctr"/>
            <a:endParaRPr lang="en-US">
              <a:latin typeface="Avenir Black"/>
              <a:cs typeface="Avenir Black"/>
            </a:endParaRPr>
          </a:p>
        </p:txBody>
      </p:sp>
      <p:sp>
        <p:nvSpPr>
          <p:cNvPr id="51" name="Oval 50"/>
          <p:cNvSpPr>
            <a:spLocks/>
          </p:cNvSpPr>
          <p:nvPr/>
        </p:nvSpPr>
        <p:spPr>
          <a:xfrm>
            <a:off x="8089482" y="4047786"/>
            <a:ext cx="150827" cy="146207"/>
          </a:xfrm>
          <a:prstGeom prst="ellipse">
            <a:avLst/>
          </a:prstGeom>
          <a:solidFill>
            <a:schemeClr val="bg1"/>
          </a:solidFill>
          <a:ln w="28575" cmpd="sng">
            <a:solidFill>
              <a:srgbClr val="00009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77921" tIns="38961" rIns="77921" bIns="38961" rtlCol="0" anchor="ctr"/>
          <a:lstStyle/>
          <a:p>
            <a:pPr algn="ctr"/>
            <a:endParaRPr lang="en-US">
              <a:latin typeface="Avenir Black"/>
              <a:cs typeface="Avenir Black"/>
            </a:endParaRPr>
          </a:p>
        </p:txBody>
      </p:sp>
      <p:sp>
        <p:nvSpPr>
          <p:cNvPr id="52" name="Oval 51"/>
          <p:cNvSpPr>
            <a:spLocks/>
          </p:cNvSpPr>
          <p:nvPr/>
        </p:nvSpPr>
        <p:spPr>
          <a:xfrm>
            <a:off x="2633170" y="4047786"/>
            <a:ext cx="150827" cy="146207"/>
          </a:xfrm>
          <a:prstGeom prst="ellipse">
            <a:avLst/>
          </a:prstGeom>
          <a:solidFill>
            <a:schemeClr val="bg1"/>
          </a:solidFill>
          <a:ln w="28575" cmpd="sng">
            <a:solidFill>
              <a:srgbClr val="00009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77921" tIns="38961" rIns="77921" bIns="38961" rtlCol="0" anchor="ctr"/>
          <a:lstStyle/>
          <a:p>
            <a:pPr algn="ctr"/>
            <a:endParaRPr lang="en-US">
              <a:latin typeface="Avenir Black"/>
              <a:cs typeface="Avenir Black"/>
            </a:endParaRPr>
          </a:p>
        </p:txBody>
      </p:sp>
      <p:sp>
        <p:nvSpPr>
          <p:cNvPr id="53" name="Oval 52"/>
          <p:cNvSpPr>
            <a:spLocks/>
          </p:cNvSpPr>
          <p:nvPr/>
        </p:nvSpPr>
        <p:spPr>
          <a:xfrm>
            <a:off x="4312270" y="4047786"/>
            <a:ext cx="150827" cy="146207"/>
          </a:xfrm>
          <a:prstGeom prst="ellipse">
            <a:avLst/>
          </a:prstGeom>
          <a:solidFill>
            <a:schemeClr val="bg1"/>
          </a:solidFill>
          <a:ln w="28575" cmpd="sng">
            <a:solidFill>
              <a:srgbClr val="00009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77921" tIns="38961" rIns="77921" bIns="38961" rtlCol="0" anchor="ctr"/>
          <a:lstStyle/>
          <a:p>
            <a:pPr algn="ctr"/>
            <a:endParaRPr lang="en-US">
              <a:latin typeface="Avenir Black"/>
              <a:cs typeface="Avenir Black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40546" y="826777"/>
            <a:ext cx="673807" cy="324906"/>
          </a:xfrm>
          <a:prstGeom prst="rect">
            <a:avLst/>
          </a:prstGeom>
          <a:solidFill>
            <a:schemeClr val="tx1">
              <a:lumMod val="50000"/>
              <a:lumOff val="50000"/>
              <a:alpha val="74000"/>
            </a:schemeClr>
          </a:solidFill>
        </p:spPr>
        <p:txBody>
          <a:bodyPr wrap="none" lIns="77921" tIns="38961" rIns="77921" bIns="38961" rtlCol="0">
            <a:spAutoFit/>
          </a:bodyPr>
          <a:lstStyle/>
          <a:p>
            <a:r>
              <a:rPr lang="en-US" sz="1600" dirty="0">
                <a:solidFill>
                  <a:srgbClr val="6AD147"/>
                </a:solidFill>
                <a:latin typeface="Avenir Black"/>
                <a:cs typeface="Avenir Black"/>
              </a:rPr>
              <a:t>Done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555145" y="3746014"/>
            <a:ext cx="755450" cy="355686"/>
          </a:xfrm>
          <a:prstGeom prst="rect">
            <a:avLst/>
          </a:prstGeom>
          <a:noFill/>
        </p:spPr>
        <p:txBody>
          <a:bodyPr wrap="none" lIns="77921" tIns="38961" rIns="77921" bIns="38961" rtlCol="0">
            <a:spAutoFit/>
          </a:bodyPr>
          <a:lstStyle/>
          <a:p>
            <a:r>
              <a:rPr lang="en-US" sz="900" dirty="0">
                <a:latin typeface="Avenir Black"/>
                <a:cs typeface="Avenir Black"/>
              </a:rPr>
              <a:t>13 May (A)</a:t>
            </a:r>
          </a:p>
          <a:p>
            <a:r>
              <a:rPr lang="en-US" sz="900" dirty="0">
                <a:latin typeface="Avenir Black"/>
                <a:cs typeface="Avenir Black"/>
              </a:rPr>
              <a:t>16 Aug (C) </a:t>
            </a:r>
          </a:p>
        </p:txBody>
      </p:sp>
      <p:cxnSp>
        <p:nvCxnSpPr>
          <p:cNvPr id="56" name="Straight Connector 55"/>
          <p:cNvCxnSpPr/>
          <p:nvPr/>
        </p:nvCxnSpPr>
        <p:spPr>
          <a:xfrm flipH="1" flipV="1">
            <a:off x="3541818" y="3599481"/>
            <a:ext cx="4385" cy="432000"/>
          </a:xfrm>
          <a:prstGeom prst="line">
            <a:avLst/>
          </a:prstGeom>
          <a:ln w="28575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769328" y="3225255"/>
            <a:ext cx="1544978" cy="386464"/>
          </a:xfrm>
          <a:prstGeom prst="rect">
            <a:avLst/>
          </a:prstGeom>
          <a:noFill/>
        </p:spPr>
        <p:txBody>
          <a:bodyPr wrap="square" lIns="77921" tIns="38961" rIns="77921" bIns="38961" rtlCol="0">
            <a:spAutoFit/>
          </a:bodyPr>
          <a:lstStyle/>
          <a:p>
            <a:pPr algn="ctr"/>
            <a:r>
              <a:rPr lang="en-US" sz="1000" dirty="0">
                <a:latin typeface="Avenir Black"/>
                <a:cs typeface="Avenir Black"/>
              </a:rPr>
              <a:t>FC HV infrastructure</a:t>
            </a:r>
            <a:br>
              <a:rPr lang="en-US" sz="1000" dirty="0">
                <a:latin typeface="Avenir Black"/>
                <a:cs typeface="Avenir Black"/>
              </a:rPr>
            </a:br>
            <a:r>
              <a:rPr lang="en-US" sz="1000" dirty="0">
                <a:latin typeface="Avenir Black"/>
                <a:cs typeface="Avenir Black"/>
              </a:rPr>
              <a:t>modification</a:t>
            </a:r>
          </a:p>
        </p:txBody>
      </p:sp>
      <p:sp>
        <p:nvSpPr>
          <p:cNvPr id="58" name="Oval 57"/>
          <p:cNvSpPr>
            <a:spLocks/>
          </p:cNvSpPr>
          <p:nvPr/>
        </p:nvSpPr>
        <p:spPr>
          <a:xfrm>
            <a:off x="3472762" y="4046240"/>
            <a:ext cx="150827" cy="146207"/>
          </a:xfrm>
          <a:prstGeom prst="ellipse">
            <a:avLst/>
          </a:prstGeom>
          <a:solidFill>
            <a:schemeClr val="bg1"/>
          </a:solidFill>
          <a:ln w="28575" cmpd="sng">
            <a:solidFill>
              <a:srgbClr val="00009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77921" tIns="38961" rIns="77921" bIns="38961" rtlCol="0" anchor="ctr"/>
          <a:lstStyle/>
          <a:p>
            <a:pPr algn="ctr"/>
            <a:endParaRPr lang="en-US">
              <a:latin typeface="Avenir Black"/>
              <a:cs typeface="Avenir Black"/>
            </a:endParaRPr>
          </a:p>
        </p:txBody>
      </p:sp>
      <p:pic>
        <p:nvPicPr>
          <p:cNvPr id="59" name="Picture 8" descr="skirt1_ofc_ms">
            <a:extLst>
              <a:ext uri="{FF2B5EF4-FFF2-40B4-BE49-F238E27FC236}">
                <a16:creationId xmlns="" xmlns:a16="http://schemas.microsoft.com/office/drawing/2014/main" id="{E064E664-F96E-8042-AD14-B56EBEC239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8181" y="2265951"/>
            <a:ext cx="1331405" cy="99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TextBox 59"/>
          <p:cNvSpPr txBox="1"/>
          <p:nvPr/>
        </p:nvSpPr>
        <p:spPr>
          <a:xfrm>
            <a:off x="2873542" y="2271368"/>
            <a:ext cx="673807" cy="324906"/>
          </a:xfrm>
          <a:prstGeom prst="rect">
            <a:avLst/>
          </a:prstGeom>
          <a:solidFill>
            <a:schemeClr val="tx1">
              <a:lumMod val="50000"/>
              <a:lumOff val="50000"/>
              <a:alpha val="74000"/>
            </a:schemeClr>
          </a:solidFill>
        </p:spPr>
        <p:txBody>
          <a:bodyPr wrap="none" lIns="77921" tIns="38961" rIns="77921" bIns="38961" rtlCol="0">
            <a:spAutoFit/>
          </a:bodyPr>
          <a:lstStyle/>
          <a:p>
            <a:r>
              <a:rPr lang="en-US" sz="1600" dirty="0">
                <a:solidFill>
                  <a:srgbClr val="6AD147"/>
                </a:solidFill>
                <a:latin typeface="Avenir Black"/>
                <a:cs typeface="Avenir Black"/>
              </a:rPr>
              <a:t>Done</a:t>
            </a:r>
          </a:p>
        </p:txBody>
      </p:sp>
      <p:pic>
        <p:nvPicPr>
          <p:cNvPr id="61" name="Picture 60">
            <a:extLst>
              <a:ext uri="{FF2B5EF4-FFF2-40B4-BE49-F238E27FC236}">
                <a16:creationId xmlns="" xmlns:a16="http://schemas.microsoft.com/office/drawing/2014/main" id="{27DE71A5-EA7B-574F-B769-E744F4B04D6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7203" y="819409"/>
            <a:ext cx="1310380" cy="1006622"/>
          </a:xfrm>
          <a:prstGeom prst="rect">
            <a:avLst/>
          </a:prstGeom>
        </p:spPr>
      </p:pic>
      <p:sp>
        <p:nvSpPr>
          <p:cNvPr id="66" name="Rectangle 65"/>
          <p:cNvSpPr/>
          <p:nvPr/>
        </p:nvSpPr>
        <p:spPr>
          <a:xfrm>
            <a:off x="-74679" y="4318806"/>
            <a:ext cx="2156663" cy="355686"/>
          </a:xfrm>
          <a:prstGeom prst="rect">
            <a:avLst/>
          </a:prstGeom>
        </p:spPr>
        <p:txBody>
          <a:bodyPr wrap="none" lIns="77921" tIns="38961" rIns="77921" bIns="38961">
            <a:spAutoFit/>
          </a:bodyPr>
          <a:lstStyle/>
          <a:p>
            <a:pPr algn="r"/>
            <a:r>
              <a:rPr lang="de-CH" i="1" u="sng" dirty="0">
                <a:latin typeface="Avenir Black"/>
                <a:cs typeface="Avenir Black"/>
              </a:rPr>
              <a:t>TPC </a:t>
            </a:r>
            <a:r>
              <a:rPr lang="de-CH" i="1" u="sng" dirty="0" err="1">
                <a:latin typeface="Avenir Black"/>
                <a:cs typeface="Avenir Black"/>
              </a:rPr>
              <a:t>schedule</a:t>
            </a:r>
            <a:r>
              <a:rPr lang="de-CH" i="1" u="sng" dirty="0">
                <a:latin typeface="Avenir Black"/>
                <a:cs typeface="Avenir Black"/>
              </a:rPr>
              <a:t> </a:t>
            </a:r>
            <a:r>
              <a:rPr lang="de-CH" i="1" u="sng" dirty="0" smtClean="0">
                <a:latin typeface="Avenir Black"/>
                <a:cs typeface="Avenir Black"/>
              </a:rPr>
              <a:t>v42</a:t>
            </a:r>
            <a:endParaRPr lang="en-US" i="1" u="sng" dirty="0"/>
          </a:p>
        </p:txBody>
      </p:sp>
      <p:sp>
        <p:nvSpPr>
          <p:cNvPr id="67" name="TextBox 66"/>
          <p:cNvSpPr txBox="1"/>
          <p:nvPr/>
        </p:nvSpPr>
        <p:spPr>
          <a:xfrm>
            <a:off x="3728679" y="826777"/>
            <a:ext cx="673807" cy="324906"/>
          </a:xfrm>
          <a:prstGeom prst="rect">
            <a:avLst/>
          </a:prstGeom>
          <a:solidFill>
            <a:schemeClr val="tx1">
              <a:lumMod val="50000"/>
              <a:lumOff val="50000"/>
              <a:alpha val="74000"/>
            </a:schemeClr>
          </a:solidFill>
        </p:spPr>
        <p:txBody>
          <a:bodyPr wrap="none" lIns="77921" tIns="38961" rIns="77921" bIns="38961" rtlCol="0">
            <a:spAutoFit/>
          </a:bodyPr>
          <a:lstStyle/>
          <a:p>
            <a:r>
              <a:rPr lang="en-US" sz="1600" dirty="0">
                <a:solidFill>
                  <a:srgbClr val="6AD147"/>
                </a:solidFill>
                <a:latin typeface="Avenir Black"/>
                <a:cs typeface="Avenir Black"/>
              </a:rPr>
              <a:t>Done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595847" y="2284068"/>
            <a:ext cx="673807" cy="324906"/>
          </a:xfrm>
          <a:prstGeom prst="rect">
            <a:avLst/>
          </a:prstGeom>
          <a:solidFill>
            <a:schemeClr val="tx1">
              <a:lumMod val="50000"/>
              <a:lumOff val="50000"/>
              <a:alpha val="74000"/>
            </a:schemeClr>
          </a:solidFill>
        </p:spPr>
        <p:txBody>
          <a:bodyPr wrap="none" lIns="77921" tIns="38961" rIns="77921" bIns="38961" rtlCol="0">
            <a:spAutoFit/>
          </a:bodyPr>
          <a:lstStyle/>
          <a:p>
            <a:r>
              <a:rPr lang="en-US" sz="1600" dirty="0">
                <a:solidFill>
                  <a:srgbClr val="6AD147"/>
                </a:solidFill>
                <a:latin typeface="Avenir Black"/>
                <a:cs typeface="Avenir Black"/>
              </a:rPr>
              <a:t>Done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474444" y="823522"/>
            <a:ext cx="673811" cy="324908"/>
          </a:xfrm>
          <a:prstGeom prst="rect">
            <a:avLst/>
          </a:prstGeom>
          <a:solidFill>
            <a:schemeClr val="tx1">
              <a:lumMod val="50000"/>
              <a:lumOff val="50000"/>
              <a:alpha val="74000"/>
            </a:schemeClr>
          </a:solidFill>
        </p:spPr>
        <p:txBody>
          <a:bodyPr wrap="none" lIns="77921" tIns="38961" rIns="77921" bIns="38961" rtlCol="0">
            <a:spAutoFit/>
          </a:bodyPr>
          <a:lstStyle/>
          <a:p>
            <a:r>
              <a:rPr lang="en-US" sz="1600" dirty="0">
                <a:solidFill>
                  <a:srgbClr val="92D050"/>
                </a:solidFill>
                <a:latin typeface="Avenir Black"/>
                <a:cs typeface="Avenir Black"/>
              </a:rPr>
              <a:t>Done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6400615" y="2272315"/>
            <a:ext cx="1000664" cy="324908"/>
          </a:xfrm>
          <a:prstGeom prst="rect">
            <a:avLst/>
          </a:prstGeom>
          <a:solidFill>
            <a:schemeClr val="tx1">
              <a:lumMod val="50000"/>
              <a:lumOff val="50000"/>
              <a:alpha val="74000"/>
            </a:schemeClr>
          </a:solidFill>
        </p:spPr>
        <p:txBody>
          <a:bodyPr wrap="none" lIns="77921" tIns="38961" rIns="77921" bIns="38961" rtlCol="0">
            <a:spAutoFit/>
          </a:bodyPr>
          <a:lstStyle/>
          <a:p>
            <a:r>
              <a:rPr lang="en-US" sz="1600" dirty="0">
                <a:solidFill>
                  <a:srgbClr val="92D050"/>
                </a:solidFill>
                <a:latin typeface="Avenir Black"/>
                <a:cs typeface="Avenir Black"/>
              </a:rPr>
              <a:t>Ongoing</a:t>
            </a:r>
          </a:p>
        </p:txBody>
      </p:sp>
    </p:spTree>
    <p:extLst>
      <p:ext uri="{BB962C8B-B14F-4D97-AF65-F5344CB8AC3E}">
        <p14:creationId xmlns:p14="http://schemas.microsoft.com/office/powerpoint/2010/main" val="868257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SXL2 activities w9 – Wed 26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60</a:t>
            </a:fld>
            <a:endParaRPr lang="en-US"/>
          </a:p>
        </p:txBody>
      </p:sp>
      <p:pic>
        <p:nvPicPr>
          <p:cNvPr id="8" name="Picture 7" descr="Screenshot 2018-12-03 17.20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7706"/>
            <a:ext cx="9144000" cy="274494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 rot="16200000">
            <a:off x="6521062" y="1743442"/>
            <a:ext cx="699241" cy="7025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endParaRPr lang="en-US" sz="1100" b="1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6349452" y="1970233"/>
            <a:ext cx="601552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A-side</a:t>
            </a:r>
          </a:p>
        </p:txBody>
      </p:sp>
      <p:sp>
        <p:nvSpPr>
          <p:cNvPr id="20" name="TextBox 19"/>
          <p:cNvSpPr txBox="1"/>
          <p:nvPr/>
        </p:nvSpPr>
        <p:spPr>
          <a:xfrm rot="16200000">
            <a:off x="6787423" y="1972753"/>
            <a:ext cx="603209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C-side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16200000">
            <a:off x="5946620" y="1933417"/>
            <a:ext cx="804953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FEC install.</a:t>
            </a:r>
          </a:p>
        </p:txBody>
      </p:sp>
      <p:sp>
        <p:nvSpPr>
          <p:cNvPr id="14" name="Rectangle 13"/>
          <p:cNvSpPr/>
          <p:nvPr/>
        </p:nvSpPr>
        <p:spPr>
          <a:xfrm rot="16200000">
            <a:off x="7040555" y="1890680"/>
            <a:ext cx="794817" cy="4113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Preparation cage insert. test</a:t>
            </a:r>
          </a:p>
        </p:txBody>
      </p:sp>
    </p:spTree>
    <p:extLst>
      <p:ext uri="{BB962C8B-B14F-4D97-AF65-F5344CB8AC3E}">
        <p14:creationId xmlns:p14="http://schemas.microsoft.com/office/powerpoint/2010/main" val="2258281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SXL2 activities w9 – Thu 27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61</a:t>
            </a:fld>
            <a:endParaRPr lang="en-US"/>
          </a:p>
        </p:txBody>
      </p:sp>
      <p:pic>
        <p:nvPicPr>
          <p:cNvPr id="8" name="Picture 7" descr="Screenshot 2018-12-03 17.20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7706"/>
            <a:ext cx="9144000" cy="274494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 rot="16200000">
            <a:off x="6521062" y="1743442"/>
            <a:ext cx="699241" cy="7025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endParaRPr lang="en-US" sz="1100" b="1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6349452" y="1970233"/>
            <a:ext cx="601552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A-side</a:t>
            </a:r>
          </a:p>
        </p:txBody>
      </p:sp>
      <p:sp>
        <p:nvSpPr>
          <p:cNvPr id="26" name="TextBox 25"/>
          <p:cNvSpPr txBox="1"/>
          <p:nvPr/>
        </p:nvSpPr>
        <p:spPr>
          <a:xfrm rot="16200000">
            <a:off x="6787423" y="1972753"/>
            <a:ext cx="603209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C-side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16200000">
            <a:off x="5946620" y="1933417"/>
            <a:ext cx="804953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FEC install.</a:t>
            </a:r>
          </a:p>
        </p:txBody>
      </p:sp>
      <p:sp>
        <p:nvSpPr>
          <p:cNvPr id="13" name="Rectangle 12"/>
          <p:cNvSpPr/>
          <p:nvPr/>
        </p:nvSpPr>
        <p:spPr>
          <a:xfrm rot="16200000">
            <a:off x="7040555" y="1890680"/>
            <a:ext cx="794817" cy="4113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Preparation cage insert. test</a:t>
            </a:r>
          </a:p>
        </p:txBody>
      </p:sp>
    </p:spTree>
    <p:extLst>
      <p:ext uri="{BB962C8B-B14F-4D97-AF65-F5344CB8AC3E}">
        <p14:creationId xmlns:p14="http://schemas.microsoft.com/office/powerpoint/2010/main" val="4272331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001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/>
              <a:t>SXL2 activities w9 – Fri 28 Feb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62</a:t>
            </a:fld>
            <a:endParaRPr lang="en-US"/>
          </a:p>
        </p:txBody>
      </p:sp>
      <p:pic>
        <p:nvPicPr>
          <p:cNvPr id="8" name="Picture 7" descr="Screenshot 2018-12-03 17.20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7706"/>
            <a:ext cx="9144000" cy="274494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 rot="16200000">
            <a:off x="6521062" y="1743442"/>
            <a:ext cx="699241" cy="7025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endParaRPr lang="en-US" sz="1100" b="1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6349452" y="1970233"/>
            <a:ext cx="601552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A-side</a:t>
            </a:r>
          </a:p>
        </p:txBody>
      </p:sp>
      <p:sp>
        <p:nvSpPr>
          <p:cNvPr id="24" name="TextBox 23"/>
          <p:cNvSpPr txBox="1"/>
          <p:nvPr/>
        </p:nvSpPr>
        <p:spPr>
          <a:xfrm rot="16200000">
            <a:off x="6787423" y="1972753"/>
            <a:ext cx="603209" cy="26545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algn="ctr"/>
            <a:r>
              <a:rPr lang="en-US" sz="1100" dirty="0"/>
              <a:t>C-side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rot="16200000">
            <a:off x="5946620" y="1933417"/>
            <a:ext cx="804953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FEC install.</a:t>
            </a:r>
          </a:p>
        </p:txBody>
      </p:sp>
      <p:sp>
        <p:nvSpPr>
          <p:cNvPr id="12" name="Rectangle 11"/>
          <p:cNvSpPr/>
          <p:nvPr/>
        </p:nvSpPr>
        <p:spPr>
          <a:xfrm rot="16200000">
            <a:off x="7040555" y="1890680"/>
            <a:ext cx="794817" cy="4113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900" dirty="0"/>
              <a:t>Preparation cage insert. test</a:t>
            </a:r>
          </a:p>
        </p:txBody>
      </p:sp>
    </p:spTree>
    <p:extLst>
      <p:ext uri="{BB962C8B-B14F-4D97-AF65-F5344CB8AC3E}">
        <p14:creationId xmlns:p14="http://schemas.microsoft.com/office/powerpoint/2010/main" val="3812662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63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w9 – Mon 24 Feb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16200000">
            <a:off x="-560162" y="2474028"/>
            <a:ext cx="2053467" cy="5669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PP1 cooling (Philippe)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090555" y="2110585"/>
            <a:ext cx="1436598" cy="1127954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076681" y="2760249"/>
            <a:ext cx="1246243" cy="167146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Install scaffolding O-side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89465" y="1075521"/>
            <a:ext cx="1133459" cy="602230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</p:spTree>
    <p:extLst>
      <p:ext uri="{BB962C8B-B14F-4D97-AF65-F5344CB8AC3E}">
        <p14:creationId xmlns:p14="http://schemas.microsoft.com/office/powerpoint/2010/main" val="2702326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64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w9 – Tue 25 Feb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090555" y="2110585"/>
            <a:ext cx="1436598" cy="1127954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  <p:sp>
        <p:nvSpPr>
          <p:cNvPr id="18" name="Rectangle 17"/>
          <p:cNvSpPr/>
          <p:nvPr/>
        </p:nvSpPr>
        <p:spPr>
          <a:xfrm rot="16200000">
            <a:off x="-560162" y="2474028"/>
            <a:ext cx="2053467" cy="5669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PP1 cooling (Philippe)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189465" y="3688383"/>
            <a:ext cx="1133459" cy="602230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  <p:sp>
        <p:nvSpPr>
          <p:cNvPr id="15" name="Rectangle 14"/>
          <p:cNvSpPr/>
          <p:nvPr/>
        </p:nvSpPr>
        <p:spPr>
          <a:xfrm rot="16200000">
            <a:off x="971967" y="2299472"/>
            <a:ext cx="1265362" cy="69096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Install lights (Philippe)</a:t>
            </a:r>
          </a:p>
        </p:txBody>
      </p:sp>
    </p:spTree>
    <p:extLst>
      <p:ext uri="{BB962C8B-B14F-4D97-AF65-F5344CB8AC3E}">
        <p14:creationId xmlns:p14="http://schemas.microsoft.com/office/powerpoint/2010/main" val="338206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65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w9 – Wed 26 Feb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090555" y="2110585"/>
            <a:ext cx="1436598" cy="1127954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  <p:sp>
        <p:nvSpPr>
          <p:cNvPr id="18" name="Rectangle 17"/>
          <p:cNvSpPr/>
          <p:nvPr/>
        </p:nvSpPr>
        <p:spPr>
          <a:xfrm rot="16200000">
            <a:off x="-560162" y="2474028"/>
            <a:ext cx="2053467" cy="5669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PP1 cooling (Philippe)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189465" y="3688383"/>
            <a:ext cx="1133459" cy="602230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</p:spTree>
    <p:extLst>
      <p:ext uri="{BB962C8B-B14F-4D97-AF65-F5344CB8AC3E}">
        <p14:creationId xmlns:p14="http://schemas.microsoft.com/office/powerpoint/2010/main" val="2178946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66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w9 – Thu 27 Feb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090555" y="2110585"/>
            <a:ext cx="1436598" cy="1127954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  <p:sp>
        <p:nvSpPr>
          <p:cNvPr id="18" name="Rectangle 17"/>
          <p:cNvSpPr/>
          <p:nvPr/>
        </p:nvSpPr>
        <p:spPr>
          <a:xfrm rot="16200000">
            <a:off x="-560162" y="2474028"/>
            <a:ext cx="2053467" cy="5669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PP1 cooling (Philippe)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189465" y="3688383"/>
            <a:ext cx="1133459" cy="602230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</p:spTree>
    <p:extLst>
      <p:ext uri="{BB962C8B-B14F-4D97-AF65-F5344CB8AC3E}">
        <p14:creationId xmlns:p14="http://schemas.microsoft.com/office/powerpoint/2010/main" val="2387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67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 rot="10800000">
            <a:off x="750022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1" y="104001"/>
            <a:ext cx="8226854" cy="292240"/>
          </a:xfrm>
          <a:prstGeom prst="rect">
            <a:avLst/>
          </a:prstGeom>
        </p:spPr>
        <p:txBody>
          <a:bodyPr vert="horz" lIns="45718" tIns="45718" rIns="45718" bIns="45718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w9 – Fri 28 Feb 2020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090555" y="2110585"/>
            <a:ext cx="1436598" cy="1127954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89465" y="3688383"/>
            <a:ext cx="1133459" cy="602230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/>
              <a:t>ITS connectors</a:t>
            </a:r>
          </a:p>
        </p:txBody>
      </p:sp>
      <p:sp>
        <p:nvSpPr>
          <p:cNvPr id="18" name="Rectangle 17"/>
          <p:cNvSpPr/>
          <p:nvPr/>
        </p:nvSpPr>
        <p:spPr>
          <a:xfrm rot="16200000">
            <a:off x="-560162" y="2474028"/>
            <a:ext cx="2053467" cy="5669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4" tIns="45717" rIns="91434" bIns="45717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PP1 cooling (Philippe)</a:t>
            </a:r>
          </a:p>
        </p:txBody>
      </p:sp>
    </p:spTree>
    <p:extLst>
      <p:ext uri="{BB962C8B-B14F-4D97-AF65-F5344CB8AC3E}">
        <p14:creationId xmlns:p14="http://schemas.microsoft.com/office/powerpoint/2010/main" val="276690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shot 2020-01-17 08.48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73" y="991835"/>
            <a:ext cx="7985358" cy="33027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38666"/>
            <a:ext cx="8226854" cy="3535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Copper </a:t>
            </a:r>
            <a:r>
              <a:rPr lang="en-US" dirty="0"/>
              <a:t>cables (EN-EA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455552" y="1303516"/>
            <a:ext cx="0" cy="2991032"/>
          </a:xfrm>
          <a:prstGeom prst="line">
            <a:avLst/>
          </a:prstGeom>
          <a:ln w="19050" cmpd="sng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4823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38666"/>
            <a:ext cx="8226854" cy="3535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Copper </a:t>
            </a:r>
            <a:r>
              <a:rPr lang="en-US" dirty="0"/>
              <a:t>cables (EN-EA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31577" y="3905073"/>
            <a:ext cx="2327869" cy="75020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en-US" sz="1400" dirty="0"/>
              <a:t>Progress pulling: 96%</a:t>
            </a:r>
          </a:p>
          <a:p>
            <a:r>
              <a:rPr lang="en-US" sz="1400" dirty="0"/>
              <a:t>Progress connectors: 59%</a:t>
            </a:r>
          </a:p>
          <a:p>
            <a:r>
              <a:rPr lang="en-US" sz="1400" dirty="0"/>
              <a:t>Progress test: 47%</a:t>
            </a:r>
          </a:p>
        </p:txBody>
      </p:sp>
      <p:pic>
        <p:nvPicPr>
          <p:cNvPr id="3" name="Picture 2" descr="ALICE - EN-EA cabling chart follow-up - 14-02-2020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510"/>
          <a:stretch/>
        </p:blipFill>
        <p:spPr>
          <a:xfrm>
            <a:off x="722489" y="412040"/>
            <a:ext cx="7275426" cy="347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477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38666"/>
            <a:ext cx="8226854" cy="3535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Copper </a:t>
            </a:r>
            <a:r>
              <a:rPr lang="en-US" dirty="0"/>
              <a:t>cables (EN-EA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9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14.2.2020</a:t>
            </a:r>
            <a:endParaRPr lang="en-US" dirty="0"/>
          </a:p>
        </p:txBody>
      </p:sp>
      <p:pic>
        <p:nvPicPr>
          <p:cNvPr id="3" name="Picture 2" descr="UNADJUSTEDNONRAW_thumb_3fc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502" y="1056306"/>
            <a:ext cx="4688901" cy="351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335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55916</TotalTime>
  <Words>2838</Words>
  <Application>Microsoft Macintosh PowerPoint</Application>
  <PresentationFormat>On-screen Show (16:9)</PresentationFormat>
  <Paragraphs>639</Paragraphs>
  <Slides>67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67</vt:i4>
      </vt:variant>
    </vt:vector>
  </HeadingPairs>
  <TitlesOfParts>
    <vt:vector size="69" baseType="lpstr">
      <vt:lpstr>CERN_ENdept_Presentation_ArialFont copy</vt:lpstr>
      <vt:lpstr>1_CERN_ENdept_Presentation_ArialFont copy</vt:lpstr>
      <vt:lpstr>LS2 planning meeting</vt:lpstr>
      <vt:lpstr>LS2 master plan (v35)</vt:lpstr>
      <vt:lpstr>Key dates</vt:lpstr>
      <vt:lpstr>TPC &amp; miniframe reinstallation sequence</vt:lpstr>
      <vt:lpstr>TPC upgrade sequence</vt:lpstr>
      <vt:lpstr>TPC upgrade sequence</vt:lpstr>
      <vt:lpstr>Copper cables (EN-EA)</vt:lpstr>
      <vt:lpstr>Copper cables (EN-EA)</vt:lpstr>
      <vt:lpstr>Copper cables (EN-EA)</vt:lpstr>
      <vt:lpstr>Optical fibers (EN-EL)</vt:lpstr>
      <vt:lpstr>Optical fibers (EN-EL)</vt:lpstr>
      <vt:lpstr>Optical fibers (EN-EL)</vt:lpstr>
      <vt:lpstr>Miniframe schedule</vt:lpstr>
      <vt:lpstr>ITS mockup cables PP1-PP2</vt:lpstr>
      <vt:lpstr>EN-EL interventions</vt:lpstr>
      <vt:lpstr>Racks status</vt:lpstr>
      <vt:lpstr>CR3 status (A.Augustinus)</vt:lpstr>
      <vt:lpstr>EN-CV interventions</vt:lpstr>
      <vt:lpstr>Other tests foreseen in 2020-21</vt:lpstr>
      <vt:lpstr>Day-by-day sequence w7</vt:lpstr>
      <vt:lpstr>UX25 activities w7 – Mon 10 Feb 2020</vt:lpstr>
      <vt:lpstr>UX25 activities w7 – Tue 11 Feb 2020</vt:lpstr>
      <vt:lpstr>UX25 activities w7 – Wed 12 Feb 2020</vt:lpstr>
      <vt:lpstr>UX25 activities w7 – Thu 13 Feb 2020</vt:lpstr>
      <vt:lpstr>UX25 activities w7 – Fri 14 Feb 2020</vt:lpstr>
      <vt:lpstr>SXL2 activities w7 – Mon 10 Feb 2020</vt:lpstr>
      <vt:lpstr>SXL2 activities w7 – Tue 11 Feb 2020</vt:lpstr>
      <vt:lpstr>SXL2 activities w7 – Wed 12 Feb 2020</vt:lpstr>
      <vt:lpstr>SXL2 activities w7 – Thu 13 Feb 2020</vt:lpstr>
      <vt:lpstr>SXL2 activities w7 – Fri 14 Feb 2020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Day-by-day sequence w8</vt:lpstr>
      <vt:lpstr>UX25 activities w8 – Mon 17 Feb 2020</vt:lpstr>
      <vt:lpstr>UX25 activities w8 – Tue 18 Feb 2020</vt:lpstr>
      <vt:lpstr>UX25 activities w8 – Wed 19 Feb 2020</vt:lpstr>
      <vt:lpstr>UX25 activities w8 – Thu 20 Feb 2020</vt:lpstr>
      <vt:lpstr>UX25 activities w8 – Fri 21 Feb 2020</vt:lpstr>
      <vt:lpstr>SXL2 activities w8 – Mon 17 Feb 2020</vt:lpstr>
      <vt:lpstr>SXL2 activities w8 – Tue 18 Feb 2020</vt:lpstr>
      <vt:lpstr>SXL2 activities w8 – Wed 19 Feb 2020</vt:lpstr>
      <vt:lpstr>SXL2 activities w8 – Thu 20 Feb 2020</vt:lpstr>
      <vt:lpstr>SXL2 activities w8 – Fri 21 Feb 2020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Day-by-day sequence w9</vt:lpstr>
      <vt:lpstr>UX25 activities w9 – Mon 24 Feb 2020</vt:lpstr>
      <vt:lpstr>UX25 activities w9 – Tue 25 Feb 2020</vt:lpstr>
      <vt:lpstr>UX25 activities w9 – Wed 26 Feb 2020</vt:lpstr>
      <vt:lpstr>UX25 activities w9 – Thu 27 Feb 2020</vt:lpstr>
      <vt:lpstr>UX25 activities w9 – Fri 28 Feb 2020</vt:lpstr>
      <vt:lpstr>SXL2 activities w9 – Mon 24 Feb 2020</vt:lpstr>
      <vt:lpstr>SXL2 activities w9 – Tue 25 Feb 2020</vt:lpstr>
      <vt:lpstr>SXL2 activities w9 – Wed 26 Feb 2020</vt:lpstr>
      <vt:lpstr>SXL2 activities w9 – Thu 27 Feb 2020</vt:lpstr>
      <vt:lpstr>SXL2 activities w9 – Fri 28 Feb 2020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</dc:title>
  <dc:creator>arturo</dc:creator>
  <cp:lastModifiedBy>arturo</cp:lastModifiedBy>
  <cp:revision>2837</cp:revision>
  <cp:lastPrinted>2019-03-11T09:11:12Z</cp:lastPrinted>
  <dcterms:created xsi:type="dcterms:W3CDTF">2015-09-21T14:29:13Z</dcterms:created>
  <dcterms:modified xsi:type="dcterms:W3CDTF">2020-02-14T10:40:59Z</dcterms:modified>
</cp:coreProperties>
</file>