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34" r:id="rId2"/>
  </p:sldMasterIdLst>
  <p:notesMasterIdLst>
    <p:notesMasterId r:id="rId55"/>
  </p:notesMasterIdLst>
  <p:handoutMasterIdLst>
    <p:handoutMasterId r:id="rId56"/>
  </p:handoutMasterIdLst>
  <p:sldIdLst>
    <p:sldId id="340" r:id="rId3"/>
    <p:sldId id="2692" r:id="rId4"/>
    <p:sldId id="2398" r:id="rId5"/>
    <p:sldId id="2709" r:id="rId6"/>
    <p:sldId id="2612" r:id="rId7"/>
    <p:sldId id="2736" r:id="rId8"/>
    <p:sldId id="2737" r:id="rId9"/>
    <p:sldId id="2635" r:id="rId10"/>
    <p:sldId id="2636" r:id="rId11"/>
    <p:sldId id="2706" r:id="rId12"/>
    <p:sldId id="1588" r:id="rId13"/>
    <p:sldId id="2632" r:id="rId14"/>
    <p:sldId id="402" r:id="rId15"/>
    <p:sldId id="2659" r:id="rId16"/>
    <p:sldId id="2473" r:id="rId17"/>
    <p:sldId id="257" r:id="rId18"/>
    <p:sldId id="1327" r:id="rId19"/>
    <p:sldId id="2749" r:id="rId20"/>
    <p:sldId id="2735" r:id="rId21"/>
    <p:sldId id="2710" r:id="rId22"/>
    <p:sldId id="2711" r:id="rId23"/>
    <p:sldId id="2712" r:id="rId24"/>
    <p:sldId id="2713" r:id="rId25"/>
    <p:sldId id="2714" r:id="rId26"/>
    <p:sldId id="2715" r:id="rId27"/>
    <p:sldId id="2716" r:id="rId28"/>
    <p:sldId id="2717" r:id="rId29"/>
    <p:sldId id="2718" r:id="rId30"/>
    <p:sldId id="2719" r:id="rId31"/>
    <p:sldId id="2720" r:id="rId32"/>
    <p:sldId id="2724" r:id="rId33"/>
    <p:sldId id="2725" r:id="rId34"/>
    <p:sldId id="2726" r:id="rId35"/>
    <p:sldId id="2727" r:id="rId36"/>
    <p:sldId id="2728" r:id="rId37"/>
    <p:sldId id="2729" r:id="rId38"/>
    <p:sldId id="2730" r:id="rId39"/>
    <p:sldId id="2731" r:id="rId40"/>
    <p:sldId id="2732" r:id="rId41"/>
    <p:sldId id="2733" r:id="rId42"/>
    <p:sldId id="2734" r:id="rId43"/>
    <p:sldId id="2738" r:id="rId44"/>
    <p:sldId id="2739" r:id="rId45"/>
    <p:sldId id="2740" r:id="rId46"/>
    <p:sldId id="2741" r:id="rId47"/>
    <p:sldId id="2742" r:id="rId48"/>
    <p:sldId id="2743" r:id="rId49"/>
    <p:sldId id="2744" r:id="rId50"/>
    <p:sldId id="2745" r:id="rId51"/>
    <p:sldId id="2746" r:id="rId52"/>
    <p:sldId id="2747" r:id="rId53"/>
    <p:sldId id="2748" r:id="rId54"/>
  </p:sldIdLst>
  <p:sldSz cx="9144000" cy="5143500" type="screen16x9"/>
  <p:notesSz cx="6858000" cy="9144000"/>
  <p:defaultTextStyle>
    <a:defPPr>
      <a:defRPr lang="en-US"/>
    </a:defPPr>
    <a:lvl1pPr marL="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8000"/>
    <a:srgbClr val="0000FF"/>
    <a:srgbClr val="3D6FBD"/>
    <a:srgbClr val="EC7924"/>
    <a:srgbClr val="E8F9D6"/>
    <a:srgbClr val="FFF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72" autoAdjust="0"/>
    <p:restoredTop sz="99371" autoAdjust="0"/>
  </p:normalViewPr>
  <p:slideViewPr>
    <p:cSldViewPr snapToGrid="0" snapToObjects="1">
      <p:cViewPr varScale="1">
        <p:scale>
          <a:sx n="146" d="100"/>
          <a:sy n="146" d="100"/>
        </p:scale>
        <p:origin x="108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89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274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161115"/>
            <a:ext cx="6535738" cy="120729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/>
              <a:t>Click to edit Master text styles</a:t>
            </a:r>
          </a:p>
        </p:txBody>
      </p:sp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9345" y="2711529"/>
            <a:ext cx="1287343" cy="899191"/>
          </a:xfrm>
          <a:prstGeom prst="rect">
            <a:avLst/>
          </a:prstGeom>
        </p:spPr>
      </p:pic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221" y="2711529"/>
            <a:ext cx="899190" cy="89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8676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7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3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53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15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161115"/>
            <a:ext cx="6535738" cy="120729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/>
              <a:t>Click to edit Master text styles</a:t>
            </a:r>
          </a:p>
        </p:txBody>
      </p:sp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1764" y="2201817"/>
            <a:ext cx="961381" cy="674393"/>
          </a:xfrm>
          <a:prstGeom prst="rect">
            <a:avLst/>
          </a:prstGeom>
        </p:spPr>
      </p:pic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457" y="2201817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5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87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310663" y="3846204"/>
            <a:ext cx="2594950" cy="1050627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7" name="Picture 6" descr="2015-09-14_CERN_LS2Days h25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816" y="3928990"/>
            <a:ext cx="1316679" cy="899191"/>
          </a:xfrm>
          <a:prstGeom prst="rect">
            <a:avLst/>
          </a:prstGeom>
        </p:spPr>
      </p:pic>
      <p:pic>
        <p:nvPicPr>
          <p:cNvPr id="9" name="Immagine 7" descr="acquia_marina_logo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238" y="3928990"/>
            <a:ext cx="891502" cy="891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42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23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3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23" y="934146"/>
            <a:ext cx="8226425" cy="377120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5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8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9" y="4766239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7" r:id="rId5"/>
    <p:sldLayoutId id="2147483711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8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4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33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1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93" y="4766247"/>
            <a:ext cx="392015" cy="287999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CH"/>
              <a:t>9.10.2020</a:t>
            </a:r>
            <a:endParaRPr lang="en-US" dirty="0"/>
          </a:p>
        </p:txBody>
      </p:sp>
      <p:pic>
        <p:nvPicPr>
          <p:cNvPr id="11" name="Immagine 7" descr="acquia_marina_logo.gif">
            <a:extLst>
              <a:ext uri="{FF2B5EF4-FFF2-40B4-BE49-F238E27FC236}">
                <a16:creationId xmlns:a16="http://schemas.microsoft.com/office/drawing/2014/main" id="{5AF73F36-9E96-CB40-BC63-D8AA30F544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208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SzPct val="100000"/>
        <a:buFont typeface="Arial"/>
        <a:buChar char="•"/>
        <a:defRPr kumimoji="0" sz="18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300"/>
        </a:spcBef>
        <a:buClr>
          <a:schemeClr val="accent3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300"/>
        </a:spcBef>
        <a:buClr>
          <a:schemeClr val="accent4"/>
        </a:buClr>
        <a:buSzPct val="100000"/>
        <a:buFont typeface="Arial"/>
        <a:buChar char="•"/>
        <a:defRPr kumimoji="0" sz="1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Covid19.helpline@cern.ch" TargetMode="External"/><Relationship Id="rId2" Type="http://schemas.openxmlformats.org/officeDocument/2006/relationships/hyperlink" Target="https://hse.cern/content/medical-and-travel-quarantine-covid-1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LICE-covid19-coordination@cern.ch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document/1817804/3.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LS2 planning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A.Tauro</a:t>
            </a:r>
          </a:p>
        </p:txBody>
      </p:sp>
    </p:spTree>
    <p:extLst>
      <p:ext uri="{BB962C8B-B14F-4D97-AF65-F5344CB8AC3E}">
        <p14:creationId xmlns:p14="http://schemas.microsoft.com/office/powerpoint/2010/main" val="997402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99E7B-5DDD-B845-A399-3AE933DCE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2400" b="1" dirty="0"/>
              <a:t>Cabling status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B5988D-8B48-E443-97AA-BB89BBD89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7BA6E-D3F6-3842-9FE1-0AAF2441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10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CDB513D-9DE0-584F-8B72-16901332C9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66" rtl="0" eaLnBrk="1" latinLnBrk="0" hangingPunct="1">
              <a:defRPr sz="11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3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9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5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08E41FEC-86C8-314C-9E94-F60F43E383BE}"/>
              </a:ext>
            </a:extLst>
          </p:cNvPr>
          <p:cNvSpPr txBox="1">
            <a:spLocks/>
          </p:cNvSpPr>
          <p:nvPr/>
        </p:nvSpPr>
        <p:spPr>
          <a:xfrm>
            <a:off x="457223" y="823079"/>
            <a:ext cx="8226425" cy="1512185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8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6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0"/>
              </a:spcBef>
              <a:buClrTx/>
            </a:pPr>
            <a:r>
              <a:rPr lang="en-US" sz="1200" dirty="0">
                <a:solidFill>
                  <a:schemeClr val="tx1"/>
                </a:solidFill>
              </a:rPr>
              <a:t>Miniframe:</a:t>
            </a:r>
          </a:p>
          <a:p>
            <a:pPr lvl="1" defTabSz="914400">
              <a:spcBef>
                <a:spcPts val="0"/>
              </a:spcBef>
              <a:buClrTx/>
            </a:pPr>
            <a:r>
              <a:rPr lang="en-US" sz="1000" dirty="0">
                <a:solidFill>
                  <a:srgbClr val="018000"/>
                </a:solidFill>
              </a:rPr>
              <a:t>All cables pulled, all connectors installed and tested</a:t>
            </a:r>
            <a:endParaRPr lang="en-US" sz="1000" b="1" dirty="0">
              <a:solidFill>
                <a:srgbClr val="018000"/>
              </a:solidFill>
              <a:sym typeface="Wingdings" pitchFamily="2" charset="2"/>
            </a:endParaRPr>
          </a:p>
          <a:p>
            <a:pPr lvl="1" defTabSz="914400">
              <a:spcBef>
                <a:spcPts val="0"/>
              </a:spcBef>
              <a:buClrTx/>
            </a:pPr>
            <a:r>
              <a:rPr lang="en-US" sz="1000" dirty="0">
                <a:solidFill>
                  <a:schemeClr val="tx1"/>
                </a:solidFill>
                <a:sym typeface="Wingdings" pitchFamily="2" charset="2"/>
              </a:rPr>
              <a:t>All cables/fibers will be folded back inside the Miniframe in October, in preparation for the Miniframe installation in the UX25 cavern</a:t>
            </a:r>
          </a:p>
          <a:p>
            <a:pPr lvl="1" defTabSz="914400">
              <a:spcBef>
                <a:spcPts val="0"/>
              </a:spcBef>
              <a:buClrTx/>
            </a:pPr>
            <a:endParaRPr lang="en-US" sz="1000" dirty="0">
              <a:solidFill>
                <a:schemeClr val="tx1"/>
              </a:solidFill>
              <a:sym typeface="Wingdings" pitchFamily="2" charset="2"/>
            </a:endParaRPr>
          </a:p>
          <a:p>
            <a:pPr defTabSz="914400">
              <a:spcBef>
                <a:spcPts val="0"/>
              </a:spcBef>
              <a:buClrTx/>
            </a:pPr>
            <a:r>
              <a:rPr lang="en-US" sz="1200" dirty="0">
                <a:solidFill>
                  <a:schemeClr val="tx1"/>
                </a:solidFill>
                <a:sym typeface="Wingdings" pitchFamily="2" charset="2"/>
              </a:rPr>
              <a:t>Cavern:</a:t>
            </a:r>
          </a:p>
          <a:p>
            <a:pPr lvl="1" defTabSz="914400">
              <a:spcBef>
                <a:spcPts val="0"/>
              </a:spcBef>
              <a:buClrTx/>
            </a:pPr>
            <a:r>
              <a:rPr lang="en-US" sz="1000" dirty="0">
                <a:solidFill>
                  <a:srgbClr val="018000"/>
                </a:solidFill>
              </a:rPr>
              <a:t>All cables pulled, all connectors installed and tested</a:t>
            </a:r>
            <a:endParaRPr lang="en-US" sz="1000" b="1" dirty="0">
              <a:solidFill>
                <a:schemeClr val="tx1"/>
              </a:solidFill>
              <a:sym typeface="Wingdings" pitchFamily="2" charset="2"/>
            </a:endParaRPr>
          </a:p>
          <a:p>
            <a:pPr lvl="1" defTabSz="914400">
              <a:spcBef>
                <a:spcPts val="0"/>
              </a:spcBef>
              <a:buClrTx/>
            </a:pPr>
            <a:endParaRPr lang="en-US" sz="1000" dirty="0">
              <a:solidFill>
                <a:schemeClr val="tx1"/>
              </a:solidFill>
              <a:sym typeface="Wingdings" pitchFamily="2" charset="2"/>
            </a:endParaRPr>
          </a:p>
          <a:p>
            <a:pPr defTabSz="914400">
              <a:spcBef>
                <a:spcPts val="0"/>
              </a:spcBef>
              <a:buClrTx/>
            </a:pPr>
            <a:r>
              <a:rPr lang="en-US" sz="1200" dirty="0">
                <a:solidFill>
                  <a:schemeClr val="tx1"/>
                </a:solidFill>
                <a:sym typeface="Wingdings" pitchFamily="2" charset="2"/>
              </a:rPr>
              <a:t>Some connectors will be done only after </a:t>
            </a:r>
            <a:r>
              <a:rPr lang="en-US" sz="1200" dirty="0" err="1">
                <a:solidFill>
                  <a:schemeClr val="tx1"/>
                </a:solidFill>
                <a:sym typeface="Wingdings" pitchFamily="2" charset="2"/>
              </a:rPr>
              <a:t>Miniframe</a:t>
            </a:r>
            <a:r>
              <a:rPr lang="en-US" sz="1200" dirty="0">
                <a:solidFill>
                  <a:schemeClr val="tx1"/>
                </a:solidFill>
                <a:sym typeface="Wingdings" pitchFamily="2" charset="2"/>
              </a:rPr>
              <a:t> is installed (e.g. FIT-A, TPC laser, FDD-A signal)</a:t>
            </a:r>
          </a:p>
          <a:p>
            <a:pPr lvl="1" defTabSz="914400">
              <a:spcBef>
                <a:spcPts val="0"/>
              </a:spcBef>
              <a:buClrTx/>
            </a:pPr>
            <a:endParaRPr lang="en-GB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604604-864F-F24E-9BBE-29674B324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332" y="2137677"/>
            <a:ext cx="5257378" cy="371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25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2CDC0B-417A-C745-9E1E-96113F743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66" rtl="0" eaLnBrk="1" latinLnBrk="0" hangingPunct="1">
              <a:defRPr sz="11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3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9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5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100" b="0" i="0" u="none" strike="noStrike" kern="1200" cap="none" spc="0" normalizeH="0" baseline="0" noProof="0">
                <a:ln>
                  <a:noFill/>
                </a:ln>
                <a:solidFill>
                  <a:srgbClr val="0C377B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9.10.2020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40000"/>
                  <a:lumOff val="6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10250-F3FA-6A4C-9100-2D70D35BF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LS2 planning meeting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B48A1-8B2F-804C-BA1C-34D35CE01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4571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60DED46-7C9B-504B-BA1C-4EA57D92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</p:spPr>
        <p:txBody>
          <a:bodyPr>
            <a:normAutofit/>
          </a:bodyPr>
          <a:lstStyle/>
          <a:p>
            <a:r>
              <a:rPr lang="en-US" sz="2400" b="1" dirty="0"/>
              <a:t>Optical fibers (EN-EL)</a:t>
            </a:r>
            <a:endParaRPr lang="en-US" sz="3200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4160E21-DBE3-FB4C-BF1F-3622EFD0E2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22" y="945002"/>
            <a:ext cx="8051051" cy="3522223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Done: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Installation and test </a:t>
            </a:r>
            <a:r>
              <a:rPr lang="en-GB" sz="1100" b="1" dirty="0">
                <a:solidFill>
                  <a:srgbClr val="018000"/>
                </a:solidFill>
              </a:rPr>
              <a:t>TPC</a:t>
            </a:r>
            <a:r>
              <a:rPr lang="en-GB" sz="1100" dirty="0">
                <a:solidFill>
                  <a:srgbClr val="018000"/>
                </a:solidFill>
              </a:rPr>
              <a:t> </a:t>
            </a:r>
            <a:r>
              <a:rPr lang="en-GB" sz="1100" dirty="0" err="1">
                <a:solidFill>
                  <a:srgbClr val="018000"/>
                </a:solidFill>
              </a:rPr>
              <a:t>fibers</a:t>
            </a:r>
            <a:r>
              <a:rPr lang="en-GB" sz="1100" dirty="0">
                <a:solidFill>
                  <a:srgbClr val="018000"/>
                </a:solidFill>
              </a:rPr>
              <a:t> between CR4 and CR1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Installation and test </a:t>
            </a:r>
            <a:r>
              <a:rPr lang="en-GB" sz="1100" dirty="0" err="1">
                <a:solidFill>
                  <a:srgbClr val="018000"/>
                </a:solidFill>
              </a:rPr>
              <a:t>fibers</a:t>
            </a:r>
            <a:r>
              <a:rPr lang="en-GB" sz="1100" dirty="0">
                <a:solidFill>
                  <a:srgbClr val="018000"/>
                </a:solidFill>
              </a:rPr>
              <a:t> for </a:t>
            </a:r>
            <a:r>
              <a:rPr lang="en-GB" sz="1100" b="1" dirty="0">
                <a:solidFill>
                  <a:srgbClr val="018000"/>
                </a:solidFill>
              </a:rPr>
              <a:t>IT</a:t>
            </a:r>
            <a:r>
              <a:rPr lang="en-GB" sz="1100" dirty="0">
                <a:solidFill>
                  <a:srgbClr val="018000"/>
                </a:solidFill>
              </a:rPr>
              <a:t> (for upgraded network) from CR2 </a:t>
            </a:r>
            <a:r>
              <a:rPr lang="en-GB" sz="1100" dirty="0" err="1">
                <a:solidFill>
                  <a:srgbClr val="018000"/>
                </a:solidFill>
              </a:rPr>
              <a:t>starpoint</a:t>
            </a:r>
            <a:r>
              <a:rPr lang="en-GB" sz="1100" dirty="0">
                <a:solidFill>
                  <a:srgbClr val="018000"/>
                </a:solidFill>
              </a:rPr>
              <a:t> to CR1 and to CR3</a:t>
            </a:r>
          </a:p>
          <a:p>
            <a:pPr lvl="1">
              <a:buClrTx/>
            </a:pPr>
            <a:r>
              <a:rPr lang="en-US" sz="1100" dirty="0">
                <a:solidFill>
                  <a:srgbClr val="018000"/>
                </a:solidFill>
                <a:sym typeface="Wingdings" pitchFamily="2" charset="2"/>
              </a:rPr>
              <a:t>Optical measurement fibers SR2-SX2</a:t>
            </a:r>
          </a:p>
          <a:p>
            <a:pPr lvl="1">
              <a:buClrTx/>
            </a:pPr>
            <a:r>
              <a:rPr lang="en-US" sz="1100" dirty="0">
                <a:solidFill>
                  <a:srgbClr val="018000"/>
                </a:solidFill>
                <a:sym typeface="Wingdings" pitchFamily="2" charset="2"/>
              </a:rPr>
              <a:t>Installation </a:t>
            </a:r>
            <a:r>
              <a:rPr lang="en-US" sz="1100" b="1" dirty="0">
                <a:solidFill>
                  <a:srgbClr val="018000"/>
                </a:solidFill>
                <a:sym typeface="Wingdings" pitchFamily="2" charset="2"/>
              </a:rPr>
              <a:t>TPC optical fiber </a:t>
            </a:r>
            <a:r>
              <a:rPr lang="en-US" sz="1100" dirty="0">
                <a:solidFill>
                  <a:srgbClr val="018000"/>
                </a:solidFill>
                <a:sym typeface="Wingdings" pitchFamily="2" charset="2"/>
              </a:rPr>
              <a:t>in the cavern between A and C-sides</a:t>
            </a:r>
            <a:endParaRPr lang="en-GB" sz="1100" dirty="0">
              <a:solidFill>
                <a:srgbClr val="018000"/>
              </a:solidFill>
            </a:endParaRP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To be done:</a:t>
            </a:r>
          </a:p>
          <a:p>
            <a:pPr lvl="1">
              <a:buClrTx/>
            </a:pPr>
            <a:r>
              <a:rPr lang="en-US" sz="1100" dirty="0">
                <a:sym typeface="Wingdings" pitchFamily="2" charset="2"/>
              </a:rPr>
              <a:t>Installation 6 trunk cables between IT1-IT2 (CR0)  installation w46 (requires to open 2 blocks)</a:t>
            </a:r>
          </a:p>
          <a:p>
            <a:pPr lvl="1">
              <a:buClrTx/>
            </a:pPr>
            <a:r>
              <a:rPr lang="en-US" sz="1100" dirty="0">
                <a:solidFill>
                  <a:schemeClr val="tx1"/>
                </a:solidFill>
                <a:sym typeface="Wingdings" pitchFamily="2" charset="2"/>
              </a:rPr>
              <a:t>Installation 2 x </a:t>
            </a:r>
            <a:r>
              <a:rPr lang="en-US" sz="1100" b="1" dirty="0">
                <a:solidFill>
                  <a:schemeClr val="tx1"/>
                </a:solidFill>
                <a:sym typeface="Wingdings" pitchFamily="2" charset="2"/>
              </a:rPr>
              <a:t>FDD</a:t>
            </a:r>
            <a:r>
              <a:rPr lang="en-US" sz="1100" dirty="0">
                <a:solidFill>
                  <a:schemeClr val="tx1"/>
                </a:solidFill>
                <a:sym typeface="Wingdings" pitchFamily="2" charset="2"/>
              </a:rPr>
              <a:t> optical cables  w48</a:t>
            </a:r>
            <a:endParaRPr lang="en-GB" sz="1100" dirty="0"/>
          </a:p>
          <a:p>
            <a:pPr lvl="1">
              <a:buClrTx/>
            </a:pPr>
            <a:r>
              <a:rPr lang="en-GB" sz="1100" dirty="0"/>
              <a:t>Cleaning </a:t>
            </a:r>
            <a:r>
              <a:rPr lang="en-GB" sz="1100" b="1" dirty="0"/>
              <a:t>TRD trigger </a:t>
            </a:r>
            <a:r>
              <a:rPr lang="en-GB" sz="1100" b="1" dirty="0" err="1"/>
              <a:t>fibers</a:t>
            </a:r>
            <a:r>
              <a:rPr lang="en-GB" sz="1100" dirty="0"/>
              <a:t> connectors and replacement of damaged </a:t>
            </a:r>
            <a:r>
              <a:rPr lang="en-US" sz="1100" dirty="0"/>
              <a:t>ones </a:t>
            </a:r>
            <a:r>
              <a:rPr lang="en-US" sz="1100" dirty="0">
                <a:sym typeface="Wingdings" pitchFamily="2" charset="2"/>
              </a:rPr>
              <a:t> Anastasia to assess situation</a:t>
            </a:r>
          </a:p>
          <a:p>
            <a:pPr lvl="1">
              <a:buClrTx/>
            </a:pPr>
            <a:r>
              <a:rPr lang="en-US" sz="1100" dirty="0"/>
              <a:t>Unfold and connect </a:t>
            </a:r>
            <a:r>
              <a:rPr lang="en-US" sz="1100" b="1" dirty="0"/>
              <a:t>ITS</a:t>
            </a:r>
            <a:r>
              <a:rPr lang="en-US" sz="1100" dirty="0"/>
              <a:t> and </a:t>
            </a:r>
            <a:r>
              <a:rPr lang="en-US" sz="1100" b="1" dirty="0"/>
              <a:t>TPC</a:t>
            </a:r>
            <a:r>
              <a:rPr lang="en-US" sz="1100" dirty="0"/>
              <a:t> trunk cables </a:t>
            </a:r>
            <a:r>
              <a:rPr lang="en-US" sz="1100" dirty="0">
                <a:sym typeface="Wingdings" pitchFamily="2" charset="2"/>
              </a:rPr>
              <a:t> w47-48</a:t>
            </a:r>
            <a:r>
              <a:rPr lang="en-US" sz="1100" dirty="0">
                <a:solidFill>
                  <a:schemeClr val="tx1"/>
                </a:solidFill>
                <a:sym typeface="Wingdings" pitchFamily="2" charset="2"/>
              </a:rPr>
              <a:t> (19-27 Nov)</a:t>
            </a:r>
            <a:endParaRPr lang="en-US" sz="1100" dirty="0">
              <a:sym typeface="Wingdings" pitchFamily="2" charset="2"/>
            </a:endParaRPr>
          </a:p>
          <a:p>
            <a:pPr lvl="1">
              <a:buClrTx/>
            </a:pPr>
            <a:r>
              <a:rPr lang="en-GB" sz="1100" dirty="0"/>
              <a:t>Installation of 2 conventional cable </a:t>
            </a:r>
            <a:r>
              <a:rPr lang="en-GB" sz="1100" dirty="0" err="1"/>
              <a:t>fibers</a:t>
            </a:r>
            <a:r>
              <a:rPr lang="en-GB" sz="1100" dirty="0"/>
              <a:t> for direct trigger to ITS from CTP </a:t>
            </a:r>
            <a:r>
              <a:rPr lang="en-GB" sz="1100" dirty="0">
                <a:sym typeface="Wingdings" pitchFamily="2" charset="2"/>
              </a:rPr>
              <a:t> </a:t>
            </a:r>
            <a:r>
              <a:rPr lang="en-GB" sz="1100" dirty="0"/>
              <a:t>w49 (30 Nov-2 Dec)</a:t>
            </a:r>
            <a:endParaRPr lang="x-none" sz="1100" dirty="0"/>
          </a:p>
        </p:txBody>
      </p:sp>
    </p:spTree>
    <p:extLst>
      <p:ext uri="{BB962C8B-B14F-4D97-AF65-F5344CB8AC3E}">
        <p14:creationId xmlns:p14="http://schemas.microsoft.com/office/powerpoint/2010/main" val="4061209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1267D-406B-6D48-9FB3-C062EFB94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Cooling pipes status</a:t>
            </a:r>
            <a:endParaRPr lang="x-none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FA9AD-8FA4-8644-8534-49BB3AAB6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7D24F-8B54-E04A-8506-DDD117EE7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FBFCA-D803-044C-99A0-E64AFFFB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12</a:t>
            </a:fld>
            <a:endParaRPr lang="en-US"/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1835C523-6FC2-3D42-8349-F2608FEA2C79}"/>
              </a:ext>
            </a:extLst>
          </p:cNvPr>
          <p:cNvSpPr txBox="1">
            <a:spLocks/>
          </p:cNvSpPr>
          <p:nvPr/>
        </p:nvSpPr>
        <p:spPr>
          <a:xfrm>
            <a:off x="457223" y="945002"/>
            <a:ext cx="8226831" cy="1284392"/>
          </a:xfrm>
          <a:prstGeom prst="rect">
            <a:avLst/>
          </a:prstGeom>
        </p:spPr>
        <p:txBody>
          <a:bodyPr>
            <a:normAutofit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8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6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Tx/>
            </a:pPr>
            <a:r>
              <a:rPr lang="en-US" sz="1200" dirty="0">
                <a:solidFill>
                  <a:srgbClr val="018000"/>
                </a:solidFill>
              </a:rPr>
              <a:t>Rinse ITS/MFT </a:t>
            </a:r>
            <a:r>
              <a:rPr lang="en-US" sz="1200" dirty="0" err="1">
                <a:solidFill>
                  <a:srgbClr val="018000"/>
                </a:solidFill>
              </a:rPr>
              <a:t>Miniframe</a:t>
            </a:r>
            <a:r>
              <a:rPr lang="en-US" sz="1200" dirty="0">
                <a:solidFill>
                  <a:srgbClr val="018000"/>
                </a:solidFill>
              </a:rPr>
              <a:t> &amp; cavern pipes with water </a:t>
            </a:r>
            <a:r>
              <a:rPr lang="en-US" sz="12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US" sz="1200" dirty="0">
              <a:solidFill>
                <a:srgbClr val="018000"/>
              </a:solidFill>
            </a:endParaRPr>
          </a:p>
          <a:p>
            <a:pPr defTabSz="914400">
              <a:buClrTx/>
            </a:pPr>
            <a:r>
              <a:rPr lang="en-US" sz="1200" dirty="0">
                <a:solidFill>
                  <a:srgbClr val="018000"/>
                </a:solidFill>
              </a:rPr>
              <a:t>Install missing fittings in PP0, bend PP0 pipes </a:t>
            </a:r>
            <a:r>
              <a:rPr lang="en-US" sz="12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US" sz="1200" dirty="0">
              <a:solidFill>
                <a:srgbClr val="018000"/>
              </a:solidFill>
            </a:endParaRPr>
          </a:p>
          <a:p>
            <a:pPr defTabSz="914400">
              <a:buClrTx/>
            </a:pPr>
            <a:r>
              <a:rPr lang="en-US" sz="1200" dirty="0"/>
              <a:t>Pipe connections to ITS cooling plant will be done after installation of ITS cooling plant in January (w4-5)</a:t>
            </a:r>
          </a:p>
          <a:p>
            <a:pPr defTabSz="914400">
              <a:buClrTx/>
            </a:pPr>
            <a:r>
              <a:rPr lang="en-US" sz="1200" dirty="0"/>
              <a:t>Connections between PP0 and </a:t>
            </a:r>
            <a:r>
              <a:rPr lang="en-US" sz="1200" dirty="0" err="1"/>
              <a:t>Miniframe</a:t>
            </a:r>
            <a:r>
              <a:rPr lang="en-US" sz="1200" dirty="0"/>
              <a:t> will be done using plastic hoses </a:t>
            </a:r>
            <a:r>
              <a:rPr lang="en-US" sz="1200" dirty="0">
                <a:sym typeface="Wingdings" pitchFamily="2" charset="2"/>
              </a:rPr>
              <a:t> ordered by Elisa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02103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EN-CV interventions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13</a:t>
            </a:fld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26" y="945002"/>
            <a:ext cx="8226425" cy="376205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spcBef>
                <a:spcPts val="300"/>
              </a:spcBef>
            </a:pPr>
            <a:r>
              <a:rPr lang="en-US" sz="1400" b="1" dirty="0"/>
              <a:t>Big maintenance:</a:t>
            </a:r>
            <a:endParaRPr lang="en-US" sz="1400" dirty="0"/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rgbClr val="008000"/>
                </a:solidFill>
              </a:rPr>
              <a:t>SF: from Nov 2019 to mid Jan 2020. NO impact on ALICE as both magnets will be OFF </a:t>
            </a:r>
            <a:r>
              <a:rPr lang="mr-IN" sz="1200" dirty="0">
                <a:solidFill>
                  <a:srgbClr val="008000"/>
                </a:solidFill>
              </a:rPr>
              <a:t>–</a:t>
            </a:r>
            <a:r>
              <a:rPr lang="en-US" sz="1200" dirty="0">
                <a:solidFill>
                  <a:srgbClr val="008000"/>
                </a:solidFill>
              </a:rPr>
              <a:t> done</a:t>
            </a: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rgbClr val="008000"/>
                </a:solidFill>
              </a:rPr>
              <a:t>UW: </a:t>
            </a:r>
            <a:r>
              <a:rPr lang="en-US" sz="1200" b="1" dirty="0">
                <a:solidFill>
                  <a:srgbClr val="008000"/>
                </a:solidFill>
              </a:rPr>
              <a:t>stop UX mixed water</a:t>
            </a:r>
            <a:r>
              <a:rPr lang="en-US" sz="1200" dirty="0">
                <a:solidFill>
                  <a:srgbClr val="008000"/>
                </a:solidFill>
              </a:rPr>
              <a:t> for 2 days in week 41/2019 (October) </a:t>
            </a:r>
            <a:r>
              <a:rPr lang="mr-IN" sz="1200" dirty="0">
                <a:solidFill>
                  <a:srgbClr val="008000"/>
                </a:solidFill>
              </a:rPr>
              <a:t>–</a:t>
            </a:r>
            <a:r>
              <a:rPr lang="en-US" sz="1200" dirty="0">
                <a:solidFill>
                  <a:srgbClr val="008000"/>
                </a:solidFill>
              </a:rPr>
              <a:t> Tue 8 and Wed 9 Oct </a:t>
            </a:r>
            <a:r>
              <a:rPr lang="mr-IN" sz="1200" dirty="0">
                <a:solidFill>
                  <a:srgbClr val="008000"/>
                </a:solidFill>
              </a:rPr>
              <a:t>–</a:t>
            </a:r>
            <a:r>
              <a:rPr lang="en-US" sz="1200" dirty="0">
                <a:solidFill>
                  <a:srgbClr val="008000"/>
                </a:solidFill>
              </a:rPr>
              <a:t> done</a:t>
            </a: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SU: various small perturbations + 1 day </a:t>
            </a:r>
            <a:r>
              <a:rPr lang="en-US" sz="1200" b="1" dirty="0">
                <a:solidFill>
                  <a:schemeClr val="tx1"/>
                </a:solidFill>
              </a:rPr>
              <a:t>stop all cooling UX</a:t>
            </a:r>
            <a:r>
              <a:rPr lang="en-US" sz="1200" dirty="0">
                <a:solidFill>
                  <a:schemeClr val="tx1"/>
                </a:solidFill>
              </a:rPr>
              <a:t> + 1 day </a:t>
            </a:r>
            <a:r>
              <a:rPr lang="en-US" sz="1200" b="1" dirty="0">
                <a:solidFill>
                  <a:schemeClr val="tx1"/>
                </a:solidFill>
              </a:rPr>
              <a:t>stop all cooling SXL2</a:t>
            </a:r>
            <a:r>
              <a:rPr lang="en-US" sz="1200" dirty="0">
                <a:solidFill>
                  <a:schemeClr val="tx1"/>
                </a:solidFill>
              </a:rPr>
              <a:t> in week 16/2020 (April)</a:t>
            </a:r>
            <a:endParaRPr lang="en-US" sz="12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endParaRPr lang="en-US" sz="1400" dirty="0"/>
          </a:p>
          <a:p>
            <a:pPr>
              <a:spcBef>
                <a:spcPts val="300"/>
              </a:spcBef>
            </a:pPr>
            <a:r>
              <a:rPr lang="en-US" sz="1400" b="1" dirty="0"/>
              <a:t>Small maintenance:</a:t>
            </a:r>
            <a:endParaRPr lang="en-US" sz="1400" dirty="0"/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rgbClr val="018000"/>
                </a:solidFill>
              </a:rPr>
              <a:t>UW: from w34 to w37 2020. Stop UX mixed water on Monday 7 September 2020 – done</a:t>
            </a: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rgbClr val="FF0000"/>
                </a:solidFill>
              </a:rPr>
              <a:t>SF+SU: weeks 44-47/2020: cleaning towers (stop SF w44-15, no impact) + 1 day </a:t>
            </a:r>
            <a:r>
              <a:rPr lang="en-US" sz="1200" b="1" dirty="0">
                <a:solidFill>
                  <a:srgbClr val="FF0000"/>
                </a:solidFill>
              </a:rPr>
              <a:t>stop all cooling UX (9 Nov) </a:t>
            </a:r>
            <a:r>
              <a:rPr lang="en-US" sz="1200" dirty="0">
                <a:solidFill>
                  <a:srgbClr val="FF0000"/>
                </a:solidFill>
              </a:rPr>
              <a:t>+ 1 day</a:t>
            </a:r>
            <a:r>
              <a:rPr lang="en-US" sz="1200" b="1" dirty="0">
                <a:solidFill>
                  <a:srgbClr val="FF0000"/>
                </a:solidFill>
              </a:rPr>
              <a:t> stop SXL2 cleanroom ventilation (9 Nov)</a:t>
            </a:r>
            <a:endParaRPr lang="en-US" sz="1200" dirty="0">
              <a:solidFill>
                <a:srgbClr val="FF000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endParaRPr lang="en-US" sz="1400" dirty="0"/>
          </a:p>
          <a:p>
            <a:pPr>
              <a:spcBef>
                <a:spcPts val="300"/>
              </a:spcBef>
            </a:pPr>
            <a:r>
              <a:rPr lang="en-US" sz="1400" b="1" dirty="0"/>
              <a:t>Ventilation:</a:t>
            </a:r>
            <a:endParaRPr lang="en-US" sz="1400" dirty="0"/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ARC: </a:t>
            </a:r>
            <a:r>
              <a:rPr lang="en-US" sz="1200" dirty="0">
                <a:solidFill>
                  <a:srgbClr val="018000"/>
                </a:solidFill>
              </a:rPr>
              <a:t>done</a:t>
            </a: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SXL2 CLR: w43 (19-21 Oct) – stop ventilation for 3 days</a:t>
            </a: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SG2: </a:t>
            </a: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UX25 cavern: </a:t>
            </a:r>
            <a:r>
              <a:rPr lang="en-US" sz="1200" dirty="0">
                <a:solidFill>
                  <a:srgbClr val="018000"/>
                </a:solidFill>
              </a:rPr>
              <a:t>done</a:t>
            </a:r>
            <a:endParaRPr lang="en-US" sz="1200" dirty="0">
              <a:solidFill>
                <a:schemeClr val="tx1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MCH and MTG: </a:t>
            </a:r>
            <a:r>
              <a:rPr lang="en-US" sz="1200" dirty="0">
                <a:solidFill>
                  <a:srgbClr val="018000"/>
                </a:solidFill>
              </a:rPr>
              <a:t>done</a:t>
            </a:r>
            <a:endParaRPr lang="en-US" sz="1200" dirty="0">
              <a:solidFill>
                <a:schemeClr val="tx1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L3: replace extractor </a:t>
            </a:r>
            <a:r>
              <a:rPr lang="en-US" sz="1200" dirty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1200" dirty="0">
                <a:solidFill>
                  <a:srgbClr val="018000"/>
                </a:solidFill>
                <a:sym typeface="Wingdings" pitchFamily="2" charset="2"/>
              </a:rPr>
              <a:t>done</a:t>
            </a:r>
            <a:endParaRPr lang="en-US" sz="1200" dirty="0">
              <a:solidFill>
                <a:srgbClr val="018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sz="1200" dirty="0"/>
              <a:t>ITS: </a:t>
            </a:r>
            <a:r>
              <a:rPr lang="en-US" sz="1200" dirty="0">
                <a:sym typeface="Wingdings"/>
              </a:rPr>
              <a:t> </a:t>
            </a:r>
            <a:r>
              <a:rPr lang="en-US" sz="1200" dirty="0">
                <a:solidFill>
                  <a:srgbClr val="018000"/>
                </a:solidFill>
              </a:rPr>
              <a:t>done</a:t>
            </a:r>
            <a:endParaRPr lang="en-US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63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CR3 status </a:t>
            </a:r>
            <a:r>
              <a:rPr lang="en-US" sz="2000" dirty="0"/>
              <a:t>(</a:t>
            </a:r>
            <a:r>
              <a:rPr lang="en-US" sz="2000" dirty="0" err="1"/>
              <a:t>A.Augustinus</a:t>
            </a:r>
            <a:r>
              <a:rPr lang="en-US" sz="2000" dirty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620542"/>
            <a:ext cx="8226854" cy="4146725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GB" sz="1050" dirty="0"/>
              <a:t>February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Modify water circuit (add TA valves CR3 and CR4) – kept DCS up and running – DONE (10.02 – 21.02)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Additional rack installed for extension of main network </a:t>
            </a:r>
            <a:r>
              <a:rPr lang="en-GB" sz="700" dirty="0" err="1">
                <a:solidFill>
                  <a:srgbClr val="008000"/>
                </a:solidFill>
              </a:rPr>
              <a:t>starpoint</a:t>
            </a:r>
            <a:r>
              <a:rPr lang="en-GB" sz="700" dirty="0">
                <a:solidFill>
                  <a:srgbClr val="008000"/>
                </a:solidFill>
              </a:rPr>
              <a:t> outside CR2 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Arrival of new racks (25.02)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Installation 1</a:t>
            </a:r>
            <a:r>
              <a:rPr lang="en-GB" sz="700" baseline="30000" dirty="0">
                <a:solidFill>
                  <a:srgbClr val="008000"/>
                </a:solidFill>
              </a:rPr>
              <a:t>st</a:t>
            </a:r>
            <a:r>
              <a:rPr lang="en-GB" sz="700" dirty="0">
                <a:solidFill>
                  <a:srgbClr val="008000"/>
                </a:solidFill>
              </a:rPr>
              <a:t> row of racks (26.02)</a:t>
            </a:r>
          </a:p>
          <a:p>
            <a:pPr>
              <a:spcBef>
                <a:spcPts val="300"/>
              </a:spcBef>
            </a:pPr>
            <a:r>
              <a:rPr lang="en-GB" sz="1050" dirty="0"/>
              <a:t>March, April, May</a:t>
            </a:r>
          </a:p>
          <a:p>
            <a:pPr lvl="1">
              <a:spcBef>
                <a:spcPts val="300"/>
              </a:spcBef>
            </a:pPr>
            <a:r>
              <a:rPr lang="en-GB" sz="700" i="1" dirty="0"/>
              <a:t>COVID closure</a:t>
            </a:r>
            <a:endParaRPr lang="en-GB" sz="700" i="1" dirty="0">
              <a:solidFill>
                <a:srgbClr val="008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Arrival of new servers (28.04, originally foreseen end of March)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Installation of the servers in the new racks – DONE (finished 15.05)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Remove TOF cluster – DONE (26.05), last racks removed – DONE (28.05)</a:t>
            </a:r>
            <a:endParaRPr lang="en-GB" sz="700" dirty="0"/>
          </a:p>
          <a:p>
            <a:pPr>
              <a:spcBef>
                <a:spcPts val="300"/>
              </a:spcBef>
            </a:pPr>
            <a:r>
              <a:rPr lang="en-GB" sz="1050" dirty="0"/>
              <a:t>June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Installation of 2nd row of new racks - DONE (03.06)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Re-installation TOF cluster – DONE and tested (08.06)</a:t>
            </a:r>
          </a:p>
          <a:p>
            <a:pPr lvl="1">
              <a:spcBef>
                <a:spcPts val="300"/>
              </a:spcBef>
            </a:pPr>
            <a:r>
              <a:rPr lang="en-GB" sz="700" dirty="0">
                <a:solidFill>
                  <a:srgbClr val="008000"/>
                </a:solidFill>
              </a:rPr>
              <a:t>Installation </a:t>
            </a:r>
            <a:r>
              <a:rPr lang="en-GB" sz="700" dirty="0">
                <a:solidFill>
                  <a:srgbClr val="018000"/>
                </a:solidFill>
              </a:rPr>
              <a:t>network</a:t>
            </a:r>
            <a:r>
              <a:rPr lang="en-GB" sz="700" dirty="0">
                <a:solidFill>
                  <a:srgbClr val="008000"/>
                </a:solidFill>
              </a:rPr>
              <a:t> fibres for network – DONE (25.06)</a:t>
            </a:r>
            <a:endParaRPr lang="en-GB" sz="900" dirty="0"/>
          </a:p>
          <a:p>
            <a:pPr>
              <a:spcBef>
                <a:spcPts val="300"/>
              </a:spcBef>
            </a:pPr>
            <a:r>
              <a:rPr lang="en-GB" sz="1200" dirty="0"/>
              <a:t>July – August – September</a:t>
            </a:r>
            <a:endParaRPr lang="en-GB" sz="1200" strike="sngStrike" dirty="0"/>
          </a:p>
          <a:p>
            <a:pPr lvl="1">
              <a:spcBef>
                <a:spcPts val="300"/>
              </a:spcBef>
            </a:pPr>
            <a:r>
              <a:rPr lang="en-US" sz="900" dirty="0">
                <a:solidFill>
                  <a:srgbClr val="018000"/>
                </a:solidFill>
              </a:rPr>
              <a:t>Adapt electrical installation for (extended) </a:t>
            </a:r>
            <a:r>
              <a:rPr lang="en-US" sz="900" dirty="0" err="1">
                <a:solidFill>
                  <a:srgbClr val="018000"/>
                </a:solidFill>
              </a:rPr>
              <a:t>starpoint</a:t>
            </a:r>
            <a:r>
              <a:rPr lang="en-US" sz="900" dirty="0">
                <a:solidFill>
                  <a:srgbClr val="018000"/>
                </a:solidFill>
              </a:rPr>
              <a:t> outside CR2 – DONE (week 28)</a:t>
            </a:r>
            <a:endParaRPr lang="en-GB" sz="900" dirty="0">
              <a:solidFill>
                <a:srgbClr val="018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sz="900" dirty="0">
                <a:solidFill>
                  <a:srgbClr val="018000"/>
                </a:solidFill>
              </a:rPr>
              <a:t>Reconnection new racks to electricity – DONE (week 30)</a:t>
            </a:r>
          </a:p>
          <a:p>
            <a:pPr lvl="1">
              <a:spcBef>
                <a:spcPts val="300"/>
              </a:spcBef>
            </a:pPr>
            <a:r>
              <a:rPr lang="en-US" sz="900" dirty="0">
                <a:solidFill>
                  <a:srgbClr val="018000"/>
                </a:solidFill>
              </a:rPr>
              <a:t>Installation of new Database servers – DONE (week 36)</a:t>
            </a:r>
            <a:endParaRPr lang="en-GB" sz="900" dirty="0">
              <a:solidFill>
                <a:srgbClr val="018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GB" sz="900" dirty="0"/>
              <a:t>Installation of network infrastructure (some network interruptions to be foreseen, details to be defined with IT-CS) – </a:t>
            </a:r>
            <a:r>
              <a:rPr lang="en-GB" sz="900" dirty="0">
                <a:solidFill>
                  <a:srgbClr val="FFC000"/>
                </a:solidFill>
              </a:rPr>
              <a:t>October</a:t>
            </a:r>
          </a:p>
          <a:p>
            <a:pPr lvl="2">
              <a:spcBef>
                <a:spcPts val="300"/>
              </a:spcBef>
            </a:pPr>
            <a:r>
              <a:rPr lang="en-US" sz="900" dirty="0"/>
              <a:t>Temporary, network solution available, start commissioning new servers in September</a:t>
            </a:r>
            <a:endParaRPr lang="en-GB" sz="900" dirty="0"/>
          </a:p>
          <a:p>
            <a:pPr>
              <a:spcBef>
                <a:spcPts val="300"/>
              </a:spcBef>
            </a:pPr>
            <a:r>
              <a:rPr lang="en-GB" sz="1200" dirty="0"/>
              <a:t>October – November - December</a:t>
            </a:r>
            <a:endParaRPr lang="en-GB" sz="1200" strike="sngStrike" dirty="0"/>
          </a:p>
          <a:p>
            <a:pPr lvl="1">
              <a:spcBef>
                <a:spcPts val="300"/>
              </a:spcBef>
            </a:pPr>
            <a:r>
              <a:rPr lang="en-GB" sz="900" dirty="0"/>
              <a:t>Migration from old servers to new servers (first central systems, then detector systems) from October </a:t>
            </a:r>
          </a:p>
          <a:p>
            <a:pPr lvl="1">
              <a:spcBef>
                <a:spcPts val="300"/>
              </a:spcBef>
            </a:pPr>
            <a:r>
              <a:rPr lang="en-GB" sz="900" dirty="0"/>
              <a:t>Removal of old servers and last old racks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>
                <a:latin typeface="Arial"/>
              </a:rPr>
              <a:pPr/>
              <a:t>14</a:t>
            </a:fld>
            <a:endParaRPr lang="en-US"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solidFill>
                  <a:srgbClr val="0C377B">
                    <a:lumMod val="40000"/>
                    <a:lumOff val="60000"/>
                  </a:srgbClr>
                </a:solidFill>
                <a:latin typeface="Arial"/>
              </a:rPr>
              <a:t>9.10.2020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1741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\\cern.ch\dfs\Users\v\vbobilli\Documents\Crates_LVPS\Wiener\Problems\Water_leak\TOTEM-CMS_WaterLeak\ConnBloc_pics\20150331_145238.jpg">
            <a:extLst>
              <a:ext uri="{FF2B5EF4-FFF2-40B4-BE49-F238E27FC236}">
                <a16:creationId xmlns:a16="http://schemas.microsoft.com/office/drawing/2014/main" id="{429E3877-7388-F24A-8AED-C2644DD8E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68" y="2714625"/>
            <a:ext cx="2133599" cy="1644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>
                <a:latin typeface="Arial"/>
              </a:rPr>
              <a:pPr/>
              <a:t>15</a:t>
            </a:fld>
            <a:endParaRPr lang="en-US"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solidFill>
                  <a:srgbClr val="0C377B">
                    <a:lumMod val="40000"/>
                    <a:lumOff val="60000"/>
                  </a:srgbClr>
                </a:solidFill>
                <a:latin typeface="Arial"/>
              </a:rPr>
              <a:t>9.10.2020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latin typeface="Arial"/>
            </a:endParaRP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D1029E58-2B02-0F47-9BA8-5F481AEE6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</p:spPr>
        <p:txBody>
          <a:bodyPr>
            <a:noAutofit/>
          </a:bodyPr>
          <a:lstStyle/>
          <a:p>
            <a:r>
              <a:rPr lang="x-none" sz="2400" b="1" dirty="0"/>
              <a:t>Consolidation Wiener LVPS</a:t>
            </a:r>
            <a:endParaRPr lang="x-none" sz="2400" b="1" i="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02F22F9-96BF-1443-BF0E-423FDF6F6EC6}"/>
              </a:ext>
            </a:extLst>
          </p:cNvPr>
          <p:cNvSpPr txBox="1">
            <a:spLocks/>
          </p:cNvSpPr>
          <p:nvPr/>
        </p:nvSpPr>
        <p:spPr>
          <a:xfrm>
            <a:off x="457201" y="801326"/>
            <a:ext cx="5662612" cy="1769617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8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6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193 water cooled power supplies in total (LV and VME)</a:t>
            </a:r>
          </a:p>
          <a:p>
            <a:r>
              <a:rPr lang="en-GB" sz="1400" dirty="0"/>
              <a:t>50 LV supplies done (MCH, TRD) = </a:t>
            </a:r>
            <a:r>
              <a:rPr lang="en-GB" sz="1400" b="1" dirty="0">
                <a:solidFill>
                  <a:srgbClr val="00B050"/>
                </a:solidFill>
              </a:rPr>
              <a:t>25%</a:t>
            </a:r>
          </a:p>
          <a:p>
            <a:r>
              <a:rPr lang="en-GB" sz="1400" dirty="0"/>
              <a:t>Rework in batches (~15 units/week), was started in week 32:</a:t>
            </a:r>
          </a:p>
          <a:p>
            <a:pPr marL="460358" lvl="1" indent="-228600">
              <a:buFont typeface="+mj-lt"/>
              <a:buAutoNum type="arabicPeriod"/>
            </a:pPr>
            <a:r>
              <a:rPr lang="en-GB" sz="1200" dirty="0"/>
              <a:t>Disconnection and deinstallation </a:t>
            </a:r>
            <a:r>
              <a:rPr lang="en-GB" sz="1200" dirty="0">
                <a:sym typeface="Wingdings" pitchFamily="2" charset="2"/>
              </a:rPr>
              <a:t> detectors</a:t>
            </a:r>
          </a:p>
          <a:p>
            <a:pPr marL="460358" lvl="1" indent="-228600">
              <a:buFont typeface="+mj-lt"/>
              <a:buAutoNum type="arabicPeriod"/>
            </a:pPr>
            <a:r>
              <a:rPr lang="en-GB" sz="1200" dirty="0">
                <a:sym typeface="Wingdings" pitchFamily="2" charset="2"/>
              </a:rPr>
              <a:t>Conditioning  ALTEAD + P2tech</a:t>
            </a:r>
          </a:p>
          <a:p>
            <a:pPr marL="460358" lvl="1" indent="-228600">
              <a:buFont typeface="+mj-lt"/>
              <a:buAutoNum type="arabicPeriod"/>
            </a:pPr>
            <a:r>
              <a:rPr lang="en-GB" sz="1200" dirty="0">
                <a:sym typeface="Wingdings" pitchFamily="2" charset="2"/>
              </a:rPr>
              <a:t>Transport to EN-EA (</a:t>
            </a:r>
            <a:r>
              <a:rPr lang="en-GB" sz="1200" dirty="0" err="1">
                <a:sym typeface="Wingdings" pitchFamily="2" charset="2"/>
              </a:rPr>
              <a:t>Meyrin</a:t>
            </a:r>
            <a:r>
              <a:rPr lang="en-GB" sz="1200" dirty="0">
                <a:sym typeface="Wingdings" pitchFamily="2" charset="2"/>
              </a:rPr>
              <a:t>)</a:t>
            </a:r>
          </a:p>
          <a:p>
            <a:pPr marL="460358" lvl="1" indent="-228600">
              <a:buFont typeface="+mj-lt"/>
              <a:buAutoNum type="arabicPeriod"/>
            </a:pPr>
            <a:r>
              <a:rPr lang="en-GB" sz="1200" dirty="0">
                <a:sym typeface="Wingdings" pitchFamily="2" charset="2"/>
              </a:rPr>
              <a:t>Rework and test  EN-EA + P2tech (</a:t>
            </a:r>
            <a:r>
              <a:rPr lang="en-GB" sz="1200" dirty="0" err="1">
                <a:sym typeface="Wingdings" pitchFamily="2" charset="2"/>
              </a:rPr>
              <a:t>Evgeny</a:t>
            </a:r>
            <a:r>
              <a:rPr lang="en-GB" sz="1200" dirty="0">
                <a:sym typeface="Wingdings" pitchFamily="2" charset="2"/>
              </a:rPr>
              <a:t> and Philippe)</a:t>
            </a:r>
          </a:p>
          <a:p>
            <a:pPr marL="460358" lvl="1" indent="-228600">
              <a:buFont typeface="+mj-lt"/>
              <a:buAutoNum type="arabicPeriod"/>
            </a:pPr>
            <a:r>
              <a:rPr lang="en-GB" sz="1200" dirty="0">
                <a:sym typeface="Wingdings" pitchFamily="2" charset="2"/>
              </a:rPr>
              <a:t>Transport to P2</a:t>
            </a:r>
          </a:p>
          <a:p>
            <a:pPr marL="460358" lvl="1" indent="-228600">
              <a:buFont typeface="+mj-lt"/>
              <a:buAutoNum type="arabicPeriod"/>
            </a:pPr>
            <a:r>
              <a:rPr lang="en-GB" sz="1200" dirty="0">
                <a:sym typeface="Wingdings" pitchFamily="2" charset="2"/>
              </a:rPr>
              <a:t>Reinstallation  detectors</a:t>
            </a:r>
          </a:p>
          <a:p>
            <a:pPr marL="460358" lvl="1" indent="-228600">
              <a:buFont typeface="+mj-lt"/>
              <a:buAutoNum type="arabicPeriod"/>
            </a:pPr>
            <a:endParaRPr lang="en-GB" sz="1200" dirty="0">
              <a:sym typeface="Wingdings" pitchFamily="2" charset="2"/>
            </a:endParaRPr>
          </a:p>
          <a:p>
            <a:pPr marL="282575" indent="-285750"/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Some delay during August holidays. Batches for next weeks are waiting (mainly TRD)</a:t>
            </a:r>
          </a:p>
          <a:p>
            <a:pPr marL="282575" indent="-285750"/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Preliminary plan for further weeks being finalized. If current processing rate can be kept, then all supplies would be done by early November. </a:t>
            </a:r>
          </a:p>
          <a:p>
            <a:pPr marL="517508" lvl="1" indent="-285750"/>
            <a:r>
              <a:rPr lang="en-GB" sz="1300" dirty="0">
                <a:solidFill>
                  <a:srgbClr val="FF0000"/>
                </a:solidFill>
                <a:sym typeface="Wingdings" pitchFamily="2" charset="2"/>
              </a:rPr>
              <a:t>Andre is contacting each detector to establish a detailed planning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DD47AA-D0EF-A742-8155-96627B2DA017}"/>
              </a:ext>
            </a:extLst>
          </p:cNvPr>
          <p:cNvSpPr txBox="1"/>
          <p:nvPr/>
        </p:nvSpPr>
        <p:spPr>
          <a:xfrm>
            <a:off x="489523" y="4384759"/>
            <a:ext cx="16546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50" dirty="0"/>
              <a:t>6 modules Wiener LVPS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131536"/>
              </p:ext>
            </p:extLst>
          </p:nvPr>
        </p:nvGraphicFramePr>
        <p:xfrm>
          <a:off x="3249476" y="2650687"/>
          <a:ext cx="2198328" cy="1708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7006">
                  <a:extLst>
                    <a:ext uri="{9D8B030D-6E8A-4147-A177-3AD203B41FA5}">
                      <a16:colId xmlns:a16="http://schemas.microsoft.com/office/drawing/2014/main" val="2904711802"/>
                    </a:ext>
                  </a:extLst>
                </a:gridCol>
                <a:gridCol w="635661">
                  <a:extLst>
                    <a:ext uri="{9D8B030D-6E8A-4147-A177-3AD203B41FA5}">
                      <a16:colId xmlns:a16="http://schemas.microsoft.com/office/drawing/2014/main" val="384962501"/>
                    </a:ext>
                  </a:extLst>
                </a:gridCol>
                <a:gridCol w="635661">
                  <a:extLst>
                    <a:ext uri="{9D8B030D-6E8A-4147-A177-3AD203B41FA5}">
                      <a16:colId xmlns:a16="http://schemas.microsoft.com/office/drawing/2014/main" val="1825727841"/>
                    </a:ext>
                  </a:extLst>
                </a:gridCol>
              </a:tblGrid>
              <a:tr h="1008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LV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VME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3639791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CTP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863399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EMC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3662480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FIT (AD,T0,V0)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4720882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HMPID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9594507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MCH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8133821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MTR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9821405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PHOS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1330523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Spare VME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0816721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TOF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5650956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4938268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TRD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328244"/>
                  </a:ext>
                </a:extLst>
              </a:tr>
              <a:tr h="1008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5785412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41F21908-83DF-A74D-A057-891C29926DDB}"/>
              </a:ext>
            </a:extLst>
          </p:cNvPr>
          <p:cNvGrpSpPr/>
          <p:nvPr/>
        </p:nvGrpSpPr>
        <p:grpSpPr>
          <a:xfrm>
            <a:off x="403247" y="2800625"/>
            <a:ext cx="2050799" cy="665873"/>
            <a:chOff x="7903350" y="2681049"/>
            <a:chExt cx="4183215" cy="132137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30DFA04-C4A6-054D-BCBB-1F02E921C5A8}"/>
                </a:ext>
              </a:extLst>
            </p:cNvPr>
            <p:cNvSpPr/>
            <p:nvPr/>
          </p:nvSpPr>
          <p:spPr>
            <a:xfrm>
              <a:off x="8286113" y="2681049"/>
              <a:ext cx="3417690" cy="32099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F8E8E5D-0603-0745-A933-6EFC1122125A}"/>
                </a:ext>
              </a:extLst>
            </p:cNvPr>
            <p:cNvSpPr/>
            <p:nvPr/>
          </p:nvSpPr>
          <p:spPr>
            <a:xfrm>
              <a:off x="7903350" y="3727526"/>
              <a:ext cx="4183215" cy="27490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BF01ED4-C20F-9345-B8BE-E131AF3ED43A}"/>
              </a:ext>
            </a:extLst>
          </p:cNvPr>
          <p:cNvSpPr txBox="1"/>
          <p:nvPr/>
        </p:nvSpPr>
        <p:spPr>
          <a:xfrm>
            <a:off x="6745065" y="4384759"/>
            <a:ext cx="14061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50" dirty="0"/>
              <a:t>TRD batches in SX2</a:t>
            </a:r>
          </a:p>
        </p:txBody>
      </p:sp>
      <p:pic>
        <p:nvPicPr>
          <p:cNvPr id="17" name="Picture 16" descr="A picture containing indoor, table, sitting, filled&#10;&#10;Description automatically generated">
            <a:extLst>
              <a:ext uri="{FF2B5EF4-FFF2-40B4-BE49-F238E27FC236}">
                <a16:creationId xmlns:a16="http://schemas.microsoft.com/office/drawing/2014/main" id="{A388AA3C-49CC-D04E-A192-26744152D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89621" y="2188222"/>
            <a:ext cx="2436847" cy="182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35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Racks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Racks currently powered on:</a:t>
            </a:r>
          </a:p>
          <a:p>
            <a:pPr lvl="1"/>
            <a:r>
              <a:rPr lang="en-US" sz="1400" dirty="0"/>
              <a:t>HMPID: I01, I02</a:t>
            </a:r>
          </a:p>
          <a:p>
            <a:pPr lvl="1"/>
            <a:r>
              <a:rPr lang="en-US" sz="1400" dirty="0"/>
              <a:t>PHOS-CPV: A16, A17</a:t>
            </a:r>
          </a:p>
          <a:p>
            <a:pPr lvl="1"/>
            <a:r>
              <a:rPr lang="en-US" sz="1400" dirty="0"/>
              <a:t>CTP: C21, C22, C24, C25, C26, C27 (CTP) (and VME crates on)</a:t>
            </a:r>
          </a:p>
          <a:p>
            <a:pPr lvl="1"/>
            <a:r>
              <a:rPr lang="en-US" sz="1400" dirty="0"/>
              <a:t>MCH: C08, C09, C10, C11, C36, C37, C38, C39</a:t>
            </a:r>
          </a:p>
          <a:p>
            <a:pPr lvl="1"/>
            <a:r>
              <a:rPr lang="en-US" sz="1400" dirty="0"/>
              <a:t>TOF: O03, O04, O05, O30, O31, O32, I03, I04, I05, I30, I31, I32</a:t>
            </a:r>
          </a:p>
          <a:p>
            <a:pPr lvl="1"/>
            <a:r>
              <a:rPr lang="en-US" sz="1400" dirty="0"/>
              <a:t>TRD: O06, O08, O26-29, I06, I08, I26-29, C16-19, C29</a:t>
            </a:r>
          </a:p>
          <a:p>
            <a:pPr lvl="1"/>
            <a:r>
              <a:rPr lang="en-US" sz="1400" dirty="0" err="1"/>
              <a:t>Dcal</a:t>
            </a:r>
            <a:r>
              <a:rPr lang="en-US" sz="1400" dirty="0"/>
              <a:t>, </a:t>
            </a:r>
            <a:r>
              <a:rPr lang="en-US" sz="1400" dirty="0" err="1"/>
              <a:t>EMcal</a:t>
            </a:r>
            <a:r>
              <a:rPr lang="en-US" sz="1400" dirty="0"/>
              <a:t>: A14, O12</a:t>
            </a:r>
          </a:p>
          <a:p>
            <a:r>
              <a:rPr lang="en-US" sz="1800" dirty="0"/>
              <a:t>Detectors can be powered, compatible with current activities inside L3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>
                <a:latin typeface="Arial"/>
              </a:rPr>
              <a:pPr/>
              <a:t>16</a:t>
            </a:fld>
            <a:endParaRPr lang="en-US"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solidFill>
                  <a:srgbClr val="0C377B">
                    <a:lumMod val="40000"/>
                    <a:lumOff val="60000"/>
                  </a:srgbClr>
                </a:solidFill>
                <a:latin typeface="Arial"/>
              </a:rPr>
              <a:t>9.10.2020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3174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Other activities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17</a:t>
            </a:fld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26" y="945002"/>
            <a:ext cx="8226425" cy="37620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ClrTx/>
              <a:buNone/>
            </a:pPr>
            <a:r>
              <a:rPr lang="en-US" sz="1400" b="1" dirty="0">
                <a:solidFill>
                  <a:srgbClr val="000090"/>
                </a:solidFill>
              </a:rPr>
              <a:t>2020:</a:t>
            </a:r>
          </a:p>
          <a:p>
            <a:pPr>
              <a:spcBef>
                <a:spcPts val="300"/>
              </a:spcBef>
              <a:buClrTx/>
            </a:pPr>
            <a:r>
              <a:rPr lang="en-US" sz="1200" dirty="0">
                <a:solidFill>
                  <a:srgbClr val="018000"/>
                </a:solidFill>
              </a:rPr>
              <a:t>Renovation PX24 access system (PAD-MAD): w33-34 (10-21 Aug) </a:t>
            </a:r>
            <a:r>
              <a:rPr lang="en-US" sz="12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</a:p>
          <a:p>
            <a:pPr>
              <a:spcBef>
                <a:spcPts val="300"/>
              </a:spcBef>
              <a:buClrTx/>
            </a:pPr>
            <a:r>
              <a:rPr lang="en-US" sz="1200" dirty="0">
                <a:solidFill>
                  <a:srgbClr val="018000"/>
                </a:solidFill>
              </a:rPr>
              <a:t>Maintenance PX24 access system (8-11 Sep)</a:t>
            </a:r>
            <a:r>
              <a:rPr lang="en-US" sz="1200" dirty="0">
                <a:solidFill>
                  <a:srgbClr val="018000"/>
                </a:solidFill>
                <a:sym typeface="Wingdings" pitchFamily="2" charset="2"/>
              </a:rPr>
              <a:t>  done</a:t>
            </a:r>
            <a:endParaRPr lang="en-US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US" sz="1200" dirty="0"/>
              <a:t>Renovation PM25 access system (PAD-MAD): w41-43 (5-23 Oct) </a:t>
            </a:r>
            <a:r>
              <a:rPr lang="en-US" sz="1200" dirty="0">
                <a:sym typeface="Wingdings" pitchFamily="2" charset="2"/>
              </a:rPr>
              <a:t> ongoing</a:t>
            </a:r>
            <a:endParaRPr lang="en-US" sz="1200" dirty="0"/>
          </a:p>
          <a:p>
            <a:pPr>
              <a:spcBef>
                <a:spcPts val="300"/>
              </a:spcBef>
              <a:buClrTx/>
            </a:pPr>
            <a:r>
              <a:rPr lang="en-US" sz="1200" dirty="0"/>
              <a:t>LASS contractor test (26-28 Oct): short access perturbations</a:t>
            </a:r>
          </a:p>
          <a:p>
            <a:pPr>
              <a:spcBef>
                <a:spcPts val="300"/>
              </a:spcBef>
              <a:buClrTx/>
            </a:pPr>
            <a:r>
              <a:rPr lang="en-US" sz="1200" dirty="0">
                <a:solidFill>
                  <a:srgbClr val="FF0000"/>
                </a:solidFill>
              </a:rPr>
              <a:t>LASS functional test: no access to UX25 on Friday 30 Oct 2020 (weekend 31 Oct /1 Nov as contingency)</a:t>
            </a:r>
            <a:endParaRPr lang="en-US" sz="1200" dirty="0"/>
          </a:p>
          <a:p>
            <a:pPr>
              <a:spcBef>
                <a:spcPts val="300"/>
              </a:spcBef>
              <a:buClrTx/>
            </a:pPr>
            <a:r>
              <a:rPr lang="en-US" sz="1200" dirty="0"/>
              <a:t>LASS global verification of entire LHC: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1 day no access to UX25 (date </a:t>
            </a:r>
            <a:r>
              <a:rPr lang="en-US" sz="1200" dirty="0" err="1">
                <a:solidFill>
                  <a:schemeClr val="tx1"/>
                </a:solidFill>
              </a:rPr>
              <a:t>tbd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  <a:p>
            <a:pPr marL="0" indent="0">
              <a:spcBef>
                <a:spcPts val="300"/>
              </a:spcBef>
              <a:buClrTx/>
              <a:buNone/>
            </a:pPr>
            <a:endParaRPr lang="en-US" sz="1200" dirty="0">
              <a:solidFill>
                <a:srgbClr val="000090"/>
              </a:solidFill>
            </a:endParaRPr>
          </a:p>
          <a:p>
            <a:pPr marL="0" indent="0">
              <a:spcBef>
                <a:spcPts val="300"/>
              </a:spcBef>
              <a:buClrTx/>
              <a:buNone/>
            </a:pPr>
            <a:r>
              <a:rPr lang="en-US" sz="1400" b="1" dirty="0">
                <a:solidFill>
                  <a:srgbClr val="000090"/>
                </a:solidFill>
              </a:rPr>
              <a:t>2021:</a:t>
            </a:r>
          </a:p>
          <a:p>
            <a:pPr>
              <a:spcBef>
                <a:spcPts val="300"/>
              </a:spcBef>
              <a:buClrTx/>
            </a:pPr>
            <a:r>
              <a:rPr lang="en-US" sz="1200" dirty="0">
                <a:solidFill>
                  <a:schemeClr val="tx1"/>
                </a:solidFill>
              </a:rPr>
              <a:t>DSO test for powering permit: w1 2021 (date </a:t>
            </a:r>
            <a:r>
              <a:rPr lang="en-US" sz="1200" dirty="0" err="1">
                <a:solidFill>
                  <a:schemeClr val="tx1"/>
                </a:solidFill>
              </a:rPr>
              <a:t>tbd</a:t>
            </a:r>
            <a:r>
              <a:rPr lang="en-US" sz="1200" dirty="0">
                <a:solidFill>
                  <a:schemeClr val="tx1"/>
                </a:solidFill>
              </a:rPr>
              <a:t>) (needed to start LHC powering test)</a:t>
            </a:r>
          </a:p>
          <a:p>
            <a:pPr>
              <a:spcBef>
                <a:spcPts val="300"/>
              </a:spcBef>
              <a:buClrTx/>
            </a:pPr>
            <a:r>
              <a:rPr lang="en-US" sz="1200" dirty="0">
                <a:solidFill>
                  <a:schemeClr val="tx1"/>
                </a:solidFill>
              </a:rPr>
              <a:t>DSO test for RF recommissioning LSS4: w7 2021</a:t>
            </a:r>
          </a:p>
          <a:p>
            <a:pPr>
              <a:spcBef>
                <a:spcPts val="300"/>
              </a:spcBef>
              <a:buClrTx/>
            </a:pPr>
            <a:r>
              <a:rPr lang="en-US" sz="1200" dirty="0">
                <a:solidFill>
                  <a:schemeClr val="tx1"/>
                </a:solidFill>
              </a:rPr>
              <a:t>DSO test for powering permit, following UPR53 installation: date </a:t>
            </a:r>
            <a:r>
              <a:rPr lang="en-US" sz="1200" dirty="0" err="1">
                <a:solidFill>
                  <a:schemeClr val="tx1"/>
                </a:solidFill>
              </a:rPr>
              <a:t>tbd</a:t>
            </a:r>
            <a:endParaRPr lang="en-US" sz="12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US" sz="1200" dirty="0">
                <a:solidFill>
                  <a:schemeClr val="tx1"/>
                </a:solidFill>
              </a:rPr>
              <a:t>DSO test for beam permit: date </a:t>
            </a:r>
            <a:r>
              <a:rPr lang="en-US" sz="1200" dirty="0" err="1">
                <a:solidFill>
                  <a:schemeClr val="tx1"/>
                </a:solidFill>
              </a:rPr>
              <a:t>tbd</a:t>
            </a:r>
            <a:endParaRPr lang="en-US" sz="12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US" sz="1200" dirty="0"/>
              <a:t>LHC sector test (beam through ALICE): </a:t>
            </a:r>
            <a:r>
              <a:rPr lang="en-US" sz="1200" strike="sngStrike" dirty="0">
                <a:solidFill>
                  <a:schemeClr val="tx1"/>
                </a:solidFill>
              </a:rPr>
              <a:t>no access to UX25 from 26 to 29 March 2021</a:t>
            </a:r>
            <a:r>
              <a:rPr lang="en-US" sz="1200" dirty="0">
                <a:solidFill>
                  <a:schemeClr val="tx1"/>
                </a:solidFill>
              </a:rPr>
              <a:t> (</a:t>
            </a:r>
            <a:r>
              <a:rPr lang="en-US" sz="1200" dirty="0"/>
              <a:t>date </a:t>
            </a:r>
            <a:r>
              <a:rPr lang="en-US" sz="1200" dirty="0" err="1"/>
              <a:t>tbd</a:t>
            </a:r>
            <a:r>
              <a:rPr lang="en-US" sz="1200" dirty="0"/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63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B4872-E217-B64C-955B-5E63CF67E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L3 doors closure, magnet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1E96B-EF6F-5647-997A-8F578F708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H" sz="2000" dirty="0"/>
              <a:t>Proposed plan:</a:t>
            </a:r>
          </a:p>
          <a:p>
            <a:pPr lvl="1"/>
            <a:r>
              <a:rPr lang="en-GB" sz="1800" dirty="0"/>
              <a:t>W</a:t>
            </a:r>
            <a:r>
              <a:rPr lang="en-CH" sz="1800" dirty="0"/>
              <a:t>51 2020 (14-18 Dec):</a:t>
            </a:r>
          </a:p>
          <a:p>
            <a:pPr lvl="2"/>
            <a:r>
              <a:rPr lang="en-CH" sz="1600" dirty="0"/>
              <a:t>Close O-side door. Check interference with Miniframe. L3 access possible during CERN closure</a:t>
            </a:r>
          </a:p>
          <a:p>
            <a:pPr lvl="1"/>
            <a:r>
              <a:rPr lang="en-CH" sz="1800" dirty="0"/>
              <a:t>W3 2021 (11-15 Jan):</a:t>
            </a:r>
          </a:p>
          <a:p>
            <a:pPr lvl="2"/>
            <a:r>
              <a:rPr lang="en-CH" sz="1600" dirty="0"/>
              <a:t>Tue-Wed: close I-side door (no access L3 on 13 Jan)</a:t>
            </a:r>
          </a:p>
          <a:p>
            <a:pPr lvl="2"/>
            <a:r>
              <a:rPr lang="en-CH" sz="1600" b="1" dirty="0"/>
              <a:t>Thu 14 Jan: ramp up L3 to 30kA (4h)</a:t>
            </a:r>
            <a:r>
              <a:rPr lang="en-CH" sz="1600" dirty="0"/>
              <a:t> </a:t>
            </a:r>
            <a:r>
              <a:rPr lang="en-CH" sz="1600" dirty="0">
                <a:sym typeface="Wingdings" pitchFamily="2" charset="2"/>
              </a:rPr>
              <a:t>– no ventilation (no access L3)</a:t>
            </a:r>
            <a:endParaRPr lang="en-CH" sz="1600" dirty="0"/>
          </a:p>
          <a:p>
            <a:pPr lvl="2"/>
            <a:r>
              <a:rPr lang="en-CH" sz="1600" dirty="0"/>
              <a:t>Fri-Sat: open both doors</a:t>
            </a:r>
          </a:p>
          <a:p>
            <a:endParaRPr lang="en-CH" sz="2000" dirty="0"/>
          </a:p>
          <a:p>
            <a:r>
              <a:rPr lang="en-CH" sz="2000" dirty="0"/>
              <a:t>Infrastructure needed: primary cooling and new PC cooling (EN-CV), PC (TE-EPC), MCS-MSS (EP-DT), L3 cooling (EP-DT), power (EN-EL)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46708-87E4-0145-9739-4F5FC84E9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33B27-52BC-694D-AEC0-1F5C1F733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F2580-FE93-DB4D-8095-FB43C54F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3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16034-9B7D-1540-96C0-BCA42C5DF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b="1" dirty="0"/>
              <a:t>Scaffoldings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9D522-4464-0B45-84CF-099493460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200" dirty="0"/>
              <a:t>Sem.43, Lun 19 </a:t>
            </a:r>
            <a:r>
              <a:rPr lang="fr-FR" sz="1200" dirty="0" err="1"/>
              <a:t>Oct</a:t>
            </a:r>
            <a:r>
              <a:rPr lang="fr-FR" sz="1200" dirty="0"/>
              <a:t> (7:30): pose de deux déportés dans le Baby-Frame + extension partie centrale devant la TPC</a:t>
            </a:r>
          </a:p>
          <a:p>
            <a:r>
              <a:rPr lang="fr-FR" sz="1200" dirty="0"/>
              <a:t>Sem.44, Jeu 29 </a:t>
            </a:r>
            <a:r>
              <a:rPr lang="fr-FR" sz="1200" dirty="0" err="1"/>
              <a:t>Oct</a:t>
            </a:r>
            <a:r>
              <a:rPr lang="fr-FR" sz="1200" dirty="0"/>
              <a:t>: dépose de la totalité partie centrale devant la TPC + liaison entre Delphi-Frame et PP0 (pour libérer le Delphi-Frame)</a:t>
            </a:r>
          </a:p>
          <a:p>
            <a:r>
              <a:rPr lang="fr-FR" sz="1200" dirty="0"/>
              <a:t>Sem.45, </a:t>
            </a:r>
            <a:r>
              <a:rPr lang="fr-FR" sz="1200" dirty="0" err="1"/>
              <a:t>Ven</a:t>
            </a:r>
            <a:r>
              <a:rPr lang="fr-FR" sz="1200" dirty="0"/>
              <a:t> 6 </a:t>
            </a:r>
            <a:r>
              <a:rPr lang="fr-FR" sz="1200" dirty="0" err="1"/>
              <a:t>Nov</a:t>
            </a:r>
            <a:r>
              <a:rPr lang="fr-FR" sz="1200" dirty="0"/>
              <a:t>: dépose de l'accès aux blocs du Delphi-Frame</a:t>
            </a:r>
          </a:p>
          <a:p>
            <a:r>
              <a:rPr lang="fr-FR" sz="1200" dirty="0"/>
              <a:t>Sem.46, Lun 9 </a:t>
            </a:r>
            <a:r>
              <a:rPr lang="fr-FR" sz="1200" dirty="0" err="1"/>
              <a:t>Nov</a:t>
            </a:r>
            <a:r>
              <a:rPr lang="fr-FR" sz="1200" dirty="0"/>
              <a:t>: dépose échafaudages </a:t>
            </a:r>
            <a:r>
              <a:rPr lang="fr-FR" sz="1200" dirty="0" err="1"/>
              <a:t>Miniframe</a:t>
            </a:r>
            <a:r>
              <a:rPr lang="fr-FR" sz="1200" dirty="0"/>
              <a:t> en SX2 + dépose échafaudage devant la tour laser en SX2 + dépose plancher dans L3  + dépose échafaudage PP0 </a:t>
            </a:r>
          </a:p>
          <a:p>
            <a:r>
              <a:rPr lang="fr-FR" sz="1200" dirty="0"/>
              <a:t>Sem.46, Mar 10 </a:t>
            </a:r>
            <a:r>
              <a:rPr lang="fr-FR" sz="1200" dirty="0" err="1"/>
              <a:t>Nov</a:t>
            </a:r>
            <a:r>
              <a:rPr lang="fr-FR" sz="1200" dirty="0"/>
              <a:t>: dépose des deux déportés dans le baby-frame (pour installer le mini-frame)</a:t>
            </a:r>
          </a:p>
          <a:p>
            <a:r>
              <a:rPr lang="fr-FR" sz="1200" dirty="0"/>
              <a:t>Sem.47, Mer 18 </a:t>
            </a:r>
            <a:r>
              <a:rPr lang="fr-FR" sz="1200" dirty="0" err="1"/>
              <a:t>Nov</a:t>
            </a:r>
            <a:r>
              <a:rPr lang="fr-FR" sz="1200" dirty="0"/>
              <a:t>: installation petit échafaudage dans </a:t>
            </a:r>
            <a:r>
              <a:rPr lang="fr-FR" sz="1200" dirty="0" err="1"/>
              <a:t>Miniframe</a:t>
            </a:r>
            <a:r>
              <a:rPr lang="fr-FR" sz="1200" dirty="0"/>
              <a:t> en UX25 (deuxième rampe escalier) + échafaudage sous </a:t>
            </a:r>
            <a:r>
              <a:rPr lang="fr-FR" sz="1200" dirty="0" err="1"/>
              <a:t>Miniframe</a:t>
            </a:r>
            <a:r>
              <a:rPr lang="fr-FR" sz="1200" dirty="0"/>
              <a:t> </a:t>
            </a:r>
          </a:p>
          <a:p>
            <a:r>
              <a:rPr lang="fr-FR" sz="1200" dirty="0"/>
              <a:t>Sem.48, Lun 23 </a:t>
            </a:r>
            <a:r>
              <a:rPr lang="fr-FR" sz="1200" dirty="0" err="1"/>
              <a:t>Nov</a:t>
            </a:r>
            <a:r>
              <a:rPr lang="fr-FR" sz="1200" dirty="0"/>
              <a:t>: dépose échafaudage </a:t>
            </a:r>
            <a:r>
              <a:rPr lang="fr-FR" sz="1200" dirty="0" err="1"/>
              <a:t>Low</a:t>
            </a:r>
            <a:r>
              <a:rPr lang="fr-FR" sz="1200" dirty="0"/>
              <a:t>-Beta (coté I)</a:t>
            </a:r>
          </a:p>
          <a:p>
            <a:r>
              <a:rPr lang="fr-FR" sz="1200" dirty="0"/>
              <a:t>Sem.49, Lun 30 </a:t>
            </a:r>
            <a:r>
              <a:rPr lang="fr-FR" sz="1200" dirty="0" err="1"/>
              <a:t>Nov</a:t>
            </a:r>
            <a:r>
              <a:rPr lang="fr-FR" sz="1200" dirty="0"/>
              <a:t>: dépose échafaudage sous </a:t>
            </a:r>
            <a:r>
              <a:rPr lang="fr-FR" sz="1200" dirty="0" err="1"/>
              <a:t>Miniframe</a:t>
            </a:r>
            <a:endParaRPr lang="fr-FR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EE8AD-D7D2-8E4F-8F01-FE0BAE035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9E6E2-8219-8847-B4A5-EF7733453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29387-7186-1746-9168-1A025B884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9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671D2-BB87-DD44-A359-DAACC45AF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2400" b="1" dirty="0"/>
              <a:t>COVID-19 news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A49F48-C621-1647-ACFB-3653FC286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25BFB-EAC2-4549-A9AD-C85A53D1C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94535DE-FE91-6048-92EB-99C879005A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66" rtl="0" eaLnBrk="1" latinLnBrk="0" hangingPunct="1">
              <a:defRPr sz="11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3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9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5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204C2DE-5832-3445-AD89-30730348697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23" y="945002"/>
            <a:ext cx="8226425" cy="3762051"/>
          </a:xfrm>
        </p:spPr>
        <p:txBody>
          <a:bodyPr>
            <a:normAutofit fontScale="92500" lnSpcReduction="10000"/>
          </a:bodyPr>
          <a:lstStyle/>
          <a:p>
            <a:pPr marL="225407" lvl="1" indent="-225407">
              <a:buClr>
                <a:schemeClr val="accent1"/>
              </a:buClr>
            </a:pPr>
            <a:r>
              <a:rPr lang="en-GB" sz="1100" b="1" dirty="0"/>
              <a:t>Access to CERN:</a:t>
            </a:r>
            <a:r>
              <a:rPr lang="en-GB" sz="1100" dirty="0"/>
              <a:t> an access (white) list is still enforced presently. The access list will be replaced on </a:t>
            </a:r>
            <a:r>
              <a:rPr lang="en-GB" sz="1100" b="1" dirty="0"/>
              <a:t>18 or 19 October</a:t>
            </a:r>
            <a:r>
              <a:rPr lang="en-GB" sz="1100" dirty="0"/>
              <a:t> by a blocking list (containing: retirees and anyone over 70, club members, Family Members, Colleagues in quarantine, confirmed/suspected cases). Exceptions will be possible through a standard EDH Access Request. Badging when entering the sites remains mandatory, allowing a monitoring of the number of people at CERN. Badging when leaving is abandoned. </a:t>
            </a:r>
          </a:p>
          <a:p>
            <a:pPr marL="225407" lvl="1" indent="-225407">
              <a:buClr>
                <a:schemeClr val="accent1"/>
              </a:buClr>
            </a:pPr>
            <a:endParaRPr lang="en-GB" sz="1100" dirty="0"/>
          </a:p>
          <a:p>
            <a:r>
              <a:rPr lang="en-GB" sz="1100" b="1" dirty="0"/>
              <a:t>Case declaration: </a:t>
            </a:r>
            <a:r>
              <a:rPr lang="en-GB" sz="1100" dirty="0"/>
              <a:t>members of CERN personnel who have either tested positive for COVID-19 or are suspected cases (i.e. having possible COVID-19 symptoms but are untested or tested negative) are requested to inform the </a:t>
            </a:r>
            <a:r>
              <a:rPr lang="en-GB" sz="1100" b="1" dirty="0"/>
              <a:t>Medical Service </a:t>
            </a:r>
            <a:r>
              <a:rPr lang="en-GB" sz="1100" dirty="0"/>
              <a:t>(Tel: + 41 22 766 7777 or </a:t>
            </a:r>
            <a:r>
              <a:rPr lang="en-GB" sz="1100" dirty="0" err="1"/>
              <a:t>medical.service@cern.ch</a:t>
            </a:r>
            <a:r>
              <a:rPr lang="en-GB" sz="1100" dirty="0"/>
              <a:t>) urgently. The same applies if any household members show symptoms associated with COVID-19.</a:t>
            </a:r>
          </a:p>
          <a:p>
            <a:endParaRPr lang="en-GB" sz="1100" dirty="0"/>
          </a:p>
          <a:p>
            <a:r>
              <a:rPr lang="en-GB" sz="1100" b="1" dirty="0"/>
              <a:t>Close contacts </a:t>
            </a:r>
            <a:r>
              <a:rPr lang="en-GB" sz="1100" dirty="0"/>
              <a:t>shall not come on the CERN site for </a:t>
            </a:r>
            <a:r>
              <a:rPr lang="en-GB" sz="1100" b="1" dirty="0"/>
              <a:t>10 days </a:t>
            </a:r>
            <a:r>
              <a:rPr lang="en-GB" sz="1100" dirty="0"/>
              <a:t>from their identification as a close contact. Contact tracing is done for </a:t>
            </a:r>
            <a:r>
              <a:rPr lang="en-GB" sz="1100" b="1" dirty="0"/>
              <a:t>4 days </a:t>
            </a:r>
            <a:r>
              <a:rPr lang="en-GB" sz="1100" dirty="0"/>
              <a:t>prior to the onset of the symptoms (&gt;15’ at less than 2m without mask).</a:t>
            </a:r>
            <a:endParaRPr lang="x-none" sz="1100" dirty="0"/>
          </a:p>
          <a:p>
            <a:pPr marL="0" indent="0">
              <a:buNone/>
            </a:pPr>
            <a:endParaRPr lang="x-none" sz="1100" dirty="0"/>
          </a:p>
          <a:p>
            <a:r>
              <a:rPr lang="en-GB" sz="1100" b="1" dirty="0"/>
              <a:t>Travel to CERN: </a:t>
            </a:r>
            <a:r>
              <a:rPr lang="en-GB" sz="1100" dirty="0"/>
              <a:t>access to CERN sites is not allowed for </a:t>
            </a:r>
            <a:r>
              <a:rPr lang="en-GB" sz="1100" b="1" dirty="0"/>
              <a:t>14 days </a:t>
            </a:r>
            <a:r>
              <a:rPr lang="en-GB" sz="1100" dirty="0"/>
              <a:t>after arrival from a country/area that features on at least one of the lists (Switzerland or France) of high risk countries and areas for COVID-19 infection </a:t>
            </a:r>
            <a:r>
              <a:rPr lang="x-none" sz="1100" dirty="0">
                <a:sym typeface="Wingdings" pitchFamily="2" charset="2"/>
              </a:rPr>
              <a:t> </a:t>
            </a:r>
            <a:r>
              <a:rPr lang="x-none" sz="1100" dirty="0"/>
              <a:t>latest information </a:t>
            </a:r>
            <a:r>
              <a:rPr lang="x-none" sz="1100" dirty="0">
                <a:hlinkClick r:id="rId2"/>
              </a:rPr>
              <a:t>here</a:t>
            </a:r>
            <a:endParaRPr lang="x-none" sz="1100" dirty="0"/>
          </a:p>
          <a:p>
            <a:pPr lvl="1"/>
            <a:r>
              <a:rPr lang="en-GB" sz="1000" dirty="0"/>
              <a:t>The Swiss list now includes a number of French regions, however, the region of Auvergne - Rhone-Alpes (which includes the departments of Ain and Haute </a:t>
            </a:r>
            <a:r>
              <a:rPr lang="en-GB" sz="1000" dirty="0" err="1"/>
              <a:t>Savoie</a:t>
            </a:r>
            <a:r>
              <a:rPr lang="en-GB" sz="1000" dirty="0"/>
              <a:t>) is not on the list and colleagues living in this area can therefore come to CERN. Switzerland is not on the French list.</a:t>
            </a:r>
          </a:p>
          <a:p>
            <a:pPr marL="0" indent="0">
              <a:buNone/>
            </a:pPr>
            <a:endParaRPr lang="x-none" sz="1100" dirty="0"/>
          </a:p>
          <a:p>
            <a:r>
              <a:rPr lang="en-GB" sz="1100" dirty="0"/>
              <a:t>For any question please refer to </a:t>
            </a:r>
            <a:r>
              <a:rPr lang="en-GB" sz="1100" dirty="0">
                <a:hlinkClick r:id="rId3"/>
              </a:rPr>
              <a:t>Covid19.helpline@cern.ch</a:t>
            </a:r>
            <a:r>
              <a:rPr lang="en-GB" sz="1100" dirty="0"/>
              <a:t> or </a:t>
            </a:r>
            <a:r>
              <a:rPr lang="en-GB" sz="1100" dirty="0">
                <a:hlinkClick r:id="rId4"/>
              </a:rPr>
              <a:t>ALICE-covid19-coordination@cern.ch</a:t>
            </a:r>
            <a:r>
              <a:rPr lang="en-GB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66351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/>
              <a:t>Day-by-day sequence w40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3" y="3926650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ALICE technicians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36435" y="3926650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Institutes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666" y="3913143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Transport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74370" y="3913141"/>
            <a:ext cx="955691" cy="33681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EN-EA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94896" y="3913140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Scaffolding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16203" y="3919221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Other CERN groups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05" y="4313048"/>
            <a:ext cx="885179" cy="33681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EN-EL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36436" y="4313052"/>
            <a:ext cx="885178" cy="33681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Rampower</a:t>
            </a:r>
          </a:p>
        </p:txBody>
      </p:sp>
    </p:spTree>
    <p:extLst>
      <p:ext uri="{BB962C8B-B14F-4D97-AF65-F5344CB8AC3E}">
        <p14:creationId xmlns:p14="http://schemas.microsoft.com/office/powerpoint/2010/main" val="4003071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w40 – Mon 28 Sep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B94C9C-324B-7741-A97A-342CE8F5987B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1E6402-926C-DD4D-B9D6-2E942C6A7E19}"/>
              </a:ext>
            </a:extLst>
          </p:cNvPr>
          <p:cNvSpPr/>
          <p:nvPr/>
        </p:nvSpPr>
        <p:spPr>
          <a:xfrm>
            <a:off x="5273520" y="380609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TOF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C63A6E2-6D3E-674E-8D4C-4574AF56F27A}"/>
              </a:ext>
            </a:extLst>
          </p:cNvPr>
          <p:cNvCxnSpPr>
            <a:cxnSpLocks/>
          </p:cNvCxnSpPr>
          <p:nvPr/>
        </p:nvCxnSpPr>
        <p:spPr>
          <a:xfrm flipV="1">
            <a:off x="5700006" y="4142906"/>
            <a:ext cx="0" cy="454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969ECC6-6835-2B49-B837-A8E2EA3279A4}"/>
              </a:ext>
            </a:extLst>
          </p:cNvPr>
          <p:cNvSpPr txBox="1"/>
          <p:nvPr/>
        </p:nvSpPr>
        <p:spPr>
          <a:xfrm>
            <a:off x="4528484" y="4464796"/>
            <a:ext cx="23778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Clock alignment and HV connectors repair (need to access all SMs)</a:t>
            </a:r>
            <a:endParaRPr lang="x-none" sz="8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702413-BF7A-9E47-8CF0-463B07F9398A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Bakeout vacuum sector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0B01EA-510B-004B-9467-D9D39159748C}"/>
              </a:ext>
            </a:extLst>
          </p:cNvPr>
          <p:cNvSpPr/>
          <p:nvPr/>
        </p:nvSpPr>
        <p:spPr>
          <a:xfrm>
            <a:off x="457201" y="597069"/>
            <a:ext cx="5410443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EN-HE: reinstall wood protections PX24 lift (AS-724) (9:00 – 9:30)</a:t>
            </a:r>
          </a:p>
        </p:txBody>
      </p:sp>
    </p:spTree>
    <p:extLst>
      <p:ext uri="{BB962C8B-B14F-4D97-AF65-F5344CB8AC3E}">
        <p14:creationId xmlns:p14="http://schemas.microsoft.com/office/powerpoint/2010/main" val="2920401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w40 – Tue 29 Sep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2480D6-EE07-F849-98EF-6888E53FA390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4680E2-A161-094F-A367-D948C74C2C60}"/>
              </a:ext>
            </a:extLst>
          </p:cNvPr>
          <p:cNvSpPr/>
          <p:nvPr/>
        </p:nvSpPr>
        <p:spPr>
          <a:xfrm>
            <a:off x="5273520" y="380609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TOF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8BC57C-5DEC-494C-BB68-46BE0B15D748}"/>
              </a:ext>
            </a:extLst>
          </p:cNvPr>
          <p:cNvSpPr/>
          <p:nvPr/>
        </p:nvSpPr>
        <p:spPr>
          <a:xfrm>
            <a:off x="457201" y="595145"/>
            <a:ext cx="3496505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cavern (</a:t>
            </a:r>
            <a:r>
              <a:rPr lang="en-US" sz="1400" dirty="0" err="1">
                <a:solidFill>
                  <a:srgbClr val="000090"/>
                </a:solidFill>
              </a:rPr>
              <a:t>Topnet</a:t>
            </a:r>
            <a:r>
              <a:rPr lang="en-US" sz="1400" dirty="0">
                <a:solidFill>
                  <a:srgbClr val="000090"/>
                </a:solidFill>
              </a:rPr>
              <a:t>): 13:00 to 15:00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2F9271-2566-A84E-B927-8420B38C2839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Bakeout vacuum sector</a:t>
            </a:r>
          </a:p>
        </p:txBody>
      </p:sp>
    </p:spTree>
    <p:extLst>
      <p:ext uri="{BB962C8B-B14F-4D97-AF65-F5344CB8AC3E}">
        <p14:creationId xmlns:p14="http://schemas.microsoft.com/office/powerpoint/2010/main" val="3372982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w40 – Wed 30 Sep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853905-3D5C-6243-A29D-103E034E14CC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B14D4E-58CB-8C45-B387-C2B2E478AA2F}"/>
              </a:ext>
            </a:extLst>
          </p:cNvPr>
          <p:cNvSpPr/>
          <p:nvPr/>
        </p:nvSpPr>
        <p:spPr>
          <a:xfrm>
            <a:off x="5273520" y="380609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TOF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9F4227-22DB-3042-91F7-9364D98261FD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Bakeout vacuum sector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C1E447-AA59-6E43-AD84-E017C9E87479}"/>
              </a:ext>
            </a:extLst>
          </p:cNvPr>
          <p:cNvSpPr/>
          <p:nvPr/>
        </p:nvSpPr>
        <p:spPr>
          <a:xfrm>
            <a:off x="2004650" y="3975307"/>
            <a:ext cx="1219434" cy="553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R</a:t>
            </a:r>
            <a:r>
              <a:rPr lang="x-none" sz="1000"/>
              <a:t>inse </a:t>
            </a:r>
            <a:r>
              <a:rPr lang="en-US" sz="1000" dirty="0"/>
              <a:t>MFT&amp; ITS</a:t>
            </a:r>
            <a:r>
              <a:rPr lang="x-none" sz="1000"/>
              <a:t> </a:t>
            </a:r>
            <a:r>
              <a:rPr lang="x-none" sz="1000" dirty="0"/>
              <a:t>cooling pipes (Cedric, Philippe)</a:t>
            </a:r>
          </a:p>
        </p:txBody>
      </p:sp>
    </p:spTree>
    <p:extLst>
      <p:ext uri="{BB962C8B-B14F-4D97-AF65-F5344CB8AC3E}">
        <p14:creationId xmlns:p14="http://schemas.microsoft.com/office/powerpoint/2010/main" val="1316672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w40 – Thu 1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6BEB84-EC43-3940-983B-D7BEC096E78D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D7AAD-9DAD-4E48-8252-6D85A0927200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Bakeout vacuum sector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D2034EC-DF51-C048-A1E7-D50DB5FBC449}"/>
              </a:ext>
            </a:extLst>
          </p:cNvPr>
          <p:cNvSpPr/>
          <p:nvPr/>
        </p:nvSpPr>
        <p:spPr>
          <a:xfrm>
            <a:off x="5273520" y="380609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TOF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C248A-94F4-AD40-9E06-A93D829704CB}"/>
              </a:ext>
            </a:extLst>
          </p:cNvPr>
          <p:cNvSpPr/>
          <p:nvPr/>
        </p:nvSpPr>
        <p:spPr>
          <a:xfrm>
            <a:off x="2004650" y="3975307"/>
            <a:ext cx="1219434" cy="553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R</a:t>
            </a:r>
            <a:r>
              <a:rPr lang="x-none" sz="1000"/>
              <a:t>inse </a:t>
            </a:r>
            <a:r>
              <a:rPr lang="en-US" sz="1000" dirty="0"/>
              <a:t>MFT&amp; ITS</a:t>
            </a:r>
            <a:r>
              <a:rPr lang="x-none" sz="1000"/>
              <a:t> </a:t>
            </a:r>
            <a:r>
              <a:rPr lang="x-none" sz="1000" dirty="0"/>
              <a:t>cooling pipes (Cedric, Philippe)</a:t>
            </a:r>
          </a:p>
        </p:txBody>
      </p:sp>
    </p:spTree>
    <p:extLst>
      <p:ext uri="{BB962C8B-B14F-4D97-AF65-F5344CB8AC3E}">
        <p14:creationId xmlns:p14="http://schemas.microsoft.com/office/powerpoint/2010/main" val="3088172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w40 – Fri 2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F97AAB-8FC1-EE4F-9654-9D55DFEF0C28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3318C9-6036-3F4C-8714-2CFDD091AF8E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Bakeout vacuum sector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A9CE2E-76C7-0340-86DB-6289557AB9BB}"/>
              </a:ext>
            </a:extLst>
          </p:cNvPr>
          <p:cNvSpPr/>
          <p:nvPr/>
        </p:nvSpPr>
        <p:spPr>
          <a:xfrm>
            <a:off x="5273520" y="380609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TOF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56C4D8-E8B3-DE47-8C57-25BCF1AF47E6}"/>
              </a:ext>
            </a:extLst>
          </p:cNvPr>
          <p:cNvSpPr/>
          <p:nvPr/>
        </p:nvSpPr>
        <p:spPr>
          <a:xfrm>
            <a:off x="457201" y="597069"/>
            <a:ext cx="6453486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Cavern lift maintenance (AS-724): no access to </a:t>
            </a:r>
            <a:r>
              <a:rPr lang="en-US" sz="1400">
                <a:solidFill>
                  <a:srgbClr val="000090"/>
                </a:solidFill>
              </a:rPr>
              <a:t>UX25 from 6:00 AM to 8:00 AM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4BD8717-C294-1446-951B-C2A86EFBD59D}"/>
              </a:ext>
            </a:extLst>
          </p:cNvPr>
          <p:cNvSpPr/>
          <p:nvPr/>
        </p:nvSpPr>
        <p:spPr>
          <a:xfrm>
            <a:off x="3792140" y="2778423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/>
              <a:t>TPC gas bellow</a:t>
            </a:r>
            <a:endParaRPr lang="en-US" sz="1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926D1F-231E-534D-A78C-AF551A2C262A}"/>
              </a:ext>
            </a:extLst>
          </p:cNvPr>
          <p:cNvSpPr/>
          <p:nvPr/>
        </p:nvSpPr>
        <p:spPr>
          <a:xfrm>
            <a:off x="2004650" y="3975307"/>
            <a:ext cx="1219434" cy="553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R</a:t>
            </a:r>
            <a:r>
              <a:rPr lang="x-none" sz="1000"/>
              <a:t>inse </a:t>
            </a:r>
            <a:r>
              <a:rPr lang="en-US" sz="1000" dirty="0"/>
              <a:t>MFT&amp; ITS</a:t>
            </a:r>
            <a:r>
              <a:rPr lang="x-none" sz="1000"/>
              <a:t> </a:t>
            </a:r>
            <a:r>
              <a:rPr lang="x-none" sz="1000" dirty="0"/>
              <a:t>cooling pipes (Cedric, Philippe)</a:t>
            </a:r>
          </a:p>
        </p:txBody>
      </p:sp>
    </p:spTree>
    <p:extLst>
      <p:ext uri="{BB962C8B-B14F-4D97-AF65-F5344CB8AC3E}">
        <p14:creationId xmlns:p14="http://schemas.microsoft.com/office/powerpoint/2010/main" val="2708849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w40 – Mon 28 Sep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83BF6F-7AA8-DB46-B2BA-203A12D76F90}"/>
              </a:ext>
            </a:extLst>
          </p:cNvPr>
          <p:cNvSpPr/>
          <p:nvPr/>
        </p:nvSpPr>
        <p:spPr>
          <a:xfrm>
            <a:off x="389286" y="507179"/>
            <a:ext cx="2254131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Miniframe (</a:t>
            </a:r>
            <a:r>
              <a:rPr lang="en-US" sz="1400" dirty="0" err="1">
                <a:solidFill>
                  <a:srgbClr val="000090"/>
                </a:solidFill>
              </a:rPr>
              <a:t>Elior</a:t>
            </a:r>
            <a:r>
              <a:rPr lang="en-US" sz="1400" dirty="0">
                <a:solidFill>
                  <a:srgbClr val="000090"/>
                </a:solidFill>
              </a:rPr>
              <a:t>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D0A370-2FF3-5E42-AD4E-3E91954B09B7}"/>
              </a:ext>
            </a:extLst>
          </p:cNvPr>
          <p:cNvSpPr/>
          <p:nvPr/>
        </p:nvSpPr>
        <p:spPr>
          <a:xfrm>
            <a:off x="389286" y="843034"/>
            <a:ext cx="5557920" cy="307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Produce and install ITS inox cable trays (Antoine) and weld (Cedric)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3760CD-A05E-9D45-AE6F-B4C55B2ACFB9}"/>
              </a:ext>
            </a:extLst>
          </p:cNvPr>
          <p:cNvSpPr/>
          <p:nvPr/>
        </p:nvSpPr>
        <p:spPr>
          <a:xfrm rot="16200000">
            <a:off x="-466269" y="2215981"/>
            <a:ext cx="2370978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x-none" sz="1000" dirty="0"/>
              <a:t>Install TPC BNC cables</a:t>
            </a:r>
          </a:p>
          <a:p>
            <a:pPr algn="ctr"/>
            <a:r>
              <a:rPr lang="x-none" sz="1000" dirty="0"/>
              <a:t>(Samuel + TPC)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188B276-648D-904F-A9CD-B0624AAF5C96}"/>
              </a:ext>
            </a:extLst>
          </p:cNvPr>
          <p:cNvSpPr/>
          <p:nvPr/>
        </p:nvSpPr>
        <p:spPr>
          <a:xfrm>
            <a:off x="1284600" y="1540871"/>
            <a:ext cx="1824359" cy="553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x-none" sz="1000" dirty="0"/>
              <a:t>Connect ITS </a:t>
            </a:r>
            <a:r>
              <a:rPr lang="x-none" sz="1000"/>
              <a:t>crates hoses</a:t>
            </a:r>
            <a:r>
              <a:rPr lang="en-US" sz="1000" dirty="0"/>
              <a:t> with </a:t>
            </a:r>
            <a:r>
              <a:rPr lang="x-none" sz="1000"/>
              <a:t>adaptor </a:t>
            </a:r>
            <a:r>
              <a:rPr lang="x-none" sz="1000" dirty="0"/>
              <a:t>pieces</a:t>
            </a:r>
          </a:p>
          <a:p>
            <a:pPr algn="ctr"/>
            <a:r>
              <a:rPr lang="x-none" sz="1000" dirty="0"/>
              <a:t>(Cedric, Philippe)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0C660C-5DAF-044D-BE89-C330FEECC9DB}"/>
              </a:ext>
            </a:extLst>
          </p:cNvPr>
          <p:cNvSpPr/>
          <p:nvPr/>
        </p:nvSpPr>
        <p:spPr>
          <a:xfrm>
            <a:off x="389286" y="1189537"/>
            <a:ext cx="7292305" cy="307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x-none" sz="1400" dirty="0"/>
              <a:t>Install labels and connectors (feed-throughs) for FIT signal and HV patch-panels (Evgeny)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853AA7-386E-CA4E-8305-CFD60AAD01AB}"/>
              </a:ext>
            </a:extLst>
          </p:cNvPr>
          <p:cNvSpPr/>
          <p:nvPr/>
        </p:nvSpPr>
        <p:spPr>
          <a:xfrm>
            <a:off x="1291204" y="3357857"/>
            <a:ext cx="1824359" cy="553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x-none" sz="1000" dirty="0"/>
              <a:t>Connect ITS </a:t>
            </a:r>
            <a:r>
              <a:rPr lang="x-none" sz="1000"/>
              <a:t>crates hoses</a:t>
            </a:r>
            <a:r>
              <a:rPr lang="en-US" sz="1000" dirty="0"/>
              <a:t> with </a:t>
            </a:r>
            <a:r>
              <a:rPr lang="x-none" sz="1000"/>
              <a:t>adaptor </a:t>
            </a:r>
            <a:r>
              <a:rPr lang="x-none" sz="1000" dirty="0"/>
              <a:t>pieces</a:t>
            </a:r>
          </a:p>
          <a:p>
            <a:pPr algn="ctr"/>
            <a:r>
              <a:rPr lang="x-none" sz="1000" dirty="0"/>
              <a:t>(Cedric, Philippe)</a:t>
            </a:r>
          </a:p>
        </p:txBody>
      </p:sp>
    </p:spTree>
    <p:extLst>
      <p:ext uri="{BB962C8B-B14F-4D97-AF65-F5344CB8AC3E}">
        <p14:creationId xmlns:p14="http://schemas.microsoft.com/office/powerpoint/2010/main" val="22879425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27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w40 – Tue 29 Sep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A6F864-1CD7-B74A-92A8-F6F84A09FCC4}"/>
              </a:ext>
            </a:extLst>
          </p:cNvPr>
          <p:cNvSpPr/>
          <p:nvPr/>
        </p:nvSpPr>
        <p:spPr>
          <a:xfrm rot="16200000">
            <a:off x="1763041" y="2299613"/>
            <a:ext cx="2004647" cy="8171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GB" sz="1000" dirty="0"/>
              <a:t>Install led lights</a:t>
            </a:r>
          </a:p>
          <a:p>
            <a:pPr algn="ctr"/>
            <a:r>
              <a:rPr lang="en-GB" sz="1000" dirty="0"/>
              <a:t>(Philippe, Cedric)</a:t>
            </a:r>
            <a:endParaRPr lang="x-none" sz="1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FAEA9C-7CC1-E644-AF3A-4EA0E681A289}"/>
              </a:ext>
            </a:extLst>
          </p:cNvPr>
          <p:cNvSpPr/>
          <p:nvPr/>
        </p:nvSpPr>
        <p:spPr>
          <a:xfrm rot="16200000">
            <a:off x="567266" y="2221708"/>
            <a:ext cx="2370978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x-none" sz="1000" dirty="0"/>
              <a:t>Install TPC BNC cables</a:t>
            </a:r>
          </a:p>
          <a:p>
            <a:pPr algn="ctr"/>
            <a:r>
              <a:rPr lang="x-none" sz="1000" dirty="0"/>
              <a:t>(Samuel + TPC)</a:t>
            </a:r>
          </a:p>
        </p:txBody>
      </p:sp>
    </p:spTree>
    <p:extLst>
      <p:ext uri="{BB962C8B-B14F-4D97-AF65-F5344CB8AC3E}">
        <p14:creationId xmlns:p14="http://schemas.microsoft.com/office/powerpoint/2010/main" val="13969512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w40 – Wed 30 Sep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10CB5-1DFE-0F4C-846C-0B3ECB697124}"/>
              </a:ext>
            </a:extLst>
          </p:cNvPr>
          <p:cNvSpPr/>
          <p:nvPr/>
        </p:nvSpPr>
        <p:spPr>
          <a:xfrm rot="16200000">
            <a:off x="567266" y="2221708"/>
            <a:ext cx="2370978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x-none" sz="1000" dirty="0"/>
              <a:t>Install TPC BNC cables</a:t>
            </a:r>
          </a:p>
          <a:p>
            <a:pPr algn="ctr"/>
            <a:r>
              <a:rPr lang="x-none" sz="1000" dirty="0"/>
              <a:t>(Samuel + TPC)</a:t>
            </a:r>
          </a:p>
        </p:txBody>
      </p:sp>
    </p:spTree>
    <p:extLst>
      <p:ext uri="{BB962C8B-B14F-4D97-AF65-F5344CB8AC3E}">
        <p14:creationId xmlns:p14="http://schemas.microsoft.com/office/powerpoint/2010/main" val="22181023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w40 – Thu 1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213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F51492E5-B5CE-4846-9F03-8452731344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8172" y="15101"/>
            <a:ext cx="8790166" cy="705332"/>
          </a:xfrm>
          <a:noFill/>
        </p:spPr>
        <p:txBody>
          <a:bodyPr/>
          <a:lstStyle/>
          <a:p>
            <a:pPr lvl="0"/>
            <a:r>
              <a:rPr lang="en-GB" sz="3000" dirty="0"/>
              <a:t>LHC LS2 Baseline V3.0 		</a:t>
            </a:r>
            <a:r>
              <a:rPr lang="en-US" sz="1650" dirty="0">
                <a:hlinkClick r:id="rId2"/>
              </a:rPr>
              <a:t>LHC-PM-MS-0018 v.3.0</a:t>
            </a:r>
            <a:endParaRPr lang="en-GB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76CC5A-2FE2-4BDA-B4EF-7547AF85E807}"/>
              </a:ext>
            </a:extLst>
          </p:cNvPr>
          <p:cNvSpPr txBox="1"/>
          <p:nvPr/>
        </p:nvSpPr>
        <p:spPr>
          <a:xfrm>
            <a:off x="8185380" y="4767264"/>
            <a:ext cx="501422" cy="2738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ctr" anchorCtr="0" compatLnSpc="1">
            <a:normAutofit/>
          </a:bodyPr>
          <a:lstStyle/>
          <a:p>
            <a:pPr algn="r" defTabSz="685800">
              <a:spcAft>
                <a:spcPts val="45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0A6A406-7182-4A9B-90D5-48BFF30A94DA}" type="slidenum">
              <a:rPr lang="en-US" sz="900">
                <a:solidFill>
                  <a:srgbClr val="8A90A9"/>
                </a:solidFill>
                <a:latin typeface="Arial"/>
              </a:rPr>
              <a:pPr algn="r" defTabSz="685800">
                <a:spcAft>
                  <a:spcPts val="45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en-US" sz="900">
              <a:solidFill>
                <a:srgbClr val="8A90A9"/>
              </a:solidFill>
              <a:latin typeface="Arial"/>
            </a:endParaRPr>
          </a:p>
        </p:txBody>
      </p:sp>
      <p:pic>
        <p:nvPicPr>
          <p:cNvPr id="4" name="Rectangle 37255">
            <a:extLst>
              <a:ext uri="{FF2B5EF4-FFF2-40B4-BE49-F238E27FC236}">
                <a16:creationId xmlns:a16="http://schemas.microsoft.com/office/drawing/2014/main" id="{89FFA1BD-61D5-4FF2-86AD-8CAD96B675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0197" y="10236991"/>
            <a:ext cx="4893471" cy="1428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C387EFCB-549E-4FBC-ADE0-9485A7DF60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820" y="768280"/>
            <a:ext cx="5040870" cy="37961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39166E-B42C-3147-B1DA-D29C27F5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3BC429-366D-6742-86F3-6ED3A1EB9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27203B-4ADB-614C-A1A1-417845C99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43532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w40 – Fri 2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7632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/>
              <a:t>Day-by-day sequence w41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3" y="3926650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ALICE technicians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36435" y="3926650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Institutes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666" y="3913143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Transport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74370" y="3913141"/>
            <a:ext cx="955691" cy="33681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EN-EA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94896" y="3913140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Scaffolding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16203" y="3919221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Other CERN groups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05" y="4313048"/>
            <a:ext cx="885179" cy="33681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EN-EL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36436" y="4313052"/>
            <a:ext cx="885178" cy="33681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Rampower</a:t>
            </a:r>
          </a:p>
        </p:txBody>
      </p:sp>
    </p:spTree>
    <p:extLst>
      <p:ext uri="{BB962C8B-B14F-4D97-AF65-F5344CB8AC3E}">
        <p14:creationId xmlns:p14="http://schemas.microsoft.com/office/powerpoint/2010/main" val="1277272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w41 – Mon 5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B94C9C-324B-7741-A97A-342CE8F5987B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702413-BF7A-9E47-8CF0-463B07F9398A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Bakeout</a:t>
            </a:r>
          </a:p>
          <a:p>
            <a:pPr algn="ctr"/>
            <a:r>
              <a:rPr lang="en-US" sz="1000" dirty="0"/>
              <a:t>120C </a:t>
            </a:r>
            <a:r>
              <a:rPr lang="en-US" sz="1000" dirty="0">
                <a:sym typeface="Wingdings" pitchFamily="2" charset="2"/>
              </a:rPr>
              <a:t></a:t>
            </a:r>
            <a:r>
              <a:rPr lang="en-US" sz="1000" dirty="0"/>
              <a:t> 200C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481FD7-CF54-F24C-89BF-F980AC082151}"/>
              </a:ext>
            </a:extLst>
          </p:cNvPr>
          <p:cNvSpPr/>
          <p:nvPr/>
        </p:nvSpPr>
        <p:spPr>
          <a:xfrm>
            <a:off x="5729761" y="341854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MFT cooling manifolds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B03E026-EFDA-2941-993B-71ADC4D5612F}"/>
              </a:ext>
            </a:extLst>
          </p:cNvPr>
          <p:cNvSpPr/>
          <p:nvPr/>
        </p:nvSpPr>
        <p:spPr>
          <a:xfrm>
            <a:off x="5729761" y="2183809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MFT cooling manifolds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92D23A-52F0-5047-A14A-CA648E2A920F}"/>
              </a:ext>
            </a:extLst>
          </p:cNvPr>
          <p:cNvSpPr/>
          <p:nvPr/>
        </p:nvSpPr>
        <p:spPr>
          <a:xfrm>
            <a:off x="457201" y="939969"/>
            <a:ext cx="6740423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Renovation PM25 access system (PAD-MAD) – w41-42 </a:t>
            </a:r>
            <a:r>
              <a:rPr lang="en-US" sz="1400" dirty="0">
                <a:sym typeface="Wingdings" pitchFamily="2" charset="2"/>
              </a:rPr>
              <a:t> tunnel access via PX24</a:t>
            </a:r>
            <a:endParaRPr lang="en-CH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318DD7-FD5C-A94F-8E81-747D66AFA894}"/>
              </a:ext>
            </a:extLst>
          </p:cNvPr>
          <p:cNvSpPr/>
          <p:nvPr/>
        </p:nvSpPr>
        <p:spPr>
          <a:xfrm>
            <a:off x="457200" y="1289694"/>
            <a:ext cx="5814144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EN-CV: replacement valve on tap-water </a:t>
            </a:r>
            <a:r>
              <a:rPr lang="en-US" sz="1400" dirty="0">
                <a:sym typeface="Wingdings" pitchFamily="2" charset="2"/>
              </a:rPr>
              <a:t> </a:t>
            </a:r>
            <a:r>
              <a:rPr lang="en-US" sz="1400" dirty="0"/>
              <a:t>no tap-water for 2-3h (AM)</a:t>
            </a:r>
            <a:endParaRPr lang="en-CH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C95B8B-22FA-434C-AF4B-CDB9DBA5BFCF}"/>
              </a:ext>
            </a:extLst>
          </p:cNvPr>
          <p:cNvSpPr/>
          <p:nvPr/>
        </p:nvSpPr>
        <p:spPr>
          <a:xfrm>
            <a:off x="457201" y="597069"/>
            <a:ext cx="4320273" cy="307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Modification TPC rack Y07 in CR4 (Cedric, Philippe)</a:t>
            </a:r>
          </a:p>
        </p:txBody>
      </p:sp>
    </p:spTree>
    <p:extLst>
      <p:ext uri="{BB962C8B-B14F-4D97-AF65-F5344CB8AC3E}">
        <p14:creationId xmlns:p14="http://schemas.microsoft.com/office/powerpoint/2010/main" val="36348317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w41 – Tue 6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2480D6-EE07-F849-98EF-6888E53FA390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8BC57C-5DEC-494C-BB68-46BE0B15D748}"/>
              </a:ext>
            </a:extLst>
          </p:cNvPr>
          <p:cNvSpPr/>
          <p:nvPr/>
        </p:nvSpPr>
        <p:spPr>
          <a:xfrm>
            <a:off x="457201" y="595145"/>
            <a:ext cx="3496505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cavern (</a:t>
            </a:r>
            <a:r>
              <a:rPr lang="en-US" sz="1400" dirty="0" err="1">
                <a:solidFill>
                  <a:srgbClr val="000090"/>
                </a:solidFill>
              </a:rPr>
              <a:t>Topnet</a:t>
            </a:r>
            <a:r>
              <a:rPr lang="en-US" sz="1400" dirty="0">
                <a:solidFill>
                  <a:srgbClr val="000090"/>
                </a:solidFill>
              </a:rPr>
              <a:t>): 13:00 to 15:00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8E346C-8889-EB40-9B62-1D0AD58E74DA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Cool-down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073691-03D0-E240-96FC-C16A463CE102}"/>
              </a:ext>
            </a:extLst>
          </p:cNvPr>
          <p:cNvSpPr/>
          <p:nvPr/>
        </p:nvSpPr>
        <p:spPr>
          <a:xfrm rot="16200000">
            <a:off x="2864366" y="2777181"/>
            <a:ext cx="1219434" cy="400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PP0 fittings (Cedric, Philippe)</a:t>
            </a:r>
            <a:endParaRPr lang="x-none" sz="1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624E72-63CB-2449-B636-606BF0B8C5C5}"/>
              </a:ext>
            </a:extLst>
          </p:cNvPr>
          <p:cNvSpPr/>
          <p:nvPr/>
        </p:nvSpPr>
        <p:spPr>
          <a:xfrm>
            <a:off x="5729761" y="341854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MFT cooling manifolds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B6C4C3-F494-9A40-896F-AF9DF5BC017F}"/>
              </a:ext>
            </a:extLst>
          </p:cNvPr>
          <p:cNvSpPr/>
          <p:nvPr/>
        </p:nvSpPr>
        <p:spPr>
          <a:xfrm>
            <a:off x="5729761" y="2183809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MFT cooling manifolds</a:t>
            </a:r>
          </a:p>
        </p:txBody>
      </p:sp>
    </p:spTree>
    <p:extLst>
      <p:ext uri="{BB962C8B-B14F-4D97-AF65-F5344CB8AC3E}">
        <p14:creationId xmlns:p14="http://schemas.microsoft.com/office/powerpoint/2010/main" val="30164766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w41 – Wed 7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853905-3D5C-6243-A29D-103E034E14CC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C9435-9A11-4842-A636-83E4AEA490A3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NEG measurement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260F40-3629-2E46-9CBB-18C670232FAD}"/>
              </a:ext>
            </a:extLst>
          </p:cNvPr>
          <p:cNvSpPr/>
          <p:nvPr/>
        </p:nvSpPr>
        <p:spPr>
          <a:xfrm>
            <a:off x="5729761" y="3418544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MFT cooling manifolds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A06B23-C198-E54C-A2FC-0E932B9FED26}"/>
              </a:ext>
            </a:extLst>
          </p:cNvPr>
          <p:cNvSpPr/>
          <p:nvPr/>
        </p:nvSpPr>
        <p:spPr>
          <a:xfrm>
            <a:off x="5729761" y="2183809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MFT cooling manifolds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562F1E-A7DE-9647-9D09-539CB1DF236A}"/>
              </a:ext>
            </a:extLst>
          </p:cNvPr>
          <p:cNvSpPr/>
          <p:nvPr/>
        </p:nvSpPr>
        <p:spPr>
          <a:xfrm rot="16200000">
            <a:off x="2864366" y="2777181"/>
            <a:ext cx="1219434" cy="400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PP0 fittings (Cedric, Philippe)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3165439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w41 – Thu 8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35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6BEB84-EC43-3940-983B-D7BEC096E78D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248816-21E5-5347-9CA9-BD4F06548FD4}"/>
              </a:ext>
            </a:extLst>
          </p:cNvPr>
          <p:cNvSpPr/>
          <p:nvPr/>
        </p:nvSpPr>
        <p:spPr>
          <a:xfrm>
            <a:off x="457201" y="597069"/>
            <a:ext cx="3716070" cy="30777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Inspection nacelles and </a:t>
            </a:r>
            <a:r>
              <a:rPr lang="en-US" sz="1400">
                <a:solidFill>
                  <a:srgbClr val="000090"/>
                </a:solidFill>
              </a:rPr>
              <a:t>elevating platforms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403AD8-6E28-B841-9F08-1C9B73F7918F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NEG measurement</a:t>
            </a:r>
          </a:p>
        </p:txBody>
      </p:sp>
    </p:spTree>
    <p:extLst>
      <p:ext uri="{BB962C8B-B14F-4D97-AF65-F5344CB8AC3E}">
        <p14:creationId xmlns:p14="http://schemas.microsoft.com/office/powerpoint/2010/main" val="13468428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w41 – Fri 9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F97AAB-8FC1-EE4F-9654-9D55DFEF0C28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B39E24-6D49-F14A-A921-E86D337581AC}"/>
              </a:ext>
            </a:extLst>
          </p:cNvPr>
          <p:cNvSpPr/>
          <p:nvPr/>
        </p:nvSpPr>
        <p:spPr>
          <a:xfrm>
            <a:off x="457201" y="560910"/>
            <a:ext cx="3096798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SNIFFER: upgrade IHM view (11:00)</a:t>
            </a:r>
            <a:endParaRPr lang="en-CH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8DCFE1-93B0-7342-8DC8-A2615032259F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NEG measurement</a:t>
            </a:r>
          </a:p>
        </p:txBody>
      </p:sp>
    </p:spTree>
    <p:extLst>
      <p:ext uri="{BB962C8B-B14F-4D97-AF65-F5344CB8AC3E}">
        <p14:creationId xmlns:p14="http://schemas.microsoft.com/office/powerpoint/2010/main" val="7605719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37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w41 – Mon 5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83BF6F-7AA8-DB46-B2BA-203A12D76F90}"/>
              </a:ext>
            </a:extLst>
          </p:cNvPr>
          <p:cNvSpPr/>
          <p:nvPr/>
        </p:nvSpPr>
        <p:spPr>
          <a:xfrm>
            <a:off x="389286" y="507179"/>
            <a:ext cx="2254131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Miniframe (</a:t>
            </a:r>
            <a:r>
              <a:rPr lang="en-US" sz="1400" dirty="0" err="1">
                <a:solidFill>
                  <a:srgbClr val="000090"/>
                </a:solidFill>
              </a:rPr>
              <a:t>Elior</a:t>
            </a:r>
            <a:r>
              <a:rPr lang="en-US" sz="1400" dirty="0">
                <a:solidFill>
                  <a:srgbClr val="000090"/>
                </a:solidFill>
              </a:rPr>
              <a:t>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D0A370-2FF3-5E42-AD4E-3E91954B09B7}"/>
              </a:ext>
            </a:extLst>
          </p:cNvPr>
          <p:cNvSpPr/>
          <p:nvPr/>
        </p:nvSpPr>
        <p:spPr>
          <a:xfrm>
            <a:off x="389286" y="843034"/>
            <a:ext cx="3674327" cy="307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Weld ITS inox cable trays (</a:t>
            </a:r>
            <a:r>
              <a:rPr lang="en-US" sz="1400" dirty="0" err="1">
                <a:solidFill>
                  <a:srgbClr val="000090"/>
                </a:solidFill>
              </a:rPr>
              <a:t>Mimmo</a:t>
            </a:r>
            <a:r>
              <a:rPr lang="en-US" sz="1400" dirty="0">
                <a:solidFill>
                  <a:srgbClr val="000090"/>
                </a:solidFill>
              </a:rPr>
              <a:t>, Samuel)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0C660C-5DAF-044D-BE89-C330FEECC9DB}"/>
              </a:ext>
            </a:extLst>
          </p:cNvPr>
          <p:cNvSpPr/>
          <p:nvPr/>
        </p:nvSpPr>
        <p:spPr>
          <a:xfrm>
            <a:off x="389286" y="1183006"/>
            <a:ext cx="7292305" cy="307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x-none" sz="1400" dirty="0"/>
              <a:t>Install labels and connectors (feed-throughs) for FIT signal and HV patch-panels (Evgeny)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BD526-4E29-004B-BC9B-6141700251D0}"/>
              </a:ext>
            </a:extLst>
          </p:cNvPr>
          <p:cNvSpPr/>
          <p:nvPr/>
        </p:nvSpPr>
        <p:spPr>
          <a:xfrm>
            <a:off x="2683842" y="513481"/>
            <a:ext cx="1886786" cy="30777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Delivery FIT-V0 to P2</a:t>
            </a:r>
            <a:endParaRPr lang="x-none" sz="1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E5EE707-E612-6D49-BCD7-FBC4C8BC4A78}"/>
              </a:ext>
            </a:extLst>
          </p:cNvPr>
          <p:cNvSpPr/>
          <p:nvPr/>
        </p:nvSpPr>
        <p:spPr>
          <a:xfrm rot="16200000">
            <a:off x="1576617" y="2198051"/>
            <a:ext cx="2133600" cy="8541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Remove top scaffolding</a:t>
            </a:r>
          </a:p>
        </p:txBody>
      </p:sp>
    </p:spTree>
    <p:extLst>
      <p:ext uri="{BB962C8B-B14F-4D97-AF65-F5344CB8AC3E}">
        <p14:creationId xmlns:p14="http://schemas.microsoft.com/office/powerpoint/2010/main" val="19726760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w41 – Tue 6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FAEA9C-7CC1-E644-AF3A-4EA0E681A289}"/>
              </a:ext>
            </a:extLst>
          </p:cNvPr>
          <p:cNvSpPr/>
          <p:nvPr/>
        </p:nvSpPr>
        <p:spPr>
          <a:xfrm rot="16200000">
            <a:off x="567266" y="2221708"/>
            <a:ext cx="2370978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FIT integration test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20725267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w41 – Wed 7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BB7D72-5876-5245-BCA1-2B01CA34AB97}"/>
              </a:ext>
            </a:extLst>
          </p:cNvPr>
          <p:cNvSpPr/>
          <p:nvPr/>
        </p:nvSpPr>
        <p:spPr>
          <a:xfrm rot="16200000">
            <a:off x="567266" y="2221708"/>
            <a:ext cx="2370978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FIT integration test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1975684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35018-6715-4D4B-B635-993884B8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2400" b="1" dirty="0"/>
              <a:t>Current master schedule (v42)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AA7188-DFBB-3E48-B8ED-7916A4633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A893B-F289-9144-BFA3-F4FE20041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4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75BE7B-E6C3-FD4D-BE41-E03030FB97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66" rtl="0" eaLnBrk="1" latinLnBrk="0" hangingPunct="1">
              <a:defRPr sz="11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3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9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5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9.10.2020</a:t>
            </a:r>
            <a:endParaRPr lang="en-US" dirty="0"/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6523E3B-8C50-E943-A743-6F4AFA5AB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12" y="2745231"/>
            <a:ext cx="7882846" cy="18782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98C16A-70CA-0644-A921-0606A48EBA9D}"/>
              </a:ext>
            </a:extLst>
          </p:cNvPr>
          <p:cNvCxnSpPr>
            <a:cxnSpLocks/>
          </p:cNvCxnSpPr>
          <p:nvPr/>
        </p:nvCxnSpPr>
        <p:spPr>
          <a:xfrm>
            <a:off x="3685768" y="3231940"/>
            <a:ext cx="0" cy="1391568"/>
          </a:xfrm>
          <a:prstGeom prst="line">
            <a:avLst/>
          </a:prstGeom>
          <a:ln w="19050" cmpd="sng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7450C8-0B0E-7E4A-B53E-1CC05B95A7AC}"/>
              </a:ext>
            </a:extLst>
          </p:cNvPr>
          <p:cNvCxnSpPr>
            <a:cxnSpLocks/>
          </p:cNvCxnSpPr>
          <p:nvPr/>
        </p:nvCxnSpPr>
        <p:spPr>
          <a:xfrm>
            <a:off x="6551525" y="4539780"/>
            <a:ext cx="663191" cy="0"/>
          </a:xfrm>
          <a:prstGeom prst="line">
            <a:avLst/>
          </a:prstGeom>
          <a:ln w="19050" cmpd="sng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31CF3C5-8FD8-054D-A3D0-DEC6FAB442F7}"/>
              </a:ext>
            </a:extLst>
          </p:cNvPr>
          <p:cNvSpPr txBox="1"/>
          <p:nvPr/>
        </p:nvSpPr>
        <p:spPr>
          <a:xfrm>
            <a:off x="7837266" y="3262851"/>
            <a:ext cx="5261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v</a:t>
            </a:r>
            <a:r>
              <a:rPr lang="x-none" sz="1600" b="1">
                <a:solidFill>
                  <a:srgbClr val="FF0000"/>
                </a:solidFill>
              </a:rPr>
              <a:t>4</a:t>
            </a:r>
            <a:r>
              <a:rPr lang="en-US" sz="1600" b="1" dirty="0">
                <a:solidFill>
                  <a:srgbClr val="FF0000"/>
                </a:solidFill>
              </a:rPr>
              <a:t>2</a:t>
            </a:r>
            <a:endParaRPr lang="x-none" sz="1600" b="1" dirty="0">
              <a:solidFill>
                <a:srgbClr val="FF0000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94357B9-1B5E-8C48-B244-0E159B739FF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23" y="823079"/>
            <a:ext cx="8226425" cy="192974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Tx/>
            </a:pPr>
            <a:r>
              <a:rPr lang="en-GB" sz="1200" b="1" dirty="0">
                <a:solidFill>
                  <a:schemeClr val="tx1"/>
                </a:solidFill>
              </a:rPr>
              <a:t>Schedule v42:</a:t>
            </a:r>
            <a:endParaRPr lang="x-none" sz="1200" b="1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buClrTx/>
            </a:pPr>
            <a:r>
              <a:rPr lang="en-US" sz="1000" b="1" dirty="0">
                <a:solidFill>
                  <a:schemeClr val="tx1"/>
                </a:solidFill>
              </a:rPr>
              <a:t>Stop ITS operation on Mon Jan 4</a:t>
            </a:r>
            <a:r>
              <a:rPr lang="en-US" sz="1000" b="1" baseline="30000" dirty="0">
                <a:solidFill>
                  <a:schemeClr val="tx1"/>
                </a:solidFill>
              </a:rPr>
              <a:t>th</a:t>
            </a:r>
            <a:r>
              <a:rPr lang="en-US" sz="1000" b="1" dirty="0">
                <a:solidFill>
                  <a:schemeClr val="tx1"/>
                </a:solidFill>
              </a:rPr>
              <a:t> 2021</a:t>
            </a:r>
          </a:p>
          <a:p>
            <a:pPr lvl="1">
              <a:spcBef>
                <a:spcPts val="0"/>
              </a:spcBef>
              <a:buClrTx/>
            </a:pPr>
            <a:r>
              <a:rPr lang="en-GB" sz="1000" b="1" dirty="0">
                <a:solidFill>
                  <a:schemeClr val="tx1"/>
                </a:solidFill>
              </a:rPr>
              <a:t>Stop MFT operation on Mon Oct 26</a:t>
            </a:r>
            <a:r>
              <a:rPr lang="en-GB" sz="1000" b="1" baseline="30000" dirty="0">
                <a:solidFill>
                  <a:schemeClr val="tx1"/>
                </a:solidFill>
              </a:rPr>
              <a:t>th</a:t>
            </a:r>
            <a:endParaRPr lang="en-GB" sz="1000" b="1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buClrTx/>
            </a:pPr>
            <a:r>
              <a:rPr lang="en-GB" sz="1000" b="1" dirty="0">
                <a:solidFill>
                  <a:schemeClr val="tx1"/>
                </a:solidFill>
              </a:rPr>
              <a:t>16w global commissioning at the end</a:t>
            </a:r>
          </a:p>
          <a:p>
            <a:pPr marL="231758" lvl="1" indent="0">
              <a:spcBef>
                <a:spcPts val="0"/>
              </a:spcBef>
              <a:buClrTx/>
              <a:buNone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ClrTx/>
            </a:pPr>
            <a:r>
              <a:rPr lang="en-GB" sz="1200" dirty="0"/>
              <a:t>RB24 beampipe reinstalled in June 2021 </a:t>
            </a:r>
            <a:r>
              <a:rPr lang="en-GB" sz="1200" dirty="0">
                <a:sym typeface="Wingdings" pitchFamily="2" charset="2"/>
              </a:rPr>
              <a:t> OK to inject low intensity beam by September 2021</a:t>
            </a:r>
          </a:p>
          <a:p>
            <a:pPr>
              <a:spcBef>
                <a:spcPts val="0"/>
              </a:spcBef>
              <a:buClrTx/>
            </a:pPr>
            <a:endParaRPr lang="en-GB" sz="1200" dirty="0">
              <a:sym typeface="Wingdings" pitchFamily="2" charset="2"/>
            </a:endParaRPr>
          </a:p>
          <a:p>
            <a:pPr>
              <a:spcBef>
                <a:spcPts val="0"/>
              </a:spcBef>
              <a:buClrTx/>
            </a:pPr>
            <a:r>
              <a:rPr lang="en-GB" sz="1200" dirty="0"/>
              <a:t>This plan foresees no contingency and </a:t>
            </a:r>
            <a:r>
              <a:rPr lang="en-GB" sz="1200" b="1" dirty="0"/>
              <a:t>3 months contingency </a:t>
            </a:r>
            <a:r>
              <a:rPr lang="en-GB" sz="1200" dirty="0"/>
              <a:t>with respect to the LS2 end date of 1</a:t>
            </a:r>
            <a:r>
              <a:rPr lang="en-GB" sz="1200" baseline="30000" dirty="0"/>
              <a:t>st</a:t>
            </a:r>
            <a:r>
              <a:rPr lang="en-GB" sz="1200" dirty="0"/>
              <a:t> November 2021 and </a:t>
            </a:r>
            <a:r>
              <a:rPr lang="en-GB" sz="1200" b="1" dirty="0"/>
              <a:t>1</a:t>
            </a:r>
            <a:r>
              <a:rPr lang="en-GB" sz="1200" b="1" baseline="30000" dirty="0"/>
              <a:t>st</a:t>
            </a:r>
            <a:r>
              <a:rPr lang="en-GB" sz="1200" b="1" dirty="0"/>
              <a:t> February 2022 </a:t>
            </a:r>
            <a:r>
              <a:rPr lang="en-GB" sz="1200" dirty="0"/>
              <a:t>respectively</a:t>
            </a:r>
          </a:p>
        </p:txBody>
      </p:sp>
    </p:spTree>
    <p:extLst>
      <p:ext uri="{BB962C8B-B14F-4D97-AF65-F5344CB8AC3E}">
        <p14:creationId xmlns:p14="http://schemas.microsoft.com/office/powerpoint/2010/main" val="34612226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w41 – Thu 8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190639-A908-BD46-81E4-61A95299F511}"/>
              </a:ext>
            </a:extLst>
          </p:cNvPr>
          <p:cNvSpPr/>
          <p:nvPr/>
        </p:nvSpPr>
        <p:spPr>
          <a:xfrm rot="16200000">
            <a:off x="567266" y="2221708"/>
            <a:ext cx="2370978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FIT integration test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19114662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w41 – Fri 9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39F95F-B2C2-B544-A2C0-2417BA4A3956}"/>
              </a:ext>
            </a:extLst>
          </p:cNvPr>
          <p:cNvSpPr/>
          <p:nvPr/>
        </p:nvSpPr>
        <p:spPr>
          <a:xfrm rot="16200000">
            <a:off x="1908694" y="2471208"/>
            <a:ext cx="1219434" cy="553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Reinstall fences mezzanine (Cedric, Philippe)</a:t>
            </a:r>
            <a:endParaRPr lang="x-none" sz="1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499D14-7AF3-DE40-B89B-B3D0BE49E682}"/>
              </a:ext>
            </a:extLst>
          </p:cNvPr>
          <p:cNvSpPr/>
          <p:nvPr/>
        </p:nvSpPr>
        <p:spPr>
          <a:xfrm>
            <a:off x="702657" y="542043"/>
            <a:ext cx="3674135" cy="30777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Delivery FIT-T0 support structure to P2 (tbc)</a:t>
            </a:r>
            <a:endParaRPr lang="x-none" sz="1400" dirty="0"/>
          </a:p>
        </p:txBody>
      </p:sp>
    </p:spTree>
    <p:extLst>
      <p:ext uri="{BB962C8B-B14F-4D97-AF65-F5344CB8AC3E}">
        <p14:creationId xmlns:p14="http://schemas.microsoft.com/office/powerpoint/2010/main" val="19172672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/>
              <a:t>Day-by-day sequence w42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3" y="3926650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ALICE technicians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36435" y="3926650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Institutes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666" y="3913143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Transport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74370" y="3913141"/>
            <a:ext cx="955691" cy="33681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EN-EA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94896" y="3913140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Scaffolding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16203" y="3919221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50" dirty="0"/>
              <a:t>Other CERN groups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05" y="4313048"/>
            <a:ext cx="885179" cy="33681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EN-EL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36436" y="4313052"/>
            <a:ext cx="885178" cy="33681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Rampower</a:t>
            </a:r>
          </a:p>
        </p:txBody>
      </p:sp>
    </p:spTree>
    <p:extLst>
      <p:ext uri="{BB962C8B-B14F-4D97-AF65-F5344CB8AC3E}">
        <p14:creationId xmlns:p14="http://schemas.microsoft.com/office/powerpoint/2010/main" val="11702276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w42 – Mon 12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43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B94C9C-324B-7741-A97A-342CE8F5987B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92D23A-52F0-5047-A14A-CA648E2A920F}"/>
              </a:ext>
            </a:extLst>
          </p:cNvPr>
          <p:cNvSpPr/>
          <p:nvPr/>
        </p:nvSpPr>
        <p:spPr>
          <a:xfrm>
            <a:off x="457201" y="587274"/>
            <a:ext cx="6740423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Renovation PM25 access system (PAD-MAD) – w41-42 </a:t>
            </a:r>
            <a:r>
              <a:rPr lang="en-US" sz="1400" dirty="0">
                <a:sym typeface="Wingdings" pitchFamily="2" charset="2"/>
              </a:rPr>
              <a:t> tunnel access via PX24</a:t>
            </a:r>
            <a:endParaRPr lang="en-CH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C3B412-802B-1E45-B51A-A28B9C67B129}"/>
              </a:ext>
            </a:extLst>
          </p:cNvPr>
          <p:cNvSpPr/>
          <p:nvPr/>
        </p:nvSpPr>
        <p:spPr>
          <a:xfrm>
            <a:off x="5273520" y="2674544"/>
            <a:ext cx="1146149" cy="6053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Vent beampipe, remove bakeout equipment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C428B6-0CB5-BA44-A683-B8041C6C90A0}"/>
              </a:ext>
            </a:extLst>
          </p:cNvPr>
          <p:cNvSpPr/>
          <p:nvPr/>
        </p:nvSpPr>
        <p:spPr>
          <a:xfrm rot="16200000">
            <a:off x="5797354" y="2158372"/>
            <a:ext cx="589098" cy="400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MFT cooling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3947706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w42 – Tue 13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44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2480D6-EE07-F849-98EF-6888E53FA390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8BC57C-5DEC-494C-BB68-46BE0B15D748}"/>
              </a:ext>
            </a:extLst>
          </p:cNvPr>
          <p:cNvSpPr/>
          <p:nvPr/>
        </p:nvSpPr>
        <p:spPr>
          <a:xfrm>
            <a:off x="457201" y="595145"/>
            <a:ext cx="3496505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cavern (</a:t>
            </a:r>
            <a:r>
              <a:rPr lang="en-US" sz="1400" dirty="0" err="1">
                <a:solidFill>
                  <a:srgbClr val="000090"/>
                </a:solidFill>
              </a:rPr>
              <a:t>Topnet</a:t>
            </a:r>
            <a:r>
              <a:rPr lang="en-US" sz="1400" dirty="0">
                <a:solidFill>
                  <a:srgbClr val="000090"/>
                </a:solidFill>
              </a:rPr>
              <a:t>): 13:00 to 15:00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3D6F09-2ADD-1B48-9275-00A3EB300470}"/>
              </a:ext>
            </a:extLst>
          </p:cNvPr>
          <p:cNvSpPr/>
          <p:nvPr/>
        </p:nvSpPr>
        <p:spPr>
          <a:xfrm>
            <a:off x="5244736" y="2652974"/>
            <a:ext cx="1018049" cy="7078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Finalize cage layout, remove cooling equipment</a:t>
            </a:r>
            <a:endParaRPr lang="x-none" sz="1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3B32E6-F4EE-DE4C-A7D6-B06B211385B6}"/>
              </a:ext>
            </a:extLst>
          </p:cNvPr>
          <p:cNvSpPr/>
          <p:nvPr/>
        </p:nvSpPr>
        <p:spPr>
          <a:xfrm rot="16200000">
            <a:off x="5797354" y="2158372"/>
            <a:ext cx="589098" cy="400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MFT cooling</a:t>
            </a:r>
            <a:endParaRPr lang="x-none" sz="1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DBD7AA-5EFF-5248-A94F-3296CC3508B7}"/>
              </a:ext>
            </a:extLst>
          </p:cNvPr>
          <p:cNvSpPr/>
          <p:nvPr/>
        </p:nvSpPr>
        <p:spPr>
          <a:xfrm rot="16200000">
            <a:off x="5792472" y="2768472"/>
            <a:ext cx="1433902" cy="400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TPC BNC cables (Samuel) (tbc)</a:t>
            </a:r>
            <a:endParaRPr lang="x-none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7C245A-1A6C-A447-AEFD-1C15D89DDF06}"/>
              </a:ext>
            </a:extLst>
          </p:cNvPr>
          <p:cNvSpPr txBox="1"/>
          <p:nvPr/>
        </p:nvSpPr>
        <p:spPr>
          <a:xfrm>
            <a:off x="5707761" y="4299145"/>
            <a:ext cx="16033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CH" sz="1200" dirty="0"/>
              <a:t>TRD should be OFF!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099DC3-9F89-BB4F-A1B1-E30B7077C735}"/>
              </a:ext>
            </a:extLst>
          </p:cNvPr>
          <p:cNvCxnSpPr>
            <a:stCxn id="13" idx="0"/>
          </p:cNvCxnSpPr>
          <p:nvPr/>
        </p:nvCxnSpPr>
        <p:spPr>
          <a:xfrm flipV="1">
            <a:off x="6509423" y="3685475"/>
            <a:ext cx="1" cy="6136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2521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w42 – Wed 14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45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853905-3D5C-6243-A29D-103E034E14CC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7E9CAA-6BB2-B84A-99F3-5A8745FF1821}"/>
              </a:ext>
            </a:extLst>
          </p:cNvPr>
          <p:cNvSpPr/>
          <p:nvPr/>
        </p:nvSpPr>
        <p:spPr>
          <a:xfrm rot="16200000">
            <a:off x="5064570" y="2492276"/>
            <a:ext cx="1433902" cy="9734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Remove omega platform, install hydraulics to move TPC</a:t>
            </a:r>
          </a:p>
          <a:p>
            <a:pPr algn="ctr"/>
            <a:r>
              <a:rPr lang="en-US" sz="1000" dirty="0"/>
              <a:t>(Yannick, </a:t>
            </a:r>
            <a:r>
              <a:rPr lang="en-US" sz="1000" dirty="0" err="1"/>
              <a:t>Mimmo</a:t>
            </a:r>
            <a:r>
              <a:rPr lang="en-US" sz="1000" dirty="0"/>
              <a:t>, Samuel)</a:t>
            </a:r>
            <a:endParaRPr lang="x-none" sz="1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D5BEB5-205A-9743-BE77-41F70FFCC037}"/>
              </a:ext>
            </a:extLst>
          </p:cNvPr>
          <p:cNvSpPr/>
          <p:nvPr/>
        </p:nvSpPr>
        <p:spPr>
          <a:xfrm rot="16200000">
            <a:off x="5792472" y="2768472"/>
            <a:ext cx="1433902" cy="400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TPC BNC cables (Samuel) (tbc)</a:t>
            </a:r>
            <a:endParaRPr lang="x-none" sz="1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C55486-0E20-9A45-ADC8-257855003489}"/>
              </a:ext>
            </a:extLst>
          </p:cNvPr>
          <p:cNvSpPr/>
          <p:nvPr/>
        </p:nvSpPr>
        <p:spPr>
          <a:xfrm rot="16200000">
            <a:off x="3842355" y="2778930"/>
            <a:ext cx="1433902" cy="400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pPr algn="ctr"/>
            <a:r>
              <a:rPr lang="en-US" sz="1000" dirty="0"/>
              <a:t>Install beampipe protection (Peter)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41202061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w42 – Thu 15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46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6BEB84-EC43-3940-983B-D7BEC096E78D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9A2CE7-F07C-8342-B2F9-BD3931DA94CC}"/>
              </a:ext>
            </a:extLst>
          </p:cNvPr>
          <p:cNvSpPr/>
          <p:nvPr/>
        </p:nvSpPr>
        <p:spPr>
          <a:xfrm>
            <a:off x="4859383" y="2461703"/>
            <a:ext cx="1433902" cy="10310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Move TPC to IP, fix TPC to space-frame</a:t>
            </a:r>
          </a:p>
          <a:p>
            <a:pPr algn="ctr"/>
            <a:r>
              <a:rPr lang="en-US" sz="1000" dirty="0"/>
              <a:t>(Yannick, </a:t>
            </a:r>
            <a:r>
              <a:rPr lang="en-US" sz="1000" dirty="0" err="1"/>
              <a:t>Mimmo</a:t>
            </a:r>
            <a:r>
              <a:rPr lang="en-US" sz="1000" dirty="0"/>
              <a:t>, Samuel, ALTEAD)</a:t>
            </a:r>
            <a:endParaRPr lang="x-none" sz="1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9040BF-98F7-494F-BB66-2CAF7C55F385}"/>
              </a:ext>
            </a:extLst>
          </p:cNvPr>
          <p:cNvSpPr/>
          <p:nvPr/>
        </p:nvSpPr>
        <p:spPr>
          <a:xfrm>
            <a:off x="457201" y="597069"/>
            <a:ext cx="3148542" cy="3077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Move TPC to IP: no access inside L3</a:t>
            </a:r>
          </a:p>
        </p:txBody>
      </p:sp>
    </p:spTree>
    <p:extLst>
      <p:ext uri="{BB962C8B-B14F-4D97-AF65-F5344CB8AC3E}">
        <p14:creationId xmlns:p14="http://schemas.microsoft.com/office/powerpoint/2010/main" val="27322719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w42 – Fri 16 Oct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F97AAB-8FC1-EE4F-9654-9D55DFEF0C28}"/>
              </a:ext>
            </a:extLst>
          </p:cNvPr>
          <p:cNvSpPr/>
          <p:nvPr/>
        </p:nvSpPr>
        <p:spPr>
          <a:xfrm>
            <a:off x="6726892" y="2808827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MCH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D532FD-A438-1D43-B349-CD25D086135D}"/>
              </a:ext>
            </a:extLst>
          </p:cNvPr>
          <p:cNvSpPr/>
          <p:nvPr/>
        </p:nvSpPr>
        <p:spPr>
          <a:xfrm rot="16200000">
            <a:off x="4190703" y="2737605"/>
            <a:ext cx="796426" cy="4647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800" dirty="0"/>
              <a:t>Install A-side beampipe support (Lee)</a:t>
            </a:r>
            <a:endParaRPr lang="x-none" sz="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5A3943-CB06-BB4D-993F-3BD100FAA3BE}"/>
              </a:ext>
            </a:extLst>
          </p:cNvPr>
          <p:cNvSpPr/>
          <p:nvPr/>
        </p:nvSpPr>
        <p:spPr>
          <a:xfrm rot="16200000">
            <a:off x="2970153" y="2738200"/>
            <a:ext cx="701091" cy="4647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800" dirty="0"/>
              <a:t>TPC survey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9F2C3E-1433-AE48-86AD-84946A408A9D}"/>
              </a:ext>
            </a:extLst>
          </p:cNvPr>
          <p:cNvSpPr/>
          <p:nvPr/>
        </p:nvSpPr>
        <p:spPr>
          <a:xfrm rot="16200000">
            <a:off x="5805348" y="2738200"/>
            <a:ext cx="701091" cy="4647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800" dirty="0"/>
              <a:t>TPC survey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0D80C9-ED2F-2D47-A589-CE3D7ADAB8F7}"/>
              </a:ext>
            </a:extLst>
          </p:cNvPr>
          <p:cNvSpPr/>
          <p:nvPr/>
        </p:nvSpPr>
        <p:spPr>
          <a:xfrm rot="16200000">
            <a:off x="4588624" y="2808826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800" dirty="0"/>
              <a:t>Connect TPC gas</a:t>
            </a:r>
          </a:p>
        </p:txBody>
      </p:sp>
    </p:spTree>
    <p:extLst>
      <p:ext uri="{BB962C8B-B14F-4D97-AF65-F5344CB8AC3E}">
        <p14:creationId xmlns:p14="http://schemas.microsoft.com/office/powerpoint/2010/main" val="30111364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w42 – Mon 12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83BF6F-7AA8-DB46-B2BA-203A12D76F90}"/>
              </a:ext>
            </a:extLst>
          </p:cNvPr>
          <p:cNvSpPr/>
          <p:nvPr/>
        </p:nvSpPr>
        <p:spPr>
          <a:xfrm>
            <a:off x="389286" y="507179"/>
            <a:ext cx="2254131" cy="30777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Miniframe (</a:t>
            </a:r>
            <a:r>
              <a:rPr lang="en-US" sz="1400" dirty="0" err="1">
                <a:solidFill>
                  <a:srgbClr val="000090"/>
                </a:solidFill>
              </a:rPr>
              <a:t>Elior</a:t>
            </a:r>
            <a:r>
              <a:rPr lang="en-US" sz="1400" dirty="0">
                <a:solidFill>
                  <a:srgbClr val="000090"/>
                </a:solidFill>
              </a:rPr>
              <a:t>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5F6207-7398-3047-B1DB-A3B7D2453E24}"/>
              </a:ext>
            </a:extLst>
          </p:cNvPr>
          <p:cNvSpPr/>
          <p:nvPr/>
        </p:nvSpPr>
        <p:spPr>
          <a:xfrm rot="16200000">
            <a:off x="5891" y="2391189"/>
            <a:ext cx="2124412" cy="5307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Install ITS cable trays</a:t>
            </a:r>
          </a:p>
          <a:p>
            <a:pPr algn="ctr"/>
            <a:r>
              <a:rPr lang="en-US" sz="1000" dirty="0"/>
              <a:t>(</a:t>
            </a:r>
            <a:r>
              <a:rPr lang="en-US" sz="1000" dirty="0" err="1"/>
              <a:t>Mimmo</a:t>
            </a:r>
            <a:r>
              <a:rPr lang="en-US" sz="1000" dirty="0"/>
              <a:t>, Samuel)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42238626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w42 – Tue 13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E879AF-0110-6742-980E-6C700CC5AD66}"/>
              </a:ext>
            </a:extLst>
          </p:cNvPr>
          <p:cNvSpPr/>
          <p:nvPr/>
        </p:nvSpPr>
        <p:spPr>
          <a:xfrm rot="16200000">
            <a:off x="5891" y="2391189"/>
            <a:ext cx="2124412" cy="5307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Install ITS cable trays</a:t>
            </a:r>
          </a:p>
          <a:p>
            <a:pPr algn="ctr"/>
            <a:r>
              <a:rPr lang="en-US" sz="1000" dirty="0"/>
              <a:t>(</a:t>
            </a:r>
            <a:r>
              <a:rPr lang="en-US" sz="1000" dirty="0" err="1"/>
              <a:t>Mimmo</a:t>
            </a:r>
            <a:r>
              <a:rPr lang="en-US" sz="1000" dirty="0"/>
              <a:t>, Samuel)</a:t>
            </a:r>
            <a:endParaRPr lang="x-none" sz="1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97BFB-6D16-FD49-9529-8C6E493CC1C7}"/>
              </a:ext>
            </a:extLst>
          </p:cNvPr>
          <p:cNvSpPr/>
          <p:nvPr/>
        </p:nvSpPr>
        <p:spPr>
          <a:xfrm rot="16200000">
            <a:off x="1595142" y="2259262"/>
            <a:ext cx="2124412" cy="7945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Mezzanine (Cedric, Philippe)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386246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F3E53987-CA4E-3C4A-9F82-52E3F0490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185" y="735891"/>
            <a:ext cx="3101538" cy="38999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75121"/>
            <a:ext cx="8226854" cy="353493"/>
          </a:xfrm>
        </p:spPr>
        <p:txBody>
          <a:bodyPr>
            <a:noAutofit/>
          </a:bodyPr>
          <a:lstStyle/>
          <a:p>
            <a:r>
              <a:rPr lang="en-US" sz="2400" b="1" dirty="0"/>
              <a:t>Detector installation sequence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5</a:t>
            </a:fld>
            <a:endParaRPr lang="en-US">
              <a:latin typeface="Arial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4814811" y="1137874"/>
            <a:ext cx="123487" cy="1382413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 defTabSz="457154"/>
            <a:endParaRPr lang="en-US" sz="1000">
              <a:solidFill>
                <a:srgbClr val="0C37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5715" y="1551613"/>
            <a:ext cx="3265257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defTabSz="457154"/>
            <a:r>
              <a:rPr lang="en-US" sz="1000" dirty="0">
                <a:solidFill>
                  <a:srgbClr val="018000"/>
                </a:solidFill>
              </a:rPr>
              <a:t>Aug 5</a:t>
            </a:r>
            <a:r>
              <a:rPr lang="en-US" sz="1000" baseline="30000" dirty="0">
                <a:solidFill>
                  <a:srgbClr val="018000"/>
                </a:solidFill>
              </a:rPr>
              <a:t>th </a:t>
            </a:r>
            <a:r>
              <a:rPr lang="mr-IN" sz="1000" dirty="0">
                <a:solidFill>
                  <a:srgbClr val="018000"/>
                </a:solidFill>
              </a:rPr>
              <a:t>–</a:t>
            </a:r>
            <a:r>
              <a:rPr lang="en-US" sz="1000" dirty="0">
                <a:solidFill>
                  <a:srgbClr val="018000"/>
                </a:solidFill>
              </a:rPr>
              <a:t> Sep 15</a:t>
            </a:r>
            <a:r>
              <a:rPr lang="en-US" sz="1000" baseline="30000" dirty="0">
                <a:solidFill>
                  <a:srgbClr val="018000"/>
                </a:solidFill>
              </a:rPr>
              <a:t>th</a:t>
            </a:r>
            <a:r>
              <a:rPr lang="en-US" sz="1000" dirty="0">
                <a:solidFill>
                  <a:srgbClr val="018000"/>
                </a:solidFill>
              </a:rPr>
              <a:t> </a:t>
            </a:r>
            <a:r>
              <a:rPr lang="mr-IN" sz="1000" dirty="0">
                <a:solidFill>
                  <a:srgbClr val="018000"/>
                </a:solidFill>
              </a:rPr>
              <a:t>–</a:t>
            </a:r>
            <a:r>
              <a:rPr lang="en-US" sz="1000" dirty="0">
                <a:solidFill>
                  <a:srgbClr val="018000"/>
                </a:solidFill>
              </a:rPr>
              <a:t> reinstall TPC</a:t>
            </a:r>
          </a:p>
          <a:p>
            <a:pPr defTabSz="457154"/>
            <a:r>
              <a:rPr lang="en-US" sz="1000" dirty="0">
                <a:solidFill>
                  <a:srgbClr val="018000"/>
                </a:solidFill>
              </a:rPr>
              <a:t>Cage insertion test, TPC moved to IP, adjusted and put back to parking position</a:t>
            </a:r>
          </a:p>
        </p:txBody>
      </p:sp>
      <p:sp>
        <p:nvSpPr>
          <p:cNvPr id="15" name="Right Brace 14"/>
          <p:cNvSpPr/>
          <p:nvPr/>
        </p:nvSpPr>
        <p:spPr>
          <a:xfrm>
            <a:off x="4814811" y="3304809"/>
            <a:ext cx="134911" cy="1118042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 defTabSz="457154"/>
            <a:endParaRPr lang="en-US" sz="1000">
              <a:solidFill>
                <a:srgbClr val="0C377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8298" y="2949150"/>
            <a:ext cx="3613599" cy="2462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defTabSz="457154"/>
            <a:r>
              <a:rPr lang="en-US" sz="1000" dirty="0">
                <a:solidFill>
                  <a:srgbClr val="FF0000"/>
                </a:solidFill>
              </a:rPr>
              <a:t>Oct 13</a:t>
            </a:r>
            <a:r>
              <a:rPr lang="en-US" sz="1000" baseline="30000" dirty="0">
                <a:solidFill>
                  <a:srgbClr val="FF0000"/>
                </a:solidFill>
              </a:rPr>
              <a:t>th</a:t>
            </a:r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mr-IN" sz="1000" dirty="0">
                <a:solidFill>
                  <a:srgbClr val="FF0000"/>
                </a:solidFill>
              </a:rPr>
              <a:t>–</a:t>
            </a:r>
            <a:r>
              <a:rPr lang="en-US" sz="1000" dirty="0">
                <a:solidFill>
                  <a:srgbClr val="FF0000"/>
                </a:solidFill>
              </a:rPr>
              <a:t> 16</a:t>
            </a:r>
            <a:r>
              <a:rPr lang="en-US" sz="1000" baseline="30000" dirty="0">
                <a:solidFill>
                  <a:srgbClr val="FF0000"/>
                </a:solidFill>
              </a:rPr>
              <a:t>th </a:t>
            </a:r>
            <a:r>
              <a:rPr lang="mr-IN" sz="1000" dirty="0">
                <a:solidFill>
                  <a:srgbClr val="FF0000"/>
                </a:solidFill>
              </a:rPr>
              <a:t>–</a:t>
            </a:r>
            <a:r>
              <a:rPr lang="en-US" sz="1000" dirty="0">
                <a:solidFill>
                  <a:srgbClr val="FF0000"/>
                </a:solidFill>
              </a:rPr>
              <a:t> move TPC to IP </a:t>
            </a:r>
            <a:r>
              <a:rPr lang="mr-IN" sz="1000" dirty="0">
                <a:solidFill>
                  <a:srgbClr val="FF0000"/>
                </a:solidFill>
              </a:rPr>
              <a:t>–</a:t>
            </a:r>
            <a:r>
              <a:rPr lang="en-US" sz="1000" dirty="0">
                <a:solidFill>
                  <a:srgbClr val="FF0000"/>
                </a:solidFill>
              </a:rPr>
              <a:t> start TPC connections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67139" y="3669679"/>
            <a:ext cx="2549219" cy="40010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defTabSz="457154"/>
            <a:r>
              <a:rPr lang="en-US" sz="1000" dirty="0">
                <a:solidFill>
                  <a:srgbClr val="0C377B"/>
                </a:solidFill>
              </a:rPr>
              <a:t>Oct 19</a:t>
            </a:r>
            <a:r>
              <a:rPr lang="en-US" sz="1000" baseline="30000" dirty="0">
                <a:solidFill>
                  <a:srgbClr val="0C377B"/>
                </a:solidFill>
              </a:rPr>
              <a:t>th </a:t>
            </a:r>
            <a:r>
              <a:rPr lang="mr-IN" sz="1000" dirty="0">
                <a:solidFill>
                  <a:srgbClr val="0C377B"/>
                </a:solidFill>
              </a:rPr>
              <a:t>–</a:t>
            </a:r>
            <a:r>
              <a:rPr lang="en-US" sz="1000" dirty="0">
                <a:solidFill>
                  <a:srgbClr val="0C377B"/>
                </a:solidFill>
              </a:rPr>
              <a:t> Nov 12</a:t>
            </a:r>
            <a:r>
              <a:rPr lang="en-US" sz="1000" baseline="30000" dirty="0">
                <a:solidFill>
                  <a:srgbClr val="0C377B"/>
                </a:solidFill>
              </a:rPr>
              <a:t>th </a:t>
            </a:r>
            <a:r>
              <a:rPr lang="mr-IN" sz="1000" dirty="0">
                <a:solidFill>
                  <a:srgbClr val="0C377B"/>
                </a:solidFill>
              </a:rPr>
              <a:t>–</a:t>
            </a:r>
            <a:r>
              <a:rPr lang="en-US" sz="1000" dirty="0">
                <a:solidFill>
                  <a:srgbClr val="0C377B"/>
                </a:solidFill>
              </a:rPr>
              <a:t> prepare </a:t>
            </a:r>
            <a:r>
              <a:rPr lang="en-US" sz="1000" dirty="0" err="1">
                <a:solidFill>
                  <a:srgbClr val="0C377B"/>
                </a:solidFill>
              </a:rPr>
              <a:t>miniframe</a:t>
            </a:r>
            <a:r>
              <a:rPr lang="en-US" sz="1000" dirty="0">
                <a:solidFill>
                  <a:srgbClr val="0C377B"/>
                </a:solidFill>
              </a:rPr>
              <a:t> installation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58495" y="4411609"/>
            <a:ext cx="2171847" cy="2462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defTabSz="457154"/>
            <a:r>
              <a:rPr lang="en-US" sz="1000" dirty="0">
                <a:solidFill>
                  <a:srgbClr val="FF0000"/>
                </a:solidFill>
              </a:rPr>
              <a:t>Nov 16</a:t>
            </a:r>
            <a:r>
              <a:rPr lang="en-US" sz="1000" baseline="30000" dirty="0">
                <a:solidFill>
                  <a:srgbClr val="FF0000"/>
                </a:solidFill>
              </a:rPr>
              <a:t>th</a:t>
            </a:r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mr-IN" sz="1000" dirty="0">
                <a:solidFill>
                  <a:srgbClr val="FF0000"/>
                </a:solidFill>
              </a:rPr>
              <a:t>–</a:t>
            </a:r>
            <a:r>
              <a:rPr lang="en-US" sz="1000" dirty="0">
                <a:solidFill>
                  <a:srgbClr val="FF0000"/>
                </a:solidFill>
              </a:rPr>
              <a:t> 17</a:t>
            </a:r>
            <a:r>
              <a:rPr lang="en-US" sz="1000" baseline="30000" dirty="0">
                <a:solidFill>
                  <a:srgbClr val="FF0000"/>
                </a:solidFill>
              </a:rPr>
              <a:t>th </a:t>
            </a:r>
            <a:r>
              <a:rPr lang="mr-IN" sz="1000" dirty="0">
                <a:solidFill>
                  <a:srgbClr val="FF0000"/>
                </a:solidFill>
              </a:rPr>
              <a:t>–</a:t>
            </a:r>
            <a:r>
              <a:rPr lang="en-US" sz="1000" dirty="0">
                <a:solidFill>
                  <a:srgbClr val="FF0000"/>
                </a:solidFill>
              </a:rPr>
              <a:t> reinstall </a:t>
            </a:r>
            <a:r>
              <a:rPr lang="en-US" sz="1000" dirty="0" err="1">
                <a:solidFill>
                  <a:srgbClr val="FF0000"/>
                </a:solidFill>
              </a:rPr>
              <a:t>miniframe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7105" y="928437"/>
            <a:ext cx="2466971" cy="25391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defTabSz="457154"/>
            <a:r>
              <a:rPr lang="en-US" sz="1000" dirty="0">
                <a:solidFill>
                  <a:srgbClr val="018000"/>
                </a:solidFill>
              </a:rPr>
              <a:t>Aug 4</a:t>
            </a:r>
            <a:r>
              <a:rPr lang="en-US" sz="1000" baseline="30000" dirty="0">
                <a:solidFill>
                  <a:srgbClr val="018000"/>
                </a:solidFill>
              </a:rPr>
              <a:t>th</a:t>
            </a:r>
            <a:r>
              <a:rPr lang="en-US" sz="1000" dirty="0">
                <a:solidFill>
                  <a:srgbClr val="018000"/>
                </a:solidFill>
              </a:rPr>
              <a:t> </a:t>
            </a:r>
            <a:r>
              <a:rPr lang="mr-IN" sz="1000" dirty="0">
                <a:solidFill>
                  <a:srgbClr val="018000"/>
                </a:solidFill>
              </a:rPr>
              <a:t>–</a:t>
            </a:r>
            <a:r>
              <a:rPr lang="en-US" sz="1000" dirty="0">
                <a:solidFill>
                  <a:srgbClr val="018000"/>
                </a:solidFill>
              </a:rPr>
              <a:t> transportation TPC to SX2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57105" y="2594873"/>
            <a:ext cx="3381314" cy="25391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42"/>
            <a:r>
              <a:rPr lang="en-US" sz="1000" dirty="0"/>
              <a:t>Sep 16</a:t>
            </a:r>
            <a:r>
              <a:rPr lang="en-US" sz="1000" baseline="30000" dirty="0"/>
              <a:t>th</a:t>
            </a:r>
            <a:r>
              <a:rPr lang="en-US" sz="1000" dirty="0"/>
              <a:t> </a:t>
            </a:r>
            <a:r>
              <a:rPr lang="mr-IN" sz="1000" dirty="0"/>
              <a:t>–</a:t>
            </a:r>
            <a:r>
              <a:rPr lang="en-US" sz="1000" dirty="0"/>
              <a:t> Oct 12</a:t>
            </a:r>
            <a:r>
              <a:rPr lang="en-US" sz="1000" baseline="30000" dirty="0"/>
              <a:t>th</a:t>
            </a:r>
            <a:r>
              <a:rPr lang="en-US" sz="1000" dirty="0"/>
              <a:t> install central beampipe</a:t>
            </a:r>
          </a:p>
        </p:txBody>
      </p: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52D83CDF-97E1-6241-87E2-1A41C96EC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133" y="4767267"/>
            <a:ext cx="6857811" cy="273844"/>
          </a:xfrm>
        </p:spPr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30" name="Date Placeholder 5">
            <a:extLst>
              <a:ext uri="{FF2B5EF4-FFF2-40B4-BE49-F238E27FC236}">
                <a16:creationId xmlns:a16="http://schemas.microsoft.com/office/drawing/2014/main" id="{CCCDE3F5-9D8F-434A-BCB0-253A1521F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66" rtl="0" eaLnBrk="1" latinLnBrk="0" hangingPunct="1">
              <a:defRPr sz="11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3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9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5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9.10.2020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latin typeface="Arial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3B9C712-6575-9C4E-B01F-D08899113A0B}"/>
              </a:ext>
            </a:extLst>
          </p:cNvPr>
          <p:cNvCxnSpPr>
            <a:cxnSpLocks/>
          </p:cNvCxnSpPr>
          <p:nvPr/>
        </p:nvCxnSpPr>
        <p:spPr>
          <a:xfrm>
            <a:off x="2547782" y="986913"/>
            <a:ext cx="0" cy="3648932"/>
          </a:xfrm>
          <a:prstGeom prst="line">
            <a:avLst/>
          </a:prstGeom>
          <a:ln w="19050" cmpd="sng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99580B52-B779-434E-882A-268273E59C2C}"/>
              </a:ext>
            </a:extLst>
          </p:cNvPr>
          <p:cNvSpPr/>
          <p:nvPr/>
        </p:nvSpPr>
        <p:spPr>
          <a:xfrm>
            <a:off x="2952189" y="4545398"/>
            <a:ext cx="513381" cy="1052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 defTabSz="457154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5CD729-D53F-9942-B27B-F20FE22684B8}"/>
              </a:ext>
            </a:extLst>
          </p:cNvPr>
          <p:cNvSpPr txBox="1"/>
          <p:nvPr/>
        </p:nvSpPr>
        <p:spPr>
          <a:xfrm>
            <a:off x="3527767" y="1029153"/>
            <a:ext cx="5261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v</a:t>
            </a:r>
            <a:r>
              <a:rPr lang="x-none" sz="1600" b="1">
                <a:solidFill>
                  <a:srgbClr val="FF0000"/>
                </a:solidFill>
              </a:rPr>
              <a:t>4</a:t>
            </a:r>
            <a:r>
              <a:rPr lang="en-US" sz="1600" b="1" dirty="0">
                <a:solidFill>
                  <a:srgbClr val="FF0000"/>
                </a:solidFill>
              </a:rPr>
              <a:t>2</a:t>
            </a:r>
            <a:endParaRPr lang="x-none" sz="1600" b="1" dirty="0">
              <a:solidFill>
                <a:srgbClr val="FF0000"/>
              </a:solidFill>
            </a:endParaRP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94FD1938-75EE-CD4F-B9AE-B159CCF303ED}"/>
              </a:ext>
            </a:extLst>
          </p:cNvPr>
          <p:cNvSpPr/>
          <p:nvPr/>
        </p:nvSpPr>
        <p:spPr>
          <a:xfrm>
            <a:off x="4814810" y="2545355"/>
            <a:ext cx="123487" cy="353494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 defTabSz="457154"/>
            <a:endParaRPr lang="en-US" sz="1000">
              <a:solidFill>
                <a:srgbClr val="0C377B"/>
              </a:solidFill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116C9B0F-9214-7245-86D3-9B49356CFA81}"/>
              </a:ext>
            </a:extLst>
          </p:cNvPr>
          <p:cNvSpPr/>
          <p:nvPr/>
        </p:nvSpPr>
        <p:spPr>
          <a:xfrm>
            <a:off x="4811209" y="2927272"/>
            <a:ext cx="134911" cy="311849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 defTabSz="457154"/>
            <a:endParaRPr lang="en-US" sz="100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7068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w42 – Wed 14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E31E09-49B1-104A-BA74-0F9E1CE107E5}"/>
              </a:ext>
            </a:extLst>
          </p:cNvPr>
          <p:cNvSpPr/>
          <p:nvPr/>
        </p:nvSpPr>
        <p:spPr>
          <a:xfrm>
            <a:off x="702657" y="542043"/>
            <a:ext cx="3029728" cy="30777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Move FIT-V0 to SXL2 (put in boxes)</a:t>
            </a:r>
            <a:endParaRPr lang="x-none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3B2D20-DDE1-6349-8F3C-549684C98FE4}"/>
              </a:ext>
            </a:extLst>
          </p:cNvPr>
          <p:cNvSpPr/>
          <p:nvPr/>
        </p:nvSpPr>
        <p:spPr>
          <a:xfrm>
            <a:off x="1417989" y="2146165"/>
            <a:ext cx="1226627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Open FIT</a:t>
            </a:r>
          </a:p>
          <a:p>
            <a:pPr algn="ctr"/>
            <a:r>
              <a:rPr lang="en-US" sz="1000" dirty="0"/>
              <a:t>(Lee)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7072123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w42 – Thu 15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4C3876-E5AD-A74D-8212-4F527822A9B2}"/>
              </a:ext>
            </a:extLst>
          </p:cNvPr>
          <p:cNvSpPr/>
          <p:nvPr/>
        </p:nvSpPr>
        <p:spPr>
          <a:xfrm>
            <a:off x="775139" y="2146165"/>
            <a:ext cx="1558754" cy="1020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Remove FIT mechanism and beampipe support (Lee)</a:t>
            </a:r>
            <a:endParaRPr lang="x-none" sz="1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83DF11-1B2F-ED41-AAD9-5C2B47F61936}"/>
              </a:ext>
            </a:extLst>
          </p:cNvPr>
          <p:cNvSpPr/>
          <p:nvPr/>
        </p:nvSpPr>
        <p:spPr>
          <a:xfrm>
            <a:off x="1390632" y="1397018"/>
            <a:ext cx="1180476" cy="5994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Modify ITS access structure (Cedric, Philippe)</a:t>
            </a:r>
            <a:endParaRPr lang="x-none" sz="1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917C32-F6F8-1340-B883-FE3F3558644F}"/>
              </a:ext>
            </a:extLst>
          </p:cNvPr>
          <p:cNvSpPr/>
          <p:nvPr/>
        </p:nvSpPr>
        <p:spPr>
          <a:xfrm>
            <a:off x="1388453" y="3362853"/>
            <a:ext cx="1180476" cy="5994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Modify ITS access structure (Cedric, Philippe)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8006689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planning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w42 – Fri 16 Oct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1B4782-0CEF-9244-BADC-AB058BB3DD59}"/>
              </a:ext>
            </a:extLst>
          </p:cNvPr>
          <p:cNvSpPr/>
          <p:nvPr/>
        </p:nvSpPr>
        <p:spPr>
          <a:xfrm>
            <a:off x="1390632" y="1397018"/>
            <a:ext cx="1180476" cy="5994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Modify ITS access structure (Cedric, Philippe)</a:t>
            </a:r>
            <a:endParaRPr lang="x-none" sz="1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194D0D4-25D7-DC4E-8D61-02E7882B6AE1}"/>
              </a:ext>
            </a:extLst>
          </p:cNvPr>
          <p:cNvSpPr/>
          <p:nvPr/>
        </p:nvSpPr>
        <p:spPr>
          <a:xfrm>
            <a:off x="1388453" y="3362853"/>
            <a:ext cx="1180476" cy="5994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noAutofit/>
          </a:bodyPr>
          <a:lstStyle/>
          <a:p>
            <a:pPr algn="ctr"/>
            <a:r>
              <a:rPr lang="en-US" sz="1000" dirty="0"/>
              <a:t>Modify ITS access structure (Cedric, Philippe)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2692767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DA4963D-7406-4146-901B-0AA08E7AF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02" y="863594"/>
            <a:ext cx="5818145" cy="36005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B5A176-0986-BE4A-84D9-6CECD338B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b="1" dirty="0"/>
              <a:t>Zoom on coming weeks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B905F1-3D0C-5E41-9915-2BC3BF82C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DE531-3F30-8348-A702-19A87D67D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6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28FFBA-578E-9145-A1F5-A6F1C1FA4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5FE167-A118-014A-BCDC-A7EC311FAD44}"/>
              </a:ext>
            </a:extLst>
          </p:cNvPr>
          <p:cNvCxnSpPr>
            <a:cxnSpLocks/>
          </p:cNvCxnSpPr>
          <p:nvPr/>
        </p:nvCxnSpPr>
        <p:spPr>
          <a:xfrm>
            <a:off x="3050403" y="1263011"/>
            <a:ext cx="0" cy="3192995"/>
          </a:xfrm>
          <a:prstGeom prst="line">
            <a:avLst/>
          </a:prstGeom>
          <a:ln w="19050" cmpd="sng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521996C-606F-6C46-84CF-3525675FF8F4}"/>
              </a:ext>
            </a:extLst>
          </p:cNvPr>
          <p:cNvSpPr txBox="1"/>
          <p:nvPr/>
        </p:nvSpPr>
        <p:spPr>
          <a:xfrm>
            <a:off x="6763637" y="1404953"/>
            <a:ext cx="2212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Move TPC to IP next Thursday, 15.10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D1B6B1-9ECB-E149-BD84-D0F7426C12A1}"/>
              </a:ext>
            </a:extLst>
          </p:cNvPr>
          <p:cNvSpPr/>
          <p:nvPr/>
        </p:nvSpPr>
        <p:spPr>
          <a:xfrm>
            <a:off x="3178613" y="1793487"/>
            <a:ext cx="287402" cy="1339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 defTabSz="457154"/>
            <a:endParaRPr lang="en-US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4395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5950D141-787C-9D4A-9B62-8EA4B363C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368" y="799541"/>
            <a:ext cx="5234992" cy="37541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B5A176-0986-BE4A-84D9-6CECD338B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b="1" dirty="0"/>
              <a:t>Miniframe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B905F1-3D0C-5E41-9915-2BC3BF82C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DE531-3F30-8348-A702-19A87D67D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7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28FFBA-578E-9145-A1F5-A6F1C1FA4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9.10.2020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5FE167-A118-014A-BCDC-A7EC311FAD44}"/>
              </a:ext>
            </a:extLst>
          </p:cNvPr>
          <p:cNvCxnSpPr>
            <a:cxnSpLocks/>
          </p:cNvCxnSpPr>
          <p:nvPr/>
        </p:nvCxnSpPr>
        <p:spPr>
          <a:xfrm>
            <a:off x="4265828" y="1216661"/>
            <a:ext cx="0" cy="3337006"/>
          </a:xfrm>
          <a:prstGeom prst="line">
            <a:avLst/>
          </a:prstGeom>
          <a:ln w="19050" cmpd="sng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493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1F7A04F2-66D7-614C-9CA3-C127A8373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460" y="756232"/>
            <a:ext cx="6327028" cy="38927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8FB75A-46BD-434C-BE85-46CF8909B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2400" b="1" dirty="0"/>
              <a:t>Detailed MFT and ITS installation plan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14F520-369C-2D41-A4BB-7D49B5DCF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planning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8E0BA9-150C-7745-8E0D-139F7ED14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8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8035E2A-8DE8-A343-8598-B7C481E54C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66" rtl="0" eaLnBrk="1" latinLnBrk="0" hangingPunct="1">
              <a:defRPr sz="11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3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9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5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9.10.2020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335693-434B-9146-B18E-19CD940BE77E}"/>
              </a:ext>
            </a:extLst>
          </p:cNvPr>
          <p:cNvSpPr txBox="1"/>
          <p:nvPr/>
        </p:nvSpPr>
        <p:spPr>
          <a:xfrm>
            <a:off x="4174380" y="4398440"/>
            <a:ext cx="117413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5w (work in </a:t>
            </a:r>
            <a:r>
              <a:rPr lang="en-US" sz="1000" b="1" dirty="0" err="1">
                <a:solidFill>
                  <a:srgbClr val="FF0000"/>
                </a:solidFill>
              </a:rPr>
              <a:t>miniframe</a:t>
            </a:r>
            <a:r>
              <a:rPr lang="en-US" sz="1000" b="1" dirty="0">
                <a:solidFill>
                  <a:srgbClr val="FF0000"/>
                </a:solidFill>
              </a:rPr>
              <a:t>)</a:t>
            </a:r>
            <a:endParaRPr lang="x-none" sz="100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E71A12-8E3C-1B4F-AF00-8965D7B1C846}"/>
              </a:ext>
            </a:extLst>
          </p:cNvPr>
          <p:cNvCxnSpPr>
            <a:cxnSpLocks/>
          </p:cNvCxnSpPr>
          <p:nvPr/>
        </p:nvCxnSpPr>
        <p:spPr>
          <a:xfrm>
            <a:off x="4461699" y="4409001"/>
            <a:ext cx="593222" cy="0"/>
          </a:xfrm>
          <a:prstGeom prst="line">
            <a:avLst/>
          </a:prstGeom>
          <a:ln w="19050" cmpd="sng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44D36E2-D8E2-374F-A394-2828E1C23AA1}"/>
              </a:ext>
            </a:extLst>
          </p:cNvPr>
          <p:cNvSpPr txBox="1"/>
          <p:nvPr/>
        </p:nvSpPr>
        <p:spPr>
          <a:xfrm>
            <a:off x="5348514" y="1233375"/>
            <a:ext cx="1903085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Mechanical integration tests</a:t>
            </a:r>
            <a:endParaRPr lang="x-none" sz="10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415950-1FEC-EE4A-95AA-AF11E97FE183}"/>
              </a:ext>
            </a:extLst>
          </p:cNvPr>
          <p:cNvSpPr txBox="1"/>
          <p:nvPr/>
        </p:nvSpPr>
        <p:spPr>
          <a:xfrm>
            <a:off x="7417496" y="2844197"/>
            <a:ext cx="1215397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ITS cooling plant</a:t>
            </a:r>
            <a:endParaRPr lang="x-none" sz="1000" b="1" dirty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73741AA-BD2D-7848-8D34-630007EAAFC9}"/>
              </a:ext>
            </a:extLst>
          </p:cNvPr>
          <p:cNvCxnSpPr>
            <a:cxnSpLocks/>
          </p:cNvCxnSpPr>
          <p:nvPr/>
        </p:nvCxnSpPr>
        <p:spPr>
          <a:xfrm flipH="1">
            <a:off x="3482173" y="1353091"/>
            <a:ext cx="1900484" cy="0"/>
          </a:xfrm>
          <a:prstGeom prst="straightConnector1">
            <a:avLst/>
          </a:prstGeom>
          <a:solidFill>
            <a:schemeClr val="bg1"/>
          </a:solidFill>
          <a:ln w="158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3476BC-006B-8D4F-A94D-0FC3BD2B4B6E}"/>
              </a:ext>
            </a:extLst>
          </p:cNvPr>
          <p:cNvCxnSpPr>
            <a:cxnSpLocks/>
          </p:cNvCxnSpPr>
          <p:nvPr/>
        </p:nvCxnSpPr>
        <p:spPr>
          <a:xfrm flipH="1">
            <a:off x="4937760" y="1347735"/>
            <a:ext cx="444897" cy="794574"/>
          </a:xfrm>
          <a:prstGeom prst="straightConnector1">
            <a:avLst/>
          </a:prstGeom>
          <a:solidFill>
            <a:schemeClr val="bg1"/>
          </a:solidFill>
          <a:ln w="158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Right Brace 34">
            <a:extLst>
              <a:ext uri="{FF2B5EF4-FFF2-40B4-BE49-F238E27FC236}">
                <a16:creationId xmlns:a16="http://schemas.microsoft.com/office/drawing/2014/main" id="{2F0E6F59-74FB-4A49-AF78-15CDD5E578DC}"/>
              </a:ext>
            </a:extLst>
          </p:cNvPr>
          <p:cNvSpPr/>
          <p:nvPr/>
        </p:nvSpPr>
        <p:spPr>
          <a:xfrm>
            <a:off x="7296999" y="2490651"/>
            <a:ext cx="120497" cy="1163974"/>
          </a:xfrm>
          <a:prstGeom prst="rightBrace">
            <a:avLst/>
          </a:prstGeom>
          <a:ln w="158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93928D-DFD5-F148-9E5E-7576B69FB0FE}"/>
              </a:ext>
            </a:extLst>
          </p:cNvPr>
          <p:cNvSpPr txBox="1"/>
          <p:nvPr/>
        </p:nvSpPr>
        <p:spPr>
          <a:xfrm>
            <a:off x="7417496" y="3773126"/>
            <a:ext cx="926857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ITS services</a:t>
            </a:r>
            <a:endParaRPr lang="x-none" sz="1000" b="1" dirty="0">
              <a:solidFill>
                <a:srgbClr val="FF0000"/>
              </a:solidFill>
            </a:endParaRP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57ADA09D-0C5B-1C4E-B089-245E216F11FE}"/>
              </a:ext>
            </a:extLst>
          </p:cNvPr>
          <p:cNvSpPr/>
          <p:nvPr/>
        </p:nvSpPr>
        <p:spPr>
          <a:xfrm>
            <a:off x="7299744" y="3681745"/>
            <a:ext cx="120498" cy="520141"/>
          </a:xfrm>
          <a:prstGeom prst="rightBrace">
            <a:avLst/>
          </a:prstGeom>
          <a:ln w="158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E305ED-EBE2-9A41-8299-EA91D95F6C25}"/>
              </a:ext>
            </a:extLst>
          </p:cNvPr>
          <p:cNvSpPr txBox="1"/>
          <p:nvPr/>
        </p:nvSpPr>
        <p:spPr>
          <a:xfrm>
            <a:off x="7417496" y="4316325"/>
            <a:ext cx="1093569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ITS installation</a:t>
            </a:r>
            <a:endParaRPr lang="x-none" sz="1000" b="1" dirty="0">
              <a:solidFill>
                <a:srgbClr val="FF0000"/>
              </a:solidFill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D951AD41-0341-BA4A-96CE-D6CDE88E7168}"/>
              </a:ext>
            </a:extLst>
          </p:cNvPr>
          <p:cNvSpPr/>
          <p:nvPr/>
        </p:nvSpPr>
        <p:spPr>
          <a:xfrm>
            <a:off x="7302488" y="4229006"/>
            <a:ext cx="117753" cy="419983"/>
          </a:xfrm>
          <a:prstGeom prst="rightBrace">
            <a:avLst/>
          </a:prstGeom>
          <a:ln w="158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226592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322"/>
            <a:ext cx="8226854" cy="536880"/>
          </a:xfrm>
        </p:spPr>
        <p:txBody>
          <a:bodyPr>
            <a:normAutofit/>
          </a:bodyPr>
          <a:lstStyle/>
          <a:p>
            <a:r>
              <a:rPr lang="en-US" sz="2400" b="1" dirty="0"/>
              <a:t>Key dates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1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LS2 planning meeting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4571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66" rtl="0" eaLnBrk="1" latinLnBrk="0" hangingPunct="1">
              <a:defRPr sz="11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3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9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5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6" algn="l" defTabSz="457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/>
              <a:t>9.10.2020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40000"/>
                  <a:lumOff val="6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080540"/>
              </p:ext>
            </p:extLst>
          </p:nvPr>
        </p:nvGraphicFramePr>
        <p:xfrm>
          <a:off x="309093" y="748969"/>
          <a:ext cx="8226854" cy="3733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6679">
                  <a:extLst>
                    <a:ext uri="{9D8B030D-6E8A-4147-A177-3AD203B41FA5}">
                      <a16:colId xmlns:a16="http://schemas.microsoft.com/office/drawing/2014/main" val="99892276"/>
                    </a:ext>
                  </a:extLst>
                </a:gridCol>
              </a:tblGrid>
              <a:tr h="221022">
                <a:tc>
                  <a:txBody>
                    <a:bodyPr/>
                    <a:lstStyle/>
                    <a:p>
                      <a:r>
                        <a:rPr lang="en-US" sz="1000" dirty="0"/>
                        <a:t>Activity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/>
                        <a:t>v42</a:t>
                      </a:r>
                      <a:endParaRPr lang="en-US" sz="1000" b="1" i="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18000"/>
                          </a:solidFill>
                        </a:rPr>
                        <a:t>Move TPC to SX2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18000"/>
                          </a:solidFill>
                        </a:rPr>
                        <a:t>4 Aug 2020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18000"/>
                          </a:solidFill>
                        </a:rPr>
                        <a:t>Install TPC</a:t>
                      </a:r>
                      <a:r>
                        <a:rPr lang="en-US" sz="1000" baseline="0" dirty="0">
                          <a:solidFill>
                            <a:srgbClr val="018000"/>
                          </a:solidFill>
                        </a:rPr>
                        <a:t> (parking position), cage insertion test</a:t>
                      </a:r>
                      <a:endParaRPr lang="en-US" sz="1000" dirty="0">
                        <a:solidFill>
                          <a:srgbClr val="018000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18000"/>
                          </a:solidFill>
                        </a:rPr>
                        <a:t>5 Aug </a:t>
                      </a:r>
                      <a:r>
                        <a:rPr lang="mr-IN" sz="1000" b="1" dirty="0">
                          <a:solidFill>
                            <a:srgbClr val="018000"/>
                          </a:solidFill>
                        </a:rPr>
                        <a:t>–</a:t>
                      </a:r>
                      <a:r>
                        <a:rPr lang="en-US" sz="1000" b="1" dirty="0">
                          <a:solidFill>
                            <a:srgbClr val="018000"/>
                          </a:solidFill>
                        </a:rPr>
                        <a:t> 15 Sep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dirty="0"/>
                        <a:t>Install central beampipe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16 Sep </a:t>
                      </a:r>
                      <a:r>
                        <a:rPr lang="mr-IN" sz="1000" b="1" dirty="0"/>
                        <a:t>–</a:t>
                      </a:r>
                      <a:r>
                        <a:rPr lang="en-US" sz="1000" b="1" dirty="0"/>
                        <a:t> 12 Oct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dirty="0"/>
                        <a:t>Move TPC to IP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13 – 16 Oct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dirty="0"/>
                        <a:t>Install Miniframe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16 – 17 Nov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dirty="0"/>
                        <a:t>FDD-C installation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1 – 26 Feb 2021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dirty="0"/>
                        <a:t>FDD-A installation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1 – 26 Feb 2021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2672287205"/>
                  </a:ext>
                </a:extLst>
              </a:tr>
              <a:tr h="342965">
                <a:tc>
                  <a:txBody>
                    <a:bodyPr/>
                    <a:lstStyle/>
                    <a:p>
                      <a:r>
                        <a:rPr lang="en-US" sz="1000" dirty="0"/>
                        <a:t>MFT &amp; FIT-C installation and checks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30 Nov 2020 – 22 Jan 2021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Disconnect MFT 12 Nov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2996331648"/>
                  </a:ext>
                </a:extLst>
              </a:tr>
              <a:tr h="342965">
                <a:tc>
                  <a:txBody>
                    <a:bodyPr/>
                    <a:lstStyle/>
                    <a:p>
                      <a:r>
                        <a:rPr lang="en-US" sz="1000" dirty="0"/>
                        <a:t>ITS installation and</a:t>
                      </a:r>
                      <a:r>
                        <a:rPr lang="en-US" sz="1000" baseline="0" dirty="0"/>
                        <a:t> checks</a:t>
                      </a:r>
                      <a:endParaRPr lang="en-US" sz="10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25 Jan – 21 May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Disconnect ITS 4 Jan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3737267688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dirty="0"/>
                        <a:t>FIT-A installation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24 – 28 May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926295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ITS &amp; MFT commissioning time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1 ½ months (6w)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2965">
                <a:tc>
                  <a:txBody>
                    <a:bodyPr/>
                    <a:lstStyle/>
                    <a:p>
                      <a:r>
                        <a:rPr lang="en-US" sz="1000" dirty="0"/>
                        <a:t>ALICE global commissioning time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3.5 months (16w)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1022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End of LS2 </a:t>
                      </a:r>
                      <a:r>
                        <a:rPr lang="mr-IN" sz="1000" b="1" dirty="0">
                          <a:solidFill>
                            <a:srgbClr val="FF0000"/>
                          </a:solidFill>
                        </a:rPr>
                        <a:t>–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 stop UX25 access </a:t>
                      </a:r>
                      <a:r>
                        <a:rPr lang="en-US" sz="1000" b="0" dirty="0">
                          <a:solidFill>
                            <a:srgbClr val="FF0000"/>
                          </a:solidFill>
                        </a:rPr>
                        <a:t>- baseline (contingency baseline option)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1 Feb 2022 (3 months)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3518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FF0000"/>
                          </a:solidFill>
                        </a:rPr>
                        <a:t>End of LS2 </a:t>
                      </a:r>
                      <a:r>
                        <a:rPr lang="mr-IN" sz="1000" b="0" dirty="0">
                          <a:solidFill>
                            <a:srgbClr val="FF0000"/>
                          </a:solidFill>
                        </a:rPr>
                        <a:t>–</a:t>
                      </a:r>
                      <a:r>
                        <a:rPr lang="en-US" sz="1000" b="0" dirty="0">
                          <a:solidFill>
                            <a:srgbClr val="FF0000"/>
                          </a:solidFill>
                        </a:rPr>
                        <a:t> stop UX25 access - option 1 (contingency option 1)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C377B"/>
                          </a:solidFill>
                        </a:rPr>
                        <a:t>1 Nov 2021 (0 months)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640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65470</TotalTime>
  <Words>3255</Words>
  <Application>Microsoft Macintosh PowerPoint</Application>
  <PresentationFormat>On-screen Show (16:9)</PresentationFormat>
  <Paragraphs>563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CERN_ENdept_Presentation_ArialFont copy</vt:lpstr>
      <vt:lpstr>2_CERN_ENdept_Presentation_ArialFont copy</vt:lpstr>
      <vt:lpstr>LS2 planning meeting</vt:lpstr>
      <vt:lpstr>COVID-19 news</vt:lpstr>
      <vt:lpstr>LHC LS2 Baseline V3.0   LHC-PM-MS-0018 v.3.0</vt:lpstr>
      <vt:lpstr>Current master schedule (v42)</vt:lpstr>
      <vt:lpstr>Detector installation sequence</vt:lpstr>
      <vt:lpstr>Zoom on coming weeks</vt:lpstr>
      <vt:lpstr>Miniframe</vt:lpstr>
      <vt:lpstr>Detailed MFT and ITS installation plan</vt:lpstr>
      <vt:lpstr>Key dates</vt:lpstr>
      <vt:lpstr>Cabling status</vt:lpstr>
      <vt:lpstr>Optical fibers (EN-EL)</vt:lpstr>
      <vt:lpstr>Cooling pipes status</vt:lpstr>
      <vt:lpstr>EN-CV interventions</vt:lpstr>
      <vt:lpstr>CR3 status (A.Augustinus)</vt:lpstr>
      <vt:lpstr>Consolidation Wiener LVPS</vt:lpstr>
      <vt:lpstr>Racks status</vt:lpstr>
      <vt:lpstr>Other activities</vt:lpstr>
      <vt:lpstr>L3 doors closure, magnet test</vt:lpstr>
      <vt:lpstr>Scaffoldings</vt:lpstr>
      <vt:lpstr>Day-by-day sequence w40</vt:lpstr>
      <vt:lpstr>UX25 activities w40 – Mon 28 Sep 2020</vt:lpstr>
      <vt:lpstr>UX25 activities w40 – Tue 29 Sep 2020</vt:lpstr>
      <vt:lpstr>UX25 activities w40 – Wed 30 Sep 2020</vt:lpstr>
      <vt:lpstr>UX25 activities w40 – Thu 1 Oct 2020</vt:lpstr>
      <vt:lpstr>UX25 activities w40 – Fri 2 Oct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Day-by-day sequence w41</vt:lpstr>
      <vt:lpstr>UX25 activities w41 – Mon 5 Oct 2020</vt:lpstr>
      <vt:lpstr>UX25 activities w41 – Tue 6 Oct 2020</vt:lpstr>
      <vt:lpstr>UX25 activities w41 – Wed 7 Oct 2020</vt:lpstr>
      <vt:lpstr>UX25 activities w41 – Thu 8 Oct 2020</vt:lpstr>
      <vt:lpstr>UX25 activities w41 – Fri 9 Oct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Day-by-day sequence w42</vt:lpstr>
      <vt:lpstr>UX25 activities w42 – Mon 12 Oct 2020</vt:lpstr>
      <vt:lpstr>UX25 activities w42 – Tue 13 Oct 2020</vt:lpstr>
      <vt:lpstr>UX25 activities w42 – Wed 14 Oct 2020</vt:lpstr>
      <vt:lpstr>UX25 activities w42 – Thu 15 Oct 2020</vt:lpstr>
      <vt:lpstr>UX25 activities w42 – Fri 16 Oct 2020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Microsoft Office User</cp:lastModifiedBy>
  <cp:revision>3392</cp:revision>
  <cp:lastPrinted>2020-08-25T06:13:55Z</cp:lastPrinted>
  <dcterms:created xsi:type="dcterms:W3CDTF">2015-09-21T14:29:13Z</dcterms:created>
  <dcterms:modified xsi:type="dcterms:W3CDTF">2020-10-09T09:09:19Z</dcterms:modified>
</cp:coreProperties>
</file>