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4"/>
  </p:notesMasterIdLst>
  <p:sldIdLst>
    <p:sldId id="258" r:id="rId2"/>
    <p:sldId id="619" r:id="rId3"/>
    <p:sldId id="663" r:id="rId4"/>
    <p:sldId id="623" r:id="rId5"/>
    <p:sldId id="641" r:id="rId6"/>
    <p:sldId id="664" r:id="rId7"/>
    <p:sldId id="649" r:id="rId8"/>
    <p:sldId id="648" r:id="rId9"/>
    <p:sldId id="665" r:id="rId10"/>
    <p:sldId id="650" r:id="rId11"/>
    <p:sldId id="541" r:id="rId12"/>
    <p:sldId id="666" r:id="rId13"/>
    <p:sldId id="284" r:id="rId14"/>
    <p:sldId id="300" r:id="rId15"/>
    <p:sldId id="264" r:id="rId16"/>
    <p:sldId id="318" r:id="rId17"/>
    <p:sldId id="315" r:id="rId18"/>
    <p:sldId id="314" r:id="rId19"/>
    <p:sldId id="667" r:id="rId20"/>
    <p:sldId id="661" r:id="rId21"/>
    <p:sldId id="653" r:id="rId22"/>
    <p:sldId id="659" r:id="rId2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906" y="144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41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B37392-2853-461A-A5CE-3D95FE855A23}" type="datetimeFigureOut">
              <a:rPr lang="pt-PT" smtClean="0"/>
              <a:t>25/11/2019</a:t>
            </a:fld>
            <a:endParaRPr lang="pt-PT"/>
          </a:p>
        </p:txBody>
      </p:sp>
      <p:sp>
        <p:nvSpPr>
          <p:cNvPr id="4" name="Marcador de Posição da Imagem do Diapositivo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25CA17-BEBD-4CD6-9EEF-7F8E91FEAE18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6328597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63F672-70BE-43A8-B2F8-10518F57870C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3033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 dirty="0"/>
              <a:t>Clique para editar o estilo de título do Modelo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14083D-062F-4F50-9C44-3639EA63F76D}" type="datetime1">
              <a:rPr lang="pt-PT" smtClean="0"/>
              <a:t>25/11/2019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PT" dirty="0"/>
              <a:t>NOME DO EVENTO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7F86A3B5-CCFB-47B3-B127-BACA444406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t="3816" r="66111" b="40069"/>
          <a:stretch/>
        </p:blipFill>
        <p:spPr>
          <a:xfrm>
            <a:off x="861698" y="464"/>
            <a:ext cx="8282302" cy="6857536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FFFD19FD-ABD2-4A28-83EC-DC333D51F167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93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2C5561F7-01DF-44EC-A739-4D5BEADA4463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3518" y="359884"/>
            <a:ext cx="5871532" cy="29357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349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056662-9E22-48E3-B089-13551C3451DD}" type="datetime1">
              <a:rPr lang="pt-PT" smtClean="0"/>
              <a:t>25/11/2019</a:t>
            </a:fld>
            <a:endParaRPr lang="pt-P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751044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7C6318-50C4-4A40-9CC6-D8E976827BC9}" type="datetime1">
              <a:rPr lang="pt-PT" smtClean="0"/>
              <a:t>25/11/2019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505761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PT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01FD1A-FE58-4439-AC85-A88774944088}" type="datetime1">
              <a:rPr lang="pt-PT" smtClean="0"/>
              <a:t>25/11/2019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62421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F15BF-7D2C-41DA-834F-DE31DD35432F}" type="datetime1">
              <a:rPr lang="pt-PT" smtClean="0"/>
              <a:t>25/11/2019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1563817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F7E27C-B923-4789-8808-9BD0708A5261}" type="datetime1">
              <a:rPr lang="pt-PT" smtClean="0"/>
              <a:t>25/11/2019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715571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:3 Arup Main Titl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27781" y="1390641"/>
            <a:ext cx="7833820" cy="683948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>
              <a:lnSpc>
                <a:spcPts val="4000"/>
              </a:lnSpc>
              <a:spcBef>
                <a:spcPts val="0"/>
              </a:spcBef>
              <a:defRPr sz="2850">
                <a:solidFill>
                  <a:schemeClr val="accent2"/>
                </a:solidFill>
                <a:latin typeface="Times New Roman"/>
                <a:cs typeface="Times New Roman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0" hasCustomPrompt="1"/>
          </p:nvPr>
        </p:nvSpPr>
        <p:spPr>
          <a:xfrm>
            <a:off x="829381" y="3822177"/>
            <a:ext cx="7832405" cy="346249"/>
          </a:xfrm>
          <a:prstGeom prst="rect">
            <a:avLst/>
          </a:prstGeom>
        </p:spPr>
        <p:txBody>
          <a:bodyPr vert="horz" lIns="0" tIns="0" rIns="0" bIns="0"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buNone/>
              <a:defRPr sz="1350" baseline="0">
                <a:latin typeface="Times New Roman"/>
                <a:cs typeface="Times New Roman"/>
              </a:defRPr>
            </a:lvl1pPr>
          </a:lstStyle>
          <a:p>
            <a:r>
              <a:rPr lang="en-US" sz="1800" dirty="0">
                <a:solidFill>
                  <a:schemeClr val="tx1"/>
                </a:solidFill>
              </a:rPr>
              <a:t>Click to edit master title style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410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ítulo e Objeto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tângulo 19">
            <a:extLst>
              <a:ext uri="{FF2B5EF4-FFF2-40B4-BE49-F238E27FC236}">
                <a16:creationId xmlns:a16="http://schemas.microsoft.com/office/drawing/2014/main" id="{B56423F6-E9ED-4991-A44A-8AE26B4D543B}"/>
              </a:ext>
            </a:extLst>
          </p:cNvPr>
          <p:cNvSpPr/>
          <p:nvPr userDrawn="1"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pt-PT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741866"/>
            <a:ext cx="7886700" cy="4435097"/>
          </a:xfrm>
        </p:spPr>
        <p:txBody>
          <a:bodyPr/>
          <a:lstStyle>
            <a:lvl1pPr marL="285750" indent="-28575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 lang="pt-PT" sz="1100" smtClean="0">
                <a:effectLst/>
              </a:defRPr>
            </a:lvl1pPr>
            <a:lvl2pPr marL="285750" indent="-28575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 lang="pt-PT" sz="1800" b="0" i="0" kern="1200" dirty="0">
                <a:solidFill>
                  <a:srgbClr val="717270"/>
                </a:solidFill>
                <a:effectLst/>
                <a:latin typeface="Trebuchet MS" panose="020B0603020202020204" pitchFamily="34" charset="0"/>
                <a:ea typeface="+mn-ea"/>
                <a:cs typeface="+mn-cs"/>
              </a:defRPr>
            </a:lvl2pPr>
            <a:lvl3pPr marL="285750" indent="-28575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 lang="pt-PT" sz="1800" b="0" i="0" kern="1200" dirty="0">
                <a:solidFill>
                  <a:srgbClr val="717270"/>
                </a:solidFill>
                <a:effectLst/>
                <a:latin typeface="Trebuchet MS" panose="020B0603020202020204" pitchFamily="34" charset="0"/>
                <a:ea typeface="+mn-ea"/>
                <a:cs typeface="+mn-cs"/>
              </a:defRPr>
            </a:lvl3pPr>
            <a:lvl4pPr marL="285750" indent="-28575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 lang="pt-PT" sz="1800" b="0" i="0" kern="1200" dirty="0">
                <a:solidFill>
                  <a:srgbClr val="717270"/>
                </a:solidFill>
                <a:effectLst/>
                <a:latin typeface="Trebuchet MS" panose="020B0603020202020204" pitchFamily="34" charset="0"/>
                <a:ea typeface="+mn-ea"/>
                <a:cs typeface="+mn-cs"/>
              </a:defRPr>
            </a:lvl4pPr>
            <a:lvl5pPr marL="285750" indent="-285750" algn="l" defTabSz="914400" rtl="0" eaLnBrk="1" latinLnBrk="0" hangingPunct="1">
              <a:lnSpc>
                <a:spcPct val="150000"/>
              </a:lnSpc>
              <a:spcBef>
                <a:spcPts val="1000"/>
              </a:spcBef>
              <a:buFont typeface="Courier New" panose="02070309020205020404" pitchFamily="49" charset="0"/>
              <a:buChar char="o"/>
              <a:defRPr lang="en-US" sz="1800" b="0" i="0" kern="1200" dirty="0">
                <a:solidFill>
                  <a:srgbClr val="717270"/>
                </a:solidFill>
                <a:effectLst/>
                <a:latin typeface="Trebuchet MS" panose="020B0603020202020204" pitchFamily="34" charset="0"/>
                <a:ea typeface="+mn-ea"/>
                <a:cs typeface="+mn-cs"/>
              </a:defRPr>
            </a:lvl5pPr>
          </a:lstStyle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pt-PT" b="0" i="0" dirty="0" err="1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Lorem</a:t>
            </a:r>
            <a:r>
              <a:rPr lang="pt-PT" b="0" i="0" dirty="0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 </a:t>
            </a:r>
            <a:r>
              <a:rPr lang="pt-PT" b="0" i="0" dirty="0" err="1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ipsum</a:t>
            </a:r>
            <a:r>
              <a:rPr lang="pt-PT" b="0" i="0" dirty="0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 </a:t>
            </a:r>
            <a:r>
              <a:rPr lang="pt-PT" b="0" i="0" dirty="0" err="1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dolor</a:t>
            </a:r>
            <a:r>
              <a:rPr lang="pt-PT" b="0" i="0" dirty="0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 </a:t>
            </a:r>
            <a:r>
              <a:rPr lang="pt-PT" b="0" i="0" dirty="0" err="1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sit</a:t>
            </a:r>
            <a:r>
              <a:rPr lang="pt-PT" b="0" i="0" dirty="0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 </a:t>
            </a:r>
            <a:r>
              <a:rPr lang="pt-PT" b="0" i="0" dirty="0" err="1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amet</a:t>
            </a:r>
            <a:r>
              <a:rPr lang="pt-PT" b="0" i="0" dirty="0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, </a:t>
            </a:r>
            <a:r>
              <a:rPr lang="pt-PT" b="0" i="0" dirty="0" err="1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consectetur</a:t>
            </a:r>
            <a:r>
              <a:rPr lang="pt-PT" b="0" i="0" dirty="0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 </a:t>
            </a:r>
            <a:r>
              <a:rPr lang="pt-PT" b="0" i="0" dirty="0" err="1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adipiscing</a:t>
            </a:r>
            <a:r>
              <a:rPr lang="pt-PT" b="0" i="0" dirty="0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 </a:t>
            </a:r>
            <a:r>
              <a:rPr lang="pt-PT" b="0" i="0" dirty="0" err="1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elit</a:t>
            </a:r>
            <a:r>
              <a:rPr lang="pt-PT" b="0" i="0" dirty="0">
                <a:solidFill>
                  <a:srgbClr val="717270"/>
                </a:solidFill>
                <a:effectLst/>
                <a:latin typeface="Trebuchet MS" panose="020B0603020202020204" pitchFamily="34" charset="0"/>
              </a:rPr>
              <a:t>. 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GB" b="0" i="0" dirty="0">
              <a:solidFill>
                <a:srgbClr val="000000"/>
              </a:solidFill>
              <a:effectLst/>
              <a:latin typeface="Open Sans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 dirty="0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A354293-553C-4FCA-AC5A-AE25C378860B}"/>
              </a:ext>
            </a:extLst>
          </p:cNvPr>
          <p:cNvSpPr/>
          <p:nvPr userDrawn="1"/>
        </p:nvSpPr>
        <p:spPr>
          <a:xfrm>
            <a:off x="0" y="0"/>
            <a:ext cx="9144000" cy="876609"/>
          </a:xfrm>
          <a:prstGeom prst="rect">
            <a:avLst/>
          </a:prstGeom>
          <a:solidFill>
            <a:srgbClr val="717270">
              <a:alpha val="51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5750" y="144479"/>
            <a:ext cx="5486400" cy="625474"/>
          </a:xfrm>
        </p:spPr>
        <p:txBody>
          <a:bodyPr>
            <a:noAutofit/>
          </a:bodyPr>
          <a:lstStyle>
            <a:lvl1pPr>
              <a:defRPr sz="2000" b="1" cap="all" baseline="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SUMÁRIO</a:t>
            </a:r>
            <a:endParaRPr lang="en-US" dirty="0"/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C307013E-E4FB-411A-94ED-6F07765502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020" y="-198773"/>
            <a:ext cx="1834230" cy="1294511"/>
          </a:xfrm>
          <a:prstGeom prst="rect">
            <a:avLst/>
          </a:prstGeom>
        </p:spPr>
      </p:pic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1FD4187C-2469-4677-A3A0-D94D23BA05C9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8650" y="1240217"/>
            <a:ext cx="7886700" cy="501649"/>
          </a:xfrm>
        </p:spPr>
        <p:txBody>
          <a:bodyPr/>
          <a:lstStyle>
            <a:lvl1pPr>
              <a:defRPr b="1">
                <a:solidFill>
                  <a:srgbClr val="00403B"/>
                </a:solidFill>
              </a:defRPr>
            </a:lvl1pPr>
            <a:lvl2pPr>
              <a:defRPr b="1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 b="1">
                <a:solidFill>
                  <a:schemeClr val="bg1">
                    <a:lumMod val="75000"/>
                  </a:schemeClr>
                </a:solidFill>
              </a:defRPr>
            </a:lvl3pPr>
            <a:lvl4pPr>
              <a:defRPr b="1">
                <a:solidFill>
                  <a:schemeClr val="bg1">
                    <a:lumMod val="75000"/>
                  </a:schemeClr>
                </a:solidFill>
              </a:defRPr>
            </a:lvl4pPr>
            <a:lvl5pPr>
              <a:defRPr b="1">
                <a:solidFill>
                  <a:schemeClr val="bg1">
                    <a:lumMod val="75000"/>
                  </a:schemeClr>
                </a:solidFill>
              </a:defRPr>
            </a:lvl5pPr>
          </a:lstStyle>
          <a:p>
            <a:pPr lvl="0"/>
            <a:r>
              <a:rPr lang="pt-PT" dirty="0"/>
              <a:t>Subtítulo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3EA64C-490B-4BB2-9DCC-DE0B4D60D3AF}" type="datetime1">
              <a:rPr lang="pt-PT" smtClean="0"/>
              <a:t>25/11/2019</a:t>
            </a:fld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1471832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Título e Obje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628650" y="1240217"/>
            <a:ext cx="7886700" cy="501649"/>
          </a:xfrm>
        </p:spPr>
        <p:txBody>
          <a:bodyPr/>
          <a:lstStyle>
            <a:lvl1pPr>
              <a:defRPr b="1">
                <a:solidFill>
                  <a:srgbClr val="00B287"/>
                </a:solidFill>
              </a:defRPr>
            </a:lvl1pPr>
            <a:lvl2pPr>
              <a:defRPr b="1">
                <a:solidFill>
                  <a:srgbClr val="00B287"/>
                </a:solidFill>
              </a:defRPr>
            </a:lvl2pPr>
            <a:lvl3pPr>
              <a:defRPr b="1">
                <a:solidFill>
                  <a:srgbClr val="00B287"/>
                </a:solidFill>
              </a:defRPr>
            </a:lvl3pPr>
            <a:lvl4pPr>
              <a:defRPr b="1">
                <a:solidFill>
                  <a:srgbClr val="00B287"/>
                </a:solidFill>
              </a:defRPr>
            </a:lvl4pPr>
            <a:lvl5pPr>
              <a:defRPr b="1">
                <a:solidFill>
                  <a:srgbClr val="00B287"/>
                </a:solidFill>
              </a:defRPr>
            </a:lvl5pPr>
          </a:lstStyle>
          <a:p>
            <a:pPr lvl="0"/>
            <a:r>
              <a:rPr lang="pt-PT" dirty="0"/>
              <a:t>Subtítulo</a:t>
            </a:r>
          </a:p>
          <a:p>
            <a:pPr lvl="1"/>
            <a:r>
              <a:rPr lang="pt-PT" dirty="0"/>
              <a:t>Segundo nível</a:t>
            </a:r>
          </a:p>
          <a:p>
            <a:pPr lvl="2"/>
            <a:r>
              <a:rPr lang="pt-PT" dirty="0"/>
              <a:t>Terceiro nível</a:t>
            </a:r>
          </a:p>
          <a:p>
            <a:pPr lvl="3"/>
            <a:r>
              <a:rPr lang="pt-PT" dirty="0"/>
              <a:t>Quarto nível</a:t>
            </a:r>
          </a:p>
          <a:p>
            <a:pPr lvl="4"/>
            <a:r>
              <a:rPr lang="pt-PT" dirty="0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D9C448-0DAD-4A0B-9979-8851DC2DF030}" type="datetime1">
              <a:rPr lang="pt-PT" smtClean="0"/>
              <a:t>25/11/2019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CA354293-553C-4FCA-AC5A-AE25C378860B}"/>
              </a:ext>
            </a:extLst>
          </p:cNvPr>
          <p:cNvSpPr/>
          <p:nvPr userDrawn="1"/>
        </p:nvSpPr>
        <p:spPr>
          <a:xfrm>
            <a:off x="0" y="0"/>
            <a:ext cx="9144000" cy="876609"/>
          </a:xfrm>
          <a:prstGeom prst="rect">
            <a:avLst/>
          </a:prstGeom>
          <a:solidFill>
            <a:srgbClr val="717270">
              <a:alpha val="51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85750" y="144479"/>
            <a:ext cx="5486400" cy="625474"/>
          </a:xfrm>
        </p:spPr>
        <p:txBody>
          <a:bodyPr>
            <a:noAutofit/>
          </a:bodyPr>
          <a:lstStyle>
            <a:lvl1pPr>
              <a:defRPr sz="2000" b="1" cap="all" baseline="0">
                <a:solidFill>
                  <a:schemeClr val="bg1"/>
                </a:solidFill>
              </a:defRPr>
            </a:lvl1pPr>
          </a:lstStyle>
          <a:p>
            <a:r>
              <a:rPr lang="pt-PT" dirty="0"/>
              <a:t>Título DO SLIDE</a:t>
            </a:r>
            <a:endParaRPr lang="en-US" dirty="0"/>
          </a:p>
        </p:txBody>
      </p:sp>
      <p:pic>
        <p:nvPicPr>
          <p:cNvPr id="17" name="Imagem 16">
            <a:extLst>
              <a:ext uri="{FF2B5EF4-FFF2-40B4-BE49-F238E27FC236}">
                <a16:creationId xmlns:a16="http://schemas.microsoft.com/office/drawing/2014/main" id="{C307013E-E4FB-411A-94ED-6F07765502F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020" y="-198773"/>
            <a:ext cx="1834230" cy="1294511"/>
          </a:xfrm>
          <a:prstGeom prst="rect">
            <a:avLst/>
          </a:prstGeom>
        </p:spPr>
      </p:pic>
      <p:sp>
        <p:nvSpPr>
          <p:cNvPr id="20" name="Retângulo 19">
            <a:extLst>
              <a:ext uri="{FF2B5EF4-FFF2-40B4-BE49-F238E27FC236}">
                <a16:creationId xmlns:a16="http://schemas.microsoft.com/office/drawing/2014/main" id="{B56423F6-E9ED-4991-A44A-8AE26B4D543B}"/>
              </a:ext>
            </a:extLst>
          </p:cNvPr>
          <p:cNvSpPr/>
          <p:nvPr userDrawn="1"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6336513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EFC3929-7B38-4E01-984B-6F3BF40C4C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7619-3779-4F22-87EB-13E6506C040E}" type="datetime1">
              <a:rPr lang="pt-PT" smtClean="0"/>
              <a:t>25/11/2019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A42E737-2D9E-4866-A1B1-35E6B1D926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538009-48C6-4579-9994-A03A148EE1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Fluxograma: Introdução Manual 12">
            <a:extLst>
              <a:ext uri="{FF2B5EF4-FFF2-40B4-BE49-F238E27FC236}">
                <a16:creationId xmlns:a16="http://schemas.microsoft.com/office/drawing/2014/main" id="{2913545D-66F6-4CF6-A30F-AC93AFD44518}"/>
              </a:ext>
            </a:extLst>
          </p:cNvPr>
          <p:cNvSpPr/>
          <p:nvPr userDrawn="1"/>
        </p:nvSpPr>
        <p:spPr>
          <a:xfrm rot="5400000" flipV="1">
            <a:off x="3294814" y="507165"/>
            <a:ext cx="5393827" cy="6304548"/>
          </a:xfrm>
          <a:prstGeom prst="flowChartManualInput">
            <a:avLst/>
          </a:prstGeom>
          <a:solidFill>
            <a:srgbClr val="7F7F7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18C1B2AA-81A5-47A2-9C5A-394138567BEE}"/>
              </a:ext>
            </a:extLst>
          </p:cNvPr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4D9C448-0DAD-4A0B-9979-8851DC2DF030}" type="datetime1">
              <a:rPr lang="pt-PT" smtClean="0"/>
              <a:pPr/>
              <a:t>25/11/2019</a:t>
            </a:fld>
            <a:endParaRPr lang="pt-PT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E643F21-78DB-4F83-9D38-C52BB3233C3F}"/>
              </a:ext>
            </a:extLst>
          </p:cNvPr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2" name="Retângulo 6">
            <a:extLst>
              <a:ext uri="{FF2B5EF4-FFF2-40B4-BE49-F238E27FC236}">
                <a16:creationId xmlns:a16="http://schemas.microsoft.com/office/drawing/2014/main" id="{6CCA3C4C-E448-4067-B553-FF416D880185}"/>
              </a:ext>
            </a:extLst>
          </p:cNvPr>
          <p:cNvSpPr/>
          <p:nvPr userDrawn="1"/>
        </p:nvSpPr>
        <p:spPr>
          <a:xfrm>
            <a:off x="0" y="0"/>
            <a:ext cx="9144000" cy="876609"/>
          </a:xfrm>
          <a:prstGeom prst="rect">
            <a:avLst/>
          </a:prstGeom>
          <a:solidFill>
            <a:srgbClr val="717270">
              <a:alpha val="51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id="{4C551A26-4532-4BC4-84C5-8BF05E6704EA}"/>
              </a:ext>
            </a:extLst>
          </p:cNvPr>
          <p:cNvSpPr txBox="1">
            <a:spLocks/>
          </p:cNvSpPr>
          <p:nvPr userDrawn="1"/>
        </p:nvSpPr>
        <p:spPr>
          <a:xfrm>
            <a:off x="285750" y="144479"/>
            <a:ext cx="54864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/>
              <a:t>Título DO SLIDE</a:t>
            </a:r>
            <a:endParaRPr lang="en-US" dirty="0"/>
          </a:p>
        </p:txBody>
      </p:sp>
      <p:pic>
        <p:nvPicPr>
          <p:cNvPr id="14" name="Imagem 16">
            <a:extLst>
              <a:ext uri="{FF2B5EF4-FFF2-40B4-BE49-F238E27FC236}">
                <a16:creationId xmlns:a16="http://schemas.microsoft.com/office/drawing/2014/main" id="{9052187A-73F4-4C34-831F-6064EEC50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020" y="-198773"/>
            <a:ext cx="1834230" cy="1294511"/>
          </a:xfrm>
          <a:prstGeom prst="rect">
            <a:avLst/>
          </a:prstGeom>
        </p:spPr>
      </p:pic>
      <p:sp>
        <p:nvSpPr>
          <p:cNvPr id="15" name="Retângulo 19">
            <a:extLst>
              <a:ext uri="{FF2B5EF4-FFF2-40B4-BE49-F238E27FC236}">
                <a16:creationId xmlns:a16="http://schemas.microsoft.com/office/drawing/2014/main" id="{37892B40-46B8-45F5-A211-3C9C0D7086FA}"/>
              </a:ext>
            </a:extLst>
          </p:cNvPr>
          <p:cNvSpPr/>
          <p:nvPr userDrawn="1"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903571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6EAC51-17C2-4489-A284-B4327DFFF9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7619-3779-4F22-87EB-13E6506C040E}" type="datetime1">
              <a:rPr lang="pt-PT" smtClean="0"/>
              <a:t>25/11/2019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EF96D23-13C8-4E9D-AE7D-0C8506F7E5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8CD738-15A3-4B10-AEC9-0C01DB43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6" name="Fluxograma: Introdução Manual 6">
            <a:extLst>
              <a:ext uri="{FF2B5EF4-FFF2-40B4-BE49-F238E27FC236}">
                <a16:creationId xmlns:a16="http://schemas.microsoft.com/office/drawing/2014/main" id="{21B6B0AC-0187-42B8-BD4E-4085FC2FCB7B}"/>
              </a:ext>
            </a:extLst>
          </p:cNvPr>
          <p:cNvSpPr/>
          <p:nvPr userDrawn="1"/>
        </p:nvSpPr>
        <p:spPr>
          <a:xfrm rot="5400000">
            <a:off x="60978" y="901545"/>
            <a:ext cx="5393827" cy="5515788"/>
          </a:xfrm>
          <a:prstGeom prst="flowChartManualInput">
            <a:avLst/>
          </a:prstGeom>
          <a:solidFill>
            <a:srgbClr val="7F7F7F">
              <a:alpha val="10196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D30B58BE-7840-48CB-AA38-30FA7DEB7CAE}"/>
              </a:ext>
            </a:extLst>
          </p:cNvPr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9D7619-3779-4F22-87EB-13E6506C040E}" type="datetime1">
              <a:rPr lang="pt-PT" smtClean="0"/>
              <a:pPr/>
              <a:t>25/11/2019</a:t>
            </a:fld>
            <a:endParaRPr lang="pt-PT"/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48DC0D40-FD7A-4EF4-8D83-CC5F56368570}"/>
              </a:ext>
            </a:extLst>
          </p:cNvPr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D517CD25-4B0C-403E-B0BD-EBBEF5F72C10}"/>
              </a:ext>
            </a:extLst>
          </p:cNvPr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4D9C448-0DAD-4A0B-9979-8851DC2DF030}" type="datetime1">
              <a:rPr lang="pt-PT" smtClean="0"/>
              <a:pPr/>
              <a:t>25/11/2019</a:t>
            </a:fld>
            <a:endParaRPr lang="pt-PT"/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4A2FF437-B770-45E4-935F-1CC73BE31E62}"/>
              </a:ext>
            </a:extLst>
          </p:cNvPr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1" name="Retângulo 6">
            <a:extLst>
              <a:ext uri="{FF2B5EF4-FFF2-40B4-BE49-F238E27FC236}">
                <a16:creationId xmlns:a16="http://schemas.microsoft.com/office/drawing/2014/main" id="{EC4A0864-90D2-44C5-83AB-32B8A1F44DBC}"/>
              </a:ext>
            </a:extLst>
          </p:cNvPr>
          <p:cNvSpPr/>
          <p:nvPr userDrawn="1"/>
        </p:nvSpPr>
        <p:spPr>
          <a:xfrm>
            <a:off x="0" y="0"/>
            <a:ext cx="9144000" cy="876609"/>
          </a:xfrm>
          <a:prstGeom prst="rect">
            <a:avLst/>
          </a:prstGeom>
          <a:solidFill>
            <a:srgbClr val="717270">
              <a:alpha val="51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C79C4B5B-9A31-4972-A5BF-B295814893B1}"/>
              </a:ext>
            </a:extLst>
          </p:cNvPr>
          <p:cNvSpPr txBox="1">
            <a:spLocks/>
          </p:cNvSpPr>
          <p:nvPr userDrawn="1"/>
        </p:nvSpPr>
        <p:spPr>
          <a:xfrm>
            <a:off x="285750" y="144479"/>
            <a:ext cx="54864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/>
              <a:t>Título DO SLIDE</a:t>
            </a:r>
            <a:endParaRPr lang="en-US" dirty="0"/>
          </a:p>
        </p:txBody>
      </p:sp>
      <p:pic>
        <p:nvPicPr>
          <p:cNvPr id="13" name="Imagem 16">
            <a:extLst>
              <a:ext uri="{FF2B5EF4-FFF2-40B4-BE49-F238E27FC236}">
                <a16:creationId xmlns:a16="http://schemas.microsoft.com/office/drawing/2014/main" id="{FECBBB34-13AC-43B1-8FAE-220B18A0E1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020" y="-198773"/>
            <a:ext cx="1834230" cy="1294511"/>
          </a:xfrm>
          <a:prstGeom prst="rect">
            <a:avLst/>
          </a:prstGeom>
        </p:spPr>
      </p:pic>
      <p:sp>
        <p:nvSpPr>
          <p:cNvPr id="14" name="Retângulo 19">
            <a:extLst>
              <a:ext uri="{FF2B5EF4-FFF2-40B4-BE49-F238E27FC236}">
                <a16:creationId xmlns:a16="http://schemas.microsoft.com/office/drawing/2014/main" id="{28B2A058-079E-41BC-AE15-22973BD7562B}"/>
              </a:ext>
            </a:extLst>
          </p:cNvPr>
          <p:cNvSpPr/>
          <p:nvPr userDrawn="1"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75838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0943363-6729-4158-885A-2AD245093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D7619-3779-4F22-87EB-13E6506C040E}" type="datetime1">
              <a:rPr lang="pt-PT" smtClean="0"/>
              <a:t>25/11/2019</a:t>
            </a:fld>
            <a:endParaRPr lang="pt-P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0B36C9E-65DE-413D-8754-F8831585F7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78CC77A-8192-414F-BDAC-34EE16AF0C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  <p:cxnSp>
        <p:nvCxnSpPr>
          <p:cNvPr id="8" name="Conexão reta 6">
            <a:extLst>
              <a:ext uri="{FF2B5EF4-FFF2-40B4-BE49-F238E27FC236}">
                <a16:creationId xmlns:a16="http://schemas.microsoft.com/office/drawing/2014/main" id="{028A85C3-9140-4B28-BE33-7E88CA84B90B}"/>
              </a:ext>
            </a:extLst>
          </p:cNvPr>
          <p:cNvCxnSpPr>
            <a:cxnSpLocks/>
          </p:cNvCxnSpPr>
          <p:nvPr userDrawn="1"/>
        </p:nvCxnSpPr>
        <p:spPr>
          <a:xfrm>
            <a:off x="5759354" y="2371841"/>
            <a:ext cx="2892829" cy="0"/>
          </a:xfrm>
          <a:prstGeom prst="line">
            <a:avLst/>
          </a:prstGeom>
          <a:ln>
            <a:solidFill>
              <a:srgbClr val="00B2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exão reta 11">
            <a:extLst>
              <a:ext uri="{FF2B5EF4-FFF2-40B4-BE49-F238E27FC236}">
                <a16:creationId xmlns:a16="http://schemas.microsoft.com/office/drawing/2014/main" id="{BC68D451-9160-421A-8C6F-3D6783331B4C}"/>
              </a:ext>
            </a:extLst>
          </p:cNvPr>
          <p:cNvCxnSpPr>
            <a:cxnSpLocks/>
          </p:cNvCxnSpPr>
          <p:nvPr userDrawn="1"/>
        </p:nvCxnSpPr>
        <p:spPr>
          <a:xfrm>
            <a:off x="5759354" y="5413745"/>
            <a:ext cx="2892829" cy="0"/>
          </a:xfrm>
          <a:prstGeom prst="line">
            <a:avLst/>
          </a:prstGeom>
          <a:ln>
            <a:solidFill>
              <a:srgbClr val="00B28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BD0586CB-FFA5-485E-AC01-DA95F7440269}"/>
              </a:ext>
            </a:extLst>
          </p:cNvPr>
          <p:cNvSpPr/>
          <p:nvPr userDrawn="1"/>
        </p:nvSpPr>
        <p:spPr>
          <a:xfrm>
            <a:off x="491817" y="2361934"/>
            <a:ext cx="4610535" cy="3051811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DFC3512B-2206-4290-87AC-A886C6E7B553}"/>
              </a:ext>
            </a:extLst>
          </p:cNvPr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9D7619-3779-4F22-87EB-13E6506C040E}" type="datetime1">
              <a:rPr lang="pt-PT" smtClean="0"/>
              <a:pPr/>
              <a:t>25/11/2019</a:t>
            </a:fld>
            <a:endParaRPr lang="pt-PT"/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E12D966D-8630-4B87-9C23-570A3CCE5AEF}"/>
              </a:ext>
            </a:extLst>
          </p:cNvPr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EB34C293-A16C-4AB4-9C5A-E3D3168F1379}"/>
              </a:ext>
            </a:extLst>
          </p:cNvPr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19D7619-3779-4F22-87EB-13E6506C040E}" type="datetime1">
              <a:rPr lang="pt-PT" smtClean="0"/>
              <a:pPr/>
              <a:t>25/11/2019</a:t>
            </a:fld>
            <a:endParaRPr lang="pt-PT"/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89CC20A0-3948-4D30-804F-9D062D81C75B}"/>
              </a:ext>
            </a:extLst>
          </p:cNvPr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7" name="Date Placeholder 3">
            <a:extLst>
              <a:ext uri="{FF2B5EF4-FFF2-40B4-BE49-F238E27FC236}">
                <a16:creationId xmlns:a16="http://schemas.microsoft.com/office/drawing/2014/main" id="{43ACF89F-D7A3-45FB-87A9-E0B2A5D19084}"/>
              </a:ext>
            </a:extLst>
          </p:cNvPr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4D9C448-0DAD-4A0B-9979-8851DC2DF030}" type="datetime1">
              <a:rPr lang="pt-PT" smtClean="0"/>
              <a:pPr/>
              <a:t>25/11/2019</a:t>
            </a:fld>
            <a:endParaRPr lang="pt-PT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F0AE953D-2075-4CEE-8846-1727C7287B35}"/>
              </a:ext>
            </a:extLst>
          </p:cNvPr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  <p:sp>
        <p:nvSpPr>
          <p:cNvPr id="19" name="Retângulo 6">
            <a:extLst>
              <a:ext uri="{FF2B5EF4-FFF2-40B4-BE49-F238E27FC236}">
                <a16:creationId xmlns:a16="http://schemas.microsoft.com/office/drawing/2014/main" id="{5A51B155-48C5-4CC5-B8E4-D00515551C04}"/>
              </a:ext>
            </a:extLst>
          </p:cNvPr>
          <p:cNvSpPr/>
          <p:nvPr userDrawn="1"/>
        </p:nvSpPr>
        <p:spPr>
          <a:xfrm>
            <a:off x="0" y="0"/>
            <a:ext cx="9144000" cy="876609"/>
          </a:xfrm>
          <a:prstGeom prst="rect">
            <a:avLst/>
          </a:prstGeom>
          <a:solidFill>
            <a:srgbClr val="717270">
              <a:alpha val="51000"/>
            </a:srgb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5F00F356-B959-4200-AEE0-0AED9CC8F551}"/>
              </a:ext>
            </a:extLst>
          </p:cNvPr>
          <p:cNvSpPr txBox="1">
            <a:spLocks/>
          </p:cNvSpPr>
          <p:nvPr userDrawn="1"/>
        </p:nvSpPr>
        <p:spPr>
          <a:xfrm>
            <a:off x="285750" y="144479"/>
            <a:ext cx="54864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/>
              <a:t>Título DO SLIDE</a:t>
            </a:r>
            <a:endParaRPr lang="en-US" dirty="0"/>
          </a:p>
        </p:txBody>
      </p:sp>
      <p:pic>
        <p:nvPicPr>
          <p:cNvPr id="21" name="Imagem 16">
            <a:extLst>
              <a:ext uri="{FF2B5EF4-FFF2-40B4-BE49-F238E27FC236}">
                <a16:creationId xmlns:a16="http://schemas.microsoft.com/office/drawing/2014/main" id="{023F907A-DB47-40A8-AA0C-262425C5499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4020" y="-198773"/>
            <a:ext cx="1834230" cy="1294511"/>
          </a:xfrm>
          <a:prstGeom prst="rect">
            <a:avLst/>
          </a:prstGeom>
        </p:spPr>
      </p:pic>
      <p:sp>
        <p:nvSpPr>
          <p:cNvPr id="22" name="Retângulo 19">
            <a:extLst>
              <a:ext uri="{FF2B5EF4-FFF2-40B4-BE49-F238E27FC236}">
                <a16:creationId xmlns:a16="http://schemas.microsoft.com/office/drawing/2014/main" id="{A2EBDC41-C941-4E96-AAC0-8A55AF4BA5AB}"/>
              </a:ext>
            </a:extLst>
          </p:cNvPr>
          <p:cNvSpPr/>
          <p:nvPr userDrawn="1"/>
        </p:nvSpPr>
        <p:spPr>
          <a:xfrm>
            <a:off x="0" y="6356351"/>
            <a:ext cx="9144000" cy="501649"/>
          </a:xfrm>
          <a:prstGeom prst="rect">
            <a:avLst/>
          </a:prstGeom>
          <a:solidFill>
            <a:schemeClr val="bg1">
              <a:lumMod val="75000"/>
              <a:alpha val="6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24" name="Content Placeholder 2">
            <a:extLst>
              <a:ext uri="{FF2B5EF4-FFF2-40B4-BE49-F238E27FC236}">
                <a16:creationId xmlns:a16="http://schemas.microsoft.com/office/drawing/2014/main" id="{BE7287A0-074A-465F-B723-DE298924A261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91817" y="1222233"/>
            <a:ext cx="7886700" cy="501649"/>
          </a:xfrm>
        </p:spPr>
        <p:txBody>
          <a:bodyPr/>
          <a:lstStyle>
            <a:lvl1pPr>
              <a:defRPr b="1">
                <a:solidFill>
                  <a:srgbClr val="00B287"/>
                </a:solidFill>
              </a:defRPr>
            </a:lvl1pPr>
            <a:lvl2pPr>
              <a:defRPr b="1">
                <a:solidFill>
                  <a:srgbClr val="00B287"/>
                </a:solidFill>
              </a:defRPr>
            </a:lvl2pPr>
            <a:lvl3pPr>
              <a:defRPr b="1">
                <a:solidFill>
                  <a:srgbClr val="00B287"/>
                </a:solidFill>
              </a:defRPr>
            </a:lvl3pPr>
            <a:lvl4pPr>
              <a:defRPr b="1">
                <a:solidFill>
                  <a:srgbClr val="00B287"/>
                </a:solidFill>
              </a:defRPr>
            </a:lvl4pPr>
            <a:lvl5pPr>
              <a:defRPr b="1">
                <a:solidFill>
                  <a:srgbClr val="00B287"/>
                </a:solidFill>
              </a:defRPr>
            </a:lvl5pPr>
          </a:lstStyle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429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748A2E-DEF9-4519-989F-D253ADE7918B}" type="datetime1">
              <a:rPr lang="pt-PT" smtClean="0"/>
              <a:t>25/11/2019</a:t>
            </a:fld>
            <a:endParaRPr lang="pt-P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991796BB-75CF-4B0F-8C13-26E885CEC2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17" r="62891" b="40064"/>
          <a:stretch/>
        </p:blipFill>
        <p:spPr>
          <a:xfrm>
            <a:off x="74471" y="0"/>
            <a:ext cx="9069529" cy="6858000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AE1F29A0-754F-4B2A-A2BC-6C9F2C1A25D6}"/>
              </a:ext>
            </a:extLst>
          </p:cNvPr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alpha val="87000"/>
            </a:schemeClr>
          </a:solidFill>
          <a:ln w="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2672334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600FE0-A1DA-4565-BE27-847DDD579177}" type="datetime1">
              <a:rPr lang="pt-PT" smtClean="0"/>
              <a:t>25/11/2019</a:t>
            </a:fld>
            <a:endParaRPr lang="pt-P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9168389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Editar os estilos de texto do Modelo Global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798F59-4FE8-4486-ADC2-05CA6E8B87E6}" type="datetime1">
              <a:rPr lang="pt-PT" smtClean="0"/>
              <a:t>25/11/2019</a:t>
            </a:fld>
            <a:endParaRPr lang="pt-P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685487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Editar os estilos de texto do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A19D7619-3779-4F22-87EB-13E6506C040E}" type="datetime1">
              <a:rPr lang="pt-PT" smtClean="0"/>
              <a:t>25/11/2019</a:t>
            </a:fld>
            <a:endParaRPr lang="pt-P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endParaRPr lang="pt-P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rebuchet MS" panose="020B0603020202020204" pitchFamily="34" charset="0"/>
              </a:defRPr>
            </a:lvl1pPr>
          </a:lstStyle>
          <a:p>
            <a:fld id="{BB07F229-46FC-4F9A-98E9-E7C9A18183E3}" type="slidenum">
              <a:rPr lang="pt-PT" smtClean="0"/>
              <a:pPr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210638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Trebuchet MS" panose="020B060302020202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Trebuchet MS" panose="020B0603020202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Jose.antao@ani.pt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12" Type="http://schemas.openxmlformats.org/officeDocument/2006/relationships/image" Target="../media/image31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jpeg"/><Relationship Id="rId11" Type="http://schemas.openxmlformats.org/officeDocument/2006/relationships/image" Target="../media/image30.jpeg"/><Relationship Id="rId5" Type="http://schemas.openxmlformats.org/officeDocument/2006/relationships/image" Target="../media/image24.jpeg"/><Relationship Id="rId10" Type="http://schemas.openxmlformats.org/officeDocument/2006/relationships/image" Target="../media/image29.pn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7.jpg"/><Relationship Id="rId11" Type="http://schemas.openxmlformats.org/officeDocument/2006/relationships/image" Target="../media/image42.png"/><Relationship Id="rId5" Type="http://schemas.openxmlformats.org/officeDocument/2006/relationships/image" Target="../media/image36.png"/><Relationship Id="rId10" Type="http://schemas.openxmlformats.org/officeDocument/2006/relationships/image" Target="../media/image41.png"/><Relationship Id="rId4" Type="http://schemas.openxmlformats.org/officeDocument/2006/relationships/image" Target="../media/image35.jpeg"/><Relationship Id="rId9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ângulo 1">
            <a:extLst>
              <a:ext uri="{FF2B5EF4-FFF2-40B4-BE49-F238E27FC236}">
                <a16:creationId xmlns:a16="http://schemas.microsoft.com/office/drawing/2014/main" id="{70C8B414-D59A-4FE8-AF4B-847A3F6BD4A7}"/>
              </a:ext>
            </a:extLst>
          </p:cNvPr>
          <p:cNvSpPr/>
          <p:nvPr/>
        </p:nvSpPr>
        <p:spPr>
          <a:xfrm>
            <a:off x="738686" y="3045364"/>
            <a:ext cx="8174405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3200" b="1" i="0" u="none" strike="noStrike" kern="1200" cap="all" spc="0" normalizeH="0" baseline="0" noProof="0" dirty="0">
                <a:ln>
                  <a:noFill/>
                </a:ln>
                <a:solidFill>
                  <a:srgbClr val="00403B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t>CERN</a:t>
            </a:r>
            <a:endParaRPr lang="pt-PT" sz="3200" b="1" cap="all" baseline="30000" dirty="0">
              <a:solidFill>
                <a:srgbClr val="00403B"/>
              </a:solidFill>
              <a:latin typeface="Trebuchet MS" panose="020B0603020202020204" pitchFamily="34" charset="0"/>
              <a:cs typeface="Arial" panose="020B0604020202020204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2800" b="0" i="0" u="none" strike="noStrike" kern="1200" cap="all" spc="0" normalizeH="0" baseline="0" noProof="0" dirty="0">
                <a:ln>
                  <a:noFill/>
                </a:ln>
                <a:solidFill>
                  <a:srgbClr val="00403B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t>oportunidades industriais para </a:t>
            </a:r>
            <a:r>
              <a:rPr kumimoji="0" lang="pt-PT" sz="2800" b="0" i="0" u="none" strike="noStrike" kern="1200" cap="all" spc="0" normalizeH="0" baseline="0" noProof="0" dirty="0" err="1">
                <a:ln>
                  <a:noFill/>
                </a:ln>
                <a:solidFill>
                  <a:srgbClr val="00403B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Arial" panose="020B0604020202020204" pitchFamily="34" charset="0"/>
              </a:rPr>
              <a:t>portugal</a:t>
            </a:r>
            <a:endParaRPr kumimoji="0" lang="pt-PT" sz="3200" b="0" i="0" u="none" strike="noStrike" kern="1200" cap="all" spc="0" normalizeH="0" baseline="0" noProof="0" dirty="0">
              <a:ln>
                <a:noFill/>
              </a:ln>
              <a:solidFill>
                <a:srgbClr val="00403B"/>
              </a:solidFill>
              <a:effectLst/>
              <a:uLnTx/>
              <a:uFillTx/>
              <a:latin typeface="Trebuchet MS" panose="020B0603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7885EEF0-D610-4D5F-A35E-8188DEB0E9D1}"/>
              </a:ext>
            </a:extLst>
          </p:cNvPr>
          <p:cNvSpPr/>
          <p:nvPr/>
        </p:nvSpPr>
        <p:spPr>
          <a:xfrm>
            <a:off x="1938528" y="5974896"/>
            <a:ext cx="591783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1" i="0" u="none" strike="noStrike" kern="1200" cap="none" spc="0" normalizeH="0" baseline="0" noProof="0" dirty="0">
                <a:ln>
                  <a:noFill/>
                </a:ln>
                <a:solidFill>
                  <a:srgbClr val="00403B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Lisboa</a:t>
            </a:r>
          </a:p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400" b="1" i="0" u="none" strike="noStrike" kern="1200" cap="none" spc="0" normalizeH="0" baseline="0" noProof="0" dirty="0">
                <a:ln>
                  <a:noFill/>
                </a:ln>
                <a:solidFill>
                  <a:srgbClr val="00B287"/>
                </a:solidFill>
                <a:effectLst/>
                <a:uLnTx/>
                <a:uFillTx/>
                <a:latin typeface="Trebuchet MS" panose="020B0603020202020204" pitchFamily="34" charset="0"/>
                <a:ea typeface="+mn-ea"/>
                <a:cs typeface="+mn-cs"/>
              </a:rPr>
              <a:t>25/11/2019</a:t>
            </a:r>
          </a:p>
        </p:txBody>
      </p:sp>
      <p:sp>
        <p:nvSpPr>
          <p:cNvPr id="9" name="Rectângulo 1">
            <a:extLst>
              <a:ext uri="{FF2B5EF4-FFF2-40B4-BE49-F238E27FC236}">
                <a16:creationId xmlns:a16="http://schemas.microsoft.com/office/drawing/2014/main" id="{93033DF7-283B-4F89-A826-5F50AF17C9B9}"/>
              </a:ext>
            </a:extLst>
          </p:cNvPr>
          <p:cNvSpPr/>
          <p:nvPr/>
        </p:nvSpPr>
        <p:spPr>
          <a:xfrm>
            <a:off x="778542" y="4703010"/>
            <a:ext cx="817440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b="1" dirty="0">
                <a:solidFill>
                  <a:srgbClr val="00403B"/>
                </a:solidFill>
                <a:cs typeface="Arial" panose="020B0604020202020204" pitchFamily="34" charset="0"/>
              </a:rPr>
              <a:t>José Antão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>
                <a:solidFill>
                  <a:srgbClr val="00403B"/>
                </a:solidFill>
                <a:cs typeface="Arial" panose="020B0604020202020204" pitchFamily="34" charset="0"/>
              </a:rPr>
              <a:t>Industrial </a:t>
            </a:r>
            <a:r>
              <a:rPr lang="pt-PT" dirty="0" err="1">
                <a:solidFill>
                  <a:srgbClr val="00403B"/>
                </a:solidFill>
                <a:cs typeface="Arial" panose="020B0604020202020204" pitchFamily="34" charset="0"/>
              </a:rPr>
              <a:t>Liaison</a:t>
            </a:r>
            <a:r>
              <a:rPr lang="pt-PT" dirty="0">
                <a:solidFill>
                  <a:srgbClr val="00403B"/>
                </a:solidFill>
                <a:cs typeface="Arial" panose="020B0604020202020204" pitchFamily="34" charset="0"/>
              </a:rPr>
              <a:t> </a:t>
            </a:r>
            <a:r>
              <a:rPr lang="pt-PT" dirty="0" err="1">
                <a:solidFill>
                  <a:srgbClr val="00403B"/>
                </a:solidFill>
                <a:cs typeface="Arial" panose="020B0604020202020204" pitchFamily="34" charset="0"/>
              </a:rPr>
              <a:t>Officer</a:t>
            </a:r>
            <a:r>
              <a:rPr lang="pt-PT" dirty="0">
                <a:solidFill>
                  <a:srgbClr val="00403B"/>
                </a:solidFill>
                <a:cs typeface="Arial" panose="020B0604020202020204" pitchFamily="34" charset="0"/>
              </a:rPr>
              <a:t> @CERN, </a:t>
            </a:r>
            <a:r>
              <a:rPr lang="pt-PT" dirty="0">
                <a:solidFill>
                  <a:schemeClr val="bg1">
                    <a:lumMod val="65000"/>
                  </a:schemeClr>
                </a:solidFill>
                <a:cs typeface="Arial" panose="020B0604020202020204" pitchFamily="34" charset="0"/>
              </a:rPr>
              <a:t>ESO</a:t>
            </a:r>
            <a:r>
              <a:rPr lang="pt-PT" dirty="0">
                <a:solidFill>
                  <a:srgbClr val="00403B"/>
                </a:solidFill>
                <a:cs typeface="Arial" panose="020B0604020202020204" pitchFamily="34" charset="0"/>
              </a:rPr>
              <a:t>, ITER, ESRF, SKA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PT" dirty="0">
                <a:solidFill>
                  <a:srgbClr val="00403B"/>
                </a:solidFill>
                <a:cs typeface="Arial" panose="020B0604020202020204" pitchFamily="34" charset="0"/>
              </a:rPr>
              <a:t>Delegado nacional Horizonte 2020 – Infraestruturas de Investigação</a:t>
            </a:r>
          </a:p>
        </p:txBody>
      </p:sp>
      <p:sp>
        <p:nvSpPr>
          <p:cNvPr id="2" name="CaixaDeTexto 1">
            <a:extLst>
              <a:ext uri="{FF2B5EF4-FFF2-40B4-BE49-F238E27FC236}">
                <a16:creationId xmlns:a16="http://schemas.microsoft.com/office/drawing/2014/main" id="{D4E0E2AC-E293-4971-AFBA-2E92880F91D9}"/>
              </a:ext>
            </a:extLst>
          </p:cNvPr>
          <p:cNvSpPr txBox="1"/>
          <p:nvPr/>
        </p:nvSpPr>
        <p:spPr>
          <a:xfrm>
            <a:off x="773724" y="5669282"/>
            <a:ext cx="152977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1400" dirty="0">
                <a:hlinkClick r:id="rId2"/>
              </a:rPr>
              <a:t>jose.antao@ani.pt</a:t>
            </a:r>
            <a:endParaRPr lang="pt-PT" sz="1400" dirty="0"/>
          </a:p>
        </p:txBody>
      </p:sp>
    </p:spTree>
    <p:extLst>
      <p:ext uri="{BB962C8B-B14F-4D97-AF65-F5344CB8AC3E}">
        <p14:creationId xmlns:p14="http://schemas.microsoft.com/office/powerpoint/2010/main" val="20124896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A0FBE97-22B5-4AD2-B452-FEFEFDB4C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roadmap (LHC, HL-LHC)</a:t>
            </a:r>
            <a:endParaRPr lang="pt-PT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9766B603-E9F1-462E-9952-1EBDF92138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150" t="24402" r="4011"/>
          <a:stretch/>
        </p:blipFill>
        <p:spPr>
          <a:xfrm>
            <a:off x="92423" y="1495424"/>
            <a:ext cx="8943025" cy="4173855"/>
          </a:xfrm>
          <a:prstGeom prst="rect">
            <a:avLst/>
          </a:prstGeom>
        </p:spPr>
      </p:pic>
      <p:cxnSp>
        <p:nvCxnSpPr>
          <p:cNvPr id="5" name="Straight Connector 3">
            <a:extLst>
              <a:ext uri="{FF2B5EF4-FFF2-40B4-BE49-F238E27FC236}">
                <a16:creationId xmlns:a16="http://schemas.microsoft.com/office/drawing/2014/main" id="{8B341802-BA90-415A-A3EC-F64283140986}"/>
              </a:ext>
            </a:extLst>
          </p:cNvPr>
          <p:cNvCxnSpPr>
            <a:cxnSpLocks/>
          </p:cNvCxnSpPr>
          <p:nvPr/>
        </p:nvCxnSpPr>
        <p:spPr>
          <a:xfrm>
            <a:off x="2811140" y="2024844"/>
            <a:ext cx="0" cy="3644435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0609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1B3189-0658-4AA9-882B-B4AB07928A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Depois do HL-</a:t>
            </a:r>
            <a:r>
              <a:rPr lang="pt-PT" dirty="0" err="1"/>
              <a:t>lhc</a:t>
            </a:r>
            <a:r>
              <a:rPr lang="pt-PT" dirty="0"/>
              <a:t> (FCC </a:t>
            </a:r>
            <a:r>
              <a:rPr lang="pt-PT" sz="1100" dirty="0"/>
              <a:t>ou</a:t>
            </a:r>
            <a:r>
              <a:rPr lang="pt-PT" dirty="0"/>
              <a:t> </a:t>
            </a:r>
            <a:r>
              <a:rPr lang="pt-PT" dirty="0" err="1"/>
              <a:t>clic</a:t>
            </a:r>
            <a:r>
              <a:rPr lang="pt-PT" dirty="0"/>
              <a:t>)</a:t>
            </a:r>
          </a:p>
        </p:txBody>
      </p:sp>
      <p:pic>
        <p:nvPicPr>
          <p:cNvPr id="4" name="Imagem 3" descr="Uma imagem com árvore&#10;&#10;Descrição gerada automaticamente">
            <a:extLst>
              <a:ext uri="{FF2B5EF4-FFF2-40B4-BE49-F238E27FC236}">
                <a16:creationId xmlns:a16="http://schemas.microsoft.com/office/drawing/2014/main" id="{C7A7A0DE-8EFF-4D51-8CC9-116770F5EF3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63"/>
          <a:stretch/>
        </p:blipFill>
        <p:spPr>
          <a:xfrm>
            <a:off x="418013" y="1184363"/>
            <a:ext cx="8290560" cy="5153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511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18367D41-063F-4F79-A27A-C1221F5EF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12</a:t>
            </a:fld>
            <a:endParaRPr lang="pt-PT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961B1A2-A450-4599-B82E-29F56E11D02D}"/>
              </a:ext>
            </a:extLst>
          </p:cNvPr>
          <p:cNvSpPr txBox="1"/>
          <p:nvPr/>
        </p:nvSpPr>
        <p:spPr>
          <a:xfrm>
            <a:off x="5367231" y="1567543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/>
              <a:t>Sim.</a:t>
            </a:r>
          </a:p>
        </p:txBody>
      </p:sp>
      <p:sp>
        <p:nvSpPr>
          <p:cNvPr id="8" name="Título 3">
            <a:extLst>
              <a:ext uri="{FF2B5EF4-FFF2-40B4-BE49-F238E27FC236}">
                <a16:creationId xmlns:a16="http://schemas.microsoft.com/office/drawing/2014/main" id="{3E32DFEC-023A-47C2-8202-5A9600A784AD}"/>
              </a:ext>
            </a:extLst>
          </p:cNvPr>
          <p:cNvSpPr txBox="1">
            <a:spLocks/>
          </p:cNvSpPr>
          <p:nvPr/>
        </p:nvSpPr>
        <p:spPr>
          <a:xfrm>
            <a:off x="281392" y="1542201"/>
            <a:ext cx="54864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 sz="1800" dirty="0">
                <a:solidFill>
                  <a:schemeClr val="tx1"/>
                </a:solidFill>
              </a:rPr>
              <a:t>O </a:t>
            </a:r>
            <a:r>
              <a:rPr lang="pt-PT" sz="1800" dirty="0" err="1">
                <a:solidFill>
                  <a:schemeClr val="tx1"/>
                </a:solidFill>
              </a:rPr>
              <a:t>cern</a:t>
            </a:r>
            <a:r>
              <a:rPr lang="pt-PT" sz="1800" dirty="0">
                <a:solidFill>
                  <a:schemeClr val="tx1"/>
                </a:solidFill>
              </a:rPr>
              <a:t> é para mim?</a:t>
            </a:r>
          </a:p>
        </p:txBody>
      </p:sp>
      <p:sp>
        <p:nvSpPr>
          <p:cNvPr id="9" name="Título 3">
            <a:extLst>
              <a:ext uri="{FF2B5EF4-FFF2-40B4-BE49-F238E27FC236}">
                <a16:creationId xmlns:a16="http://schemas.microsoft.com/office/drawing/2014/main" id="{C91ACE4E-ED22-4B87-A573-A997D21321CB}"/>
              </a:ext>
            </a:extLst>
          </p:cNvPr>
          <p:cNvSpPr txBox="1">
            <a:spLocks/>
          </p:cNvSpPr>
          <p:nvPr/>
        </p:nvSpPr>
        <p:spPr>
          <a:xfrm>
            <a:off x="285750" y="2547282"/>
            <a:ext cx="61722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 sz="1800" dirty="0">
                <a:solidFill>
                  <a:schemeClr val="tx1"/>
                </a:solidFill>
              </a:rPr>
              <a:t>O </a:t>
            </a:r>
            <a:r>
              <a:rPr lang="pt-PT" sz="1800" dirty="0" err="1">
                <a:solidFill>
                  <a:schemeClr val="tx1"/>
                </a:solidFill>
              </a:rPr>
              <a:t>cern</a:t>
            </a:r>
            <a:r>
              <a:rPr lang="pt-PT" sz="1800" dirty="0">
                <a:solidFill>
                  <a:schemeClr val="tx1"/>
                </a:solidFill>
              </a:rPr>
              <a:t> ainda precisa de comprar muita coisa?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9673D2C-4A35-4A7C-87FC-813C1CBFDDFF}"/>
              </a:ext>
            </a:extLst>
          </p:cNvPr>
          <p:cNvSpPr txBox="1"/>
          <p:nvPr/>
        </p:nvSpPr>
        <p:spPr>
          <a:xfrm>
            <a:off x="6965256" y="2486293"/>
            <a:ext cx="101502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b="1" dirty="0">
                <a:solidFill>
                  <a:srgbClr val="FF0000"/>
                </a:solidFill>
              </a:rPr>
              <a:t>Sim.</a:t>
            </a:r>
          </a:p>
        </p:txBody>
      </p:sp>
      <p:sp>
        <p:nvSpPr>
          <p:cNvPr id="11" name="Título 3">
            <a:extLst>
              <a:ext uri="{FF2B5EF4-FFF2-40B4-BE49-F238E27FC236}">
                <a16:creationId xmlns:a16="http://schemas.microsoft.com/office/drawing/2014/main" id="{78C4B490-9D6C-471E-9811-5A1161C0765B}"/>
              </a:ext>
            </a:extLst>
          </p:cNvPr>
          <p:cNvSpPr txBox="1">
            <a:spLocks/>
          </p:cNvSpPr>
          <p:nvPr/>
        </p:nvSpPr>
        <p:spPr>
          <a:xfrm>
            <a:off x="803912" y="4328186"/>
            <a:ext cx="7512778" cy="625474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 sz="1800" dirty="0"/>
              <a:t>Mas posso aplicar a experiência do </a:t>
            </a:r>
            <a:r>
              <a:rPr lang="pt-PT" sz="1800" dirty="0" err="1"/>
              <a:t>cern</a:t>
            </a:r>
            <a:r>
              <a:rPr lang="pt-PT" sz="1800" dirty="0"/>
              <a:t> em mais algum lado?</a:t>
            </a:r>
          </a:p>
        </p:txBody>
      </p:sp>
      <p:sp>
        <p:nvSpPr>
          <p:cNvPr id="12" name="Título 11">
            <a:extLst>
              <a:ext uri="{FF2B5EF4-FFF2-40B4-BE49-F238E27FC236}">
                <a16:creationId xmlns:a16="http://schemas.microsoft.com/office/drawing/2014/main" id="{8B7435BC-F447-43A2-B2C5-6FE7D9019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634760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3FBE4BB0-E9ED-4184-A912-0FE30E86E88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89330" y="970671"/>
            <a:ext cx="8173356" cy="5371483"/>
          </a:xfrm>
          <a:prstGeom prst="rect">
            <a:avLst/>
          </a:prstGeom>
        </p:spPr>
      </p:pic>
      <p:sp>
        <p:nvSpPr>
          <p:cNvPr id="7" name="Título 6">
            <a:extLst>
              <a:ext uri="{FF2B5EF4-FFF2-40B4-BE49-F238E27FC236}">
                <a16:creationId xmlns:a16="http://schemas.microsoft.com/office/drawing/2014/main" id="{A4112FB8-D9F7-41AF-B414-48E001B4DE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Big</a:t>
            </a:r>
            <a:r>
              <a:rPr lang="pt-PT" dirty="0"/>
              <a:t> </a:t>
            </a:r>
            <a:r>
              <a:rPr lang="pt-PT" dirty="0" err="1"/>
              <a:t>Science</a:t>
            </a:r>
            <a:r>
              <a:rPr lang="pt-PT" dirty="0"/>
              <a:t>, </a:t>
            </a:r>
            <a:r>
              <a:rPr lang="pt-PT" dirty="0" err="1"/>
              <a:t>Big</a:t>
            </a:r>
            <a:r>
              <a:rPr lang="pt-PT" dirty="0"/>
              <a:t> Business</a:t>
            </a:r>
          </a:p>
        </p:txBody>
      </p:sp>
    </p:spTree>
    <p:extLst>
      <p:ext uri="{BB962C8B-B14F-4D97-AF65-F5344CB8AC3E}">
        <p14:creationId xmlns:p14="http://schemas.microsoft.com/office/powerpoint/2010/main" val="9050482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B15D623C-B48A-4D9A-BD75-E726AB969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14</a:t>
            </a:fld>
            <a:endParaRPr lang="pt-PT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41BC1718-B835-4A2A-9305-B3FB3AD712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Big</a:t>
            </a:r>
            <a:r>
              <a:rPr lang="pt-PT" dirty="0"/>
              <a:t> </a:t>
            </a:r>
            <a:r>
              <a:rPr lang="pt-PT" dirty="0" err="1"/>
              <a:t>Science</a:t>
            </a:r>
            <a:r>
              <a:rPr lang="pt-PT" dirty="0"/>
              <a:t>, </a:t>
            </a:r>
            <a:r>
              <a:rPr lang="pt-PT" dirty="0" err="1"/>
              <a:t>Big</a:t>
            </a:r>
            <a:r>
              <a:rPr lang="pt-PT" dirty="0"/>
              <a:t> Business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CF04B623-8937-4B09-9E28-CAADC2EBC6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94" y="1056350"/>
            <a:ext cx="9136506" cy="2390235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DA4C45C9-6900-4F5D-954B-FBE3B861126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562" y="3457136"/>
            <a:ext cx="3050842" cy="2880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C989BF91-7D33-407D-B038-7EBA8C2A4D7B}"/>
              </a:ext>
            </a:extLst>
          </p:cNvPr>
          <p:cNvSpPr txBox="1"/>
          <p:nvPr/>
        </p:nvSpPr>
        <p:spPr>
          <a:xfrm>
            <a:off x="4515722" y="4811151"/>
            <a:ext cx="244554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400" dirty="0"/>
              <a:t>Estados-Membros</a:t>
            </a:r>
          </a:p>
        </p:txBody>
      </p:sp>
      <p:sp>
        <p:nvSpPr>
          <p:cNvPr id="8" name="Seta: Bidirecional 7">
            <a:extLst>
              <a:ext uri="{FF2B5EF4-FFF2-40B4-BE49-F238E27FC236}">
                <a16:creationId xmlns:a16="http://schemas.microsoft.com/office/drawing/2014/main" id="{A4D72013-1AAF-4300-B4DC-E7848F0DF6F1}"/>
              </a:ext>
            </a:extLst>
          </p:cNvPr>
          <p:cNvSpPr/>
          <p:nvPr/>
        </p:nvSpPr>
        <p:spPr>
          <a:xfrm>
            <a:off x="3207435" y="4788184"/>
            <a:ext cx="1216152" cy="48463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1737A0C1-9579-43FE-B0E9-C2C44B2DACE0}"/>
              </a:ext>
            </a:extLst>
          </p:cNvPr>
          <p:cNvSpPr txBox="1"/>
          <p:nvPr/>
        </p:nvSpPr>
        <p:spPr>
          <a:xfrm>
            <a:off x="6893170" y="4473531"/>
            <a:ext cx="229780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Conselho-Geral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Comité de Finanças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ILO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dirty="0"/>
              <a:t>Outros comités</a:t>
            </a:r>
          </a:p>
        </p:txBody>
      </p:sp>
    </p:spTree>
    <p:extLst>
      <p:ext uri="{BB962C8B-B14F-4D97-AF65-F5344CB8AC3E}">
        <p14:creationId xmlns:p14="http://schemas.microsoft.com/office/powerpoint/2010/main" val="203406112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>
            <a:extLst>
              <a:ext uri="{FF2B5EF4-FFF2-40B4-BE49-F238E27FC236}">
                <a16:creationId xmlns:a16="http://schemas.microsoft.com/office/drawing/2014/main" id="{74B76A7C-C827-442A-BA31-F94BA043E2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Obra do </a:t>
            </a:r>
            <a:r>
              <a:rPr lang="pt-PT" dirty="0" err="1"/>
              <a:t>iter</a:t>
            </a:r>
            <a:r>
              <a:rPr lang="pt-PT" dirty="0"/>
              <a:t> (outubro 2019)</a:t>
            </a:r>
          </a:p>
        </p:txBody>
      </p:sp>
      <p:pic>
        <p:nvPicPr>
          <p:cNvPr id="4" name="Imagem 3" descr="Uma imagem com montanha, exterior, natureza, relva&#10;&#10;Descrição gerada automaticamente">
            <a:extLst>
              <a:ext uri="{FF2B5EF4-FFF2-40B4-BE49-F238E27FC236}">
                <a16:creationId xmlns:a16="http://schemas.microsoft.com/office/drawing/2014/main" id="{185A3FC9-4CCE-430A-B5A4-C3016E62411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1223888"/>
            <a:ext cx="9139034" cy="4951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755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68ACCB3D-33B1-49D5-A811-E2C92E2BB0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16</a:t>
            </a:fld>
            <a:endParaRPr lang="pt-PT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C893AC0C-5099-4E6D-ACF9-18845E0137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44479"/>
            <a:ext cx="6172200" cy="625474"/>
          </a:xfrm>
        </p:spPr>
        <p:txBody>
          <a:bodyPr/>
          <a:lstStyle/>
          <a:p>
            <a:r>
              <a:rPr lang="pt-PT" dirty="0"/>
              <a:t>Exemplos de tecnologias envolvidas (ITER)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2849B83A-9F02-4900-9E56-FE121FB49F6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203" y="1336426"/>
            <a:ext cx="9076301" cy="4752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48280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B41164D9-9001-4B81-999D-A3CD322B93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5709236"/>
            <a:ext cx="2057400" cy="365125"/>
          </a:xfrm>
        </p:spPr>
        <p:txBody>
          <a:bodyPr/>
          <a:lstStyle/>
          <a:p>
            <a:fld id="{BB07F229-46FC-4F9A-98E9-E7C9A18183E3}" type="slidenum">
              <a:rPr lang="pt-PT" smtClean="0"/>
              <a:t>17</a:t>
            </a:fld>
            <a:endParaRPr lang="pt-PT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8C1567EC-68AA-4987-9574-05C7CDEEF3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44479"/>
            <a:ext cx="6172200" cy="625474"/>
          </a:xfrm>
        </p:spPr>
        <p:txBody>
          <a:bodyPr/>
          <a:lstStyle/>
          <a:p>
            <a:r>
              <a:rPr lang="pt-PT" dirty="0"/>
              <a:t>Algumas infraestruturas em construção/implementação</a:t>
            </a:r>
          </a:p>
        </p:txBody>
      </p:sp>
      <p:pic>
        <p:nvPicPr>
          <p:cNvPr id="11" name="Imagem 10">
            <a:extLst>
              <a:ext uri="{FF2B5EF4-FFF2-40B4-BE49-F238E27FC236}">
                <a16:creationId xmlns:a16="http://schemas.microsoft.com/office/drawing/2014/main" id="{AF148816-EFD0-497D-8B79-941E4918827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748" y="3714366"/>
            <a:ext cx="2980310" cy="199487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00CA8A61-F2D0-4DF7-8BB9-5E8013FE314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9480" y="5200502"/>
            <a:ext cx="1165578" cy="508734"/>
          </a:xfrm>
          <a:prstGeom prst="rect">
            <a:avLst/>
          </a:prstGeom>
        </p:spPr>
      </p:pic>
      <p:pic>
        <p:nvPicPr>
          <p:cNvPr id="15" name="Imagem 14">
            <a:extLst>
              <a:ext uri="{FF2B5EF4-FFF2-40B4-BE49-F238E27FC236}">
                <a16:creationId xmlns:a16="http://schemas.microsoft.com/office/drawing/2014/main" id="{016ED8C7-E9AF-4BFB-BC9A-20F9FE496D5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68" y="1664235"/>
            <a:ext cx="2673075" cy="1994870"/>
          </a:xfrm>
          <a:prstGeom prst="rect">
            <a:avLst/>
          </a:prstGeom>
        </p:spPr>
      </p:pic>
      <p:pic>
        <p:nvPicPr>
          <p:cNvPr id="17" name="Imagem 16">
            <a:extLst>
              <a:ext uri="{FF2B5EF4-FFF2-40B4-BE49-F238E27FC236}">
                <a16:creationId xmlns:a16="http://schemas.microsoft.com/office/drawing/2014/main" id="{15EE9B30-46D1-4CE1-B61C-7087E2F108A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91246" y="3704224"/>
            <a:ext cx="2745324" cy="2005012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BCD36AB1-685F-4218-94CC-11E142046AA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715056" y="1664235"/>
            <a:ext cx="3446376" cy="1994871"/>
          </a:xfrm>
          <a:prstGeom prst="rect">
            <a:avLst/>
          </a:prstGeom>
        </p:spPr>
      </p:pic>
      <p:pic>
        <p:nvPicPr>
          <p:cNvPr id="13" name="Imagem 12">
            <a:extLst>
              <a:ext uri="{FF2B5EF4-FFF2-40B4-BE49-F238E27FC236}">
                <a16:creationId xmlns:a16="http://schemas.microsoft.com/office/drawing/2014/main" id="{1F371EF4-3267-4ECE-A285-1A5A39111005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9205" y="2891689"/>
            <a:ext cx="647938" cy="767416"/>
          </a:xfrm>
          <a:prstGeom prst="rect">
            <a:avLst/>
          </a:prstGeom>
        </p:spPr>
      </p:pic>
      <p:pic>
        <p:nvPicPr>
          <p:cNvPr id="22" name="Imagem 21">
            <a:extLst>
              <a:ext uri="{FF2B5EF4-FFF2-40B4-BE49-F238E27FC236}">
                <a16:creationId xmlns:a16="http://schemas.microsoft.com/office/drawing/2014/main" id="{E2F49D06-6916-4C7D-A21A-060271FBEB27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7360" y="3009123"/>
            <a:ext cx="802358" cy="668632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4" name="Imagem 23">
            <a:extLst>
              <a:ext uri="{FF2B5EF4-FFF2-40B4-BE49-F238E27FC236}">
                <a16:creationId xmlns:a16="http://schemas.microsoft.com/office/drawing/2014/main" id="{B4472357-4F85-4A66-AF1D-A241E5304220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63018" y="3704224"/>
            <a:ext cx="3011821" cy="2005012"/>
          </a:xfrm>
          <a:prstGeom prst="rect">
            <a:avLst/>
          </a:prstGeom>
        </p:spPr>
      </p:pic>
      <p:pic>
        <p:nvPicPr>
          <p:cNvPr id="26" name="Imagem 25">
            <a:extLst>
              <a:ext uri="{FF2B5EF4-FFF2-40B4-BE49-F238E27FC236}">
                <a16:creationId xmlns:a16="http://schemas.microsoft.com/office/drawing/2014/main" id="{155EB7D4-7753-450A-887B-5B93CC395B69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14006" y="5065928"/>
            <a:ext cx="660833" cy="643308"/>
          </a:xfrm>
          <a:prstGeom prst="rect">
            <a:avLst/>
          </a:prstGeom>
        </p:spPr>
      </p:pic>
      <p:pic>
        <p:nvPicPr>
          <p:cNvPr id="28" name="Imagem 27">
            <a:extLst>
              <a:ext uri="{FF2B5EF4-FFF2-40B4-BE49-F238E27FC236}">
                <a16:creationId xmlns:a16="http://schemas.microsoft.com/office/drawing/2014/main" id="{0FDC3400-0B55-46CD-A78F-7F552BC155A5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90383" y="1661345"/>
            <a:ext cx="2967676" cy="1997759"/>
          </a:xfrm>
          <a:prstGeom prst="rect">
            <a:avLst/>
          </a:prstGeom>
        </p:spPr>
      </p:pic>
      <p:pic>
        <p:nvPicPr>
          <p:cNvPr id="30" name="Imagem 29">
            <a:extLst>
              <a:ext uri="{FF2B5EF4-FFF2-40B4-BE49-F238E27FC236}">
                <a16:creationId xmlns:a16="http://schemas.microsoft.com/office/drawing/2014/main" id="{83E9432B-FBFB-4034-A07D-AF42DAE74AB7}"/>
              </a:ext>
            </a:extLst>
          </p:cNvPr>
          <p:cNvPicPr>
            <a:picLocks noChangeAspect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15349" y="3009123"/>
            <a:ext cx="637393" cy="637393"/>
          </a:xfrm>
          <a:prstGeom prst="rect">
            <a:avLst/>
          </a:prstGeom>
        </p:spPr>
      </p:pic>
      <p:pic>
        <p:nvPicPr>
          <p:cNvPr id="31" name="Picture 2" descr="Resultado de imagem para eso european southern">
            <a:extLst>
              <a:ext uri="{FF2B5EF4-FFF2-40B4-BE49-F238E27FC236}">
                <a16:creationId xmlns:a16="http://schemas.microsoft.com/office/drawing/2014/main" id="{3BCDC021-82FC-4D4F-B65D-07959675FF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18473" y="5003994"/>
            <a:ext cx="531321" cy="7052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5542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8DE5B7AA-64BA-4B4C-AEFC-9610424C1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18</a:t>
            </a:fld>
            <a:endParaRPr lang="pt-PT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BCEC9210-CE5D-4ECC-BB00-428714B1EF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Algumas infraestruturas planeadas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77F2B547-4ADD-4905-9F0A-B28D33B9A47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377" y="4178516"/>
            <a:ext cx="3271214" cy="2156956"/>
          </a:xfrm>
          <a:prstGeom prst="rect">
            <a:avLst/>
          </a:prstGeom>
        </p:spPr>
      </p:pic>
      <p:pic>
        <p:nvPicPr>
          <p:cNvPr id="1026" name="Picture 2" descr="Resultado de imagem para square kilometre array">
            <a:extLst>
              <a:ext uri="{FF2B5EF4-FFF2-40B4-BE49-F238E27FC236}">
                <a16:creationId xmlns:a16="http://schemas.microsoft.com/office/drawing/2014/main" id="{62CEED2F-3054-4E25-92A5-E02E9C31DD0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07748" y="3770142"/>
            <a:ext cx="4678679" cy="2554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75993CE2-D333-4492-AE1C-26B3017454B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926112" y="5735006"/>
            <a:ext cx="976477" cy="600466"/>
          </a:xfrm>
          <a:prstGeom prst="rect">
            <a:avLst/>
          </a:prstGeom>
        </p:spPr>
      </p:pic>
      <p:pic>
        <p:nvPicPr>
          <p:cNvPr id="10" name="Imagem 9">
            <a:extLst>
              <a:ext uri="{FF2B5EF4-FFF2-40B4-BE49-F238E27FC236}">
                <a16:creationId xmlns:a16="http://schemas.microsoft.com/office/drawing/2014/main" id="{4AD87172-B72B-488C-B1D9-F3522A86D30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74983" y="4193396"/>
            <a:ext cx="1013507" cy="617755"/>
          </a:xfrm>
          <a:prstGeom prst="rect">
            <a:avLst/>
          </a:prstGeom>
        </p:spPr>
      </p:pic>
      <p:pic>
        <p:nvPicPr>
          <p:cNvPr id="12" name="Imagem 11">
            <a:extLst>
              <a:ext uri="{FF2B5EF4-FFF2-40B4-BE49-F238E27FC236}">
                <a16:creationId xmlns:a16="http://schemas.microsoft.com/office/drawing/2014/main" id="{FCCE135D-5E97-4F52-B4F4-0B8E1B5CA6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3376" y="2343728"/>
            <a:ext cx="3264371" cy="1836209"/>
          </a:xfrm>
          <a:prstGeom prst="rect">
            <a:avLst/>
          </a:prstGeom>
        </p:spPr>
      </p:pic>
      <p:pic>
        <p:nvPicPr>
          <p:cNvPr id="14" name="Imagem 13">
            <a:extLst>
              <a:ext uri="{FF2B5EF4-FFF2-40B4-BE49-F238E27FC236}">
                <a16:creationId xmlns:a16="http://schemas.microsoft.com/office/drawing/2014/main" id="{0EBB8433-0FB5-4745-A5AA-94C94F11C15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5011" y="3735923"/>
            <a:ext cx="975360" cy="435864"/>
          </a:xfrm>
          <a:prstGeom prst="rect">
            <a:avLst/>
          </a:prstGeom>
        </p:spPr>
      </p:pic>
      <p:pic>
        <p:nvPicPr>
          <p:cNvPr id="1028" name="Picture 4" descr="Resultado de imagem para ifmif dones logo">
            <a:extLst>
              <a:ext uri="{FF2B5EF4-FFF2-40B4-BE49-F238E27FC236}">
                <a16:creationId xmlns:a16="http://schemas.microsoft.com/office/drawing/2014/main" id="{49C1F1A7-DD1A-45CC-870C-ED1431FDF63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934" y="938769"/>
            <a:ext cx="3156557" cy="139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Resultado de imagem para ifmif dones logo">
            <a:extLst>
              <a:ext uri="{FF2B5EF4-FFF2-40B4-BE49-F238E27FC236}">
                <a16:creationId xmlns:a16="http://schemas.microsoft.com/office/drawing/2014/main" id="{763A50E7-EF35-466D-A1D1-8C4CC897CB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1934" y="945304"/>
            <a:ext cx="868437" cy="467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Imagem 15">
            <a:extLst>
              <a:ext uri="{FF2B5EF4-FFF2-40B4-BE49-F238E27FC236}">
                <a16:creationId xmlns:a16="http://schemas.microsoft.com/office/drawing/2014/main" id="{BAB7ADAF-3ABB-449F-9A27-7EF6279D3F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926112" y="1171733"/>
            <a:ext cx="4615524" cy="2598602"/>
          </a:xfrm>
          <a:prstGeom prst="rect">
            <a:avLst/>
          </a:prstGeom>
        </p:spPr>
      </p:pic>
      <p:pic>
        <p:nvPicPr>
          <p:cNvPr id="19" name="Imagem 18">
            <a:extLst>
              <a:ext uri="{FF2B5EF4-FFF2-40B4-BE49-F238E27FC236}">
                <a16:creationId xmlns:a16="http://schemas.microsoft.com/office/drawing/2014/main" id="{DE7A94FA-C097-499E-9320-4E0624F63F62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26112" y="1171733"/>
            <a:ext cx="976477" cy="652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88315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18367D41-063F-4F79-A27A-C1221F5EF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19</a:t>
            </a:fld>
            <a:endParaRPr lang="pt-PT"/>
          </a:p>
        </p:txBody>
      </p:sp>
      <p:sp>
        <p:nvSpPr>
          <p:cNvPr id="5" name="Título 3">
            <a:extLst>
              <a:ext uri="{FF2B5EF4-FFF2-40B4-BE49-F238E27FC236}">
                <a16:creationId xmlns:a16="http://schemas.microsoft.com/office/drawing/2014/main" id="{74C3F245-69F4-444F-B20D-CD812070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44479"/>
            <a:ext cx="6172200" cy="625474"/>
          </a:xfrm>
        </p:spPr>
        <p:txBody>
          <a:bodyPr/>
          <a:lstStyle/>
          <a:p>
            <a:r>
              <a:rPr lang="pt-PT" dirty="0"/>
              <a:t>O </a:t>
            </a:r>
            <a:r>
              <a:rPr lang="pt-PT" dirty="0" err="1"/>
              <a:t>cern</a:t>
            </a:r>
            <a:r>
              <a:rPr lang="pt-PT" dirty="0"/>
              <a:t> ainda precisa de comprar muita coisa?</a:t>
            </a:r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id="{A961B1A2-A450-4599-B82E-29F56E11D02D}"/>
              </a:ext>
            </a:extLst>
          </p:cNvPr>
          <p:cNvSpPr txBox="1"/>
          <p:nvPr/>
        </p:nvSpPr>
        <p:spPr>
          <a:xfrm>
            <a:off x="5367231" y="1567543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/>
              <a:t>Sim.</a:t>
            </a:r>
          </a:p>
        </p:txBody>
      </p:sp>
      <p:sp>
        <p:nvSpPr>
          <p:cNvPr id="8" name="Título 3">
            <a:extLst>
              <a:ext uri="{FF2B5EF4-FFF2-40B4-BE49-F238E27FC236}">
                <a16:creationId xmlns:a16="http://schemas.microsoft.com/office/drawing/2014/main" id="{3E32DFEC-023A-47C2-8202-5A9600A784AD}"/>
              </a:ext>
            </a:extLst>
          </p:cNvPr>
          <p:cNvSpPr txBox="1">
            <a:spLocks/>
          </p:cNvSpPr>
          <p:nvPr/>
        </p:nvSpPr>
        <p:spPr>
          <a:xfrm>
            <a:off x="281392" y="1542201"/>
            <a:ext cx="54864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 sz="1800" dirty="0">
                <a:solidFill>
                  <a:schemeClr val="tx1"/>
                </a:solidFill>
              </a:rPr>
              <a:t>O </a:t>
            </a:r>
            <a:r>
              <a:rPr lang="pt-PT" sz="1800" dirty="0" err="1">
                <a:solidFill>
                  <a:schemeClr val="tx1"/>
                </a:solidFill>
              </a:rPr>
              <a:t>cern</a:t>
            </a:r>
            <a:r>
              <a:rPr lang="pt-PT" sz="1800" dirty="0">
                <a:solidFill>
                  <a:schemeClr val="tx1"/>
                </a:solidFill>
              </a:rPr>
              <a:t> é para mim?</a:t>
            </a:r>
          </a:p>
        </p:txBody>
      </p:sp>
      <p:sp>
        <p:nvSpPr>
          <p:cNvPr id="9" name="Título 3">
            <a:extLst>
              <a:ext uri="{FF2B5EF4-FFF2-40B4-BE49-F238E27FC236}">
                <a16:creationId xmlns:a16="http://schemas.microsoft.com/office/drawing/2014/main" id="{C91ACE4E-ED22-4B87-A573-A997D21321CB}"/>
              </a:ext>
            </a:extLst>
          </p:cNvPr>
          <p:cNvSpPr txBox="1">
            <a:spLocks/>
          </p:cNvSpPr>
          <p:nvPr/>
        </p:nvSpPr>
        <p:spPr>
          <a:xfrm>
            <a:off x="285750" y="2547282"/>
            <a:ext cx="61722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 sz="1800" dirty="0">
                <a:solidFill>
                  <a:schemeClr val="tx1"/>
                </a:solidFill>
              </a:rPr>
              <a:t>O </a:t>
            </a:r>
            <a:r>
              <a:rPr lang="pt-PT" sz="1800" dirty="0" err="1">
                <a:solidFill>
                  <a:schemeClr val="tx1"/>
                </a:solidFill>
              </a:rPr>
              <a:t>cern</a:t>
            </a:r>
            <a:r>
              <a:rPr lang="pt-PT" sz="1800" dirty="0">
                <a:solidFill>
                  <a:schemeClr val="tx1"/>
                </a:solidFill>
              </a:rPr>
              <a:t> ainda precisa de comprar muita coisa?</a:t>
            </a:r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A9673D2C-4A35-4A7C-87FC-813C1CBFDDFF}"/>
              </a:ext>
            </a:extLst>
          </p:cNvPr>
          <p:cNvSpPr txBox="1"/>
          <p:nvPr/>
        </p:nvSpPr>
        <p:spPr>
          <a:xfrm>
            <a:off x="6965256" y="2486293"/>
            <a:ext cx="8915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3600" b="1" dirty="0"/>
              <a:t>Sim</a:t>
            </a:r>
          </a:p>
        </p:txBody>
      </p:sp>
      <p:sp>
        <p:nvSpPr>
          <p:cNvPr id="11" name="Título 3">
            <a:extLst>
              <a:ext uri="{FF2B5EF4-FFF2-40B4-BE49-F238E27FC236}">
                <a16:creationId xmlns:a16="http://schemas.microsoft.com/office/drawing/2014/main" id="{78C4B490-9D6C-471E-9811-5A1161C0765B}"/>
              </a:ext>
            </a:extLst>
          </p:cNvPr>
          <p:cNvSpPr txBox="1">
            <a:spLocks/>
          </p:cNvSpPr>
          <p:nvPr/>
        </p:nvSpPr>
        <p:spPr>
          <a:xfrm>
            <a:off x="281392" y="3806276"/>
            <a:ext cx="7512778" cy="62547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 sz="1800" dirty="0">
                <a:solidFill>
                  <a:schemeClr val="tx1"/>
                </a:solidFill>
              </a:rPr>
              <a:t>Mas posso aplicar a experiência do </a:t>
            </a:r>
            <a:r>
              <a:rPr lang="pt-PT" sz="1800" dirty="0" err="1">
                <a:solidFill>
                  <a:schemeClr val="tx1"/>
                </a:solidFill>
              </a:rPr>
              <a:t>cern</a:t>
            </a:r>
            <a:r>
              <a:rPr lang="pt-PT" sz="1800" dirty="0">
                <a:solidFill>
                  <a:schemeClr val="tx1"/>
                </a:solidFill>
              </a:rPr>
              <a:t> em mais algum lado?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A40F62D5-4EEC-4F9E-B0FA-16A6A9E1EA30}"/>
              </a:ext>
            </a:extLst>
          </p:cNvPr>
          <p:cNvSpPr txBox="1"/>
          <p:nvPr/>
        </p:nvSpPr>
        <p:spPr>
          <a:xfrm>
            <a:off x="6788925" y="4771225"/>
            <a:ext cx="124425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5400" b="1" dirty="0">
                <a:solidFill>
                  <a:srgbClr val="FF0000"/>
                </a:solidFill>
              </a:rPr>
              <a:t>Sim</a:t>
            </a:r>
          </a:p>
        </p:txBody>
      </p:sp>
    </p:spTree>
    <p:extLst>
      <p:ext uri="{BB962C8B-B14F-4D97-AF65-F5344CB8AC3E}">
        <p14:creationId xmlns:p14="http://schemas.microsoft.com/office/powerpoint/2010/main" val="14936837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18367D41-063F-4F79-A27A-C1221F5EF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2</a:t>
            </a:fld>
            <a:endParaRPr lang="pt-PT"/>
          </a:p>
        </p:txBody>
      </p:sp>
      <p:sp>
        <p:nvSpPr>
          <p:cNvPr id="5" name="Título 3">
            <a:extLst>
              <a:ext uri="{FF2B5EF4-FFF2-40B4-BE49-F238E27FC236}">
                <a16:creationId xmlns:a16="http://schemas.microsoft.com/office/drawing/2014/main" id="{74C3F245-69F4-444F-B20D-CD812070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44479"/>
            <a:ext cx="5486400" cy="625474"/>
          </a:xfrm>
        </p:spPr>
        <p:txBody>
          <a:bodyPr/>
          <a:lstStyle/>
          <a:p>
            <a:r>
              <a:rPr lang="pt-PT" dirty="0"/>
              <a:t>O </a:t>
            </a:r>
            <a:r>
              <a:rPr lang="pt-PT" dirty="0" err="1"/>
              <a:t>cern</a:t>
            </a:r>
            <a:r>
              <a:rPr lang="pt-PT" dirty="0"/>
              <a:t> é para mim?</a:t>
            </a:r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5549C05-4816-4F14-94F0-A08655AD34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9680" y="1076603"/>
            <a:ext cx="6644640" cy="498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76862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1BC1264C-5DA2-4A44-A7C6-C720240B7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20</a:t>
            </a:fld>
            <a:endParaRPr lang="pt-PT"/>
          </a:p>
        </p:txBody>
      </p:sp>
      <p:sp>
        <p:nvSpPr>
          <p:cNvPr id="4" name="Título 3">
            <a:extLst>
              <a:ext uri="{FF2B5EF4-FFF2-40B4-BE49-F238E27FC236}">
                <a16:creationId xmlns:a16="http://schemas.microsoft.com/office/drawing/2014/main" id="{39A3F225-9F38-4C0E-B67C-ABF85311DC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Stand Portugal no </a:t>
            </a:r>
            <a:r>
              <a:rPr lang="pt-PT" dirty="0" err="1"/>
              <a:t>bsbf</a:t>
            </a:r>
            <a:r>
              <a:rPr lang="pt-PT" dirty="0"/>
              <a:t> 2020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7A93692C-9C4D-4AEC-BFAC-AD0A30647BA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77108" y="1077286"/>
            <a:ext cx="6037678" cy="51925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199360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69187DDA-75A9-4CEF-A2DF-020DF27994E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85750" y="1335936"/>
            <a:ext cx="4408296" cy="4459956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4D7F9A30-F211-4758-B777-7FCDCB291B5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9065" y="1335936"/>
            <a:ext cx="4408297" cy="4373992"/>
          </a:xfrm>
          <a:prstGeom prst="rect">
            <a:avLst/>
          </a:prstGeom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51DD32CC-75FD-40BF-8FB5-6147263811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/>
              <a:t>The</a:t>
            </a:r>
            <a:r>
              <a:rPr lang="pt-PT" dirty="0"/>
              <a:t> </a:t>
            </a:r>
            <a:r>
              <a:rPr lang="pt-PT" dirty="0" err="1"/>
              <a:t>currency</a:t>
            </a:r>
            <a:r>
              <a:rPr lang="pt-PT" dirty="0"/>
              <a:t> </a:t>
            </a:r>
            <a:r>
              <a:rPr lang="pt-PT" dirty="0" err="1"/>
              <a:t>of</a:t>
            </a:r>
            <a:r>
              <a:rPr lang="pt-PT" dirty="0"/>
              <a:t> </a:t>
            </a:r>
            <a:r>
              <a:rPr lang="pt-PT" dirty="0" err="1"/>
              <a:t>science</a:t>
            </a:r>
            <a:r>
              <a:rPr lang="pt-PT" dirty="0"/>
              <a:t> </a:t>
            </a:r>
            <a:r>
              <a:rPr lang="pt-PT" dirty="0" err="1"/>
              <a:t>is</a:t>
            </a:r>
            <a:r>
              <a:rPr lang="pt-PT" dirty="0"/>
              <a:t> </a:t>
            </a:r>
            <a:r>
              <a:rPr lang="pt-PT" u="sng" dirty="0" err="1"/>
              <a:t>discoveries</a:t>
            </a:r>
            <a:endParaRPr lang="pt-PT" u="sng" dirty="0"/>
          </a:p>
        </p:txBody>
      </p:sp>
    </p:spTree>
    <p:extLst>
      <p:ext uri="{BB962C8B-B14F-4D97-AF65-F5344CB8AC3E}">
        <p14:creationId xmlns:p14="http://schemas.microsoft.com/office/powerpoint/2010/main" val="116073084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ítulo 2">
            <a:extLst>
              <a:ext uri="{FF2B5EF4-FFF2-40B4-BE49-F238E27FC236}">
                <a16:creationId xmlns:a16="http://schemas.microsoft.com/office/drawing/2014/main" id="{57A04173-F52C-467F-A9F5-118E128A052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sz="4400" dirty="0"/>
              <a:t>Obrigado!</a:t>
            </a:r>
            <a:endParaRPr lang="pt-PT" dirty="0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C0FA5010-E9CD-4838-B7AD-06A276EE8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22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1629715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18367D41-063F-4F79-A27A-C1221F5EF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3</a:t>
            </a:fld>
            <a:endParaRPr lang="pt-PT"/>
          </a:p>
        </p:txBody>
      </p:sp>
      <p:sp>
        <p:nvSpPr>
          <p:cNvPr id="5" name="Título 3">
            <a:extLst>
              <a:ext uri="{FF2B5EF4-FFF2-40B4-BE49-F238E27FC236}">
                <a16:creationId xmlns:a16="http://schemas.microsoft.com/office/drawing/2014/main" id="{74C3F245-69F4-444F-B20D-CD812070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44479"/>
            <a:ext cx="5486400" cy="625474"/>
          </a:xfrm>
        </p:spPr>
        <p:txBody>
          <a:bodyPr/>
          <a:lstStyle/>
          <a:p>
            <a:r>
              <a:rPr lang="pt-PT" dirty="0"/>
              <a:t>O que é o </a:t>
            </a:r>
            <a:r>
              <a:rPr lang="pt-PT" dirty="0" err="1"/>
              <a:t>cern</a:t>
            </a:r>
            <a:r>
              <a:rPr lang="pt-PT" dirty="0"/>
              <a:t>?</a:t>
            </a:r>
          </a:p>
        </p:txBody>
      </p:sp>
      <p:pic>
        <p:nvPicPr>
          <p:cNvPr id="8" name="Imagem 7" descr="Uma imagem com texto, mapa&#10;&#10;Descrição gerada automaticamente">
            <a:extLst>
              <a:ext uri="{FF2B5EF4-FFF2-40B4-BE49-F238E27FC236}">
                <a16:creationId xmlns:a16="http://schemas.microsoft.com/office/drawing/2014/main" id="{D51A14BF-1448-46B2-B47E-8D7B66A194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8953" y="1030908"/>
            <a:ext cx="6992739" cy="53254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47050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36CFBBA1-AAE2-4308-AF74-FCC85BECF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4</a:t>
            </a:fld>
            <a:endParaRPr lang="pt-PT"/>
          </a:p>
        </p:txBody>
      </p:sp>
      <p:pic>
        <p:nvPicPr>
          <p:cNvPr id="6" name="Imagem 5" descr="Uma imagem com natureza, montanha, relva, vista&#10;&#10;Descrição gerada automaticamente">
            <a:extLst>
              <a:ext uri="{FF2B5EF4-FFF2-40B4-BE49-F238E27FC236}">
                <a16:creationId xmlns:a16="http://schemas.microsoft.com/office/drawing/2014/main" id="{763EB431-D055-4795-9912-7FB8750D00A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855133"/>
            <a:ext cx="9144000" cy="5147733"/>
          </a:xfrm>
          <a:prstGeom prst="rect">
            <a:avLst/>
          </a:prstGeom>
        </p:spPr>
      </p:pic>
      <p:sp>
        <p:nvSpPr>
          <p:cNvPr id="7" name="Título 3">
            <a:extLst>
              <a:ext uri="{FF2B5EF4-FFF2-40B4-BE49-F238E27FC236}">
                <a16:creationId xmlns:a16="http://schemas.microsoft.com/office/drawing/2014/main" id="{6573AA09-6FB8-4691-BD18-2990492B61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44479"/>
            <a:ext cx="5486400" cy="625474"/>
          </a:xfrm>
        </p:spPr>
        <p:txBody>
          <a:bodyPr/>
          <a:lstStyle/>
          <a:p>
            <a:r>
              <a:rPr lang="pt-PT" dirty="0"/>
              <a:t>O que é o </a:t>
            </a:r>
            <a:r>
              <a:rPr lang="pt-PT" dirty="0" err="1"/>
              <a:t>cern</a:t>
            </a:r>
            <a:r>
              <a:rPr lang="pt-PT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10000877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ítulo 7">
            <a:extLst>
              <a:ext uri="{FF2B5EF4-FFF2-40B4-BE49-F238E27FC236}">
                <a16:creationId xmlns:a16="http://schemas.microsoft.com/office/drawing/2014/main" id="{B7867C83-8684-43DE-B30F-BF44ED3776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O que (e Quanto) é que o </a:t>
            </a:r>
            <a:r>
              <a:rPr lang="pt-PT" dirty="0" err="1"/>
              <a:t>cern</a:t>
            </a:r>
            <a:r>
              <a:rPr lang="pt-PT" dirty="0"/>
              <a:t> compra?</a:t>
            </a:r>
          </a:p>
        </p:txBody>
      </p:sp>
      <p:pic>
        <p:nvPicPr>
          <p:cNvPr id="19" name="Imagem 18">
            <a:extLst>
              <a:ext uri="{FF2B5EF4-FFF2-40B4-BE49-F238E27FC236}">
                <a16:creationId xmlns:a16="http://schemas.microsoft.com/office/drawing/2014/main" id="{1793D955-36CC-452B-BFC0-6E1CA088B19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</a14:imgLayer>
                </a14:imgProps>
              </a:ext>
            </a:extLst>
          </a:blip>
          <a:srcRect l="3124" t="4097" r="9846" b="9160"/>
          <a:stretch/>
        </p:blipFill>
        <p:spPr>
          <a:xfrm>
            <a:off x="65860" y="1097280"/>
            <a:ext cx="9012279" cy="5050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955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18367D41-063F-4F79-A27A-C1221F5EF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6</a:t>
            </a:fld>
            <a:endParaRPr lang="pt-PT"/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AC1BA767-06CB-45C8-9D95-1D6479D96DDF}"/>
              </a:ext>
            </a:extLst>
          </p:cNvPr>
          <p:cNvSpPr txBox="1"/>
          <p:nvPr/>
        </p:nvSpPr>
        <p:spPr>
          <a:xfrm>
            <a:off x="5367231" y="1567543"/>
            <a:ext cx="80983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PT" sz="2800" dirty="0">
                <a:solidFill>
                  <a:srgbClr val="FF0000"/>
                </a:solidFill>
              </a:rPr>
              <a:t>Sim.</a:t>
            </a:r>
          </a:p>
        </p:txBody>
      </p:sp>
      <p:sp>
        <p:nvSpPr>
          <p:cNvPr id="6" name="Título 3">
            <a:extLst>
              <a:ext uri="{FF2B5EF4-FFF2-40B4-BE49-F238E27FC236}">
                <a16:creationId xmlns:a16="http://schemas.microsoft.com/office/drawing/2014/main" id="{9E1B519D-05F0-4318-9CEB-51DA31F74C6E}"/>
              </a:ext>
            </a:extLst>
          </p:cNvPr>
          <p:cNvSpPr txBox="1">
            <a:spLocks/>
          </p:cNvSpPr>
          <p:nvPr/>
        </p:nvSpPr>
        <p:spPr>
          <a:xfrm>
            <a:off x="281392" y="1542201"/>
            <a:ext cx="5486400" cy="62547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cap="all" baseline="0">
                <a:solidFill>
                  <a:schemeClr val="bg1"/>
                </a:solidFill>
                <a:latin typeface="Trebuchet MS" panose="020B0603020202020204" pitchFamily="34" charset="0"/>
                <a:ea typeface="+mj-ea"/>
                <a:cs typeface="+mj-cs"/>
              </a:defRPr>
            </a:lvl1pPr>
          </a:lstStyle>
          <a:p>
            <a:r>
              <a:rPr lang="pt-PT" dirty="0">
                <a:solidFill>
                  <a:schemeClr val="tx1"/>
                </a:solidFill>
              </a:rPr>
              <a:t>O </a:t>
            </a:r>
            <a:r>
              <a:rPr lang="pt-PT" dirty="0" err="1">
                <a:solidFill>
                  <a:schemeClr val="tx1"/>
                </a:solidFill>
              </a:rPr>
              <a:t>cern</a:t>
            </a:r>
            <a:r>
              <a:rPr lang="pt-PT" dirty="0">
                <a:solidFill>
                  <a:schemeClr val="tx1"/>
                </a:solidFill>
              </a:rPr>
              <a:t> é para mim?</a:t>
            </a:r>
          </a:p>
        </p:txBody>
      </p:sp>
      <p:sp>
        <p:nvSpPr>
          <p:cNvPr id="8" name="Título 7">
            <a:extLst>
              <a:ext uri="{FF2B5EF4-FFF2-40B4-BE49-F238E27FC236}">
                <a16:creationId xmlns:a16="http://schemas.microsoft.com/office/drawing/2014/main" id="{78D7E015-5877-4316-B3CB-76D7AA6B9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915444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964A6AF4-3A2E-4C98-84F6-F3A11585A6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7</a:t>
            </a:fld>
            <a:endParaRPr lang="pt-PT" dirty="0"/>
          </a:p>
        </p:txBody>
      </p:sp>
      <p:sp>
        <p:nvSpPr>
          <p:cNvPr id="6" name="Título 5">
            <a:extLst>
              <a:ext uri="{FF2B5EF4-FFF2-40B4-BE49-F238E27FC236}">
                <a16:creationId xmlns:a16="http://schemas.microsoft.com/office/drawing/2014/main" id="{B6341B92-23F5-46F8-A425-59DDF48F30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49" y="144479"/>
            <a:ext cx="6719961" cy="625474"/>
          </a:xfrm>
        </p:spPr>
        <p:txBody>
          <a:bodyPr/>
          <a:lstStyle/>
          <a:p>
            <a:r>
              <a:rPr lang="pt-PT" dirty="0"/>
              <a:t>Classes de produtos fornecidos por </a:t>
            </a:r>
            <a:r>
              <a:rPr lang="pt-PT" dirty="0" err="1"/>
              <a:t>portugal</a:t>
            </a:r>
            <a:endParaRPr lang="pt-PT" dirty="0"/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99925C82-7297-4235-B62F-BCB2DD8D44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5204" y="1105550"/>
            <a:ext cx="6833592" cy="4424629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81B3CEF-A69B-418A-AFD4-DE7826FF72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4316" y="5431705"/>
            <a:ext cx="7575482" cy="924646"/>
          </a:xfrm>
          <a:prstGeom prst="rect">
            <a:avLst/>
          </a:prstGeom>
        </p:spPr>
      </p:pic>
      <p:pic>
        <p:nvPicPr>
          <p:cNvPr id="10" name="Imagem 9" descr="Uma imagem com desenho&#10;&#10;Descrição gerada automaticamente">
            <a:extLst>
              <a:ext uri="{FF2B5EF4-FFF2-40B4-BE49-F238E27FC236}">
                <a16:creationId xmlns:a16="http://schemas.microsoft.com/office/drawing/2014/main" id="{F06C4757-1521-488E-A5C7-6608327D88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4327" y="2172383"/>
            <a:ext cx="1552193" cy="596049"/>
          </a:xfrm>
          <a:prstGeom prst="rect">
            <a:avLst/>
          </a:prstGeom>
        </p:spPr>
      </p:pic>
      <p:pic>
        <p:nvPicPr>
          <p:cNvPr id="11" name="Imagem 10">
            <a:extLst>
              <a:ext uri="{FF2B5EF4-FFF2-40B4-BE49-F238E27FC236}">
                <a16:creationId xmlns:a16="http://schemas.microsoft.com/office/drawing/2014/main" id="{0CE79576-4436-40C2-A627-B57C85C5E34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98403" y="2061531"/>
            <a:ext cx="552156" cy="552156"/>
          </a:xfrm>
          <a:prstGeom prst="rect">
            <a:avLst/>
          </a:prstGeom>
        </p:spPr>
      </p:pic>
      <p:cxnSp>
        <p:nvCxnSpPr>
          <p:cNvPr id="12" name="Conexão reta 11">
            <a:extLst>
              <a:ext uri="{FF2B5EF4-FFF2-40B4-BE49-F238E27FC236}">
                <a16:creationId xmlns:a16="http://schemas.microsoft.com/office/drawing/2014/main" id="{292FC1AB-C57C-4C54-BC7E-672C1CAF6A8E}"/>
              </a:ext>
            </a:extLst>
          </p:cNvPr>
          <p:cNvCxnSpPr>
            <a:cxnSpLocks/>
          </p:cNvCxnSpPr>
          <p:nvPr/>
        </p:nvCxnSpPr>
        <p:spPr>
          <a:xfrm>
            <a:off x="2472991" y="2326635"/>
            <a:ext cx="457547" cy="0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exão reta 12">
            <a:extLst>
              <a:ext uri="{FF2B5EF4-FFF2-40B4-BE49-F238E27FC236}">
                <a16:creationId xmlns:a16="http://schemas.microsoft.com/office/drawing/2014/main" id="{C780BB53-4B1B-4261-80CC-5E992C32CD3D}"/>
              </a:ext>
            </a:extLst>
          </p:cNvPr>
          <p:cNvCxnSpPr>
            <a:cxnSpLocks/>
          </p:cNvCxnSpPr>
          <p:nvPr/>
        </p:nvCxnSpPr>
        <p:spPr>
          <a:xfrm>
            <a:off x="3601329" y="2470407"/>
            <a:ext cx="1357532" cy="1"/>
          </a:xfrm>
          <a:prstGeom prst="line">
            <a:avLst/>
          </a:prstGeom>
          <a:ln w="38100"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554067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Número do Diapositivo 1">
            <a:extLst>
              <a:ext uri="{FF2B5EF4-FFF2-40B4-BE49-F238E27FC236}">
                <a16:creationId xmlns:a16="http://schemas.microsoft.com/office/drawing/2014/main" id="{F19232E7-1991-428F-BAA6-B5172D4BEE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8</a:t>
            </a:fld>
            <a:endParaRPr lang="pt-PT"/>
          </a:p>
        </p:txBody>
      </p:sp>
      <p:sp>
        <p:nvSpPr>
          <p:cNvPr id="3" name="Título 2">
            <a:extLst>
              <a:ext uri="{FF2B5EF4-FFF2-40B4-BE49-F238E27FC236}">
                <a16:creationId xmlns:a16="http://schemas.microsoft.com/office/drawing/2014/main" id="{A62770D0-7B3F-43E8-897B-22CEDE9CF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/>
              <a:t>Retorno industrial de </a:t>
            </a:r>
            <a:r>
              <a:rPr lang="pt-PT" dirty="0" err="1"/>
              <a:t>portugal</a:t>
            </a:r>
            <a:endParaRPr lang="pt-PT" dirty="0"/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5DB76ED3-8DA8-4F6C-B32E-C79AF628FB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4664" y="1121941"/>
            <a:ext cx="6834672" cy="5234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1372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Posição do Número do Diapositivo 2">
            <a:extLst>
              <a:ext uri="{FF2B5EF4-FFF2-40B4-BE49-F238E27FC236}">
                <a16:creationId xmlns:a16="http://schemas.microsoft.com/office/drawing/2014/main" id="{18367D41-063F-4F79-A27A-C1221F5EF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7F229-46FC-4F9A-98E9-E7C9A18183E3}" type="slidenum">
              <a:rPr lang="pt-PT" smtClean="0"/>
              <a:t>9</a:t>
            </a:fld>
            <a:endParaRPr lang="pt-PT"/>
          </a:p>
        </p:txBody>
      </p:sp>
      <p:sp>
        <p:nvSpPr>
          <p:cNvPr id="5" name="Título 3">
            <a:extLst>
              <a:ext uri="{FF2B5EF4-FFF2-40B4-BE49-F238E27FC236}">
                <a16:creationId xmlns:a16="http://schemas.microsoft.com/office/drawing/2014/main" id="{74C3F245-69F4-444F-B20D-CD812070F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750" y="144479"/>
            <a:ext cx="6172200" cy="625474"/>
          </a:xfrm>
        </p:spPr>
        <p:txBody>
          <a:bodyPr/>
          <a:lstStyle/>
          <a:p>
            <a:r>
              <a:rPr lang="pt-PT" dirty="0"/>
              <a:t>O </a:t>
            </a:r>
            <a:r>
              <a:rPr lang="pt-PT" dirty="0" err="1"/>
              <a:t>cern</a:t>
            </a:r>
            <a:r>
              <a:rPr lang="pt-PT" dirty="0"/>
              <a:t> ainda precisa de comprar muita coisa?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36211C0A-8DD7-481A-8992-91390CE39DC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62482" y="1637879"/>
            <a:ext cx="7619036" cy="4079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8590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Tema do Office">
  <a:themeElements>
    <a:clrScheme name="Tema do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o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3047</TotalTime>
  <Words>250</Words>
  <Application>Microsoft Office PowerPoint</Application>
  <PresentationFormat>Apresentação no Ecrã (4:3)</PresentationFormat>
  <Paragraphs>61</Paragraphs>
  <Slides>22</Slides>
  <Notes>1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22</vt:i4>
      </vt:variant>
    </vt:vector>
  </HeadingPairs>
  <TitlesOfParts>
    <vt:vector size="29" baseType="lpstr">
      <vt:lpstr>Arial</vt:lpstr>
      <vt:lpstr>Calibri</vt:lpstr>
      <vt:lpstr>Courier New</vt:lpstr>
      <vt:lpstr>Open Sans</vt:lpstr>
      <vt:lpstr>Times New Roman</vt:lpstr>
      <vt:lpstr>Trebuchet MS</vt:lpstr>
      <vt:lpstr>1_Tema do Office</vt:lpstr>
      <vt:lpstr>Apresentação do PowerPoint</vt:lpstr>
      <vt:lpstr>O cern é para mim?</vt:lpstr>
      <vt:lpstr>O que é o cern?</vt:lpstr>
      <vt:lpstr>O que é o cern?</vt:lpstr>
      <vt:lpstr>O que (e Quanto) é que o cern compra?</vt:lpstr>
      <vt:lpstr>Apresentação do PowerPoint</vt:lpstr>
      <vt:lpstr>Classes de produtos fornecidos por portugal</vt:lpstr>
      <vt:lpstr>Retorno industrial de portugal</vt:lpstr>
      <vt:lpstr>O cern ainda precisa de comprar muita coisa?</vt:lpstr>
      <vt:lpstr>CERN roadmap (LHC, HL-LHC)</vt:lpstr>
      <vt:lpstr>Depois do HL-lhc (FCC ou clic)</vt:lpstr>
      <vt:lpstr>Apresentação do PowerPoint</vt:lpstr>
      <vt:lpstr>Big Science, Big Business</vt:lpstr>
      <vt:lpstr>Big Science, Big Business</vt:lpstr>
      <vt:lpstr>Obra do iter (outubro 2019)</vt:lpstr>
      <vt:lpstr>Exemplos de tecnologias envolvidas (ITER)</vt:lpstr>
      <vt:lpstr>Algumas infraestruturas em construção/implementação</vt:lpstr>
      <vt:lpstr>Algumas infraestruturas planeadas</vt:lpstr>
      <vt:lpstr>O cern ainda precisa de comprar muita coisa?</vt:lpstr>
      <vt:lpstr>Stand Portugal no bsbf 2020</vt:lpstr>
      <vt:lpstr>The currency of science is discoveries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José Antão</dc:creator>
  <cp:lastModifiedBy>José Antão</cp:lastModifiedBy>
  <cp:revision>67</cp:revision>
  <dcterms:created xsi:type="dcterms:W3CDTF">2019-04-23T15:57:56Z</dcterms:created>
  <dcterms:modified xsi:type="dcterms:W3CDTF">2019-11-25T10:33:12Z</dcterms:modified>
</cp:coreProperties>
</file>