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(null)" ContentType="image/x-emf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48" r:id="rId1"/>
    <p:sldMasterId id="2147483715" r:id="rId2"/>
  </p:sldMasterIdLst>
  <p:notesMasterIdLst>
    <p:notesMasterId r:id="rId20"/>
  </p:notesMasterIdLst>
  <p:sldIdLst>
    <p:sldId id="278" r:id="rId3"/>
    <p:sldId id="260" r:id="rId4"/>
    <p:sldId id="286" r:id="rId5"/>
    <p:sldId id="287" r:id="rId6"/>
    <p:sldId id="289" r:id="rId7"/>
    <p:sldId id="288" r:id="rId8"/>
    <p:sldId id="290" r:id="rId9"/>
    <p:sldId id="292" r:id="rId10"/>
    <p:sldId id="291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282" r:id="rId19"/>
  </p:sldIdLst>
  <p:sldSz cx="9144000" cy="6858000" type="screen4x3"/>
  <p:notesSz cx="6858000" cy="9144000"/>
  <p:defaultTextStyle>
    <a:defPPr>
      <a:defRPr lang="pt-PT"/>
    </a:defPPr>
    <a:lvl1pPr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1pPr>
    <a:lvl2pPr marL="228600" indent="2286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2pPr>
    <a:lvl3pPr marL="457200" indent="4572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3pPr>
    <a:lvl4pPr marL="685800" indent="6858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4pPr>
    <a:lvl5pPr marL="914400" indent="9144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5pPr>
    <a:lvl6pPr marL="2286000" algn="l" defTabSz="9144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6pPr>
    <a:lvl7pPr marL="2743200" algn="l" defTabSz="9144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7pPr>
    <a:lvl8pPr marL="3200400" algn="l" defTabSz="9144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8pPr>
    <a:lvl9pPr marL="3657600" algn="l" defTabSz="9144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F6D"/>
    <a:srgbClr val="0070C0"/>
    <a:srgbClr val="194F9C"/>
    <a:srgbClr val="046837"/>
    <a:srgbClr val="39B449"/>
    <a:srgbClr val="A8B036"/>
    <a:srgbClr val="D7E023"/>
    <a:srgbClr val="AEC0D6"/>
    <a:srgbClr val="3A6CB5"/>
    <a:srgbClr val="F4D9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86" autoAdjust="0"/>
    <p:restoredTop sz="93635" autoAdjust="0"/>
  </p:normalViewPr>
  <p:slideViewPr>
    <p:cSldViewPr>
      <p:cViewPr varScale="1">
        <p:scale>
          <a:sx n="110" d="100"/>
          <a:sy n="110" d="100"/>
        </p:scale>
        <p:origin x="3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8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olha_de_C_lculo_do_Microsoft_Excel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b="1" i="0">
                <a:latin typeface="Titillium Web" pitchFamily="2" charset="77"/>
              </a:defRPr>
            </a:pPr>
            <a:r>
              <a:rPr lang="en-US" b="1" i="0" dirty="0">
                <a:latin typeface="Titillium Web" pitchFamily="2" charset="77"/>
              </a:rPr>
              <a:t>Visits of PT Schools to CERN</a:t>
            </a:r>
          </a:p>
        </c:rich>
      </c:tx>
      <c:layout>
        <c:manualLayout>
          <c:xMode val="edge"/>
          <c:yMode val="edge"/>
          <c:x val="0.1162496172512"/>
          <c:y val="4.4821525625913197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Visitas Pt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10</c:v>
                </c:pt>
                <c:pt idx="4">
                  <c:v>11</c:v>
                </c:pt>
                <c:pt idx="5">
                  <c:v>18</c:v>
                </c:pt>
                <c:pt idx="6">
                  <c:v>21</c:v>
                </c:pt>
                <c:pt idx="7">
                  <c:v>24</c:v>
                </c:pt>
                <c:pt idx="8">
                  <c:v>24</c:v>
                </c:pt>
                <c:pt idx="9">
                  <c:v>39</c:v>
                </c:pt>
                <c:pt idx="10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71-B847-BCB6-126A1F761D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05628768"/>
        <c:axId val="-2007765744"/>
      </c:barChart>
      <c:catAx>
        <c:axId val="-2005628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07765744"/>
        <c:crosses val="autoZero"/>
        <c:auto val="1"/>
        <c:lblAlgn val="ctr"/>
        <c:lblOffset val="100"/>
        <c:noMultiLvlLbl val="0"/>
      </c:catAx>
      <c:valAx>
        <c:axId val="-2007765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05628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8718573605538499"/>
          <c:y val="0.20105359782462601"/>
          <c:w val="0.21140079964014799"/>
          <c:h val="9.2555649094516496E-2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pt-PT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8" name="Rectangle 2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>
                <a:sym typeface="Noteworthy Bold" charset="0"/>
              </a:rPr>
              <a:t>Click to edit Master text styles</a:t>
            </a:r>
          </a:p>
          <a:p>
            <a:pPr lvl="1"/>
            <a:r>
              <a:rPr lang="pt-PT" noProof="0">
                <a:sym typeface="Noteworthy Bold" charset="0"/>
              </a:rPr>
              <a:t>Second level</a:t>
            </a:r>
          </a:p>
          <a:p>
            <a:pPr lvl="2"/>
            <a:r>
              <a:rPr lang="pt-PT" noProof="0">
                <a:sym typeface="Noteworthy Bold" charset="0"/>
              </a:rPr>
              <a:t>Third level</a:t>
            </a:r>
          </a:p>
          <a:p>
            <a:pPr lvl="3"/>
            <a:r>
              <a:rPr lang="pt-PT" noProof="0">
                <a:sym typeface="Noteworthy Bold" charset="0"/>
              </a:rPr>
              <a:t>Fourth level</a:t>
            </a:r>
          </a:p>
          <a:p>
            <a:pPr lvl="4"/>
            <a:r>
              <a:rPr lang="pt-PT" noProof="0">
                <a:sym typeface="Noteworthy Bold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6993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1pPr>
    <a:lvl2pPr marL="2286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2pPr>
    <a:lvl3pPr marL="4572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3pPr>
    <a:lvl4pPr marL="6858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4pPr>
    <a:lvl5pPr marL="9144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561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036F4356-1EC7-654D-AC56-96FEB5315CE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8E367C-36C7-A64D-8FCE-8269F6BE9461}" type="slidenum">
              <a:rPr kumimoji="0" lang="pt-PT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pt-PT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Shape 282">
            <a:extLst>
              <a:ext uri="{FF2B5EF4-FFF2-40B4-BE49-F238E27FC236}">
                <a16:creationId xmlns:a16="http://schemas.microsoft.com/office/drawing/2014/main" id="{0A66475F-27F2-7641-B12D-7ADE0461B0D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hape 283">
            <a:extLst>
              <a:ext uri="{FF2B5EF4-FFF2-40B4-BE49-F238E27FC236}">
                <a16:creationId xmlns:a16="http://schemas.microsoft.com/office/drawing/2014/main" id="{222E4FC7-A27F-2049-8BBC-F1441491F7B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440"/>
          </a:xfrm>
        </p:spPr>
        <p:txBody>
          <a:bodyPr wrap="square" lIns="91440" tIns="91440" rIns="91440" bIns="91440" anchor="t">
            <a:noAutofit/>
          </a:bodyPr>
          <a:lstStyle/>
          <a:p>
            <a:pPr lvl="0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71649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 userDrawn="1"/>
        </p:nvSpPr>
        <p:spPr bwMode="auto">
          <a:xfrm>
            <a:off x="305526" y="406405"/>
            <a:ext cx="630070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84213" y="406400"/>
            <a:ext cx="5616575" cy="790575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  <a:latin typeface="Titillium Web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8495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237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1926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Helvetica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2969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9124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844675"/>
            <a:ext cx="1943100" cy="50133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844675"/>
            <a:ext cx="5676900" cy="50133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7140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9D3D92-3BF8-C245-8908-75BA47B6D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183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BF511E8-04F5-1642-988F-9FBD384D1A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568"/>
            <a:ext cx="6858000" cy="165523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2212709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749F25-E947-2D4C-A42E-1EC51934F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CC71ED7-76D7-3E49-8F57-56BB86D1C5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545361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00B932-5053-A44C-8B93-4C51C7DB5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10267"/>
            <a:ext cx="7886700" cy="285326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65D2938-3637-8E44-894B-2B5A033C6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8934"/>
            <a:ext cx="7886700" cy="150071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147577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E41A4C-29D4-4E45-B372-084F6D9EB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763D088-59C0-674F-8F04-73B1FE5B1F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4434"/>
            <a:ext cx="4038600" cy="4525433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0C19D0F6-0DA0-E942-88AD-B8DBE6744B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4434"/>
            <a:ext cx="4038600" cy="4525433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280565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20CD9B-60EC-4841-94A0-D5945F053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6185"/>
            <a:ext cx="7886700" cy="132503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256AC74-83B4-B34A-A127-3156C24D9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680634"/>
            <a:ext cx="3868737" cy="825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42CBB50A-7E39-3A47-B69D-45B88B5B6E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2506133"/>
            <a:ext cx="3868737" cy="368300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5C2233AB-7F6B-0B44-8F3A-B0D55BE1AC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0634"/>
            <a:ext cx="3887788" cy="825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86BC44B3-F8FC-184C-8307-2F122364CC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6133"/>
            <a:ext cx="3887788" cy="3683000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039236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-180528" y="2132856"/>
            <a:ext cx="8638728" cy="1753344"/>
          </a:xfrm>
          <a:custGeom>
            <a:avLst/>
            <a:gdLst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63872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14839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8728" h="1080120">
                <a:moveTo>
                  <a:pt x="0" y="0"/>
                </a:moveTo>
                <a:lnTo>
                  <a:pt x="8638728" y="0"/>
                </a:lnTo>
                <a:lnTo>
                  <a:pt x="8148398" y="1080120"/>
                </a:lnTo>
                <a:lnTo>
                  <a:pt x="0" y="1080120"/>
                </a:lnTo>
                <a:lnTo>
                  <a:pt x="0" y="0"/>
                </a:lnTo>
                <a:close/>
              </a:path>
            </a:pathLst>
          </a:cu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2856"/>
            <a:ext cx="7772400" cy="1753344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2"/>
          <p:cNvGrpSpPr>
            <a:grpSpLocks/>
          </p:cNvGrpSpPr>
          <p:nvPr userDrawn="1"/>
        </p:nvGrpSpPr>
        <p:grpSpPr bwMode="auto">
          <a:xfrm>
            <a:off x="899592" y="619016"/>
            <a:ext cx="1227138" cy="860425"/>
            <a:chOff x="0" y="0"/>
            <a:chExt cx="97" cy="68"/>
          </a:xfrm>
        </p:grpSpPr>
        <p:sp>
          <p:nvSpPr>
            <p:cNvPr id="7" name="AutoShape 3"/>
            <p:cNvSpPr>
              <a:spLocks/>
            </p:cNvSpPr>
            <p:nvPr/>
          </p:nvSpPr>
          <p:spPr bwMode="auto">
            <a:xfrm>
              <a:off x="0" y="0"/>
              <a:ext cx="97" cy="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8" name="Picture 4" descr="image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6731" t="-4938" r="-4082" b="-6174"/>
            <a:stretch>
              <a:fillRect/>
            </a:stretch>
          </p:blipFill>
          <p:spPr bwMode="auto">
            <a:xfrm>
              <a:off x="0" y="0"/>
              <a:ext cx="9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</a:extLst>
          </p:spPr>
        </p:pic>
      </p:grp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51289"/>
            <a:ext cx="720080" cy="795878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516688" y="6021388"/>
            <a:ext cx="2303462" cy="7207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47952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D39DE8-0A28-8549-A9ED-5863867D3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3894172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9931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83B748-EAF2-854A-AD2B-645C6F483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F4F9730-93C4-AA4D-BA0D-06268E644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8485"/>
            <a:ext cx="4629150" cy="48725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1631F529-4AC8-AD45-9FAD-EE4F112D33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3287862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DBC26E-684C-1D4E-911C-82AD57C0E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D723EF3C-D6A6-9C42-B53F-7657A094D5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8485"/>
            <a:ext cx="4629150" cy="48725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5EE109C8-A2A7-DB49-B015-1683383F2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</p:spTree>
    <p:extLst>
      <p:ext uri="{BB962C8B-B14F-4D97-AF65-F5344CB8AC3E}">
        <p14:creationId xmlns:p14="http://schemas.microsoft.com/office/powerpoint/2010/main" val="472993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E98CEE-7541-E74D-ADE4-53EF42A62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FF335EDF-60F6-0145-AF8A-660F1FB8C6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5923930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EAA88EC-DAF6-F644-A5A4-65AA11612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3051"/>
            <a:ext cx="2057400" cy="5856816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DDCEC617-949F-C94F-8B04-0B080EBD2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3051"/>
            <a:ext cx="6019800" cy="5856816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027986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 userDrawn="1"/>
        </p:nvSpPr>
        <p:spPr bwMode="auto">
          <a:xfrm>
            <a:off x="305526" y="406405"/>
            <a:ext cx="630070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647564" y="509191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 </a:t>
            </a:r>
            <a:r>
              <a:rPr lang="pt-PT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Title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27584" y="234888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to slide</a:t>
            </a:r>
          </a:p>
        </p:txBody>
      </p:sp>
    </p:spTree>
    <p:extLst>
      <p:ext uri="{BB962C8B-B14F-4D97-AF65-F5344CB8AC3E}">
        <p14:creationId xmlns:p14="http://schemas.microsoft.com/office/powerpoint/2010/main" val="2948642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-180528" y="2130425"/>
            <a:ext cx="8638728" cy="1470025"/>
          </a:xfrm>
          <a:custGeom>
            <a:avLst/>
            <a:gdLst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63872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14839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8728" h="1080120">
                <a:moveTo>
                  <a:pt x="0" y="0"/>
                </a:moveTo>
                <a:lnTo>
                  <a:pt x="8638728" y="0"/>
                </a:lnTo>
                <a:lnTo>
                  <a:pt x="8148398" y="1080120"/>
                </a:lnTo>
                <a:lnTo>
                  <a:pt x="0" y="1080120"/>
                </a:lnTo>
                <a:lnTo>
                  <a:pt x="0" y="0"/>
                </a:lnTo>
                <a:close/>
              </a:path>
            </a:pathLst>
          </a:cu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08554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11759" y="1556743"/>
            <a:ext cx="6408117" cy="172799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4608512" y="3789040"/>
            <a:ext cx="4572000" cy="648072"/>
          </a:xfrm>
          <a:custGeom>
            <a:avLst/>
            <a:gdLst>
              <a:gd name="connsiteX0" fmla="*/ 0 w 4572000"/>
              <a:gd name="connsiteY0" fmla="*/ 0 h 648072"/>
              <a:gd name="connsiteX1" fmla="*/ 4572000 w 4572000"/>
              <a:gd name="connsiteY1" fmla="*/ 0 h 648072"/>
              <a:gd name="connsiteX2" fmla="*/ 4572000 w 4572000"/>
              <a:gd name="connsiteY2" fmla="*/ 648072 h 648072"/>
              <a:gd name="connsiteX3" fmla="*/ 0 w 4572000"/>
              <a:gd name="connsiteY3" fmla="*/ 648072 h 648072"/>
              <a:gd name="connsiteX4" fmla="*/ 0 w 4572000"/>
              <a:gd name="connsiteY4" fmla="*/ 0 h 648072"/>
              <a:gd name="connsiteX0" fmla="*/ 0 w 4572000"/>
              <a:gd name="connsiteY0" fmla="*/ 0 h 648072"/>
              <a:gd name="connsiteX1" fmla="*/ 4572000 w 4572000"/>
              <a:gd name="connsiteY1" fmla="*/ 0 h 648072"/>
              <a:gd name="connsiteX2" fmla="*/ 4572000 w 4572000"/>
              <a:gd name="connsiteY2" fmla="*/ 648072 h 648072"/>
              <a:gd name="connsiteX3" fmla="*/ 251791 w 4572000"/>
              <a:gd name="connsiteY3" fmla="*/ 621567 h 648072"/>
              <a:gd name="connsiteX4" fmla="*/ 0 w 4572000"/>
              <a:gd name="connsiteY4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648072">
                <a:moveTo>
                  <a:pt x="0" y="0"/>
                </a:moveTo>
                <a:lnTo>
                  <a:pt x="4572000" y="0"/>
                </a:lnTo>
                <a:lnTo>
                  <a:pt x="4572000" y="648072"/>
                </a:lnTo>
                <a:lnTo>
                  <a:pt x="251791" y="621567"/>
                </a:lnTo>
                <a:lnTo>
                  <a:pt x="0" y="0"/>
                </a:lnTo>
                <a:close/>
              </a:path>
            </a:pathLst>
          </a:cu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003800" y="3789040"/>
            <a:ext cx="3816350" cy="648023"/>
          </a:xfr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Titillium Web" panose="00000500000000000000" pitchFamily="2" charset="0"/>
              </a:defRPr>
            </a:lvl1pPr>
          </a:lstStyle>
          <a:p>
            <a:pPr lvl="0"/>
            <a:r>
              <a:rPr lang="pt-PT" dirty="0"/>
              <a:t>Sub-title</a:t>
            </a:r>
            <a:endParaRPr lang="en-US" dirty="0"/>
          </a:p>
        </p:txBody>
      </p:sp>
      <p:sp>
        <p:nvSpPr>
          <p:cNvPr id="12" name="Rectangle 4"/>
          <p:cNvSpPr/>
          <p:nvPr userDrawn="1"/>
        </p:nvSpPr>
        <p:spPr bwMode="auto">
          <a:xfrm>
            <a:off x="4608512" y="5589240"/>
            <a:ext cx="4572000" cy="936104"/>
          </a:xfrm>
          <a:custGeom>
            <a:avLst/>
            <a:gdLst>
              <a:gd name="connsiteX0" fmla="*/ 0 w 4572000"/>
              <a:gd name="connsiteY0" fmla="*/ 0 h 648072"/>
              <a:gd name="connsiteX1" fmla="*/ 4572000 w 4572000"/>
              <a:gd name="connsiteY1" fmla="*/ 0 h 648072"/>
              <a:gd name="connsiteX2" fmla="*/ 4572000 w 4572000"/>
              <a:gd name="connsiteY2" fmla="*/ 648072 h 648072"/>
              <a:gd name="connsiteX3" fmla="*/ 0 w 4572000"/>
              <a:gd name="connsiteY3" fmla="*/ 648072 h 648072"/>
              <a:gd name="connsiteX4" fmla="*/ 0 w 4572000"/>
              <a:gd name="connsiteY4" fmla="*/ 0 h 648072"/>
              <a:gd name="connsiteX0" fmla="*/ 0 w 4572000"/>
              <a:gd name="connsiteY0" fmla="*/ 0 h 648072"/>
              <a:gd name="connsiteX1" fmla="*/ 4572000 w 4572000"/>
              <a:gd name="connsiteY1" fmla="*/ 0 h 648072"/>
              <a:gd name="connsiteX2" fmla="*/ 4572000 w 4572000"/>
              <a:gd name="connsiteY2" fmla="*/ 648072 h 648072"/>
              <a:gd name="connsiteX3" fmla="*/ 251791 w 4572000"/>
              <a:gd name="connsiteY3" fmla="*/ 621567 h 648072"/>
              <a:gd name="connsiteX4" fmla="*/ 0 w 4572000"/>
              <a:gd name="connsiteY4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648072">
                <a:moveTo>
                  <a:pt x="0" y="0"/>
                </a:moveTo>
                <a:lnTo>
                  <a:pt x="4572000" y="0"/>
                </a:lnTo>
                <a:lnTo>
                  <a:pt x="4572000" y="648072"/>
                </a:lnTo>
                <a:lnTo>
                  <a:pt x="251791" y="621567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solidFill>
              <a:srgbClr val="173F6D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5508625" y="5661248"/>
            <a:ext cx="3635375" cy="432841"/>
          </a:xfrm>
        </p:spPr>
        <p:txBody>
          <a:bodyPr/>
          <a:lstStyle>
            <a:lvl1pPr algn="r">
              <a:defRPr sz="2000" b="1">
                <a:solidFill>
                  <a:srgbClr val="2D2D2D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473129" y="6092503"/>
            <a:ext cx="3635375" cy="432841"/>
          </a:xfrm>
        </p:spPr>
        <p:txBody>
          <a:bodyPr/>
          <a:lstStyle>
            <a:lvl1pPr algn="r">
              <a:defRPr sz="2000"/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14423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-180528" y="1844675"/>
            <a:ext cx="8638728" cy="2041525"/>
          </a:xfrm>
          <a:custGeom>
            <a:avLst/>
            <a:gdLst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63872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14839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8728" h="1080120">
                <a:moveTo>
                  <a:pt x="0" y="0"/>
                </a:moveTo>
                <a:lnTo>
                  <a:pt x="8638728" y="0"/>
                </a:lnTo>
                <a:lnTo>
                  <a:pt x="8148398" y="1080120"/>
                </a:lnTo>
                <a:lnTo>
                  <a:pt x="0" y="1080120"/>
                </a:lnTo>
                <a:lnTo>
                  <a:pt x="0" y="0"/>
                </a:lnTo>
                <a:close/>
              </a:path>
            </a:pathLst>
          </a:cu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solidFill>
                  <a:schemeClr val="bg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1"/>
          <p:cNvSpPr txBox="1">
            <a:spLocks noChangeArrowheads="1"/>
          </p:cNvSpPr>
          <p:nvPr userDrawn="1"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4F9C"/>
                </a:solidFill>
                <a:latin typeface="Titillium Web" panose="00000500000000000000" pitchFamily="2" charset="0"/>
                <a:ea typeface="+mj-ea"/>
                <a:cs typeface="+mj-cs"/>
                <a:sym typeface="Helvetica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4572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9144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13716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18288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pPr defTabSz="914400" eaLnBrk="1"/>
            <a:r>
              <a:rPr lang="pt-PT" altLang="en-US" sz="3600" kern="0" dirty="0">
                <a:latin typeface="Arial" panose="020B0604020202020204" pitchFamily="34" charset="0"/>
                <a:cs typeface="Arial" panose="020B0604020202020204" pitchFamily="34" charset="0"/>
              </a:rPr>
              <a:t>LIP - 30 anos</a:t>
            </a:r>
          </a:p>
        </p:txBody>
      </p:sp>
      <p:grpSp>
        <p:nvGrpSpPr>
          <p:cNvPr id="6" name="Group 2"/>
          <p:cNvGrpSpPr>
            <a:grpSpLocks/>
          </p:cNvGrpSpPr>
          <p:nvPr userDrawn="1"/>
        </p:nvGrpSpPr>
        <p:grpSpPr bwMode="auto">
          <a:xfrm>
            <a:off x="899592" y="619016"/>
            <a:ext cx="1227138" cy="860425"/>
            <a:chOff x="0" y="0"/>
            <a:chExt cx="97" cy="68"/>
          </a:xfrm>
        </p:grpSpPr>
        <p:sp>
          <p:nvSpPr>
            <p:cNvPr id="7" name="AutoShape 3"/>
            <p:cNvSpPr>
              <a:spLocks/>
            </p:cNvSpPr>
            <p:nvPr/>
          </p:nvSpPr>
          <p:spPr bwMode="auto">
            <a:xfrm>
              <a:off x="0" y="0"/>
              <a:ext cx="97" cy="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8" name="Picture 4" descr="image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6731" t="-4938" r="-4082" b="-6174"/>
            <a:stretch>
              <a:fillRect/>
            </a:stretch>
          </p:blipFill>
          <p:spPr bwMode="auto">
            <a:xfrm>
              <a:off x="0" y="0"/>
              <a:ext cx="9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</a:extLst>
          </p:spPr>
        </p:pic>
      </p:grpSp>
      <p:sp>
        <p:nvSpPr>
          <p:cNvPr id="9" name="AutoShape 5"/>
          <p:cNvSpPr>
            <a:spLocks/>
          </p:cNvSpPr>
          <p:nvPr userDrawn="1"/>
        </p:nvSpPr>
        <p:spPr bwMode="auto">
          <a:xfrm>
            <a:off x="6457950" y="5921375"/>
            <a:ext cx="2381250" cy="711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50800" tIns="50800" rIns="50800" bIns="50800"/>
          <a:lstStyle>
            <a:lvl1pPr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1pPr>
            <a:lvl2pPr marL="742950" indent="-28575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marL="11430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marL="16002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marL="20574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pPr defTabSz="914400" eaLnBrk="1"/>
            <a:r>
              <a:rPr lang="pt-PT" altLang="en-US" sz="2000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Mário Pimenta</a:t>
            </a:r>
          </a:p>
          <a:p>
            <a:pPr defTabSz="914400" eaLnBrk="1"/>
            <a:r>
              <a:rPr lang="pt-PT" altLang="en-US" sz="2000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Lisboa, Maio 2016</a:t>
            </a:r>
            <a:endParaRPr lang="pt-PT" alt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51289"/>
            <a:ext cx="720080" cy="79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67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3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3886200"/>
            <a:ext cx="3124200" cy="297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886200"/>
            <a:ext cx="3124200" cy="297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3102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397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/>
          </p:cNvSpPr>
          <p:nvPr>
            <p:ph type="title"/>
          </p:nvPr>
        </p:nvSpPr>
        <p:spPr bwMode="auto">
          <a:xfrm>
            <a:off x="685800" y="1844675"/>
            <a:ext cx="77724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en-US" dirty="0">
                <a:sym typeface="Helvetica" charset="0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Grp="1"/>
          </p:cNvSpPr>
          <p:nvPr>
            <p:ph type="body" idx="1"/>
          </p:nvPr>
        </p:nvSpPr>
        <p:spPr bwMode="auto">
          <a:xfrm>
            <a:off x="1371600" y="3886200"/>
            <a:ext cx="6400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en-US" dirty="0">
                <a:sym typeface="Helvetica" charset="0"/>
              </a:rPr>
              <a:t>Click to edit Master text styles</a:t>
            </a:r>
          </a:p>
          <a:p>
            <a:pPr lvl="1"/>
            <a:r>
              <a:rPr lang="pt-PT" altLang="en-US" dirty="0">
                <a:sym typeface="Helvetica" charset="0"/>
              </a:rPr>
              <a:t>Second level</a:t>
            </a:r>
          </a:p>
          <a:p>
            <a:pPr lvl="2"/>
            <a:r>
              <a:rPr lang="pt-PT" altLang="en-US" dirty="0">
                <a:sym typeface="Helvetica" charset="0"/>
              </a:rPr>
              <a:t>Third level</a:t>
            </a:r>
          </a:p>
          <a:p>
            <a:pPr lvl="3"/>
            <a:r>
              <a:rPr lang="pt-PT" altLang="en-US" dirty="0">
                <a:sym typeface="Helvetica" charset="0"/>
              </a:rPr>
              <a:t>Fourth level</a:t>
            </a:r>
          </a:p>
          <a:p>
            <a:pPr lvl="4"/>
            <a:r>
              <a:rPr lang="pt-PT" altLang="en-US" dirty="0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0" r:id="rId2"/>
    <p:sldLayoutId id="2147483714" r:id="rId3"/>
    <p:sldLayoutId id="2147483699" r:id="rId4"/>
    <p:sldLayoutId id="2147483711" r:id="rId5"/>
    <p:sldLayoutId id="2147483712" r:id="rId6"/>
    <p:sldLayoutId id="2147483701" r:id="rId7"/>
    <p:sldLayoutId id="2147483702" r:id="rId8"/>
    <p:sldLayoutId id="2147483703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4F9C"/>
          </a:solidFill>
          <a:latin typeface="Titillium Web" panose="00000500000000000000" pitchFamily="2" charset="0"/>
          <a:ea typeface="+mj-ea"/>
          <a:cs typeface="+mj-cs"/>
          <a:sym typeface="Helvetica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2D2D2D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  <a:sym typeface="Helvetica" charset="0"/>
        </a:defRPr>
      </a:lvl1pPr>
      <a:lvl2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73F6D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  <a:sym typeface="Helvetica" charset="0"/>
        </a:defRPr>
      </a:lvl2pPr>
      <a:lvl3pPr marL="9144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194F9C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  <a:sym typeface="Helvetica" charset="0"/>
        </a:defRPr>
      </a:lvl3pPr>
      <a:lvl4pPr marL="1371600" algn="l" rtl="0" eaLnBrk="0" fontAlgn="base" hangingPunct="0">
        <a:spcBef>
          <a:spcPct val="0"/>
        </a:spcBef>
        <a:spcAft>
          <a:spcPct val="0"/>
        </a:spcAft>
        <a:defRPr sz="1800">
          <a:solidFill>
            <a:srgbClr val="3A6CB5"/>
          </a:solidFill>
          <a:latin typeface="+mn-lt"/>
          <a:ea typeface="+mn-ea"/>
          <a:cs typeface="+mn-cs"/>
          <a:sym typeface="Helvetica" charset="0"/>
        </a:defRPr>
      </a:lvl4pPr>
      <a:lvl5pPr marL="1828800" algn="l" rtl="0" eaLnBrk="0" fontAlgn="base" hangingPunct="0">
        <a:spcBef>
          <a:spcPct val="0"/>
        </a:spcBef>
        <a:spcAft>
          <a:spcPct val="0"/>
        </a:spcAft>
        <a:defRPr sz="1600">
          <a:solidFill>
            <a:srgbClr val="AEC0D6"/>
          </a:solidFill>
          <a:latin typeface="+mn-lt"/>
          <a:ea typeface="+mn-ea"/>
          <a:cs typeface="+mn-cs"/>
          <a:sym typeface="Helvetica" charset="0"/>
        </a:defRPr>
      </a:lvl5pPr>
      <a:lvl6pPr marL="22860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6pPr>
      <a:lvl7pPr marL="27432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7pPr>
      <a:lvl8pPr marL="32004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8pPr>
      <a:lvl9pPr marL="36576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8">
            <a:extLst>
              <a:ext uri="{FF2B5EF4-FFF2-40B4-BE49-F238E27FC236}">
                <a16:creationId xmlns:a16="http://schemas.microsoft.com/office/drawing/2014/main" id="{087DBF34-B0E1-5345-99DB-25BEFF7B839A}"/>
              </a:ext>
            </a:extLst>
          </p:cNvPr>
          <p:cNvSpPr/>
          <p:nvPr/>
        </p:nvSpPr>
        <p:spPr>
          <a:xfrm>
            <a:off x="0" y="0"/>
            <a:ext cx="9143640" cy="3457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134D9E"/>
          </a:solidFill>
          <a:ln>
            <a:noFill/>
            <a:prstDash val="solid"/>
          </a:ln>
        </p:spPr>
        <p:txBody>
          <a:bodyPr vert="horz" wrap="square" lIns="91440" tIns="91440" rIns="91440" bIns="9144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t-P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3" name="Marcador de Posição do Título 2">
            <a:extLst>
              <a:ext uri="{FF2B5EF4-FFF2-40B4-BE49-F238E27FC236}">
                <a16:creationId xmlns:a16="http://schemas.microsoft.com/office/drawing/2014/main" id="{660C3002-A1D3-4340-8B22-27400E5788A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601"/>
            <a:ext cx="8229240" cy="114479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855CE8CB-53B4-C147-B287-9761678F6B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464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53784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hdr="0" ftr="0" dt="0"/>
  <p:txStyles>
    <p:titleStyle>
      <a:lvl1pPr marL="0" marR="0" indent="0" algn="l" rtl="0" hangingPunct="0">
        <a:lnSpc>
          <a:spcPct val="100000"/>
        </a:lnSpc>
        <a:tabLst/>
        <a:defRPr lang="pt-PT" sz="1400" b="0" i="0" u="none" strike="noStrike" kern="1200" spc="0">
          <a:ln>
            <a:noFill/>
          </a:ln>
          <a:solidFill>
            <a:srgbClr val="000000"/>
          </a:solidFill>
          <a:latin typeface="Arial" pitchFamily="18"/>
          <a:cs typeface="Arial" pitchFamily="2"/>
        </a:defRPr>
      </a:lvl1pPr>
    </p:titleStyle>
    <p:bodyStyle>
      <a:lvl1pPr marL="0" marR="0" indent="0" algn="l" rtl="0" hangingPunct="0">
        <a:lnSpc>
          <a:spcPct val="100000"/>
        </a:lnSpc>
        <a:spcBef>
          <a:spcPts val="0"/>
        </a:spcBef>
        <a:spcAft>
          <a:spcPts val="1417"/>
        </a:spcAft>
        <a:tabLst/>
        <a:defRPr lang="pt-PT" sz="1400" b="0" i="0" u="none" strike="noStrike" kern="1200" spc="0">
          <a:ln>
            <a:noFill/>
          </a:ln>
          <a:solidFill>
            <a:srgbClr val="000000"/>
          </a:solidFill>
          <a:latin typeface="Arial" pitchFamily="18"/>
          <a:cs typeface="Ari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5.(null)"/><Relationship Id="rId5" Type="http://schemas.openxmlformats.org/officeDocument/2006/relationships/image" Target="../media/image6.png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fct.pt/apoios/cooptrans/traineeships/docs/BrochuraEstagiosTecnologicos_web.pdf" TargetMode="Externa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ctrTitle"/>
          </p:nvPr>
        </p:nvSpPr>
        <p:spPr>
          <a:effectLst/>
        </p:spPr>
        <p:txBody>
          <a:bodyPr/>
          <a:lstStyle/>
          <a:p>
            <a:pPr defTabSz="914400" eaLnBrk="1"/>
            <a:r>
              <a:rPr lang="pt-PT" sz="3600" b="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advanced</a:t>
            </a:r>
            <a:r>
              <a:rPr lang="pt-PT" sz="3600" b="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r>
              <a:rPr lang="pt-PT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Training @ CERN</a:t>
            </a:r>
            <a:endParaRPr lang="en-GB" altLang="en-US" sz="3600" dirty="0">
              <a:latin typeface="Titillium Web" pitchFamily="2" charset="77"/>
              <a:cs typeface="Arial" panose="020B0604020202020204" pitchFamily="34" charset="0"/>
            </a:endParaRPr>
          </a:p>
        </p:txBody>
      </p:sp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4465054" y="4561153"/>
            <a:ext cx="1227138" cy="860425"/>
            <a:chOff x="0" y="0"/>
            <a:chExt cx="97" cy="68"/>
          </a:xfrm>
          <a:effectLst/>
        </p:grpSpPr>
        <p:sp>
          <p:nvSpPr>
            <p:cNvPr id="4103" name="AutoShape 3"/>
            <p:cNvSpPr>
              <a:spLocks/>
            </p:cNvSpPr>
            <p:nvPr/>
          </p:nvSpPr>
          <p:spPr bwMode="auto">
            <a:xfrm>
              <a:off x="0" y="0"/>
              <a:ext cx="97" cy="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4104" name="Picture 4" descr="image1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6731" t="-4938" r="-4082" b="-6174"/>
            <a:stretch>
              <a:fillRect/>
            </a:stretch>
          </p:blipFill>
          <p:spPr bwMode="auto">
            <a:xfrm>
              <a:off x="0" y="0"/>
              <a:ext cx="9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</a:extLst>
          </p:spPr>
        </p:pic>
      </p:grpSp>
      <p:sp>
        <p:nvSpPr>
          <p:cNvPr id="4100" name="AutoShape 5"/>
          <p:cNvSpPr>
            <a:spLocks/>
          </p:cNvSpPr>
          <p:nvPr/>
        </p:nvSpPr>
        <p:spPr bwMode="auto">
          <a:xfrm>
            <a:off x="6228184" y="6353423"/>
            <a:ext cx="2808312" cy="38794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50800" tIns="50800" rIns="50800" bIns="50800"/>
          <a:lstStyle>
            <a:lvl1pPr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1pPr>
            <a:lvl2pPr marL="742950" indent="-28575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marL="11430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marL="16002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marL="20574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pPr algn="r" defTabSz="914400" eaLnBrk="1"/>
            <a:r>
              <a:rPr lang="en-GB" altLang="en-US" sz="2000" dirty="0">
                <a:latin typeface="Titillium Web" pitchFamily="2" charset="77"/>
                <a:ea typeface="Times New Roman" charset="0"/>
                <a:cs typeface="Times New Roman" charset="0"/>
                <a:sym typeface="Times New Roman" charset="0"/>
              </a:rPr>
              <a:t>Lisbon, November 2019</a:t>
            </a:r>
            <a:endParaRPr lang="en-GB" altLang="en-US" dirty="0">
              <a:latin typeface="Titillium Web" pitchFamily="2" charset="77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30914266-9B10-F04E-9057-6045EE7E086B}"/>
              </a:ext>
            </a:extLst>
          </p:cNvPr>
          <p:cNvSpPr/>
          <p:nvPr/>
        </p:nvSpPr>
        <p:spPr>
          <a:xfrm>
            <a:off x="4427984" y="3806720"/>
            <a:ext cx="3619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Pedro Abreu, </a:t>
            </a:r>
            <a:r>
              <a:rPr lang="pt-PT" sz="24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abreu@lip.pt</a:t>
            </a:r>
            <a:endParaRPr lang="pt-PT" sz="2400" dirty="0"/>
          </a:p>
        </p:txBody>
      </p:sp>
      <p:cxnSp>
        <p:nvCxnSpPr>
          <p:cNvPr id="6" name="Conexão Reta 5">
            <a:extLst>
              <a:ext uri="{FF2B5EF4-FFF2-40B4-BE49-F238E27FC236}">
                <a16:creationId xmlns:a16="http://schemas.microsoft.com/office/drawing/2014/main" id="{A2961254-191F-784E-A57F-B3953D658708}"/>
              </a:ext>
            </a:extLst>
          </p:cNvPr>
          <p:cNvCxnSpPr/>
          <p:nvPr/>
        </p:nvCxnSpPr>
        <p:spPr bwMode="auto">
          <a:xfrm flipH="1">
            <a:off x="5727130" y="4398069"/>
            <a:ext cx="501054" cy="1186592"/>
          </a:xfrm>
          <a:prstGeom prst="line">
            <a:avLst/>
          </a:prstGeom>
          <a:solidFill>
            <a:srgbClr val="FFFFFF"/>
          </a:solidFill>
          <a:ln w="254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</p:cxnSp>
      <p:pic>
        <p:nvPicPr>
          <p:cNvPr id="8" name="Imagem 7">
            <a:extLst>
              <a:ext uri="{FF2B5EF4-FFF2-40B4-BE49-F238E27FC236}">
                <a16:creationId xmlns:a16="http://schemas.microsoft.com/office/drawing/2014/main" id="{ED7717FB-2EFB-A549-8CFC-E286B62CAFB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1" t="27704" r="16344" b="28953"/>
          <a:stretch/>
        </p:blipFill>
        <p:spPr>
          <a:xfrm>
            <a:off x="6215827" y="4454426"/>
            <a:ext cx="2310714" cy="1045021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05996A1E-67A4-E441-9496-FDC5144540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35" y="5963635"/>
            <a:ext cx="758265" cy="758265"/>
          </a:xfrm>
          <a:prstGeom prst="rect">
            <a:avLst/>
          </a:prstGeom>
        </p:spPr>
      </p:pic>
      <p:pic>
        <p:nvPicPr>
          <p:cNvPr id="12" name="Picture 2" descr="C:\Users\Mario\Desktop\2015_FCT_V_color.png">
            <a:extLst>
              <a:ext uri="{FF2B5EF4-FFF2-40B4-BE49-F238E27FC236}">
                <a16:creationId xmlns:a16="http://schemas.microsoft.com/office/drawing/2014/main" id="{84A3306A-3379-8141-9CA8-845D3EDE8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7031" y="6127550"/>
            <a:ext cx="1620753" cy="670547"/>
          </a:xfrm>
          <a:prstGeom prst="rect">
            <a:avLst/>
          </a:prstGeom>
          <a:noFill/>
          <a:effectLst/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26E9CC68-B558-DB48-B161-BCAFD195DF4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9" t="20841" r="9977" b="39682"/>
          <a:stretch/>
        </p:blipFill>
        <p:spPr>
          <a:xfrm>
            <a:off x="2627840" y="5991703"/>
            <a:ext cx="2173926" cy="74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16830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CERN PTLTP – Intensity!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CA9C53-5FBD-3D46-9373-8797F592DB5B}"/>
              </a:ext>
            </a:extLst>
          </p:cNvPr>
          <p:cNvSpPr/>
          <p:nvPr/>
        </p:nvSpPr>
        <p:spPr>
          <a:xfrm>
            <a:off x="251520" y="1124744"/>
            <a:ext cx="3391175" cy="586635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Theory:</a:t>
            </a:r>
            <a:b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Particle Physics</a:t>
            </a:r>
            <a:b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Astroparticle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Physics</a:t>
            </a:r>
            <a:b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Accelerators/Detectors</a:t>
            </a:r>
            <a:b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</a:t>
            </a:r>
            <a:r>
              <a:rPr lang="en-GB" sz="18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Acquisition&amp;Treatment</a:t>
            </a:r>
            <a:b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Applications</a:t>
            </a:r>
            <a:b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Universe/Cosmology</a:t>
            </a:r>
            <a:b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GB" sz="1800" b="1" dirty="0">
              <a:solidFill>
                <a:srgbClr val="173F6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Practice:</a:t>
            </a:r>
            <a:b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Hands-on a Cloud Chamber</a:t>
            </a:r>
            <a:b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Hands-on real LHC Data</a:t>
            </a:r>
            <a:b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Visits to CERN </a:t>
            </a:r>
            <a:r>
              <a:rPr lang="en-GB" sz="1800" b="1" dirty="0" err="1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Expts</a:t>
            </a: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.+Labs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70C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0070C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Picture 4" descr="image1.png">
            <a:extLst>
              <a:ext uri="{FF2B5EF4-FFF2-40B4-BE49-F238E27FC236}">
                <a16:creationId xmlns:a16="http://schemas.microsoft.com/office/drawing/2014/main" id="{ADFCAB45-B438-D94C-BE9C-2B3221D654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89A66DBA-BF20-8649-8F6B-FF0C45C6BE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4" t="3968" r="13558" b="4777"/>
          <a:stretch/>
        </p:blipFill>
        <p:spPr>
          <a:xfrm>
            <a:off x="3491880" y="1412777"/>
            <a:ext cx="5652120" cy="4968552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695C8255-3904-FB4A-B996-A833063F71F4}"/>
              </a:ext>
            </a:extLst>
          </p:cNvPr>
          <p:cNvSpPr/>
          <p:nvPr/>
        </p:nvSpPr>
        <p:spPr>
          <a:xfrm>
            <a:off x="4065135" y="1550621"/>
            <a:ext cx="6515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Sunday</a:t>
            </a:r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1D3C5814-9488-1542-9FC7-B00F5933DA6F}"/>
              </a:ext>
            </a:extLst>
          </p:cNvPr>
          <p:cNvSpPr/>
          <p:nvPr/>
        </p:nvSpPr>
        <p:spPr>
          <a:xfrm>
            <a:off x="8118204" y="1552550"/>
            <a:ext cx="576248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Friday</a:t>
            </a:r>
            <a:endParaRPr lang="pt-PT" dirty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4235A409-47BF-8A4B-BE4A-6080A51E410B}"/>
              </a:ext>
            </a:extLst>
          </p:cNvPr>
          <p:cNvSpPr/>
          <p:nvPr/>
        </p:nvSpPr>
        <p:spPr>
          <a:xfrm>
            <a:off x="5940152" y="3152001"/>
            <a:ext cx="6281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LUNCH</a:t>
            </a:r>
            <a:endParaRPr lang="pt-PT" dirty="0"/>
          </a:p>
        </p:txBody>
      </p:sp>
      <p:cxnSp>
        <p:nvCxnSpPr>
          <p:cNvPr id="15" name="Conexão Reta Unidirecional 14">
            <a:extLst>
              <a:ext uri="{FF2B5EF4-FFF2-40B4-BE49-F238E27FC236}">
                <a16:creationId xmlns:a16="http://schemas.microsoft.com/office/drawing/2014/main" id="{18A501EA-73AF-274B-A743-C31681062EB2}"/>
              </a:ext>
            </a:extLst>
          </p:cNvPr>
          <p:cNvCxnSpPr/>
          <p:nvPr/>
        </p:nvCxnSpPr>
        <p:spPr bwMode="auto">
          <a:xfrm>
            <a:off x="6516216" y="3284984"/>
            <a:ext cx="2106228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4F81BD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Conexão Reta Unidirecional 16">
            <a:extLst>
              <a:ext uri="{FF2B5EF4-FFF2-40B4-BE49-F238E27FC236}">
                <a16:creationId xmlns:a16="http://schemas.microsoft.com/office/drawing/2014/main" id="{81059B83-A6CC-D64C-AA99-0B9EC826D3AE}"/>
              </a:ext>
            </a:extLst>
          </p:cNvPr>
          <p:cNvCxnSpPr>
            <a:cxnSpLocks/>
          </p:cNvCxnSpPr>
          <p:nvPr/>
        </p:nvCxnSpPr>
        <p:spPr bwMode="auto">
          <a:xfrm flipH="1">
            <a:off x="3988260" y="3284984"/>
            <a:ext cx="1951892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4F81BD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Retângulo 18">
            <a:extLst>
              <a:ext uri="{FF2B5EF4-FFF2-40B4-BE49-F238E27FC236}">
                <a16:creationId xmlns:a16="http://schemas.microsoft.com/office/drawing/2014/main" id="{B728D279-ED3E-014F-BE83-D937A38185D2}"/>
              </a:ext>
            </a:extLst>
          </p:cNvPr>
          <p:cNvSpPr/>
          <p:nvPr/>
        </p:nvSpPr>
        <p:spPr>
          <a:xfrm>
            <a:off x="4891656" y="5132410"/>
            <a:ext cx="760464" cy="278089"/>
          </a:xfrm>
          <a:prstGeom prst="rect">
            <a:avLst/>
          </a:prstGeom>
          <a:solidFill>
            <a:schemeClr val="bg1"/>
          </a:solidFill>
        </p:spPr>
        <p:txBody>
          <a:bodyPr wrap="square" lIns="0" tIns="46800" rIns="0">
            <a:spAutoFit/>
          </a:bodyPr>
          <a:lstStyle/>
          <a:p>
            <a:pPr algn="ctr"/>
            <a:r>
              <a:rPr lang="en-GB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Revisions!</a:t>
            </a:r>
            <a:endParaRPr lang="pt-PT" dirty="0"/>
          </a:p>
        </p:txBody>
      </p:sp>
      <p:cxnSp>
        <p:nvCxnSpPr>
          <p:cNvPr id="20" name="Conexão Reta Unidirecional 19">
            <a:extLst>
              <a:ext uri="{FF2B5EF4-FFF2-40B4-BE49-F238E27FC236}">
                <a16:creationId xmlns:a16="http://schemas.microsoft.com/office/drawing/2014/main" id="{D4594494-515B-3746-9132-8CEAA317FCF3}"/>
              </a:ext>
            </a:extLst>
          </p:cNvPr>
          <p:cNvCxnSpPr>
            <a:cxnSpLocks/>
          </p:cNvCxnSpPr>
          <p:nvPr/>
        </p:nvCxnSpPr>
        <p:spPr bwMode="auto">
          <a:xfrm>
            <a:off x="5616122" y="5282732"/>
            <a:ext cx="2412262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4F81BD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Conexão Reta Unidirecional 21">
            <a:extLst>
              <a:ext uri="{FF2B5EF4-FFF2-40B4-BE49-F238E27FC236}">
                <a16:creationId xmlns:a16="http://schemas.microsoft.com/office/drawing/2014/main" id="{5D2D62B2-A225-8540-BE82-88CECF24C332}"/>
              </a:ext>
            </a:extLst>
          </p:cNvPr>
          <p:cNvCxnSpPr>
            <a:cxnSpLocks/>
          </p:cNvCxnSpPr>
          <p:nvPr/>
        </p:nvCxnSpPr>
        <p:spPr bwMode="auto">
          <a:xfrm flipH="1">
            <a:off x="3988260" y="5282732"/>
            <a:ext cx="926095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4F81BD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Retângulo 23">
            <a:extLst>
              <a:ext uri="{FF2B5EF4-FFF2-40B4-BE49-F238E27FC236}">
                <a16:creationId xmlns:a16="http://schemas.microsoft.com/office/drawing/2014/main" id="{84CDAB60-B2F7-8D4D-9DFA-863BC421554E}"/>
              </a:ext>
            </a:extLst>
          </p:cNvPr>
          <p:cNvSpPr/>
          <p:nvPr/>
        </p:nvSpPr>
        <p:spPr>
          <a:xfrm rot="20892540">
            <a:off x="5048393" y="2313140"/>
            <a:ext cx="1039580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THEORY</a:t>
            </a:r>
            <a:endParaRPr lang="pt-PT" sz="2000" dirty="0"/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79EE775-5518-7644-85B8-EA5C9280F68C}"/>
              </a:ext>
            </a:extLst>
          </p:cNvPr>
          <p:cNvSpPr/>
          <p:nvPr/>
        </p:nvSpPr>
        <p:spPr>
          <a:xfrm rot="20892540">
            <a:off x="4425078" y="4319174"/>
            <a:ext cx="75533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Visits</a:t>
            </a:r>
            <a:endParaRPr lang="pt-PT" sz="2000" dirty="0"/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BE774155-E357-AD4C-8127-8BE9620B0D7F}"/>
              </a:ext>
            </a:extLst>
          </p:cNvPr>
          <p:cNvSpPr/>
          <p:nvPr/>
        </p:nvSpPr>
        <p:spPr>
          <a:xfrm rot="16200000">
            <a:off x="5514996" y="3914903"/>
            <a:ext cx="120577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Hands-on</a:t>
            </a:r>
            <a:endParaRPr lang="pt-PT" sz="2000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9A7E8986-804B-A44A-8036-F6E7D65575CD}"/>
              </a:ext>
            </a:extLst>
          </p:cNvPr>
          <p:cNvSpPr/>
          <p:nvPr/>
        </p:nvSpPr>
        <p:spPr>
          <a:xfrm rot="16200000">
            <a:off x="6174188" y="4469921"/>
            <a:ext cx="1691040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20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Peddy</a:t>
            </a:r>
            <a:r>
              <a:rPr lang="en-GB" sz="20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-Paper</a:t>
            </a:r>
            <a:br>
              <a:rPr lang="en-GB" sz="20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20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GVA in 3hours</a:t>
            </a:r>
            <a:endParaRPr lang="pt-PT" sz="2000" dirty="0"/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06CD72A4-51A6-AA41-B429-B53A3832C83B}"/>
              </a:ext>
            </a:extLst>
          </p:cNvPr>
          <p:cNvSpPr/>
          <p:nvPr/>
        </p:nvSpPr>
        <p:spPr>
          <a:xfrm rot="16200000">
            <a:off x="7174527" y="4155812"/>
            <a:ext cx="120577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Hands-on</a:t>
            </a:r>
            <a:endParaRPr lang="pt-PT" sz="2000" dirty="0"/>
          </a:p>
        </p:txBody>
      </p:sp>
      <p:sp>
        <p:nvSpPr>
          <p:cNvPr id="30" name="Retângulo 29">
            <a:extLst>
              <a:ext uri="{FF2B5EF4-FFF2-40B4-BE49-F238E27FC236}">
                <a16:creationId xmlns:a16="http://schemas.microsoft.com/office/drawing/2014/main" id="{60E9DADF-B575-7E4E-A98A-9FA06C210CB2}"/>
              </a:ext>
            </a:extLst>
          </p:cNvPr>
          <p:cNvSpPr/>
          <p:nvPr/>
        </p:nvSpPr>
        <p:spPr>
          <a:xfrm rot="16200000">
            <a:off x="6644641" y="2198299"/>
            <a:ext cx="755335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Visits</a:t>
            </a:r>
            <a:endParaRPr lang="pt-PT" sz="2000" dirty="0"/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id="{F468DA7D-1D25-F845-919D-B6AC95BE264A}"/>
              </a:ext>
            </a:extLst>
          </p:cNvPr>
          <p:cNvSpPr/>
          <p:nvPr/>
        </p:nvSpPr>
        <p:spPr>
          <a:xfrm rot="20892540">
            <a:off x="7598414" y="2372818"/>
            <a:ext cx="1039580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THEORY</a:t>
            </a:r>
            <a:endParaRPr lang="pt-PT" sz="2000" dirty="0"/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5BF40C6C-309F-5446-8ED0-424DD96F86FE}"/>
              </a:ext>
            </a:extLst>
          </p:cNvPr>
          <p:cNvSpPr/>
          <p:nvPr/>
        </p:nvSpPr>
        <p:spPr>
          <a:xfrm>
            <a:off x="6486737" y="6007365"/>
            <a:ext cx="11095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Official Dinner</a:t>
            </a:r>
            <a:endParaRPr lang="pt-PT" dirty="0"/>
          </a:p>
        </p:txBody>
      </p:sp>
      <p:sp>
        <p:nvSpPr>
          <p:cNvPr id="34" name="Retângulo 33">
            <a:extLst>
              <a:ext uri="{FF2B5EF4-FFF2-40B4-BE49-F238E27FC236}">
                <a16:creationId xmlns:a16="http://schemas.microsoft.com/office/drawing/2014/main" id="{9702A3F2-6BC6-2E49-A2BB-AB7C25CC026E}"/>
              </a:ext>
            </a:extLst>
          </p:cNvPr>
          <p:cNvSpPr/>
          <p:nvPr/>
        </p:nvSpPr>
        <p:spPr>
          <a:xfrm>
            <a:off x="3991826" y="5899326"/>
            <a:ext cx="7152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Cinema!</a:t>
            </a:r>
            <a:endParaRPr lang="pt-PT" dirty="0"/>
          </a:p>
        </p:txBody>
      </p:sp>
      <p:cxnSp>
        <p:nvCxnSpPr>
          <p:cNvPr id="35" name="Conexão Reta Unidirecional 34">
            <a:extLst>
              <a:ext uri="{FF2B5EF4-FFF2-40B4-BE49-F238E27FC236}">
                <a16:creationId xmlns:a16="http://schemas.microsoft.com/office/drawing/2014/main" id="{940A70E6-F3E7-5A4A-B341-01D48AA941A2}"/>
              </a:ext>
            </a:extLst>
          </p:cNvPr>
          <p:cNvCxnSpPr>
            <a:cxnSpLocks/>
          </p:cNvCxnSpPr>
          <p:nvPr/>
        </p:nvCxnSpPr>
        <p:spPr bwMode="auto">
          <a:xfrm flipV="1">
            <a:off x="4656156" y="6032863"/>
            <a:ext cx="258649" cy="0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rgbClr val="4F81BD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Retângulo 36">
            <a:extLst>
              <a:ext uri="{FF2B5EF4-FFF2-40B4-BE49-F238E27FC236}">
                <a16:creationId xmlns:a16="http://schemas.microsoft.com/office/drawing/2014/main" id="{04E34517-6EC1-9F42-855F-A7C263748172}"/>
              </a:ext>
            </a:extLst>
          </p:cNvPr>
          <p:cNvSpPr/>
          <p:nvPr/>
        </p:nvSpPr>
        <p:spPr>
          <a:xfrm>
            <a:off x="251520" y="6276497"/>
            <a:ext cx="8892480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Fun: Film “Particle Fever” + </a:t>
            </a:r>
            <a:r>
              <a:rPr lang="en-GB" sz="18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Questions&amp;Answers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 </a:t>
            </a:r>
            <a:r>
              <a:rPr lang="en-GB" sz="18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peddy-paper@Geneva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teams…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D8715B3B-6A01-C34F-BCE3-D6928694421C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10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3005091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CERN PTLTP – Participants!</a:t>
            </a:r>
          </a:p>
        </p:txBody>
      </p:sp>
      <p:pic>
        <p:nvPicPr>
          <p:cNvPr id="9" name="Picture 4" descr="image1.png">
            <a:extLst>
              <a:ext uri="{FF2B5EF4-FFF2-40B4-BE49-F238E27FC236}">
                <a16:creationId xmlns:a16="http://schemas.microsoft.com/office/drawing/2014/main" id="{ADFCAB45-B438-D94C-BE9C-2B3221D654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graphicFrame>
        <p:nvGraphicFramePr>
          <p:cNvPr id="29" name="Table 2">
            <a:extLst>
              <a:ext uri="{FF2B5EF4-FFF2-40B4-BE49-F238E27FC236}">
                <a16:creationId xmlns:a16="http://schemas.microsoft.com/office/drawing/2014/main" id="{0740B6E1-DE88-1545-B0B4-B8A3C54656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209952"/>
              </p:ext>
            </p:extLst>
          </p:nvPr>
        </p:nvGraphicFramePr>
        <p:xfrm>
          <a:off x="744053" y="1556792"/>
          <a:ext cx="761196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815788826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1677499320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1261695350"/>
                    </a:ext>
                  </a:extLst>
                </a:gridCol>
                <a:gridCol w="50746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2007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2008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2009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2010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>
                          <a:solidFill>
                            <a:srgbClr val="FFFF00"/>
                          </a:solidFill>
                        </a:rPr>
                        <a:t>2011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2012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2013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2014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2015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2016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2017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2018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2019</a:t>
                      </a:r>
                    </a:p>
                  </a:txBody>
                  <a:tcPr marL="0" marR="1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/>
                        <a:t>Total</a:t>
                      </a:r>
                    </a:p>
                  </a:txBody>
                  <a:tcPr marL="0" marR="180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/>
                        <a:t>Datas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10-14/9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1-5/9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30/8-4/9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5-10/9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4-9/9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26-31/8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1-6/9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24-29/8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30/8-4/9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28/8-2/9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3/9-8/9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2/9-7/9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/>
                        <a:t>1/9-6/9</a:t>
                      </a:r>
                    </a:p>
                  </a:txBody>
                  <a:tcPr marL="0" marR="18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2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 err="1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Candid</a:t>
                      </a:r>
                      <a:endParaRPr lang="pt-BR" sz="12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241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191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190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236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187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183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170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181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2063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200" dirty="0" err="1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Candid</a:t>
                      </a:r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.(new)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169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78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98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165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57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96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63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48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77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2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1182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b="1" dirty="0" err="1"/>
                        <a:t>Pt</a:t>
                      </a:r>
                      <a:r>
                        <a:rPr lang="pt-BR" sz="1400" b="1" dirty="0"/>
                        <a:t>. </a:t>
                      </a:r>
                      <a:endParaRPr lang="pt-BR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43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45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44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45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>
                          <a:solidFill>
                            <a:schemeClr val="accent1"/>
                          </a:solidFill>
                        </a:rPr>
                        <a:t>41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35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34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35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24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22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428</a:t>
                      </a:r>
                    </a:p>
                  </a:txBody>
                  <a:tcPr marL="0" marR="3600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b="1" dirty="0"/>
                        <a:t>Br. </a:t>
                      </a:r>
                      <a:endParaRPr lang="pt-BR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30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31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30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22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245</a:t>
                      </a:r>
                    </a:p>
                  </a:txBody>
                  <a:tcPr marL="0" marR="360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b="1" dirty="0" err="1"/>
                        <a:t>Mz</a:t>
                      </a:r>
                      <a:r>
                        <a:rPr lang="pt-BR" sz="1400" b="1" dirty="0"/>
                        <a:t>.</a:t>
                      </a:r>
                      <a:endParaRPr lang="pt-BR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5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4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4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22</a:t>
                      </a:r>
                    </a:p>
                  </a:txBody>
                  <a:tcPr marL="0" marR="3600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b="1" dirty="0"/>
                        <a:t>STP</a:t>
                      </a:r>
                      <a:endParaRPr lang="pt-BR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7</a:t>
                      </a:r>
                    </a:p>
                  </a:txBody>
                  <a:tcPr marL="0" marR="3600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b="1" dirty="0"/>
                        <a:t>CV</a:t>
                      </a:r>
                      <a:endParaRPr lang="pt-BR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5</a:t>
                      </a:r>
                    </a:p>
                  </a:txBody>
                  <a:tcPr marL="0" marR="3600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b="1" dirty="0"/>
                        <a:t>An.</a:t>
                      </a:r>
                      <a:endParaRPr lang="pt-BR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6</a:t>
                      </a:r>
                    </a:p>
                  </a:txBody>
                  <a:tcPr marL="0" marR="3600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b="1" dirty="0"/>
                        <a:t>TL</a:t>
                      </a:r>
                      <a:endParaRPr lang="pt-BR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3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3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2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9</a:t>
                      </a:r>
                    </a:p>
                  </a:txBody>
                  <a:tcPr marL="0" marR="3600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b="1" dirty="0"/>
                        <a:t>GB</a:t>
                      </a:r>
                      <a:endParaRPr lang="pt-BR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endParaRPr lang="pt-BR" sz="1400" b="1" dirty="0"/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400" b="1" dirty="0"/>
                        <a:t>1</a:t>
                      </a:r>
                    </a:p>
                  </a:txBody>
                  <a:tcPr marL="0" marR="3600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Total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43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46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60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71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800" b="1" dirty="0">
                          <a:solidFill>
                            <a:srgbClr val="194F9C"/>
                          </a:solidFill>
                        </a:rPr>
                        <a:t>73</a:t>
                      </a:r>
                    </a:p>
                  </a:txBody>
                  <a:tcPr marL="0" marR="3600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74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69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69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52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44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40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40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b="1" dirty="0"/>
                        <a:t>42</a:t>
                      </a:r>
                    </a:p>
                  </a:txBody>
                  <a:tcPr marL="0" marR="3600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800" b="1" dirty="0">
                          <a:solidFill>
                            <a:srgbClr val="FF0000"/>
                          </a:solidFill>
                        </a:rPr>
                        <a:t>723</a:t>
                      </a:r>
                    </a:p>
                  </a:txBody>
                  <a:tcPr marL="0" marR="3600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6" name="CaixaDeTexto 35">
            <a:extLst>
              <a:ext uri="{FF2B5EF4-FFF2-40B4-BE49-F238E27FC236}">
                <a16:creationId xmlns:a16="http://schemas.microsoft.com/office/drawing/2014/main" id="{CB3EB777-3BE4-DD4E-9AB2-29DD3C693D3A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11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1601948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CERN PTLTP – </a:t>
            </a:r>
            <a:r>
              <a:rPr lang="en-GB" sz="24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All Pt-Speaking countries</a:t>
            </a:r>
            <a:endParaRPr lang="en-GB" sz="3200" b="1" dirty="0">
              <a:solidFill>
                <a:schemeClr val="bg1"/>
              </a:solidFill>
              <a:latin typeface="Titillium Web" panose="000005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9" name="Picture 4" descr="image1.png">
            <a:extLst>
              <a:ext uri="{FF2B5EF4-FFF2-40B4-BE49-F238E27FC236}">
                <a16:creationId xmlns:a16="http://schemas.microsoft.com/office/drawing/2014/main" id="{ADFCAB45-B438-D94C-BE9C-2B3221D654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23FBC5E2-D232-5844-A8A6-A2957B28F1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51784" r="15548"/>
          <a:stretch/>
        </p:blipFill>
        <p:spPr>
          <a:xfrm>
            <a:off x="318105" y="2132856"/>
            <a:ext cx="8583299" cy="2448272"/>
          </a:xfrm>
          <a:prstGeom prst="rect">
            <a:avLst/>
          </a:prstGeom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00C4FBC7-531F-2344-BC29-72B6B067E5D4}"/>
              </a:ext>
            </a:extLst>
          </p:cNvPr>
          <p:cNvSpPr/>
          <p:nvPr/>
        </p:nvSpPr>
        <p:spPr>
          <a:xfrm>
            <a:off x="251520" y="1124744"/>
            <a:ext cx="8649884" cy="88036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2011 – the full house – 73 Teachers – among the largest programmes at CERN (now fixed to maximum of 48)</a:t>
            </a:r>
            <a:endParaRPr lang="en-GB" sz="1800" b="1" dirty="0">
              <a:solidFill>
                <a:srgbClr val="0070C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7410E1A1-CBE7-324F-8EB5-A26C7FCAC0F6}"/>
              </a:ext>
            </a:extLst>
          </p:cNvPr>
          <p:cNvSpPr/>
          <p:nvPr/>
        </p:nvSpPr>
        <p:spPr>
          <a:xfrm>
            <a:off x="2987823" y="4636863"/>
            <a:ext cx="6139863" cy="88036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41 Pt, 20 Br, 4 </a:t>
            </a:r>
            <a:r>
              <a:rPr lang="en-GB" sz="18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Ao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4 </a:t>
            </a:r>
            <a:r>
              <a:rPr lang="en-GB" sz="18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Mz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1 CV, 1 STP, 1 GB, 1 TL	</a:t>
            </a:r>
            <a:endParaRPr lang="en-GB" sz="1800" b="1" dirty="0">
              <a:solidFill>
                <a:srgbClr val="0070C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Very rich session about teaching conditions in all the countries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7A1825EB-3D74-3E40-9DEB-71984B4DCB7B}"/>
              </a:ext>
            </a:extLst>
          </p:cNvPr>
          <p:cNvSpPr/>
          <p:nvPr/>
        </p:nvSpPr>
        <p:spPr>
          <a:xfrm>
            <a:off x="4329404" y="591414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sz="1400" i="1" dirty="0">
                <a:solidFill>
                  <a:schemeClr val="tx1"/>
                </a:solidFill>
                <a:latin typeface="Titillium Web" pitchFamily="2" charset="77"/>
              </a:rPr>
              <a:t>“The most important training programme that I have participated in my life”  as  spoken by many teachers.</a:t>
            </a:r>
            <a:endParaRPr lang="en-GB" sz="1400" dirty="0">
              <a:effectLst/>
              <a:latin typeface="Titillium Web" pitchFamily="2" charset="77"/>
            </a:endParaRPr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193E01B0-7D6E-E04D-BBA6-1CDD5DFC02D9}"/>
              </a:ext>
            </a:extLst>
          </p:cNvPr>
          <p:cNvGrpSpPr/>
          <p:nvPr/>
        </p:nvGrpSpPr>
        <p:grpSpPr>
          <a:xfrm>
            <a:off x="-315" y="4005065"/>
            <a:ext cx="3060147" cy="2852936"/>
            <a:chOff x="-315" y="4005065"/>
            <a:chExt cx="3060147" cy="2852936"/>
          </a:xfrm>
        </p:grpSpPr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31101F45-D630-6C4D-B6FA-58697A097E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771"/>
            <a:stretch/>
          </p:blipFill>
          <p:spPr>
            <a:xfrm>
              <a:off x="-315" y="4005065"/>
              <a:ext cx="3060147" cy="2852936"/>
            </a:xfrm>
            <a:prstGeom prst="rect">
              <a:avLst/>
            </a:prstGeom>
          </p:spPr>
        </p:pic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id="{7769EDB7-680E-3340-9974-BCDAE6F72716}"/>
                </a:ext>
              </a:extLst>
            </p:cNvPr>
            <p:cNvSpPr txBox="1"/>
            <p:nvPr/>
          </p:nvSpPr>
          <p:spPr>
            <a:xfrm>
              <a:off x="839159" y="4269405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X</a:t>
              </a:r>
            </a:p>
          </p:txBody>
        </p:sp>
        <p:sp>
          <p:nvSpPr>
            <p:cNvPr id="18" name="CaixaDeTexto 17">
              <a:extLst>
                <a:ext uri="{FF2B5EF4-FFF2-40B4-BE49-F238E27FC236}">
                  <a16:creationId xmlns:a16="http://schemas.microsoft.com/office/drawing/2014/main" id="{71F0CAD9-A30D-CE4E-8698-47F8D2DCB7B0}"/>
                </a:ext>
              </a:extLst>
            </p:cNvPr>
            <p:cNvSpPr txBox="1"/>
            <p:nvPr/>
          </p:nvSpPr>
          <p:spPr>
            <a:xfrm>
              <a:off x="803375" y="4111776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73</a:t>
              </a:r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9E1D786B-60F0-9948-BD16-A3CB5760AFE4}"/>
                </a:ext>
              </a:extLst>
            </p:cNvPr>
            <p:cNvSpPr txBox="1"/>
            <p:nvPr/>
          </p:nvSpPr>
          <p:spPr>
            <a:xfrm>
              <a:off x="551721" y="5637146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X</a:t>
              </a:r>
            </a:p>
          </p:txBody>
        </p: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04061215-15D4-2D46-B981-B0AA538D5CB3}"/>
                </a:ext>
              </a:extLst>
            </p:cNvPr>
            <p:cNvSpPr txBox="1"/>
            <p:nvPr/>
          </p:nvSpPr>
          <p:spPr>
            <a:xfrm>
              <a:off x="525583" y="5454439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73</a:t>
              </a:r>
            </a:p>
          </p:txBody>
        </p:sp>
      </p:grp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72923C02-8B3C-AB4F-88C9-4F0D2B5FEE31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12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1207058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CERN PTLTP – </a:t>
            </a:r>
            <a:r>
              <a:rPr lang="en-GB" sz="24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Teachers from all over PT</a:t>
            </a:r>
            <a:endParaRPr lang="en-GB" sz="3200" b="1" dirty="0">
              <a:solidFill>
                <a:schemeClr val="bg1"/>
              </a:solidFill>
              <a:latin typeface="Titillium Web" panose="000005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9" name="Picture 4" descr="image1.png">
            <a:extLst>
              <a:ext uri="{FF2B5EF4-FFF2-40B4-BE49-F238E27FC236}">
                <a16:creationId xmlns:a16="http://schemas.microsoft.com/office/drawing/2014/main" id="{ADFCAB45-B438-D94C-BE9C-2B3221D654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17" name="Picture 6" descr="mapa_portugal.gif">
            <a:extLst>
              <a:ext uri="{FF2B5EF4-FFF2-40B4-BE49-F238E27FC236}">
                <a16:creationId xmlns:a16="http://schemas.microsoft.com/office/drawing/2014/main" id="{D2E04EF8-5855-F84B-BDEB-43B8F9B29D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8" r="3228"/>
          <a:stretch/>
        </p:blipFill>
        <p:spPr>
          <a:xfrm>
            <a:off x="305526" y="1231440"/>
            <a:ext cx="3168352" cy="515719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22776417-3D73-4F47-BCF6-4D834870E2D2}"/>
              </a:ext>
            </a:extLst>
          </p:cNvPr>
          <p:cNvSpPr/>
          <p:nvPr/>
        </p:nvSpPr>
        <p:spPr bwMode="auto">
          <a:xfrm rot="5400000">
            <a:off x="1362062" y="4365309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2370F6D-BAB4-E64E-AF9C-E7A3E0B8BC97}"/>
              </a:ext>
            </a:extLst>
          </p:cNvPr>
          <p:cNvSpPr/>
          <p:nvPr/>
        </p:nvSpPr>
        <p:spPr bwMode="auto">
          <a:xfrm rot="5400000">
            <a:off x="1895536" y="4036535"/>
            <a:ext cx="141941" cy="13709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9B73682-04AB-BD4C-9DF6-80AFF490E7B8}"/>
              </a:ext>
            </a:extLst>
          </p:cNvPr>
          <p:cNvSpPr/>
          <p:nvPr/>
        </p:nvSpPr>
        <p:spPr bwMode="auto">
          <a:xfrm rot="5400000">
            <a:off x="2443121" y="4463165"/>
            <a:ext cx="189255" cy="18279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795A31E-8E4F-8449-92D9-3257752CEA06}"/>
              </a:ext>
            </a:extLst>
          </p:cNvPr>
          <p:cNvSpPr/>
          <p:nvPr/>
        </p:nvSpPr>
        <p:spPr bwMode="auto">
          <a:xfrm rot="5400000">
            <a:off x="2396615" y="5126364"/>
            <a:ext cx="236568" cy="22849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8CE2696-973B-0A49-A3A4-8B07971C55B9}"/>
              </a:ext>
            </a:extLst>
          </p:cNvPr>
          <p:cNvSpPr/>
          <p:nvPr/>
        </p:nvSpPr>
        <p:spPr bwMode="auto">
          <a:xfrm rot="5400000">
            <a:off x="1849837" y="5077436"/>
            <a:ext cx="141941" cy="13709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23CF44-4AC5-7D48-95FE-E790A341C992}"/>
              </a:ext>
            </a:extLst>
          </p:cNvPr>
          <p:cNvSpPr/>
          <p:nvPr/>
        </p:nvSpPr>
        <p:spPr bwMode="auto">
          <a:xfrm rot="5400000">
            <a:off x="1940428" y="5787948"/>
            <a:ext cx="189255" cy="18279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C968BCC-4E36-9E42-989E-3CA7F947F43F}"/>
              </a:ext>
            </a:extLst>
          </p:cNvPr>
          <p:cNvSpPr/>
          <p:nvPr/>
        </p:nvSpPr>
        <p:spPr bwMode="auto">
          <a:xfrm rot="5400000">
            <a:off x="615954" y="5881768"/>
            <a:ext cx="141941" cy="13709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8C5D5BE-A51A-864F-B914-B20F865B6E42}"/>
              </a:ext>
            </a:extLst>
          </p:cNvPr>
          <p:cNvSpPr/>
          <p:nvPr/>
        </p:nvSpPr>
        <p:spPr bwMode="auto">
          <a:xfrm rot="5400000" flipV="1">
            <a:off x="982356" y="3657218"/>
            <a:ext cx="94627" cy="913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5CF69A4-7781-7148-97B9-1C85C224A5E9}"/>
              </a:ext>
            </a:extLst>
          </p:cNvPr>
          <p:cNvSpPr/>
          <p:nvPr/>
        </p:nvSpPr>
        <p:spPr bwMode="auto">
          <a:xfrm rot="5400000">
            <a:off x="1667040" y="3563398"/>
            <a:ext cx="141941" cy="13709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DA0E60D-1627-024E-9BCB-81CD38557702}"/>
              </a:ext>
            </a:extLst>
          </p:cNvPr>
          <p:cNvSpPr/>
          <p:nvPr/>
        </p:nvSpPr>
        <p:spPr bwMode="auto">
          <a:xfrm rot="5400000">
            <a:off x="2672425" y="3516085"/>
            <a:ext cx="141941" cy="13709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0FA8709-B1B8-7849-AFA4-A48D77C62F35}"/>
              </a:ext>
            </a:extLst>
          </p:cNvPr>
          <p:cNvSpPr/>
          <p:nvPr/>
        </p:nvSpPr>
        <p:spPr bwMode="auto">
          <a:xfrm rot="5400000">
            <a:off x="2855223" y="2853693"/>
            <a:ext cx="141941" cy="13709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E88E285-F443-3C45-8941-57C23D7C7252}"/>
              </a:ext>
            </a:extLst>
          </p:cNvPr>
          <p:cNvSpPr/>
          <p:nvPr/>
        </p:nvSpPr>
        <p:spPr bwMode="auto">
          <a:xfrm rot="5400000">
            <a:off x="2079141" y="1622730"/>
            <a:ext cx="94627" cy="913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318DAAD-5FB0-D24C-8A67-6EE998A52FDC}"/>
              </a:ext>
            </a:extLst>
          </p:cNvPr>
          <p:cNvSpPr/>
          <p:nvPr/>
        </p:nvSpPr>
        <p:spPr bwMode="auto">
          <a:xfrm rot="5400000">
            <a:off x="1804138" y="2995634"/>
            <a:ext cx="141941" cy="13709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19F3411-9A6A-4940-B095-D9BB77B30B56}"/>
              </a:ext>
            </a:extLst>
          </p:cNvPr>
          <p:cNvSpPr/>
          <p:nvPr/>
        </p:nvSpPr>
        <p:spPr bwMode="auto">
          <a:xfrm rot="5400000">
            <a:off x="1941236" y="2475184"/>
            <a:ext cx="141941" cy="13709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A62753B-2974-604C-A8AB-46907FEC019E}"/>
              </a:ext>
            </a:extLst>
          </p:cNvPr>
          <p:cNvSpPr/>
          <p:nvPr/>
        </p:nvSpPr>
        <p:spPr bwMode="auto">
          <a:xfrm rot="5400000">
            <a:off x="2945814" y="2097482"/>
            <a:ext cx="189255" cy="18279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30F0A59-D00E-C942-AE5E-8C5036C4A078}"/>
              </a:ext>
            </a:extLst>
          </p:cNvPr>
          <p:cNvSpPr/>
          <p:nvPr/>
        </p:nvSpPr>
        <p:spPr bwMode="auto">
          <a:xfrm rot="5400000">
            <a:off x="2488821" y="2050168"/>
            <a:ext cx="189255" cy="18279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B845F71-3E9E-E64C-8A45-33DA1FB7A6A7}"/>
              </a:ext>
            </a:extLst>
          </p:cNvPr>
          <p:cNvSpPr/>
          <p:nvPr/>
        </p:nvSpPr>
        <p:spPr bwMode="auto">
          <a:xfrm rot="5400000">
            <a:off x="2351723" y="2428677"/>
            <a:ext cx="189255" cy="18279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DB7AABD-BF0C-274B-BA0F-ED60D97CDC6F}"/>
              </a:ext>
            </a:extLst>
          </p:cNvPr>
          <p:cNvSpPr/>
          <p:nvPr/>
        </p:nvSpPr>
        <p:spPr bwMode="auto">
          <a:xfrm rot="5400000">
            <a:off x="2077527" y="1766286"/>
            <a:ext cx="189255" cy="18279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5560EBA-4741-B847-90CE-77453700A54F}"/>
              </a:ext>
            </a:extLst>
          </p:cNvPr>
          <p:cNvSpPr/>
          <p:nvPr/>
        </p:nvSpPr>
        <p:spPr bwMode="auto">
          <a:xfrm rot="5400000">
            <a:off x="2214625" y="2144795"/>
            <a:ext cx="189255" cy="18279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7EFF2BD-F27D-0944-8A32-8F611DA5ADEC}"/>
              </a:ext>
            </a:extLst>
          </p:cNvPr>
          <p:cNvSpPr/>
          <p:nvPr/>
        </p:nvSpPr>
        <p:spPr bwMode="auto">
          <a:xfrm rot="5400000" flipV="1">
            <a:off x="388265" y="3326023"/>
            <a:ext cx="94627" cy="913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2690022-2A90-2B4E-9BAB-469AD4FDA70C}"/>
              </a:ext>
            </a:extLst>
          </p:cNvPr>
          <p:cNvSpPr/>
          <p:nvPr/>
        </p:nvSpPr>
        <p:spPr bwMode="auto">
          <a:xfrm rot="5400000" flipV="1">
            <a:off x="342566" y="3136768"/>
            <a:ext cx="94627" cy="913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6C2C185-80F6-D643-823E-89C036D608DC}"/>
              </a:ext>
            </a:extLst>
          </p:cNvPr>
          <p:cNvSpPr/>
          <p:nvPr/>
        </p:nvSpPr>
        <p:spPr bwMode="auto">
          <a:xfrm rot="5400000">
            <a:off x="2537227" y="3878781"/>
            <a:ext cx="141941" cy="13709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pic>
        <p:nvPicPr>
          <p:cNvPr id="44" name="Picture 31" descr="paises-que-falam-portugues.gif">
            <a:extLst>
              <a:ext uri="{FF2B5EF4-FFF2-40B4-BE49-F238E27FC236}">
                <a16:creationId xmlns:a16="http://schemas.microsoft.com/office/drawing/2014/main" id="{C3945D7B-A271-CB45-B405-3E4455A2006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7" t="20910" r="12364" b="14847"/>
          <a:stretch/>
        </p:blipFill>
        <p:spPr>
          <a:xfrm>
            <a:off x="4067970" y="3182467"/>
            <a:ext cx="4673600" cy="26924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71A9F5A1-978E-BE49-99EB-88F7AB1684B7}"/>
              </a:ext>
            </a:extLst>
          </p:cNvPr>
          <p:cNvSpPr/>
          <p:nvPr/>
        </p:nvSpPr>
        <p:spPr>
          <a:xfrm>
            <a:off x="4073328" y="2699642"/>
            <a:ext cx="4344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 from PT-Speaking Countries:</a:t>
            </a:r>
            <a:endParaRPr lang="pt-PT" sz="24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6B0FFE6-77AD-C146-A404-0C6FAC0D5DF3}"/>
              </a:ext>
            </a:extLst>
          </p:cNvPr>
          <p:cNvSpPr/>
          <p:nvPr/>
        </p:nvSpPr>
        <p:spPr bwMode="auto">
          <a:xfrm>
            <a:off x="4191000" y="4584576"/>
            <a:ext cx="460800" cy="460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D193DF5-C715-BD45-BD1D-B47A57ECCE9E}"/>
              </a:ext>
            </a:extLst>
          </p:cNvPr>
          <p:cNvSpPr/>
          <p:nvPr/>
        </p:nvSpPr>
        <p:spPr bwMode="auto">
          <a:xfrm flipV="1">
            <a:off x="6372200" y="5415136"/>
            <a:ext cx="216024" cy="2160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145F987-F10D-B14F-9255-D72647677D6C}"/>
              </a:ext>
            </a:extLst>
          </p:cNvPr>
          <p:cNvSpPr/>
          <p:nvPr/>
        </p:nvSpPr>
        <p:spPr bwMode="auto">
          <a:xfrm flipV="1">
            <a:off x="6084168" y="5199112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8DEEABE-C99F-234F-9919-FB484E70B88C}"/>
              </a:ext>
            </a:extLst>
          </p:cNvPr>
          <p:cNvSpPr/>
          <p:nvPr/>
        </p:nvSpPr>
        <p:spPr bwMode="auto">
          <a:xfrm flipV="1">
            <a:off x="5076056" y="4695056"/>
            <a:ext cx="144016" cy="144016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778C371-3365-354F-8B9B-FA65583727BA}"/>
              </a:ext>
            </a:extLst>
          </p:cNvPr>
          <p:cNvSpPr/>
          <p:nvPr/>
        </p:nvSpPr>
        <p:spPr bwMode="auto">
          <a:xfrm flipV="1">
            <a:off x="5765759" y="4983088"/>
            <a:ext cx="102385" cy="9678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05530AF-A603-A946-B6C9-8FCF0C28E51E}"/>
              </a:ext>
            </a:extLst>
          </p:cNvPr>
          <p:cNvSpPr/>
          <p:nvPr/>
        </p:nvSpPr>
        <p:spPr bwMode="auto">
          <a:xfrm flipV="1">
            <a:off x="5397500" y="4695056"/>
            <a:ext cx="68973" cy="6308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DCBC315-EB97-DD4C-9E22-4F9B5BE8C010}"/>
              </a:ext>
            </a:extLst>
          </p:cNvPr>
          <p:cNvSpPr/>
          <p:nvPr/>
        </p:nvSpPr>
        <p:spPr bwMode="auto">
          <a:xfrm>
            <a:off x="5067000" y="3212976"/>
            <a:ext cx="648000" cy="648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C47DB7B-EA83-7C42-AB4A-32A55A70F50C}"/>
              </a:ext>
            </a:extLst>
          </p:cNvPr>
          <p:cNvSpPr/>
          <p:nvPr/>
        </p:nvSpPr>
        <p:spPr bwMode="auto">
          <a:xfrm flipV="1">
            <a:off x="8604448" y="5127104"/>
            <a:ext cx="68973" cy="6308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46980543-2333-5945-BF35-50135B4A81C8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13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3546383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872604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pic>
        <p:nvPicPr>
          <p:cNvPr id="9" name="Picture 4" descr="image1.png">
            <a:extLst>
              <a:ext uri="{FF2B5EF4-FFF2-40B4-BE49-F238E27FC236}">
                <a16:creationId xmlns:a16="http://schemas.microsoft.com/office/drawing/2014/main" id="{ADFCAB45-B438-D94C-BE9C-2B3221D654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53" name="Picture 2" descr="mapa_brasil.png">
            <a:extLst>
              <a:ext uri="{FF2B5EF4-FFF2-40B4-BE49-F238E27FC236}">
                <a16:creationId xmlns:a16="http://schemas.microsoft.com/office/drawing/2014/main" id="{5CD0BFC7-745D-FB41-B57C-09DD051672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4" r="2057" b="6539"/>
          <a:stretch/>
        </p:blipFill>
        <p:spPr>
          <a:xfrm>
            <a:off x="1383431" y="76200"/>
            <a:ext cx="7760569" cy="6597352"/>
          </a:xfrm>
          <a:prstGeom prst="rect">
            <a:avLst/>
          </a:prstGeom>
        </p:spPr>
      </p:pic>
      <p:sp>
        <p:nvSpPr>
          <p:cNvPr id="54" name="Oval 53">
            <a:extLst>
              <a:ext uri="{FF2B5EF4-FFF2-40B4-BE49-F238E27FC236}">
                <a16:creationId xmlns:a16="http://schemas.microsoft.com/office/drawing/2014/main" id="{569F2395-F2E6-AD46-A05C-66F27B6B79E4}"/>
              </a:ext>
            </a:extLst>
          </p:cNvPr>
          <p:cNvSpPr/>
          <p:nvPr/>
        </p:nvSpPr>
        <p:spPr bwMode="auto">
          <a:xfrm flipV="1">
            <a:off x="6477000" y="4690800"/>
            <a:ext cx="338400" cy="338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DEC3354-E50B-3C40-A18F-455B0A7E0269}"/>
              </a:ext>
            </a:extLst>
          </p:cNvPr>
          <p:cNvSpPr/>
          <p:nvPr/>
        </p:nvSpPr>
        <p:spPr bwMode="auto">
          <a:xfrm flipV="1">
            <a:off x="4820440" y="6162750"/>
            <a:ext cx="295200" cy="295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255628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rgbClr val="194F9C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and from</a:t>
            </a: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F0768605-E3DD-6941-9F23-39AB77288780}"/>
              </a:ext>
            </a:extLst>
          </p:cNvPr>
          <p:cNvSpPr txBox="1">
            <a:spLocks/>
          </p:cNvSpPr>
          <p:nvPr/>
        </p:nvSpPr>
        <p:spPr>
          <a:xfrm>
            <a:off x="179512" y="1124744"/>
            <a:ext cx="7772400" cy="685800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4F9C"/>
                </a:solidFill>
                <a:latin typeface="Titillium Web" panose="00000500000000000000" pitchFamily="2" charset="0"/>
                <a:ea typeface="+mj-ea"/>
                <a:cs typeface="+mj-cs"/>
                <a:sym typeface="Helvetica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4572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9144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13716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18288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r>
              <a:rPr lang="en-US" kern="0" dirty="0" err="1">
                <a:latin typeface="Arial"/>
                <a:cs typeface="Arial"/>
              </a:rPr>
              <a:t>Brasil</a:t>
            </a:r>
            <a:endParaRPr lang="en-US" kern="0" dirty="0">
              <a:latin typeface="Arial"/>
              <a:cs typeface="Arial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62617B8-0B27-7D4F-9C3A-7206536F909B}"/>
              </a:ext>
            </a:extLst>
          </p:cNvPr>
          <p:cNvSpPr/>
          <p:nvPr/>
        </p:nvSpPr>
        <p:spPr bwMode="auto">
          <a:xfrm flipV="1">
            <a:off x="4911600" y="4813300"/>
            <a:ext cx="270000" cy="270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6B4B38D-A492-C946-90F1-E7ECB36C48A9}"/>
              </a:ext>
            </a:extLst>
          </p:cNvPr>
          <p:cNvSpPr/>
          <p:nvPr/>
        </p:nvSpPr>
        <p:spPr bwMode="auto">
          <a:xfrm flipV="1">
            <a:off x="5207400" y="3910045"/>
            <a:ext cx="162000" cy="162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187B337-EBBB-E24B-B2D5-56ECD5C68C13}"/>
              </a:ext>
            </a:extLst>
          </p:cNvPr>
          <p:cNvSpPr/>
          <p:nvPr/>
        </p:nvSpPr>
        <p:spPr bwMode="auto">
          <a:xfrm flipV="1">
            <a:off x="3635896" y="1700808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1979E75-1558-8C4D-98CE-53F4B62B7DD1}"/>
              </a:ext>
            </a:extLst>
          </p:cNvPr>
          <p:cNvSpPr/>
          <p:nvPr/>
        </p:nvSpPr>
        <p:spPr bwMode="auto">
          <a:xfrm flipV="1">
            <a:off x="7656463" y="1861471"/>
            <a:ext cx="270000" cy="270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0C504DE-4D3B-AB48-ABEB-2E3E3E181992}"/>
              </a:ext>
            </a:extLst>
          </p:cNvPr>
          <p:cNvSpPr/>
          <p:nvPr/>
        </p:nvSpPr>
        <p:spPr bwMode="auto">
          <a:xfrm flipV="1">
            <a:off x="6934200" y="3289200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51D4FDDF-58B5-124B-9763-E0E9E589470F}"/>
              </a:ext>
            </a:extLst>
          </p:cNvPr>
          <p:cNvSpPr/>
          <p:nvPr/>
        </p:nvSpPr>
        <p:spPr bwMode="auto">
          <a:xfrm flipV="1">
            <a:off x="5630912" y="4782400"/>
            <a:ext cx="450000" cy="450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C2952C1-F43D-5E43-9AB8-20E33B70CAE9}"/>
              </a:ext>
            </a:extLst>
          </p:cNvPr>
          <p:cNvSpPr/>
          <p:nvPr/>
        </p:nvSpPr>
        <p:spPr bwMode="auto">
          <a:xfrm flipV="1">
            <a:off x="6228184" y="4293096"/>
            <a:ext cx="270000" cy="270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9F9CA30-7220-314F-867C-624C47B8AA0C}"/>
              </a:ext>
            </a:extLst>
          </p:cNvPr>
          <p:cNvSpPr/>
          <p:nvPr/>
        </p:nvSpPr>
        <p:spPr bwMode="auto">
          <a:xfrm flipV="1">
            <a:off x="7124677" y="1978847"/>
            <a:ext cx="205199" cy="2051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42A8A63-A06B-B046-AC9A-CB314E78A995}"/>
              </a:ext>
            </a:extLst>
          </p:cNvPr>
          <p:cNvSpPr/>
          <p:nvPr/>
        </p:nvSpPr>
        <p:spPr bwMode="auto">
          <a:xfrm>
            <a:off x="4427985" y="3356993"/>
            <a:ext cx="125999" cy="1259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7B5A515-CFD8-6542-8382-FEE5B55E3513}"/>
              </a:ext>
            </a:extLst>
          </p:cNvPr>
          <p:cNvSpPr/>
          <p:nvPr/>
        </p:nvSpPr>
        <p:spPr bwMode="auto">
          <a:xfrm flipV="1">
            <a:off x="7452321" y="2395985"/>
            <a:ext cx="125999" cy="1259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A81846C-EAD4-1043-AF2F-83AF4E994A1A}"/>
              </a:ext>
            </a:extLst>
          </p:cNvPr>
          <p:cNvSpPr/>
          <p:nvPr/>
        </p:nvSpPr>
        <p:spPr bwMode="auto">
          <a:xfrm flipV="1">
            <a:off x="4932040" y="1916832"/>
            <a:ext cx="72000" cy="72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FF24999-5ACC-AD40-805C-32A5A515E94F}"/>
              </a:ext>
            </a:extLst>
          </p:cNvPr>
          <p:cNvSpPr/>
          <p:nvPr/>
        </p:nvSpPr>
        <p:spPr bwMode="auto">
          <a:xfrm flipV="1">
            <a:off x="5724128" y="2895600"/>
            <a:ext cx="72000" cy="72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3DE881A-09FD-2143-A5EB-668D81532219}"/>
              </a:ext>
            </a:extLst>
          </p:cNvPr>
          <p:cNvSpPr/>
          <p:nvPr/>
        </p:nvSpPr>
        <p:spPr bwMode="auto">
          <a:xfrm>
            <a:off x="3563896" y="3057351"/>
            <a:ext cx="72000" cy="72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ABE5C50B-A5E8-4349-8743-F31C8C744DA8}"/>
              </a:ext>
            </a:extLst>
          </p:cNvPr>
          <p:cNvSpPr/>
          <p:nvPr/>
        </p:nvSpPr>
        <p:spPr bwMode="auto">
          <a:xfrm>
            <a:off x="4648200" y="4656584"/>
            <a:ext cx="100800" cy="100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E10AA97-D163-7142-90F1-D0C2670C1F9A}"/>
              </a:ext>
            </a:extLst>
          </p:cNvPr>
          <p:cNvSpPr/>
          <p:nvPr/>
        </p:nvSpPr>
        <p:spPr bwMode="auto">
          <a:xfrm>
            <a:off x="5157000" y="737400"/>
            <a:ext cx="100800" cy="100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F4890E3A-E7D8-1B43-B140-9CE6A2CC8378}"/>
              </a:ext>
            </a:extLst>
          </p:cNvPr>
          <p:cNvSpPr/>
          <p:nvPr/>
        </p:nvSpPr>
        <p:spPr bwMode="auto">
          <a:xfrm flipV="1">
            <a:off x="6917185" y="4275585"/>
            <a:ext cx="125999" cy="1259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E31AEF9A-964C-E644-BC52-3AABF22A020B}"/>
              </a:ext>
            </a:extLst>
          </p:cNvPr>
          <p:cNvSpPr/>
          <p:nvPr/>
        </p:nvSpPr>
        <p:spPr bwMode="auto">
          <a:xfrm flipV="1">
            <a:off x="7798801" y="2209800"/>
            <a:ext cx="125999" cy="1259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270B45B-8900-1647-9D52-0D93FCB90B58}"/>
              </a:ext>
            </a:extLst>
          </p:cNvPr>
          <p:cNvSpPr/>
          <p:nvPr/>
        </p:nvSpPr>
        <p:spPr bwMode="auto">
          <a:xfrm flipV="1">
            <a:off x="3505200" y="559801"/>
            <a:ext cx="125999" cy="1259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166E1122-B036-EF42-926F-26A66B8A6F3B}"/>
              </a:ext>
            </a:extLst>
          </p:cNvPr>
          <p:cNvSpPr/>
          <p:nvPr/>
        </p:nvSpPr>
        <p:spPr bwMode="auto">
          <a:xfrm flipV="1">
            <a:off x="6808201" y="1981200"/>
            <a:ext cx="125999" cy="1259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D8A03F10-E799-9143-8EB5-9ECA4851AC2B}"/>
              </a:ext>
            </a:extLst>
          </p:cNvPr>
          <p:cNvSpPr/>
          <p:nvPr/>
        </p:nvSpPr>
        <p:spPr bwMode="auto">
          <a:xfrm flipV="1">
            <a:off x="5803643" y="3528236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51E4626-3BD0-A940-BA44-C188F4575213}"/>
              </a:ext>
            </a:extLst>
          </p:cNvPr>
          <p:cNvSpPr/>
          <p:nvPr/>
        </p:nvSpPr>
        <p:spPr bwMode="auto">
          <a:xfrm flipV="1">
            <a:off x="6180980" y="1979848"/>
            <a:ext cx="162000" cy="162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8A79F292-CE1D-FE42-A17B-B9DAED9F77A5}"/>
              </a:ext>
            </a:extLst>
          </p:cNvPr>
          <p:cNvSpPr/>
          <p:nvPr/>
        </p:nvSpPr>
        <p:spPr bwMode="auto">
          <a:xfrm flipV="1">
            <a:off x="5218321" y="5418073"/>
            <a:ext cx="205199" cy="20519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pic>
        <p:nvPicPr>
          <p:cNvPr id="79" name="Imagem 78">
            <a:extLst>
              <a:ext uri="{FF2B5EF4-FFF2-40B4-BE49-F238E27FC236}">
                <a16:creationId xmlns:a16="http://schemas.microsoft.com/office/drawing/2014/main" id="{DCECFD6F-482A-514E-8BEF-C1D949D549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t="949" r="2578" b="749"/>
          <a:stretch/>
        </p:blipFill>
        <p:spPr>
          <a:xfrm>
            <a:off x="253200" y="3079750"/>
            <a:ext cx="4166400" cy="3749675"/>
          </a:xfrm>
          <a:prstGeom prst="rect">
            <a:avLst/>
          </a:prstGeom>
        </p:spPr>
      </p:pic>
      <p:sp>
        <p:nvSpPr>
          <p:cNvPr id="80" name="Oval 79">
            <a:extLst>
              <a:ext uri="{FF2B5EF4-FFF2-40B4-BE49-F238E27FC236}">
                <a16:creationId xmlns:a16="http://schemas.microsoft.com/office/drawing/2014/main" id="{7048A4FB-2839-B645-9E69-8BBBF2F5C69B}"/>
              </a:ext>
            </a:extLst>
          </p:cNvPr>
          <p:cNvSpPr/>
          <p:nvPr/>
        </p:nvSpPr>
        <p:spPr bwMode="auto">
          <a:xfrm>
            <a:off x="7747800" y="2667000"/>
            <a:ext cx="100800" cy="100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0706968-F7E2-CD45-BAC8-087173E9D8AD}"/>
              </a:ext>
            </a:extLst>
          </p:cNvPr>
          <p:cNvSpPr/>
          <p:nvPr/>
        </p:nvSpPr>
        <p:spPr bwMode="auto">
          <a:xfrm>
            <a:off x="7524328" y="2819400"/>
            <a:ext cx="100800" cy="100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  <a:buClrTx/>
              <a:buSzTx/>
              <a:buFontTx/>
              <a:buNone/>
            </a:pPr>
            <a:endParaRPr lang="en-US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206D0965-0246-D44E-ADD1-1FB1ED48AE6B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14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2192068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Impact from CERN PTLTP’s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B912066-CB18-B444-91CC-EDC032B62992}"/>
              </a:ext>
            </a:extLst>
          </p:cNvPr>
          <p:cNvSpPr/>
          <p:nvPr/>
        </p:nvSpPr>
        <p:spPr>
          <a:xfrm>
            <a:off x="414920" y="1412776"/>
            <a:ext cx="8543008" cy="88036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Evaluation questionnaires: CERN PTLTP’s =&gt;  4.88 ± 0.15 / 5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Exponential increase in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BC09E0F4-9CD0-E44A-9F1E-4A846BE15A97}"/>
              </a:ext>
            </a:extLst>
          </p:cNvPr>
          <p:cNvSpPr/>
          <p:nvPr/>
        </p:nvSpPr>
        <p:spPr>
          <a:xfrm>
            <a:off x="531241" y="2420888"/>
            <a:ext cx="8543008" cy="420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requests of School visits to CERN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requests for virtual visits at the schools to the CERN Experiments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adhesion and participation in the IPPOG’s Int’l Masterclasses in Particle Physics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participation in our outreach activities (European Researchers Nights, S&amp;T Weeks)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requests for seminars at their schools / events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mails! (questions, suggestions, news, etc) 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participation in public sessions and other events promoting Particle Physics in their schools, including the preparation and operation of Cloud Chambers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promotion of CERN and of Particle Physics in their communities and in other events (</a:t>
            </a:r>
            <a:r>
              <a:rPr lang="en-GB" sz="1800" b="1" i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talking about CERN to the native people in the Amazon isolated villages</a:t>
            </a: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</p:txBody>
      </p:sp>
      <p:pic>
        <p:nvPicPr>
          <p:cNvPr id="9" name="Picture 4" descr="image1.png">
            <a:extLst>
              <a:ext uri="{FF2B5EF4-FFF2-40B4-BE49-F238E27FC236}">
                <a16:creationId xmlns:a16="http://schemas.microsoft.com/office/drawing/2014/main" id="{ADFCAB45-B438-D94C-BE9C-2B3221D654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A7DAAA90-575E-B442-B253-5D0B25CC31C2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15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1791949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5" y="406405"/>
            <a:ext cx="2690001" cy="1158485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4" y="509191"/>
            <a:ext cx="2034694" cy="10772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Coming </a:t>
            </a:r>
            <a:b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</a:b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    back!</a:t>
            </a:r>
          </a:p>
        </p:txBody>
      </p:sp>
      <p:pic>
        <p:nvPicPr>
          <p:cNvPr id="9" name="Picture 4" descr="image1.png">
            <a:extLst>
              <a:ext uri="{FF2B5EF4-FFF2-40B4-BE49-F238E27FC236}">
                <a16:creationId xmlns:a16="http://schemas.microsoft.com/office/drawing/2014/main" id="{ADFCAB45-B438-D94C-BE9C-2B3221D654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E4D956FC-B5D2-D54B-837A-4526CB2096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9988442"/>
              </p:ext>
            </p:extLst>
          </p:nvPr>
        </p:nvGraphicFramePr>
        <p:xfrm>
          <a:off x="323528" y="3108856"/>
          <a:ext cx="5904656" cy="3560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2">
            <a:extLst>
              <a:ext uri="{FF2B5EF4-FFF2-40B4-BE49-F238E27FC236}">
                <a16:creationId xmlns:a16="http://schemas.microsoft.com/office/drawing/2014/main" id="{6B9D0C9E-D3A3-F74D-8B2E-D23BFC23BC1C}"/>
              </a:ext>
            </a:extLst>
          </p:cNvPr>
          <p:cNvSpPr/>
          <p:nvPr/>
        </p:nvSpPr>
        <p:spPr>
          <a:xfrm>
            <a:off x="5452964" y="3394451"/>
            <a:ext cx="358288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800" b="1" dirty="0">
                <a:solidFill>
                  <a:srgbClr val="173F6D"/>
                </a:solidFill>
                <a:latin typeface="Titillium Web" pitchFamily="2" charset="77"/>
                <a:cs typeface="ＭＳ Ｐゴシック"/>
              </a:rPr>
              <a:t>Enormous Increase in</a:t>
            </a:r>
            <a:br>
              <a:rPr lang="en-GB" sz="1800" b="1" dirty="0">
                <a:solidFill>
                  <a:srgbClr val="173F6D"/>
                </a:solidFill>
                <a:latin typeface="Titillium Web" pitchFamily="2" charset="77"/>
                <a:cs typeface="ＭＳ Ｐゴシック"/>
              </a:rPr>
            </a:br>
            <a:r>
              <a:rPr lang="en-GB" sz="1800" b="1" dirty="0">
                <a:solidFill>
                  <a:srgbClr val="173F6D"/>
                </a:solidFill>
                <a:latin typeface="Titillium Web" pitchFamily="2" charset="77"/>
                <a:cs typeface="ＭＳ Ｐゴシック"/>
              </a:rPr>
              <a:t>School Visits to CERN</a:t>
            </a:r>
            <a:br>
              <a:rPr lang="en-GB" sz="1800" b="1" dirty="0">
                <a:solidFill>
                  <a:srgbClr val="173F6D"/>
                </a:solidFill>
                <a:latin typeface="Titillium Web" pitchFamily="2" charset="77"/>
                <a:cs typeface="ＭＳ Ｐゴシック"/>
              </a:rPr>
            </a:br>
            <a:r>
              <a:rPr lang="en-GB" sz="1800" b="1" dirty="0">
                <a:solidFill>
                  <a:srgbClr val="173F6D"/>
                </a:solidFill>
                <a:latin typeface="Titillium Web" pitchFamily="2" charset="77"/>
                <a:cs typeface="ＭＳ Ｐゴシック"/>
              </a:rPr>
              <a:t>(PT and BR – also in Virtual Visits)</a:t>
            </a:r>
          </a:p>
          <a:p>
            <a:pPr algn="r"/>
            <a:endParaRPr lang="en-GB" sz="1800" b="1" dirty="0">
              <a:solidFill>
                <a:srgbClr val="173F6D"/>
              </a:solidFill>
              <a:latin typeface="Titillium Web" pitchFamily="2" charset="77"/>
              <a:cs typeface="ＭＳ Ｐゴシック"/>
            </a:endParaRPr>
          </a:p>
          <a:p>
            <a:pPr algn="r"/>
            <a:r>
              <a:rPr lang="en-GB" sz="1800" b="1" dirty="0">
                <a:solidFill>
                  <a:srgbClr val="173F6D"/>
                </a:solidFill>
                <a:latin typeface="Titillium Web" pitchFamily="2" charset="77"/>
                <a:cs typeface="ＭＳ Ｐゴシック"/>
              </a:rPr>
              <a:t>Great increase</a:t>
            </a:r>
            <a:br>
              <a:rPr lang="en-GB" sz="1800" b="1" dirty="0">
                <a:solidFill>
                  <a:srgbClr val="173F6D"/>
                </a:solidFill>
                <a:latin typeface="Titillium Web" pitchFamily="2" charset="77"/>
                <a:cs typeface="ＭＳ Ｐゴシック"/>
              </a:rPr>
            </a:br>
            <a:r>
              <a:rPr lang="en-GB" sz="1800" b="1" dirty="0">
                <a:solidFill>
                  <a:srgbClr val="173F6D"/>
                </a:solidFill>
                <a:latin typeface="Titillium Web" pitchFamily="2" charset="77"/>
                <a:cs typeface="ＭＳ Ｐゴシック"/>
              </a:rPr>
              <a:t>in Seminars at Schools</a:t>
            </a:r>
          </a:p>
          <a:p>
            <a:pPr algn="r"/>
            <a:endParaRPr lang="en-GB" sz="1800" b="1" dirty="0">
              <a:solidFill>
                <a:srgbClr val="173F6D"/>
              </a:solidFill>
              <a:latin typeface="Titillium Web" pitchFamily="2" charset="77"/>
              <a:cs typeface="ＭＳ Ｐゴシック"/>
            </a:endParaRPr>
          </a:p>
          <a:p>
            <a:pPr algn="r"/>
            <a:r>
              <a:rPr lang="en-GB" sz="1800" b="1" dirty="0">
                <a:solidFill>
                  <a:srgbClr val="173F6D"/>
                </a:solidFill>
                <a:latin typeface="Titillium Web" pitchFamily="2" charset="77"/>
                <a:cs typeface="ＭＳ Ｐゴシック"/>
              </a:rPr>
              <a:t>Several Cloud Chambers</a:t>
            </a:r>
            <a:br>
              <a:rPr lang="en-GB" sz="1800" b="1" dirty="0">
                <a:solidFill>
                  <a:srgbClr val="173F6D"/>
                </a:solidFill>
                <a:latin typeface="Titillium Web" pitchFamily="2" charset="77"/>
                <a:cs typeface="ＭＳ Ｐゴシック"/>
              </a:rPr>
            </a:br>
            <a:r>
              <a:rPr lang="en-GB" sz="1800" b="1" dirty="0">
                <a:solidFill>
                  <a:srgbClr val="173F6D"/>
                </a:solidFill>
                <a:latin typeface="Titillium Web" pitchFamily="2" charset="77"/>
                <a:cs typeface="ＭＳ Ｐゴシック"/>
              </a:rPr>
              <a:t>built at the schools!</a:t>
            </a:r>
          </a:p>
        </p:txBody>
      </p:sp>
      <p:pic>
        <p:nvPicPr>
          <p:cNvPr id="15" name="Picture 13" descr="SparkChamber_event2.jpeg">
            <a:extLst>
              <a:ext uri="{FF2B5EF4-FFF2-40B4-BE49-F238E27FC236}">
                <a16:creationId xmlns:a16="http://schemas.microsoft.com/office/drawing/2014/main" id="{C6EB55B3-2B4D-6C4D-9DD1-17C3BC48F09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8" t="27386" r="29336" b="8694"/>
          <a:stretch/>
        </p:blipFill>
        <p:spPr>
          <a:xfrm>
            <a:off x="1259632" y="1849807"/>
            <a:ext cx="1473765" cy="1292214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F912323B-A178-BC4D-988B-4BD53A405D02}"/>
              </a:ext>
            </a:extLst>
          </p:cNvPr>
          <p:cNvSpPr txBox="1"/>
          <p:nvPr/>
        </p:nvSpPr>
        <p:spPr>
          <a:xfrm>
            <a:off x="4890150" y="5950150"/>
            <a:ext cx="1125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PT" sz="1800" dirty="0">
                <a:solidFill>
                  <a:srgbClr val="173F6D"/>
                </a:solidFill>
                <a:latin typeface="Titillium Web" pitchFamily="2" charset="77"/>
              </a:rPr>
              <a:t>40+ </a:t>
            </a:r>
            <a:r>
              <a:rPr lang="pt-PT" sz="1800" dirty="0" err="1">
                <a:solidFill>
                  <a:srgbClr val="173F6D"/>
                </a:solidFill>
                <a:latin typeface="Titillium Web" pitchFamily="2" charset="77"/>
              </a:rPr>
              <a:t>since</a:t>
            </a:r>
            <a:br>
              <a:rPr lang="pt-PT" sz="1800" dirty="0">
                <a:solidFill>
                  <a:srgbClr val="173F6D"/>
                </a:solidFill>
                <a:latin typeface="Titillium Web" pitchFamily="2" charset="77"/>
              </a:rPr>
            </a:br>
            <a:r>
              <a:rPr lang="pt-PT" sz="1800" dirty="0">
                <a:solidFill>
                  <a:srgbClr val="173F6D"/>
                </a:solidFill>
                <a:latin typeface="Titillium Web" pitchFamily="2" charset="77"/>
              </a:rPr>
              <a:t>2015</a:t>
            </a:r>
          </a:p>
        </p:txBody>
      </p: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BFA2BAAA-9518-BA4C-B5C7-28AAC419D738}"/>
              </a:ext>
            </a:extLst>
          </p:cNvPr>
          <p:cNvGrpSpPr/>
          <p:nvPr/>
        </p:nvGrpSpPr>
        <p:grpSpPr>
          <a:xfrm>
            <a:off x="2887558" y="0"/>
            <a:ext cx="6256442" cy="3142021"/>
            <a:chOff x="2887558" y="211660"/>
            <a:chExt cx="6256442" cy="3142021"/>
          </a:xfrm>
        </p:grpSpPr>
        <p:pic>
          <p:nvPicPr>
            <p:cNvPr id="19" name="Imagem 18">
              <a:extLst>
                <a:ext uri="{FF2B5EF4-FFF2-40B4-BE49-F238E27FC236}">
                  <a16:creationId xmlns:a16="http://schemas.microsoft.com/office/drawing/2014/main" id="{B0D39E0F-039A-DC4B-B73F-BA14486F27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2963"/>
            <a:stretch/>
          </p:blipFill>
          <p:spPr>
            <a:xfrm>
              <a:off x="2887558" y="211660"/>
              <a:ext cx="6256442" cy="3142021"/>
            </a:xfrm>
            <a:prstGeom prst="rect">
              <a:avLst/>
            </a:prstGeom>
          </p:spPr>
        </p:pic>
        <p:sp>
          <p:nvSpPr>
            <p:cNvPr id="20" name="Rectangle 1">
              <a:extLst>
                <a:ext uri="{FF2B5EF4-FFF2-40B4-BE49-F238E27FC236}">
                  <a16:creationId xmlns:a16="http://schemas.microsoft.com/office/drawing/2014/main" id="{2908E44F-A070-1343-8684-F25E3C4BD219}"/>
                </a:ext>
              </a:extLst>
            </p:cNvPr>
            <p:cNvSpPr/>
            <p:nvPr/>
          </p:nvSpPr>
          <p:spPr>
            <a:xfrm>
              <a:off x="2995526" y="955742"/>
              <a:ext cx="236220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1400" b="1" dirty="0">
                  <a:solidFill>
                    <a:schemeClr val="tx1"/>
                  </a:solidFill>
                  <a:latin typeface="Titillium Web" pitchFamily="2" charset="77"/>
                  <a:cs typeface="ＭＳ Ｐゴシック"/>
                </a:rPr>
                <a:t>Enormous increase in</a:t>
              </a:r>
              <a:br>
                <a:rPr lang="en-GB" sz="1400" b="1" dirty="0">
                  <a:solidFill>
                    <a:schemeClr val="tx1"/>
                  </a:solidFill>
                  <a:latin typeface="Titillium Web" pitchFamily="2" charset="77"/>
                  <a:cs typeface="ＭＳ Ｐゴシック"/>
                </a:rPr>
              </a:br>
              <a:r>
                <a:rPr lang="en-GB" sz="1400" b="1" dirty="0">
                  <a:solidFill>
                    <a:schemeClr val="tx1"/>
                  </a:solidFill>
                  <a:latin typeface="Titillium Web" pitchFamily="2" charset="77"/>
                  <a:cs typeface="ＭＳ Ｐゴシック"/>
                </a:rPr>
                <a:t>Masterclass participants</a:t>
              </a:r>
              <a:br>
                <a:rPr lang="en-GB" sz="1400" b="1" dirty="0">
                  <a:solidFill>
                    <a:schemeClr val="tx1"/>
                  </a:solidFill>
                  <a:latin typeface="Titillium Web" pitchFamily="2" charset="77"/>
                  <a:cs typeface="ＭＳ Ｐゴシック"/>
                </a:rPr>
              </a:br>
              <a:r>
                <a:rPr lang="en-GB" sz="1400" b="1" dirty="0">
                  <a:solidFill>
                    <a:schemeClr val="tx1"/>
                  </a:solidFill>
                  <a:latin typeface="Titillium Web" pitchFamily="2" charset="77"/>
                  <a:cs typeface="ＭＳ Ｐゴシック"/>
                </a:rPr>
                <a:t>and in public sessions</a:t>
              </a:r>
            </a:p>
          </p:txBody>
        </p:sp>
        <p:cxnSp>
          <p:nvCxnSpPr>
            <p:cNvPr id="21" name="Conexão Reta Unidirecional 20">
              <a:extLst>
                <a:ext uri="{FF2B5EF4-FFF2-40B4-BE49-F238E27FC236}">
                  <a16:creationId xmlns:a16="http://schemas.microsoft.com/office/drawing/2014/main" id="{98160ACA-8C3E-1F46-A9FF-680D26BFC167}"/>
                </a:ext>
              </a:extLst>
            </p:cNvPr>
            <p:cNvCxnSpPr/>
            <p:nvPr/>
          </p:nvCxnSpPr>
          <p:spPr bwMode="auto">
            <a:xfrm>
              <a:off x="4434672" y="1943523"/>
              <a:ext cx="0" cy="111032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2" name="CaixaDeTexto 21">
              <a:extLst>
                <a:ext uri="{FF2B5EF4-FFF2-40B4-BE49-F238E27FC236}">
                  <a16:creationId xmlns:a16="http://schemas.microsoft.com/office/drawing/2014/main" id="{18200291-3E9E-8D4B-9FE4-0B96433994E7}"/>
                </a:ext>
              </a:extLst>
            </p:cNvPr>
            <p:cNvSpPr txBox="1"/>
            <p:nvPr/>
          </p:nvSpPr>
          <p:spPr>
            <a:xfrm>
              <a:off x="3681137" y="1999612"/>
              <a:ext cx="798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1200" dirty="0">
                  <a:solidFill>
                    <a:schemeClr val="tx1"/>
                  </a:solidFill>
                  <a:latin typeface="Titillium Web" pitchFamily="2" charset="77"/>
                </a:rPr>
                <a:t>1st CERN</a:t>
              </a:r>
              <a:br>
                <a:rPr lang="pt-PT" sz="1200" dirty="0">
                  <a:solidFill>
                    <a:schemeClr val="tx1"/>
                  </a:solidFill>
                  <a:latin typeface="Titillium Web" pitchFamily="2" charset="77"/>
                </a:rPr>
              </a:br>
              <a:r>
                <a:rPr lang="pt-PT" sz="1200" dirty="0" err="1">
                  <a:solidFill>
                    <a:schemeClr val="tx1"/>
                  </a:solidFill>
                  <a:latin typeface="Titillium Web" pitchFamily="2" charset="77"/>
                </a:rPr>
                <a:t>Port.TP</a:t>
              </a:r>
              <a:endParaRPr lang="pt-PT" sz="1200" dirty="0">
                <a:solidFill>
                  <a:schemeClr val="tx1"/>
                </a:solidFill>
                <a:latin typeface="Titillium Web" pitchFamily="2" charset="77"/>
              </a:endParaRPr>
            </a:p>
          </p:txBody>
        </p:sp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5CD11A54-76B5-AC46-8921-A2D182C1C816}"/>
                </a:ext>
              </a:extLst>
            </p:cNvPr>
            <p:cNvSpPr txBox="1"/>
            <p:nvPr/>
          </p:nvSpPr>
          <p:spPr>
            <a:xfrm>
              <a:off x="7227173" y="594149"/>
              <a:ext cx="697627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dirty="0">
                  <a:solidFill>
                    <a:srgbClr val="F79646"/>
                  </a:solidFill>
                </a:rPr>
                <a:t>2000</a:t>
              </a:r>
            </a:p>
          </p:txBody>
        </p:sp>
      </p:grp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DCAF740-704F-AD4E-8FC3-8862CFCC2D57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16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930428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BC226C12-1C6B-6941-9706-ABBE2CF02A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" y="5932884"/>
            <a:ext cx="9144000" cy="952500"/>
          </a:xfrm>
          <a:prstGeom prst="rect">
            <a:avLst/>
          </a:prstGeom>
        </p:spPr>
      </p:pic>
      <p:sp>
        <p:nvSpPr>
          <p:cNvPr id="2" name="Shape 285">
            <a:extLst>
              <a:ext uri="{FF2B5EF4-FFF2-40B4-BE49-F238E27FC236}">
                <a16:creationId xmlns:a16="http://schemas.microsoft.com/office/drawing/2014/main" id="{A05ABDDC-AE96-634B-94BC-1B7125E68BE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361600" y="2215170"/>
            <a:ext cx="4674600" cy="1159560"/>
          </a:xfrm>
        </p:spPr>
        <p:txBody>
          <a:bodyPr vert="horz" wrap="square" lIns="91440" tIns="91440" rIns="91440" bIns="91440" anchor="t">
            <a:noAutofit/>
          </a:bodyPr>
          <a:lstStyle/>
          <a:p>
            <a:pPr lvl="0"/>
            <a:r>
              <a:rPr lang="en-GB" sz="9600" b="1">
                <a:solidFill>
                  <a:srgbClr val="FFFFFF"/>
                </a:solidFill>
                <a:latin typeface="Titillium Web" pitchFamily="18"/>
              </a:rPr>
              <a:t>Thanks!</a:t>
            </a:r>
          </a:p>
        </p:txBody>
      </p:sp>
      <p:sp>
        <p:nvSpPr>
          <p:cNvPr id="3" name="Shape 286">
            <a:extLst>
              <a:ext uri="{FF2B5EF4-FFF2-40B4-BE49-F238E27FC236}">
                <a16:creationId xmlns:a16="http://schemas.microsoft.com/office/drawing/2014/main" id="{678FED6E-282B-1741-917D-BA55A55DAA50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2383380" y="4364281"/>
            <a:ext cx="4631040" cy="1730121"/>
          </a:xfrm>
        </p:spPr>
        <p:txBody>
          <a:bodyPr vert="horz" wrap="square" lIns="91440" tIns="91440" rIns="91440" bIns="91440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3600">
                <a:latin typeface="Titillium Web" pitchFamily="18"/>
              </a:rPr>
              <a:t>Any questions?</a:t>
            </a:r>
          </a:p>
          <a:p>
            <a:pPr>
              <a:spcAft>
                <a:spcPts val="0"/>
              </a:spcAft>
            </a:pPr>
            <a:r>
              <a:rPr lang="en-GB" sz="1800">
                <a:latin typeface="Titillium Web" pitchFamily="18"/>
              </a:rPr>
              <a:t>You can find me at   abreu@lip.pt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40413277-04B1-104E-AFD3-907A74AC966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4" r="30171"/>
          <a:stretch/>
        </p:blipFill>
        <p:spPr>
          <a:xfrm>
            <a:off x="503134" y="2534857"/>
            <a:ext cx="1588826" cy="1611034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04B31AB2-5987-0344-85D6-5F50F37A5F33}"/>
              </a:ext>
            </a:extLst>
          </p:cNvPr>
          <p:cNvSpPr txBox="1"/>
          <p:nvPr/>
        </p:nvSpPr>
        <p:spPr>
          <a:xfrm>
            <a:off x="827584" y="4145891"/>
            <a:ext cx="974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b="1" i="1">
                <a:solidFill>
                  <a:srgbClr val="173F6D"/>
                </a:solidFill>
                <a:latin typeface="Titillium Web SemiBold" pitchFamily="2" charset="77"/>
                <a:ea typeface="+mn-ea"/>
                <a:cs typeface="+mn-cs"/>
              </a:rPr>
              <a:t>Planting </a:t>
            </a:r>
            <a:br>
              <a:rPr lang="en-GB" sz="1800" b="1" i="1">
                <a:solidFill>
                  <a:srgbClr val="173F6D"/>
                </a:solidFill>
                <a:latin typeface="Titillium Web SemiBold" pitchFamily="2" charset="77"/>
                <a:ea typeface="+mn-ea"/>
                <a:cs typeface="+mn-cs"/>
              </a:rPr>
            </a:br>
            <a:r>
              <a:rPr lang="en-GB" sz="1800" b="1" i="1">
                <a:solidFill>
                  <a:srgbClr val="173F6D"/>
                </a:solidFill>
                <a:latin typeface="Titillium Web SemiBold" pitchFamily="2" charset="77"/>
                <a:ea typeface="+mn-ea"/>
                <a:cs typeface="+mn-cs"/>
              </a:rPr>
              <a:t>a future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71698F6-CF57-D549-B4B7-DF4104EE9C6F}"/>
              </a:ext>
            </a:extLst>
          </p:cNvPr>
          <p:cNvSpPr/>
          <p:nvPr/>
        </p:nvSpPr>
        <p:spPr>
          <a:xfrm>
            <a:off x="2380681" y="3508931"/>
            <a:ext cx="673613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400">
                <a:solidFill>
                  <a:prstClr val="black"/>
                </a:solidFill>
                <a:latin typeface="Titillium Web" pitchFamily="18"/>
                <a:ea typeface="+mn-ea"/>
                <a:cs typeface="+mn-cs"/>
              </a:rPr>
              <a:t>to all the people collaborating in all these activities!</a:t>
            </a:r>
            <a:br>
              <a:rPr lang="en-GB" sz="2400">
                <a:solidFill>
                  <a:prstClr val="black"/>
                </a:solidFill>
                <a:latin typeface="Titillium Web" pitchFamily="18"/>
                <a:ea typeface="+mn-ea"/>
                <a:cs typeface="+mn-cs"/>
              </a:rPr>
            </a:br>
            <a:r>
              <a:rPr lang="en-GB" sz="1800">
                <a:solidFill>
                  <a:prstClr val="black"/>
                </a:solidFill>
                <a:latin typeface="Titillium Web" pitchFamily="18"/>
                <a:ea typeface="+mn-ea"/>
                <a:cs typeface="+mn-cs"/>
              </a:rPr>
              <a:t>...and for your attention!</a:t>
            </a:r>
            <a:endParaRPr lang="en-GB" sz="24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82808C8-E319-E241-A806-160C4EB78499}"/>
              </a:ext>
            </a:extLst>
          </p:cNvPr>
          <p:cNvSpPr txBox="1"/>
          <p:nvPr/>
        </p:nvSpPr>
        <p:spPr>
          <a:xfrm>
            <a:off x="8524991" y="6608385"/>
            <a:ext cx="5918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17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BDAA5966-C208-6942-A902-7377F1D872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602" y="4972847"/>
            <a:ext cx="1897398" cy="1340934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65B9CE17-DEAD-3B4B-8CCA-D076EB235B7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7" t="17945" r="32879" b="50618"/>
          <a:stretch/>
        </p:blipFill>
        <p:spPr>
          <a:xfrm>
            <a:off x="4383437" y="5443786"/>
            <a:ext cx="778782" cy="543184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20F27679-6DEE-0146-B5F0-A90C9E0C95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233" y="5428022"/>
            <a:ext cx="512927" cy="593266"/>
          </a:xfrm>
          <a:prstGeom prst="rect">
            <a:avLst/>
          </a:prstGeom>
        </p:spPr>
      </p:pic>
      <p:cxnSp>
        <p:nvCxnSpPr>
          <p:cNvPr id="16" name="Conexão Reta 15">
            <a:extLst>
              <a:ext uri="{FF2B5EF4-FFF2-40B4-BE49-F238E27FC236}">
                <a16:creationId xmlns:a16="http://schemas.microsoft.com/office/drawing/2014/main" id="{9AE9A3E3-A4CF-3A4E-A9E3-A2EE34E889E5}"/>
              </a:ext>
            </a:extLst>
          </p:cNvPr>
          <p:cNvCxnSpPr>
            <a:cxnSpLocks/>
          </p:cNvCxnSpPr>
          <p:nvPr/>
        </p:nvCxnSpPr>
        <p:spPr>
          <a:xfrm flipH="1">
            <a:off x="5196977" y="5443786"/>
            <a:ext cx="245542" cy="577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A8F49D2-4271-E14B-A8B4-77562CE4C8D7}"/>
              </a:ext>
            </a:extLst>
          </p:cNvPr>
          <p:cNvSpPr txBox="1"/>
          <p:nvPr/>
        </p:nvSpPr>
        <p:spPr>
          <a:xfrm>
            <a:off x="6588224" y="3152001"/>
            <a:ext cx="1593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(this is a big thanks!)</a:t>
            </a:r>
          </a:p>
        </p:txBody>
      </p:sp>
    </p:spTree>
    <p:extLst>
      <p:ext uri="{BB962C8B-B14F-4D97-AF65-F5344CB8AC3E}">
        <p14:creationId xmlns:p14="http://schemas.microsoft.com/office/powerpoint/2010/main" val="2223688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4624"/>
            <a:ext cx="561662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pt-PT" sz="3600" dirty="0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Parallelogram 14"/>
          <p:cNvSpPr/>
          <p:nvPr/>
        </p:nvSpPr>
        <p:spPr bwMode="auto">
          <a:xfrm>
            <a:off x="305526" y="406405"/>
            <a:ext cx="6498722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564" y="509191"/>
            <a:ext cx="6732748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 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The programmes at/by CERN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E0C9234C-1897-C54E-B486-68F2537FB4D3}"/>
              </a:ext>
            </a:extLst>
          </p:cNvPr>
          <p:cNvSpPr/>
          <p:nvPr/>
        </p:nvSpPr>
        <p:spPr>
          <a:xfrm>
            <a:off x="648072" y="1345975"/>
            <a:ext cx="8495928" cy="503535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people already at CERN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(Scientists, Engineers, Technicians, Staff, Students, etc)</a:t>
            </a:r>
            <a:endParaRPr lang="en-GB" sz="1800" b="1" dirty="0">
              <a:solidFill>
                <a:srgbClr val="173F6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Academic Training – specialized courses in ~1 week, few hours/day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young scientists/Ph.D. Students 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2 weeks intensive training outside CERN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ESHEP – European School of High Energy Physics 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(former CERN School of Physics)</a:t>
            </a:r>
            <a:b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organization: CERN+JINR (</a:t>
            </a:r>
            <a:r>
              <a:rPr lang="en-GB" sz="1800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Dubna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Russia); in Pt: </a:t>
            </a:r>
            <a:r>
              <a:rPr lang="en-GB" sz="1800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Caramulo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(2000), Évora (2017)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CSC – CERN School of Computing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; in Pt: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8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Tróia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1987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), Funchal (1998), Braga(2014)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CAS – CERN Accelerator School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; 2-5/</a:t>
            </a:r>
            <a:r>
              <a:rPr lang="en-GB" sz="1800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yr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; in Pt: Cascais(1996), </a:t>
            </a:r>
            <a:r>
              <a:rPr lang="en-GB" sz="1800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Sesimbra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(2002,2019)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graduates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Training programmes 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Fellows, </a:t>
            </a:r>
            <a:r>
              <a:rPr lang="en-GB" sz="18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Trainees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Apprenticeships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undergraduate students in Physics/Engineering Physics (3 </a:t>
            </a:r>
            <a:r>
              <a:rPr lang="en-GB" sz="1800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yrs.studies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marL="5715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CERN Summer Students programme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 2-3 months at CERN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Teachers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Programmes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International (2/</a:t>
            </a:r>
            <a:r>
              <a:rPr lang="en-GB" sz="1800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yr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2 weeks), </a:t>
            </a:r>
            <a:r>
              <a:rPr lang="en-GB" sz="18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National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(~35/</a:t>
            </a:r>
            <a:r>
              <a:rPr lang="en-GB" sz="1800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yr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1 week)</a:t>
            </a:r>
          </a:p>
        </p:txBody>
      </p:sp>
      <p:pic>
        <p:nvPicPr>
          <p:cNvPr id="12" name="Picture 4" descr="image1.png">
            <a:extLst>
              <a:ext uri="{FF2B5EF4-FFF2-40B4-BE49-F238E27FC236}">
                <a16:creationId xmlns:a16="http://schemas.microsoft.com/office/drawing/2014/main" id="{B3C29090-D61F-3D4F-8274-3B9E8E9064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C3622FB-7AF1-FF45-930A-75C43B6038BF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2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3133732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Trainees – FCT BEST Fellowships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190587-7E31-7E4F-B994-AF8C9BCA95C6}"/>
              </a:ext>
            </a:extLst>
          </p:cNvPr>
          <p:cNvSpPr/>
          <p:nvPr/>
        </p:nvSpPr>
        <p:spPr>
          <a:xfrm>
            <a:off x="648072" y="1340768"/>
            <a:ext cx="8388424" cy="171136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Programme launched in 1996 by FCT + </a:t>
            </a:r>
            <a:r>
              <a:rPr lang="en-GB" sz="18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(now </a:t>
            </a:r>
            <a:r>
              <a:rPr lang="en-GB" sz="1800" b="1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One year contract with possibility of renewal for another year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Evaluation very positive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in report published by </a:t>
            </a:r>
            <a:r>
              <a:rPr lang="en-GB" sz="1800" dirty="0" err="1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2010 and in</a:t>
            </a:r>
            <a:b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brochure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published by FCT in 2015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30F2328-9AC7-FB43-9E9F-F14CDF8724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780928"/>
            <a:ext cx="4063485" cy="3717032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1097F815-1186-BD4D-9688-50BAFF4E9E13}"/>
              </a:ext>
            </a:extLst>
          </p:cNvPr>
          <p:cNvSpPr/>
          <p:nvPr/>
        </p:nvSpPr>
        <p:spPr>
          <a:xfrm>
            <a:off x="647563" y="3356992"/>
            <a:ext cx="382156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</a:t>
            </a:r>
            <a:r>
              <a:rPr lang="en-GB" sz="1600" i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FCT programme is one (…) of the more relevant advanced training programmes in international scientific organisations. </a:t>
            </a:r>
            <a:br>
              <a:rPr lang="en-GB" sz="1600" i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GB" sz="1600" i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600" i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promotes the international recognition of the competence of our engineers and helps to insert Portuguese senior staff in the most prestigious international institutions, well beyond what could be expected for a small country.</a:t>
            </a:r>
            <a:r>
              <a:rPr lang="en-GB" sz="14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</a:t>
            </a:r>
          </a:p>
          <a:p>
            <a:r>
              <a:rPr lang="en-GB" sz="1400" dirty="0">
                <a:solidFill>
                  <a:srgbClr val="173F6D"/>
                </a:solidFill>
                <a:latin typeface="Open Sans" panose="020B0606030504020204" pitchFamily="34" charset="0"/>
              </a:rPr>
              <a:t>				</a:t>
            </a:r>
            <a:r>
              <a:rPr lang="en-GB" sz="1600" dirty="0">
                <a:solidFill>
                  <a:srgbClr val="173F6D"/>
                </a:solidFill>
                <a:latin typeface="Open Sans" panose="020B0606030504020204" pitchFamily="34" charset="0"/>
              </a:rPr>
              <a:t>Gaspar </a:t>
            </a:r>
            <a:r>
              <a:rPr lang="en-GB" sz="1600" dirty="0" err="1">
                <a:solidFill>
                  <a:srgbClr val="173F6D"/>
                </a:solidFill>
                <a:latin typeface="Open Sans" panose="020B0606030504020204" pitchFamily="34" charset="0"/>
              </a:rPr>
              <a:t>Barreira</a:t>
            </a:r>
            <a:r>
              <a:rPr lang="en-GB" sz="1600" dirty="0">
                <a:solidFill>
                  <a:srgbClr val="173F6D"/>
                </a:solidFill>
                <a:latin typeface="Open Sans" panose="020B0606030504020204" pitchFamily="34" charset="0"/>
              </a:rPr>
              <a:t>, 2015</a:t>
            </a:r>
            <a:endParaRPr lang="pt-PT" sz="1400" dirty="0"/>
          </a:p>
        </p:txBody>
      </p:sp>
      <p:pic>
        <p:nvPicPr>
          <p:cNvPr id="10" name="Picture 4" descr="image1.png">
            <a:extLst>
              <a:ext uri="{FF2B5EF4-FFF2-40B4-BE49-F238E27FC236}">
                <a16:creationId xmlns:a16="http://schemas.microsoft.com/office/drawing/2014/main" id="{8AA4E260-87DD-144A-9BD7-2DD1B6DD6F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B6763E83-46B5-D14F-8169-AB0E27AE7ADD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3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2992901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Trainees – FCT BEST Fellowships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7450E7B-7E4E-9046-84B8-4DC3A0B62E50}"/>
              </a:ext>
            </a:extLst>
          </p:cNvPr>
          <p:cNvSpPr/>
          <p:nvPr/>
        </p:nvSpPr>
        <p:spPr>
          <a:xfrm>
            <a:off x="414919" y="1340768"/>
            <a:ext cx="3655089" cy="46487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Statistics update 2015-2019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0D9E510-841C-404A-8850-DC8A023D2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53" y="2563885"/>
            <a:ext cx="3688456" cy="3888432"/>
          </a:xfrm>
          <a:prstGeom prst="rect">
            <a:avLst/>
          </a:prstGeom>
        </p:spPr>
      </p:pic>
      <p:sp>
        <p:nvSpPr>
          <p:cNvPr id="10" name="Rectangle 6">
            <a:extLst>
              <a:ext uri="{FF2B5EF4-FFF2-40B4-BE49-F238E27FC236}">
                <a16:creationId xmlns:a16="http://schemas.microsoft.com/office/drawing/2014/main" id="{8BD3119F-7799-0F45-B021-1B1731B0FF21}"/>
              </a:ext>
            </a:extLst>
          </p:cNvPr>
          <p:cNvSpPr/>
          <p:nvPr/>
        </p:nvSpPr>
        <p:spPr>
          <a:xfrm>
            <a:off x="418776" y="2420888"/>
            <a:ext cx="1296144" cy="46487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1996-2014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8324D69-1D68-ED4A-BED0-4C1DB76954AF}"/>
              </a:ext>
            </a:extLst>
          </p:cNvPr>
          <p:cNvSpPr/>
          <p:nvPr/>
        </p:nvSpPr>
        <p:spPr bwMode="auto">
          <a:xfrm>
            <a:off x="4840942" y="2099910"/>
            <a:ext cx="2376000" cy="2376264"/>
          </a:xfrm>
          <a:prstGeom prst="ellipse">
            <a:avLst/>
          </a:prstGeom>
          <a:solidFill>
            <a:srgbClr val="D7E023"/>
          </a:solidFill>
          <a:ln w="12700" cap="flat" cmpd="sng" algn="ctr">
            <a:solidFill>
              <a:srgbClr val="D7E02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cxnSp>
        <p:nvCxnSpPr>
          <p:cNvPr id="12" name="Conexão Reta 11">
            <a:extLst>
              <a:ext uri="{FF2B5EF4-FFF2-40B4-BE49-F238E27FC236}">
                <a16:creationId xmlns:a16="http://schemas.microsoft.com/office/drawing/2014/main" id="{EBBAD959-C86F-6949-B86D-39FABD53634D}"/>
              </a:ext>
            </a:extLst>
          </p:cNvPr>
          <p:cNvCxnSpPr/>
          <p:nvPr/>
        </p:nvCxnSpPr>
        <p:spPr bwMode="auto">
          <a:xfrm flipV="1">
            <a:off x="6024844" y="1595854"/>
            <a:ext cx="0" cy="1008112"/>
          </a:xfrm>
          <a:prstGeom prst="line">
            <a:avLst/>
          </a:prstGeom>
          <a:solidFill>
            <a:srgbClr val="FFFFFF"/>
          </a:solidFill>
          <a:ln w="25400" cap="flat" cmpd="sng" algn="ctr">
            <a:solidFill>
              <a:srgbClr val="D7E02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56C6496A-2CF6-AE47-8016-F3ED7B402D7A}"/>
              </a:ext>
            </a:extLst>
          </p:cNvPr>
          <p:cNvSpPr txBox="1"/>
          <p:nvPr/>
        </p:nvSpPr>
        <p:spPr>
          <a:xfrm>
            <a:off x="6027775" y="1535459"/>
            <a:ext cx="1173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A8B036"/>
                </a:solidFill>
                <a:latin typeface="Titillium Web" pitchFamily="2" charset="77"/>
              </a:rPr>
              <a:t>259</a:t>
            </a:r>
          </a:p>
          <a:p>
            <a:r>
              <a:rPr lang="en-GB" sz="1400" b="1" dirty="0">
                <a:solidFill>
                  <a:srgbClr val="A8B036"/>
                </a:solidFill>
                <a:latin typeface="Titillium Web" pitchFamily="2" charset="77"/>
              </a:rPr>
              <a:t>Submissions</a:t>
            </a:r>
          </a:p>
        </p:txBody>
      </p:sp>
      <p:cxnSp>
        <p:nvCxnSpPr>
          <p:cNvPr id="16" name="Conexão Reta 15">
            <a:extLst>
              <a:ext uri="{FF2B5EF4-FFF2-40B4-BE49-F238E27FC236}">
                <a16:creationId xmlns:a16="http://schemas.microsoft.com/office/drawing/2014/main" id="{8B8FAEAD-F2B6-CA46-B7F5-77921CC87695}"/>
              </a:ext>
            </a:extLst>
          </p:cNvPr>
          <p:cNvCxnSpPr>
            <a:cxnSpLocks/>
            <a:endCxn id="4" idx="1"/>
          </p:cNvCxnSpPr>
          <p:nvPr/>
        </p:nvCxnSpPr>
        <p:spPr bwMode="auto">
          <a:xfrm flipV="1">
            <a:off x="1801258" y="2447906"/>
            <a:ext cx="3387641" cy="1766046"/>
          </a:xfrm>
          <a:prstGeom prst="line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Conexão Reta 17">
            <a:extLst>
              <a:ext uri="{FF2B5EF4-FFF2-40B4-BE49-F238E27FC236}">
                <a16:creationId xmlns:a16="http://schemas.microsoft.com/office/drawing/2014/main" id="{94D5DC31-5A72-AF4D-A433-8B61C9F6315F}"/>
              </a:ext>
            </a:extLst>
          </p:cNvPr>
          <p:cNvCxnSpPr>
            <a:cxnSpLocks/>
          </p:cNvCxnSpPr>
          <p:nvPr/>
        </p:nvCxnSpPr>
        <p:spPr bwMode="auto">
          <a:xfrm flipV="1">
            <a:off x="1949986" y="4485725"/>
            <a:ext cx="4079088" cy="273562"/>
          </a:xfrm>
          <a:prstGeom prst="line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EB6B4371-B7B7-C642-8BBC-12FFC983513E}"/>
              </a:ext>
            </a:extLst>
          </p:cNvPr>
          <p:cNvSpPr/>
          <p:nvPr/>
        </p:nvSpPr>
        <p:spPr bwMode="auto">
          <a:xfrm>
            <a:off x="5877244" y="3140442"/>
            <a:ext cx="295200" cy="295200"/>
          </a:xfrm>
          <a:prstGeom prst="ellipse">
            <a:avLst/>
          </a:prstGeom>
          <a:solidFill>
            <a:srgbClr val="39B449"/>
          </a:solidFill>
          <a:ln w="25400" cap="flat" cmpd="sng" algn="ctr">
            <a:solidFill>
              <a:srgbClr val="39B4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24780466-6FEB-AD45-838D-B9A42DD3E8BC}"/>
              </a:ext>
            </a:extLst>
          </p:cNvPr>
          <p:cNvSpPr txBox="1"/>
          <p:nvPr/>
        </p:nvSpPr>
        <p:spPr>
          <a:xfrm>
            <a:off x="6631007" y="3041923"/>
            <a:ext cx="965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 dirty="0">
                <a:solidFill>
                  <a:srgbClr val="39B449"/>
                </a:solidFill>
                <a:latin typeface="Titillium Web" pitchFamily="2" charset="77"/>
              </a:rPr>
              <a:t>40</a:t>
            </a:r>
          </a:p>
          <a:p>
            <a:pPr algn="r"/>
            <a:r>
              <a:rPr lang="en-GB" sz="1400" b="1" dirty="0">
                <a:solidFill>
                  <a:srgbClr val="39B449"/>
                </a:solidFill>
                <a:latin typeface="Titillium Web" pitchFamily="2" charset="77"/>
              </a:rPr>
              <a:t>Approvals</a:t>
            </a:r>
          </a:p>
        </p:txBody>
      </p:sp>
      <p:cxnSp>
        <p:nvCxnSpPr>
          <p:cNvPr id="27" name="Conexão Reta 26">
            <a:extLst>
              <a:ext uri="{FF2B5EF4-FFF2-40B4-BE49-F238E27FC236}">
                <a16:creationId xmlns:a16="http://schemas.microsoft.com/office/drawing/2014/main" id="{DC1987E7-67B1-0048-97CF-0EF612E2498E}"/>
              </a:ext>
            </a:extLst>
          </p:cNvPr>
          <p:cNvCxnSpPr>
            <a:cxnSpLocks/>
          </p:cNvCxnSpPr>
          <p:nvPr/>
        </p:nvCxnSpPr>
        <p:spPr bwMode="auto">
          <a:xfrm>
            <a:off x="6140484" y="3288041"/>
            <a:ext cx="1383844" cy="0"/>
          </a:xfrm>
          <a:prstGeom prst="line">
            <a:avLst/>
          </a:prstGeom>
          <a:solidFill>
            <a:srgbClr val="FFFFFF"/>
          </a:solidFill>
          <a:ln w="25400" cap="flat" cmpd="sng" algn="ctr">
            <a:solidFill>
              <a:srgbClr val="39B44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23DC9743-B482-9E4E-B3D3-0DBF501D9196}"/>
              </a:ext>
            </a:extLst>
          </p:cNvPr>
          <p:cNvSpPr/>
          <p:nvPr/>
        </p:nvSpPr>
        <p:spPr bwMode="auto">
          <a:xfrm>
            <a:off x="5927251" y="3193382"/>
            <a:ext cx="194400" cy="194400"/>
          </a:xfrm>
          <a:prstGeom prst="ellipse">
            <a:avLst/>
          </a:prstGeom>
          <a:solidFill>
            <a:srgbClr val="046837"/>
          </a:solidFill>
          <a:ln w="25400" cap="flat" cmpd="sng" algn="ctr">
            <a:solidFill>
              <a:srgbClr val="39B44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cxnSp>
        <p:nvCxnSpPr>
          <p:cNvPr id="31" name="Conexão Reta 30">
            <a:extLst>
              <a:ext uri="{FF2B5EF4-FFF2-40B4-BE49-F238E27FC236}">
                <a16:creationId xmlns:a16="http://schemas.microsoft.com/office/drawing/2014/main" id="{6905C613-D966-F341-BEA5-42FB6D9DC21C}"/>
              </a:ext>
            </a:extLst>
          </p:cNvPr>
          <p:cNvCxnSpPr>
            <a:cxnSpLocks/>
          </p:cNvCxnSpPr>
          <p:nvPr/>
        </p:nvCxnSpPr>
        <p:spPr bwMode="auto">
          <a:xfrm>
            <a:off x="6024451" y="3245754"/>
            <a:ext cx="0" cy="1623406"/>
          </a:xfrm>
          <a:prstGeom prst="line">
            <a:avLst/>
          </a:prstGeom>
          <a:solidFill>
            <a:srgbClr val="FFFFFF"/>
          </a:solidFill>
          <a:ln w="25400" cap="flat" cmpd="sng" algn="ctr">
            <a:solidFill>
              <a:srgbClr val="046837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C8C8C4E2-5A6B-5F4E-B3F8-F4865FD5B2A0}"/>
              </a:ext>
            </a:extLst>
          </p:cNvPr>
          <p:cNvSpPr txBox="1"/>
          <p:nvPr/>
        </p:nvSpPr>
        <p:spPr>
          <a:xfrm>
            <a:off x="6021224" y="4493716"/>
            <a:ext cx="1180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46837"/>
                </a:solidFill>
                <a:latin typeface="Titillium Web" pitchFamily="2" charset="77"/>
              </a:rPr>
              <a:t>29</a:t>
            </a:r>
          </a:p>
          <a:p>
            <a:r>
              <a:rPr lang="en-GB" sz="1400" b="1" dirty="0">
                <a:solidFill>
                  <a:srgbClr val="046837"/>
                </a:solidFill>
                <a:latin typeface="Titillium Web" pitchFamily="2" charset="77"/>
              </a:rPr>
              <a:t>Traineeships</a:t>
            </a:r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A3AEE51E-61AF-854B-A455-90D99A66CCBA}"/>
              </a:ext>
            </a:extLst>
          </p:cNvPr>
          <p:cNvSpPr/>
          <p:nvPr/>
        </p:nvSpPr>
        <p:spPr>
          <a:xfrm>
            <a:off x="4211960" y="5354632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sz="1400" i="1" dirty="0">
                <a:solidFill>
                  <a:schemeClr val="tx1"/>
                </a:solidFill>
                <a:latin typeface="Titillium Web" pitchFamily="2" charset="77"/>
              </a:rPr>
              <a:t>[The Portuguese Traineeship Programme] changed the course of my life by opening the doors to a fulfilling career in a unique scientific, multicultural and challenging environment. </a:t>
            </a:r>
          </a:p>
          <a:p>
            <a:pPr algn="r"/>
            <a:r>
              <a:rPr lang="en-GB" sz="1400" dirty="0">
                <a:latin typeface="Titillium Web" pitchFamily="2" charset="77"/>
              </a:rPr>
              <a:t>Bruno Sousa</a:t>
            </a:r>
          </a:p>
          <a:p>
            <a:pPr algn="r"/>
            <a:r>
              <a:rPr lang="en-GB" sz="1400" dirty="0" err="1">
                <a:latin typeface="Titillium Web" pitchFamily="2" charset="77"/>
              </a:rPr>
              <a:t>Trainee@CERN</a:t>
            </a:r>
            <a:r>
              <a:rPr lang="en-GB" sz="1400" dirty="0">
                <a:latin typeface="Titillium Web" pitchFamily="2" charset="77"/>
              </a:rPr>
              <a:t> 2008–2009</a:t>
            </a:r>
            <a:endParaRPr lang="en-GB" sz="1400" dirty="0">
              <a:effectLst/>
              <a:latin typeface="Titillium Web" pitchFamily="2" charset="77"/>
            </a:endParaRPr>
          </a:p>
        </p:txBody>
      </p:sp>
      <p:pic>
        <p:nvPicPr>
          <p:cNvPr id="20" name="Picture 4" descr="image1.png">
            <a:extLst>
              <a:ext uri="{FF2B5EF4-FFF2-40B4-BE49-F238E27FC236}">
                <a16:creationId xmlns:a16="http://schemas.microsoft.com/office/drawing/2014/main" id="{9C074388-CDB6-EA49-A926-15E1975AA3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12A33851-0BBE-394F-A627-A263548C98B8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4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2222218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image1.png">
            <a:extLst>
              <a:ext uri="{FF2B5EF4-FFF2-40B4-BE49-F238E27FC236}">
                <a16:creationId xmlns:a16="http://schemas.microsoft.com/office/drawing/2014/main" id="{9AEFD33C-2445-1F4B-A6FA-B27E7E8ECE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Trainees – FCT BEST Fellowships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F49BFBF-9C42-8E41-87B8-7FE0B93B7E15}"/>
              </a:ext>
            </a:extLst>
          </p:cNvPr>
          <p:cNvSpPr/>
          <p:nvPr/>
        </p:nvSpPr>
        <p:spPr bwMode="auto">
          <a:xfrm rot="19532632">
            <a:off x="7332487" y="729973"/>
            <a:ext cx="1938136" cy="1078985"/>
          </a:xfrm>
          <a:prstGeom prst="ellipse">
            <a:avLst/>
          </a:prstGeom>
          <a:solidFill>
            <a:srgbClr val="FFFFF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7450E7B-7E4E-9046-84B8-4DC3A0B62E50}"/>
              </a:ext>
            </a:extLst>
          </p:cNvPr>
          <p:cNvSpPr/>
          <p:nvPr/>
        </p:nvSpPr>
        <p:spPr>
          <a:xfrm>
            <a:off x="414920" y="1340768"/>
            <a:ext cx="4733144" cy="46487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Statistics Accumulated 1996-2019</a:t>
            </a: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9DCF2850-C057-0649-B5C0-E25B09B20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-99392"/>
            <a:ext cx="6993436" cy="6858000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id="{0A7E2429-A797-B045-856F-02EFC37833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93"/>
          <a:stretch/>
        </p:blipFill>
        <p:spPr>
          <a:xfrm>
            <a:off x="1661699" y="-106817"/>
            <a:ext cx="6967436" cy="6632161"/>
          </a:xfrm>
          <a:prstGeom prst="rect">
            <a:avLst/>
          </a:prstGeom>
        </p:spPr>
      </p:pic>
      <p:sp>
        <p:nvSpPr>
          <p:cNvPr id="32" name="Rectangle 6">
            <a:extLst>
              <a:ext uri="{FF2B5EF4-FFF2-40B4-BE49-F238E27FC236}">
                <a16:creationId xmlns:a16="http://schemas.microsoft.com/office/drawing/2014/main" id="{E6BE1C26-1CD1-F74A-A72C-72DF98C221CB}"/>
              </a:ext>
            </a:extLst>
          </p:cNvPr>
          <p:cNvSpPr/>
          <p:nvPr/>
        </p:nvSpPr>
        <p:spPr>
          <a:xfrm>
            <a:off x="8308409" y="569142"/>
            <a:ext cx="872103" cy="46487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1556</a:t>
            </a:r>
          </a:p>
        </p:txBody>
      </p:sp>
      <p:sp>
        <p:nvSpPr>
          <p:cNvPr id="35" name="Rectangle 6">
            <a:extLst>
              <a:ext uri="{FF2B5EF4-FFF2-40B4-BE49-F238E27FC236}">
                <a16:creationId xmlns:a16="http://schemas.microsoft.com/office/drawing/2014/main" id="{4705A6A7-9F74-6146-988F-9C37EAC00C78}"/>
              </a:ext>
            </a:extLst>
          </p:cNvPr>
          <p:cNvSpPr/>
          <p:nvPr/>
        </p:nvSpPr>
        <p:spPr>
          <a:xfrm>
            <a:off x="8316416" y="5013176"/>
            <a:ext cx="872103" cy="46487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288</a:t>
            </a:r>
          </a:p>
        </p:txBody>
      </p:sp>
      <p:sp>
        <p:nvSpPr>
          <p:cNvPr id="36" name="Rectangle 6">
            <a:extLst>
              <a:ext uri="{FF2B5EF4-FFF2-40B4-BE49-F238E27FC236}">
                <a16:creationId xmlns:a16="http://schemas.microsoft.com/office/drawing/2014/main" id="{1947549F-2451-EA48-A4DB-F674D7DCD75A}"/>
              </a:ext>
            </a:extLst>
          </p:cNvPr>
          <p:cNvSpPr/>
          <p:nvPr/>
        </p:nvSpPr>
        <p:spPr>
          <a:xfrm>
            <a:off x="8308409" y="5435399"/>
            <a:ext cx="872103" cy="46487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194</a:t>
            </a:r>
          </a:p>
        </p:txBody>
      </p:sp>
      <p:sp>
        <p:nvSpPr>
          <p:cNvPr id="38" name="Rectangle 6">
            <a:extLst>
              <a:ext uri="{FF2B5EF4-FFF2-40B4-BE49-F238E27FC236}">
                <a16:creationId xmlns:a16="http://schemas.microsoft.com/office/drawing/2014/main" id="{FAB6C827-730A-BB47-8E76-B53E3D4BF90B}"/>
              </a:ext>
            </a:extLst>
          </p:cNvPr>
          <p:cNvSpPr/>
          <p:nvPr/>
        </p:nvSpPr>
        <p:spPr>
          <a:xfrm>
            <a:off x="1102314" y="1772816"/>
            <a:ext cx="3829725" cy="129586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1556 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Submissions</a:t>
            </a:r>
          </a:p>
          <a:p>
            <a:pPr>
              <a:lnSpc>
                <a:spcPct val="150000"/>
              </a:lnSpc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288 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Approvals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194</a:t>
            </a:r>
            <a:r>
              <a:rPr lang="en-GB" sz="18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Traineeships (mostly 2 years)</a:t>
            </a:r>
          </a:p>
        </p:txBody>
      </p:sp>
      <p:sp>
        <p:nvSpPr>
          <p:cNvPr id="40" name="TextBox 7">
            <a:extLst>
              <a:ext uri="{FF2B5EF4-FFF2-40B4-BE49-F238E27FC236}">
                <a16:creationId xmlns:a16="http://schemas.microsoft.com/office/drawing/2014/main" id="{455A5DC9-309C-3242-BA1B-FEC994EE878A}"/>
              </a:ext>
            </a:extLst>
          </p:cNvPr>
          <p:cNvSpPr txBox="1"/>
          <p:nvPr/>
        </p:nvSpPr>
        <p:spPr>
          <a:xfrm>
            <a:off x="414920" y="4047929"/>
            <a:ext cx="3899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i="1" dirty="0">
                <a:solidFill>
                  <a:srgbClr val="00B050"/>
                </a:solidFill>
              </a:rPr>
              <a:t>“It’s a great place to start a career, </a:t>
            </a:r>
            <a:br>
              <a:rPr lang="en-GB" sz="1600" i="1" dirty="0">
                <a:solidFill>
                  <a:srgbClr val="00B050"/>
                </a:solidFill>
              </a:rPr>
            </a:br>
            <a:r>
              <a:rPr lang="en-GB" sz="1600" i="1" dirty="0">
                <a:solidFill>
                  <a:srgbClr val="00B050"/>
                </a:solidFill>
              </a:rPr>
              <a:t>it’s a great place to learn new skills, make new friends…”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748C447-D59B-6443-BCE3-B9C769BE2A63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5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2557042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Trainees – FCT BEST Fellowships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B912066-CB18-B444-91CC-EDC032B62992}"/>
              </a:ext>
            </a:extLst>
          </p:cNvPr>
          <p:cNvSpPr/>
          <p:nvPr/>
        </p:nvSpPr>
        <p:spPr>
          <a:xfrm>
            <a:off x="414920" y="1645626"/>
            <a:ext cx="5885272" cy="171136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Next edition – 2019 Call (starting year 2020)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27 Projects proposed by CERN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 launched on November 4</a:t>
            </a:r>
            <a:r>
              <a:rPr lang="en-GB" sz="1800" b="1" baseline="300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b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deadline next November 30</a:t>
            </a:r>
            <a:r>
              <a:rPr lang="en-GB" sz="1800" b="1" baseline="30000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0A3158F-D852-A645-9500-77F963AEDC4F}"/>
              </a:ext>
            </a:extLst>
          </p:cNvPr>
          <p:cNvSpPr txBox="1"/>
          <p:nvPr/>
        </p:nvSpPr>
        <p:spPr>
          <a:xfrm>
            <a:off x="2627784" y="3789040"/>
            <a:ext cx="61206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i="1" dirty="0">
                <a:latin typeface="Titillium Web" pitchFamily="2" charset="77"/>
              </a:rPr>
              <a:t>“For more than ten years (…)  Portugal has been very effective(…)</a:t>
            </a:r>
          </a:p>
          <a:p>
            <a:pPr algn="just"/>
            <a:r>
              <a:rPr lang="en-GB" sz="1800" i="1" dirty="0">
                <a:latin typeface="Titillium Web" pitchFamily="2" charset="77"/>
              </a:rPr>
              <a:t>The input quality of the young engineers has been so far excellent, and their professional growth at the end of the trainee program has been impressive. (…)”</a:t>
            </a:r>
          </a:p>
          <a:p>
            <a:pPr algn="r"/>
            <a:br>
              <a:rPr lang="en-GB" sz="1800" dirty="0">
                <a:latin typeface="Titillium Web" pitchFamily="2" charset="77"/>
              </a:rPr>
            </a:br>
            <a:r>
              <a:rPr lang="en-GB" sz="1800" dirty="0">
                <a:latin typeface="Titillium Web" pitchFamily="2" charset="77"/>
              </a:rPr>
              <a:t>Sergio Bertolucci</a:t>
            </a:r>
          </a:p>
          <a:p>
            <a:pPr algn="r"/>
            <a:r>
              <a:rPr lang="en-GB" sz="1800" dirty="0">
                <a:latin typeface="Titillium Web" pitchFamily="2" charset="77"/>
              </a:rPr>
              <a:t>Director of Research and Computing @CERN, 2010</a:t>
            </a:r>
          </a:p>
        </p:txBody>
      </p:sp>
      <p:pic>
        <p:nvPicPr>
          <p:cNvPr id="9" name="Picture 4" descr="image1.png">
            <a:extLst>
              <a:ext uri="{FF2B5EF4-FFF2-40B4-BE49-F238E27FC236}">
                <a16:creationId xmlns:a16="http://schemas.microsoft.com/office/drawing/2014/main" id="{03AA40FA-6228-D744-BAF3-68E48569DB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1C9388B1-81F1-B74B-A280-5A004D5702B3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6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2444706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Teachers Programmes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B912066-CB18-B444-91CC-EDC032B62992}"/>
              </a:ext>
            </a:extLst>
          </p:cNvPr>
          <p:cNvSpPr/>
          <p:nvPr/>
        </p:nvSpPr>
        <p:spPr>
          <a:xfrm>
            <a:off x="414920" y="1557068"/>
            <a:ext cx="8543008" cy="129586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High School Teachers Programmes at CERN started in 1998 (3 weeks long, 1/year)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International, now 2 weeks long, 2 editions/year (July, August), holidays time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Up to 48 teachers from many countries, in particular 1-2 from CERN member states</a:t>
            </a:r>
          </a:p>
        </p:txBody>
      </p:sp>
      <p:pic>
        <p:nvPicPr>
          <p:cNvPr id="8" name="Picture 4" descr="image1.png">
            <a:extLst>
              <a:ext uri="{FF2B5EF4-FFF2-40B4-BE49-F238E27FC236}">
                <a16:creationId xmlns:a16="http://schemas.microsoft.com/office/drawing/2014/main" id="{96B652E6-1A59-1B4B-A75B-71D1B1FF63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grpSp>
        <p:nvGrpSpPr>
          <p:cNvPr id="14" name="Agrupar 13">
            <a:extLst>
              <a:ext uri="{FF2B5EF4-FFF2-40B4-BE49-F238E27FC236}">
                <a16:creationId xmlns:a16="http://schemas.microsoft.com/office/drawing/2014/main" id="{F1B38798-3CBD-3D4F-B6FE-1AFFC9241AA8}"/>
              </a:ext>
            </a:extLst>
          </p:cNvPr>
          <p:cNvGrpSpPr/>
          <p:nvPr/>
        </p:nvGrpSpPr>
        <p:grpSpPr>
          <a:xfrm>
            <a:off x="4569" y="4614927"/>
            <a:ext cx="9144000" cy="1944216"/>
            <a:chOff x="1225" y="4653136"/>
            <a:chExt cx="9144000" cy="1944216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768F0476-7D40-F342-BF0C-8A1679E9A0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523" b="6794"/>
            <a:stretch/>
          </p:blipFill>
          <p:spPr>
            <a:xfrm>
              <a:off x="1225" y="4653136"/>
              <a:ext cx="9144000" cy="1944216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701E23B-AD8E-9B46-BF5D-71898B174835}"/>
                </a:ext>
              </a:extLst>
            </p:cNvPr>
            <p:cNvSpPr/>
            <p:nvPr/>
          </p:nvSpPr>
          <p:spPr bwMode="auto">
            <a:xfrm>
              <a:off x="2699792" y="5445224"/>
              <a:ext cx="360040" cy="576064"/>
            </a:xfrm>
            <a:prstGeom prst="ellipse">
              <a:avLst/>
            </a:prstGeom>
            <a:noFill/>
            <a:ln w="254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</a:bodyPr>
            <a:lstStyle/>
            <a:p>
              <a:pPr marL="22860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PT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9BA34AC5-1357-614C-A0EE-55A190B25E20}"/>
                </a:ext>
              </a:extLst>
            </p:cNvPr>
            <p:cNvSpPr txBox="1"/>
            <p:nvPr/>
          </p:nvSpPr>
          <p:spPr>
            <a:xfrm>
              <a:off x="2678479" y="5766311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b="1" dirty="0">
                  <a:latin typeface="Titillium Web" pitchFamily="2" charset="77"/>
                </a:rPr>
                <a:t>PT</a:t>
              </a:r>
            </a:p>
          </p:txBody>
        </p:sp>
      </p:grpSp>
      <p:pic>
        <p:nvPicPr>
          <p:cNvPr id="16" name="Imagem 15">
            <a:extLst>
              <a:ext uri="{FF2B5EF4-FFF2-40B4-BE49-F238E27FC236}">
                <a16:creationId xmlns:a16="http://schemas.microsoft.com/office/drawing/2014/main" id="{D38A53D4-52B8-234D-8FA1-629B7D0F4B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09"/>
          <a:stretch/>
        </p:blipFill>
        <p:spPr>
          <a:xfrm>
            <a:off x="4569" y="3028423"/>
            <a:ext cx="9144000" cy="1411017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3D8FA18A-5503-AC4A-999F-152A492E6F41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7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2791968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National Teachers Programmes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CA9C53-5FBD-3D46-9373-8797F592DB5B}"/>
              </a:ext>
            </a:extLst>
          </p:cNvPr>
          <p:cNvSpPr/>
          <p:nvPr/>
        </p:nvSpPr>
        <p:spPr>
          <a:xfrm>
            <a:off x="395691" y="1196752"/>
            <a:ext cx="8543008" cy="171136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Member State National Teachers programmes launched in 2006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One pilot programme in 2006 (Hungary) and since then about 35 programmes / year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One week only, in formation time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the language of the Member State and many more opportunities per country</a:t>
            </a:r>
            <a:endParaRPr lang="en-GB" sz="1800" b="1" dirty="0">
              <a:solidFill>
                <a:srgbClr val="173F6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4" descr="image1.png">
            <a:extLst>
              <a:ext uri="{FF2B5EF4-FFF2-40B4-BE49-F238E27FC236}">
                <a16:creationId xmlns:a16="http://schemas.microsoft.com/office/drawing/2014/main" id="{96B652E6-1A59-1B4B-A75B-71D1B1FF63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1D599642-1A28-1642-98B5-677E3C9F7D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7" t="39210" r="5989"/>
          <a:stretch/>
        </p:blipFill>
        <p:spPr>
          <a:xfrm>
            <a:off x="827584" y="2886416"/>
            <a:ext cx="7485763" cy="3971583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7AC4514-9FA0-A240-ABF3-7B10305B9B6C}"/>
              </a:ext>
            </a:extLst>
          </p:cNvPr>
          <p:cNvSpPr txBox="1"/>
          <p:nvPr/>
        </p:nvSpPr>
        <p:spPr>
          <a:xfrm>
            <a:off x="820456" y="5906629"/>
            <a:ext cx="10166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2400" b="1" dirty="0">
                <a:solidFill>
                  <a:schemeClr val="bg1"/>
                </a:solidFill>
                <a:latin typeface="Titillium Web" pitchFamily="2" charset="77"/>
              </a:rPr>
              <a:t>PTLTP</a:t>
            </a:r>
            <a:br>
              <a:rPr lang="pt-PT" sz="2400" b="1" dirty="0">
                <a:solidFill>
                  <a:schemeClr val="bg1"/>
                </a:solidFill>
                <a:latin typeface="Titillium Web" pitchFamily="2" charset="77"/>
              </a:rPr>
            </a:br>
            <a:r>
              <a:rPr lang="pt-PT" sz="2400" b="1" dirty="0">
                <a:solidFill>
                  <a:schemeClr val="bg1"/>
                </a:solidFill>
                <a:latin typeface="Titillium Web" pitchFamily="2" charset="77"/>
              </a:rPr>
              <a:t>2019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CB5BB98C-6C9F-514C-8AF0-4458C4FB411C}"/>
              </a:ext>
            </a:extLst>
          </p:cNvPr>
          <p:cNvSpPr txBox="1"/>
          <p:nvPr/>
        </p:nvSpPr>
        <p:spPr>
          <a:xfrm>
            <a:off x="1266165" y="4093855"/>
            <a:ext cx="6799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600" b="1" dirty="0">
                <a:solidFill>
                  <a:schemeClr val="bg1"/>
                </a:solidFill>
                <a:latin typeface="Titillium Web" pitchFamily="2" charset="77"/>
              </a:rPr>
              <a:t>CERN</a:t>
            </a:r>
            <a:br>
              <a:rPr lang="pt-PT" sz="1600" b="1" dirty="0">
                <a:solidFill>
                  <a:schemeClr val="bg1"/>
                </a:solidFill>
                <a:latin typeface="Titillium Web" pitchFamily="2" charset="77"/>
              </a:rPr>
            </a:br>
            <a:r>
              <a:rPr lang="pt-PT" sz="1600" b="1" dirty="0" err="1">
                <a:solidFill>
                  <a:schemeClr val="bg1"/>
                </a:solidFill>
                <a:latin typeface="Titillium Web" pitchFamily="2" charset="77"/>
              </a:rPr>
              <a:t>Org</a:t>
            </a:r>
            <a:r>
              <a:rPr lang="pt-PT" sz="1600" b="1" dirty="0">
                <a:solidFill>
                  <a:schemeClr val="bg1"/>
                </a:solidFill>
                <a:latin typeface="Titillium Web" pitchFamily="2" charset="77"/>
              </a:rPr>
              <a:t>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0816033-3AE0-3C46-AB71-A865EF60A492}"/>
              </a:ext>
            </a:extLst>
          </p:cNvPr>
          <p:cNvSpPr txBox="1"/>
          <p:nvPr/>
        </p:nvSpPr>
        <p:spPr>
          <a:xfrm>
            <a:off x="1957733" y="4094070"/>
            <a:ext cx="756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600" b="1" dirty="0" err="1">
                <a:solidFill>
                  <a:schemeClr val="bg1"/>
                </a:solidFill>
                <a:latin typeface="Titillium Web" pitchFamily="2" charset="77"/>
              </a:rPr>
              <a:t>Prog</a:t>
            </a:r>
            <a:r>
              <a:rPr lang="pt-PT" sz="1600" b="1" dirty="0">
                <a:solidFill>
                  <a:schemeClr val="bg1"/>
                </a:solidFill>
                <a:latin typeface="Titillium Web" pitchFamily="2" charset="77"/>
              </a:rPr>
              <a:t>.</a:t>
            </a:r>
            <a:br>
              <a:rPr lang="pt-PT" sz="1600" b="1" dirty="0">
                <a:solidFill>
                  <a:schemeClr val="bg1"/>
                </a:solidFill>
                <a:latin typeface="Titillium Web" pitchFamily="2" charset="77"/>
              </a:rPr>
            </a:br>
            <a:r>
              <a:rPr lang="pt-PT" sz="1600" b="1" dirty="0" err="1">
                <a:solidFill>
                  <a:schemeClr val="bg1"/>
                </a:solidFill>
                <a:latin typeface="Titillium Web" pitchFamily="2" charset="77"/>
              </a:rPr>
              <a:t>Coord</a:t>
            </a:r>
            <a:r>
              <a:rPr lang="pt-PT" sz="1600" b="1" dirty="0">
                <a:solidFill>
                  <a:schemeClr val="bg1"/>
                </a:solidFill>
                <a:latin typeface="Titillium Web" pitchFamily="2" charset="77"/>
              </a:rPr>
              <a:t>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1273FF7-B167-EB48-BECA-4937C30DEED0}"/>
              </a:ext>
            </a:extLst>
          </p:cNvPr>
          <p:cNvSpPr txBox="1"/>
          <p:nvPr/>
        </p:nvSpPr>
        <p:spPr>
          <a:xfrm>
            <a:off x="3563888" y="2884240"/>
            <a:ext cx="2981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800" b="1" dirty="0">
                <a:solidFill>
                  <a:schemeClr val="bg1"/>
                </a:solidFill>
                <a:latin typeface="Titillium Web" pitchFamily="2" charset="77"/>
              </a:rPr>
              <a:t>20 PT </a:t>
            </a:r>
            <a:r>
              <a:rPr lang="pt-PT" sz="1800" b="1" dirty="0" err="1">
                <a:solidFill>
                  <a:schemeClr val="bg1"/>
                </a:solidFill>
                <a:latin typeface="Titillium Web" pitchFamily="2" charset="77"/>
              </a:rPr>
              <a:t>Teachers</a:t>
            </a:r>
            <a:r>
              <a:rPr lang="pt-PT" sz="1800" b="1" dirty="0">
                <a:solidFill>
                  <a:schemeClr val="bg1"/>
                </a:solidFill>
                <a:latin typeface="Titillium Web" pitchFamily="2" charset="77"/>
              </a:rPr>
              <a:t>/</a:t>
            </a:r>
            <a:r>
              <a:rPr lang="pt-PT" sz="1800" b="1" dirty="0" err="1">
                <a:solidFill>
                  <a:schemeClr val="bg1"/>
                </a:solidFill>
                <a:latin typeface="Titillium Web" pitchFamily="2" charset="77"/>
              </a:rPr>
              <a:t>programme</a:t>
            </a:r>
            <a:endParaRPr lang="pt-PT" sz="1800" b="1" dirty="0">
              <a:solidFill>
                <a:schemeClr val="bg1"/>
              </a:solidFill>
              <a:latin typeface="Titillium Web" pitchFamily="2" charset="77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44748B64-4F43-C941-ABE9-BE2B3E8DB87A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8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4005239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14">
            <a:extLst>
              <a:ext uri="{FF2B5EF4-FFF2-40B4-BE49-F238E27FC236}">
                <a16:creationId xmlns:a16="http://schemas.microsoft.com/office/drawing/2014/main" id="{5DE1D7A5-5EB3-F64C-8E3C-FF0C67FFF189}"/>
              </a:ext>
            </a:extLst>
          </p:cNvPr>
          <p:cNvSpPr/>
          <p:nvPr/>
        </p:nvSpPr>
        <p:spPr bwMode="auto">
          <a:xfrm>
            <a:off x="305526" y="406405"/>
            <a:ext cx="729081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en-GB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CERN PTLTP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B912066-CB18-B444-91CC-EDC032B62992}"/>
              </a:ext>
            </a:extLst>
          </p:cNvPr>
          <p:cNvSpPr/>
          <p:nvPr/>
        </p:nvSpPr>
        <p:spPr>
          <a:xfrm>
            <a:off x="414920" y="1412776"/>
            <a:ext cx="8543008" cy="212686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</a:t>
            </a:r>
            <a:r>
              <a:rPr lang="en-GB" sz="18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uguese [</a:t>
            </a:r>
            <a:r>
              <a:rPr lang="en-GB" sz="18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anguage] </a:t>
            </a:r>
            <a:r>
              <a:rPr lang="en-GB" sz="18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eachers </a:t>
            </a:r>
            <a:r>
              <a:rPr lang="en-GB" sz="18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</a:t>
            </a: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rogrammes yearly from 2007 up to now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Portuguese Language, avoiding linguistic barriers (specially for questions)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One week, formation time, officially certified for the Teacher’s Career Progression with the Ministry of Education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Organized by CERN and LIP, with partial financial support from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CA9C53-5FBD-3D46-9373-8797F592DB5B}"/>
              </a:ext>
            </a:extLst>
          </p:cNvPr>
          <p:cNvSpPr/>
          <p:nvPr/>
        </p:nvSpPr>
        <p:spPr>
          <a:xfrm>
            <a:off x="414920" y="5229200"/>
            <a:ext cx="8543008" cy="129586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Promote/increase interactions between Portuguese teachers and scientists (at CERN or in the country) and, since 2009, including Brazilian scientists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Promote/increase interactions between teachers in </a:t>
            </a:r>
            <a:r>
              <a:rPr lang="en-GB" sz="1800" b="1" dirty="0" err="1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portuguese</a:t>
            </a: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speaking countries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EFF529E-65B5-9A47-90B8-E942676CE1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9" t="20841" r="9977" b="39682"/>
          <a:stretch/>
        </p:blipFill>
        <p:spPr>
          <a:xfrm>
            <a:off x="6804248" y="2805332"/>
            <a:ext cx="1872208" cy="645619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BC09E0F4-9CD0-E44A-9F1E-4A846BE15A97}"/>
              </a:ext>
            </a:extLst>
          </p:cNvPr>
          <p:cNvSpPr/>
          <p:nvPr/>
        </p:nvSpPr>
        <p:spPr>
          <a:xfrm>
            <a:off x="414920" y="3573016"/>
            <a:ext cx="8543008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73F6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Portugal started immediately in 2007, organizing one programme / year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Portugal proposed to receive teachers from Brazil and Mozambique in 2009, and from other Portuguese speaking countries since 2010, becoming the first non-English</a:t>
            </a:r>
            <a:b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GB" sz="1800" b="1" dirty="0">
                <a:solidFill>
                  <a:srgbClr val="0070C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international programme</a:t>
            </a:r>
          </a:p>
        </p:txBody>
      </p:sp>
      <p:pic>
        <p:nvPicPr>
          <p:cNvPr id="9" name="Picture 4" descr="image1.png">
            <a:extLst>
              <a:ext uri="{FF2B5EF4-FFF2-40B4-BE49-F238E27FC236}">
                <a16:creationId xmlns:a16="http://schemas.microsoft.com/office/drawing/2014/main" id="{ADFCAB45-B438-D94C-BE9C-2B3221D654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31" t="-4938" r="-4082" b="-6174"/>
          <a:stretch>
            <a:fillRect/>
          </a:stretch>
        </p:blipFill>
        <p:spPr bwMode="auto">
          <a:xfrm>
            <a:off x="7722350" y="406405"/>
            <a:ext cx="1216349" cy="852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50DDFAF-0AD3-1844-AA14-C10A0922478C}"/>
              </a:ext>
            </a:extLst>
          </p:cNvPr>
          <p:cNvSpPr txBox="1"/>
          <p:nvPr/>
        </p:nvSpPr>
        <p:spPr>
          <a:xfrm>
            <a:off x="8524991" y="652534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 hangingPunct="1">
              <a:spcBef>
                <a:spcPts val="0"/>
              </a:spcBef>
              <a:spcAft>
                <a:spcPts val="0"/>
              </a:spcAft>
            </a:pPr>
            <a:fld id="{473F49F1-8120-A14E-9777-79ADEDB91262}" type="slidenum">
              <a:rPr lang="pt-PT" smtClean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9</a:t>
            </a:fld>
            <a:r>
              <a:rPr lang="pt-PT" dirty="0">
                <a:solidFill>
                  <a:srgbClr val="134D9E"/>
                </a:solidFill>
                <a:latin typeface="Titillium Web Light" pitchFamily="2" charset="77"/>
                <a:ea typeface="+mn-ea"/>
                <a:cs typeface="+mn-cs"/>
              </a:rPr>
              <a:t>/17</a:t>
            </a:r>
          </a:p>
        </p:txBody>
      </p:sp>
    </p:spTree>
    <p:extLst>
      <p:ext uri="{BB962C8B-B14F-4D97-AF65-F5344CB8AC3E}">
        <p14:creationId xmlns:p14="http://schemas.microsoft.com/office/powerpoint/2010/main" val="3034232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Default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572E2D"/>
      </a:dk1>
      <a:lt1>
        <a:srgbClr val="2A5657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ACB4B4"/>
      </a:accent3>
      <a:accent4>
        <a:srgbClr val="492625"/>
      </a:accent4>
      <a:accent5>
        <a:srgbClr val="B2C1DB"/>
      </a:accent5>
      <a:accent6>
        <a:srgbClr val="AE4845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temporary Portrait 2">
    <a:dk1>
      <a:srgbClr val="000000"/>
    </a:dk1>
    <a:lt1>
      <a:srgbClr val="FFFFFF"/>
    </a:lt1>
    <a:dk2>
      <a:srgbClr val="000000"/>
    </a:dk2>
    <a:lt2>
      <a:srgbClr val="5E574E"/>
    </a:lt2>
    <a:accent1>
      <a:srgbClr val="FF6600"/>
    </a:accent1>
    <a:accent2>
      <a:srgbClr val="FFCC00"/>
    </a:accent2>
    <a:accent3>
      <a:srgbClr val="FFFFFF"/>
    </a:accent3>
    <a:accent4>
      <a:srgbClr val="000000"/>
    </a:accent4>
    <a:accent5>
      <a:srgbClr val="FFB8AA"/>
    </a:accent5>
    <a:accent6>
      <a:srgbClr val="E7B900"/>
    </a:accent6>
    <a:hlink>
      <a:srgbClr val="996633"/>
    </a:hlink>
    <a:folHlink>
      <a:srgbClr val="808000"/>
    </a:folHlink>
  </a:clrScheme>
  <a:fontScheme name="Contemporary Portrait">
    <a:majorFont>
      <a:latin typeface="Comic Sans MS"/>
      <a:ea typeface=""/>
      <a:cs typeface=""/>
    </a:majorFont>
    <a:minorFont>
      <a:latin typeface="Tahom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5538</TotalTime>
  <Words>995</Words>
  <Application>Microsoft Macintosh PowerPoint</Application>
  <PresentationFormat>Apresentação no Ecrã (4:3)</PresentationFormat>
  <Paragraphs>290</Paragraphs>
  <Slides>17</Slides>
  <Notes>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14</vt:i4>
      </vt:variant>
      <vt:variant>
        <vt:lpstr>Tema</vt:lpstr>
      </vt:variant>
      <vt:variant>
        <vt:i4>2</vt:i4>
      </vt:variant>
      <vt:variant>
        <vt:lpstr>Títulos dos diapositivos</vt:lpstr>
      </vt:variant>
      <vt:variant>
        <vt:i4>17</vt:i4>
      </vt:variant>
    </vt:vector>
  </HeadingPairs>
  <TitlesOfParts>
    <vt:vector size="33" baseType="lpstr">
      <vt:lpstr>Arial Unicode MS</vt:lpstr>
      <vt:lpstr>Microsoft YaHei</vt:lpstr>
      <vt:lpstr>ＭＳ Ｐゴシック</vt:lpstr>
      <vt:lpstr>Arial</vt:lpstr>
      <vt:lpstr>Calibri</vt:lpstr>
      <vt:lpstr>Comic Sans MS</vt:lpstr>
      <vt:lpstr>Helvetica</vt:lpstr>
      <vt:lpstr>Noteworthy Bold</vt:lpstr>
      <vt:lpstr>Open Sans</vt:lpstr>
      <vt:lpstr>Tahoma</vt:lpstr>
      <vt:lpstr>Times New Roman</vt:lpstr>
      <vt:lpstr>Titillium Web</vt:lpstr>
      <vt:lpstr>Titillium Web Light</vt:lpstr>
      <vt:lpstr>Titillium Web SemiBold</vt:lpstr>
      <vt:lpstr>Office Theme</vt:lpstr>
      <vt:lpstr>Default 2</vt:lpstr>
      <vt:lpstr>advanced  Training @ CERN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Thanks!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que se faz no LIP (LX) ???</dc:title>
  <dc:creator>Mario.Pimenta</dc:creator>
  <cp:lastModifiedBy>Pedro T. Abreu</cp:lastModifiedBy>
  <cp:revision>241</cp:revision>
  <cp:lastPrinted>2019-11-24T23:37:40Z</cp:lastPrinted>
  <dcterms:modified xsi:type="dcterms:W3CDTF">2019-11-24T23:38:37Z</dcterms:modified>
</cp:coreProperties>
</file>