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2" r:id="rId4"/>
    <p:sldMasterId id="2147483913" r:id="rId5"/>
    <p:sldMasterId id="2147483866" r:id="rId6"/>
    <p:sldMasterId id="2147483926" r:id="rId7"/>
  </p:sldMasterIdLst>
  <p:notesMasterIdLst>
    <p:notesMasterId r:id="rId30"/>
  </p:notesMasterIdLst>
  <p:handoutMasterIdLst>
    <p:handoutMasterId r:id="rId31"/>
  </p:handoutMasterIdLst>
  <p:sldIdLst>
    <p:sldId id="946" r:id="rId8"/>
    <p:sldId id="882" r:id="rId9"/>
    <p:sldId id="259" r:id="rId10"/>
    <p:sldId id="941" r:id="rId11"/>
    <p:sldId id="908" r:id="rId12"/>
    <p:sldId id="960" r:id="rId13"/>
    <p:sldId id="962" r:id="rId14"/>
    <p:sldId id="904" r:id="rId15"/>
    <p:sldId id="913" r:id="rId16"/>
    <p:sldId id="433" r:id="rId17"/>
    <p:sldId id="935" r:id="rId18"/>
    <p:sldId id="936" r:id="rId19"/>
    <p:sldId id="937" r:id="rId20"/>
    <p:sldId id="342" r:id="rId21"/>
    <p:sldId id="957" r:id="rId22"/>
    <p:sldId id="897" r:id="rId23"/>
    <p:sldId id="959" r:id="rId24"/>
    <p:sldId id="454" r:id="rId25"/>
    <p:sldId id="455" r:id="rId26"/>
    <p:sldId id="368" r:id="rId27"/>
    <p:sldId id="958" r:id="rId28"/>
    <p:sldId id="956" r:id="rId29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la Gianotti" initials="F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D579"/>
    <a:srgbClr val="000090"/>
    <a:srgbClr val="0052FF"/>
    <a:srgbClr val="A7FEFF"/>
    <a:srgbClr val="FFD6A9"/>
    <a:srgbClr val="007600"/>
    <a:srgbClr val="FFFED6"/>
    <a:srgbClr val="FFD8FF"/>
    <a:srgbClr val="D5FED6"/>
    <a:srgbClr val="A8D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881"/>
    <p:restoredTop sz="39231"/>
  </p:normalViewPr>
  <p:slideViewPr>
    <p:cSldViewPr snapToGrid="0" snapToObjects="1">
      <p:cViewPr varScale="1">
        <p:scale>
          <a:sx n="85" d="100"/>
          <a:sy n="85" d="100"/>
        </p:scale>
        <p:origin x="208" y="248"/>
      </p:cViewPr>
      <p:guideLst>
        <p:guide orient="horz" pos="2160"/>
        <p:guide pos="3840"/>
      </p:guideLst>
    </p:cSldViewPr>
  </p:slideViewPr>
  <p:notesTextViewPr>
    <p:cViewPr>
      <p:scale>
        <a:sx n="55" d="100"/>
        <a:sy n="5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42" d="100"/>
          <a:sy n="142" d="100"/>
        </p:scale>
        <p:origin x="639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-DIRECTOR$:General:Resources%20for%20presentations:User%20Age%20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00FF"/>
            </a:solidFill>
          </c:spPr>
          <c:invertIfNegative val="0"/>
          <c:cat>
            <c:numRef>
              <c:f>Sheet1!$A$5:$A$87</c:f>
              <c:numCache>
                <c:formatCode>General</c:formatCode>
                <c:ptCount val="8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  <c:pt idx="53">
                  <c:v>71</c:v>
                </c:pt>
                <c:pt idx="54">
                  <c:v>72</c:v>
                </c:pt>
                <c:pt idx="55">
                  <c:v>73</c:v>
                </c:pt>
                <c:pt idx="56">
                  <c:v>74</c:v>
                </c:pt>
                <c:pt idx="57">
                  <c:v>75</c:v>
                </c:pt>
                <c:pt idx="58">
                  <c:v>76</c:v>
                </c:pt>
                <c:pt idx="59">
                  <c:v>77</c:v>
                </c:pt>
                <c:pt idx="60">
                  <c:v>78</c:v>
                </c:pt>
                <c:pt idx="61">
                  <c:v>79</c:v>
                </c:pt>
                <c:pt idx="62">
                  <c:v>80</c:v>
                </c:pt>
                <c:pt idx="63">
                  <c:v>81</c:v>
                </c:pt>
                <c:pt idx="64">
                  <c:v>82</c:v>
                </c:pt>
                <c:pt idx="65">
                  <c:v>83</c:v>
                </c:pt>
                <c:pt idx="66">
                  <c:v>84</c:v>
                </c:pt>
                <c:pt idx="67">
                  <c:v>85</c:v>
                </c:pt>
                <c:pt idx="68">
                  <c:v>86</c:v>
                </c:pt>
                <c:pt idx="69">
                  <c:v>87</c:v>
                </c:pt>
                <c:pt idx="70">
                  <c:v>88</c:v>
                </c:pt>
                <c:pt idx="71">
                  <c:v>89</c:v>
                </c:pt>
                <c:pt idx="72">
                  <c:v>90</c:v>
                </c:pt>
                <c:pt idx="73">
                  <c:v>91</c:v>
                </c:pt>
                <c:pt idx="74">
                  <c:v>92</c:v>
                </c:pt>
                <c:pt idx="75">
                  <c:v>93</c:v>
                </c:pt>
                <c:pt idx="76">
                  <c:v>94</c:v>
                </c:pt>
                <c:pt idx="77">
                  <c:v>95</c:v>
                </c:pt>
                <c:pt idx="78">
                  <c:v>96</c:v>
                </c:pt>
                <c:pt idx="79">
                  <c:v>97</c:v>
                </c:pt>
                <c:pt idx="80">
                  <c:v>98</c:v>
                </c:pt>
                <c:pt idx="81">
                  <c:v>99</c:v>
                </c:pt>
                <c:pt idx="82">
                  <c:v>100</c:v>
                </c:pt>
              </c:numCache>
            </c:numRef>
          </c:cat>
          <c:val>
            <c:numRef>
              <c:f>Sheet1!$B$5:$B$87</c:f>
              <c:numCache>
                <c:formatCode>General</c:formatCode>
                <c:ptCount val="83"/>
                <c:pt idx="0">
                  <c:v>0</c:v>
                </c:pt>
                <c:pt idx="1">
                  <c:v>5</c:v>
                </c:pt>
                <c:pt idx="2">
                  <c:v>46</c:v>
                </c:pt>
                <c:pt idx="3">
                  <c:v>90</c:v>
                </c:pt>
                <c:pt idx="4">
                  <c:v>218</c:v>
                </c:pt>
                <c:pt idx="5">
                  <c:v>472</c:v>
                </c:pt>
                <c:pt idx="6">
                  <c:v>702</c:v>
                </c:pt>
                <c:pt idx="7">
                  <c:v>820</c:v>
                </c:pt>
                <c:pt idx="8">
                  <c:v>914</c:v>
                </c:pt>
                <c:pt idx="9">
                  <c:v>1036</c:v>
                </c:pt>
                <c:pt idx="10">
                  <c:v>988</c:v>
                </c:pt>
                <c:pt idx="11">
                  <c:v>816</c:v>
                </c:pt>
                <c:pt idx="12">
                  <c:v>784</c:v>
                </c:pt>
                <c:pt idx="13">
                  <c:v>748</c:v>
                </c:pt>
                <c:pt idx="14">
                  <c:v>624</c:v>
                </c:pt>
                <c:pt idx="15">
                  <c:v>688</c:v>
                </c:pt>
                <c:pt idx="16">
                  <c:v>484</c:v>
                </c:pt>
                <c:pt idx="17">
                  <c:v>496</c:v>
                </c:pt>
                <c:pt idx="18">
                  <c:v>466</c:v>
                </c:pt>
                <c:pt idx="19">
                  <c:v>484</c:v>
                </c:pt>
                <c:pt idx="20">
                  <c:v>506</c:v>
                </c:pt>
                <c:pt idx="21">
                  <c:v>426</c:v>
                </c:pt>
                <c:pt idx="22">
                  <c:v>400</c:v>
                </c:pt>
                <c:pt idx="23">
                  <c:v>464</c:v>
                </c:pt>
                <c:pt idx="24">
                  <c:v>408</c:v>
                </c:pt>
                <c:pt idx="25">
                  <c:v>444</c:v>
                </c:pt>
                <c:pt idx="26">
                  <c:v>384</c:v>
                </c:pt>
                <c:pt idx="27">
                  <c:v>446</c:v>
                </c:pt>
                <c:pt idx="28">
                  <c:v>424</c:v>
                </c:pt>
                <c:pt idx="29">
                  <c:v>408</c:v>
                </c:pt>
                <c:pt idx="30">
                  <c:v>416</c:v>
                </c:pt>
                <c:pt idx="31">
                  <c:v>396</c:v>
                </c:pt>
                <c:pt idx="32">
                  <c:v>382</c:v>
                </c:pt>
                <c:pt idx="33">
                  <c:v>430</c:v>
                </c:pt>
                <c:pt idx="34">
                  <c:v>424</c:v>
                </c:pt>
                <c:pt idx="35">
                  <c:v>384</c:v>
                </c:pt>
                <c:pt idx="36">
                  <c:v>392</c:v>
                </c:pt>
                <c:pt idx="37">
                  <c:v>378</c:v>
                </c:pt>
                <c:pt idx="38">
                  <c:v>352</c:v>
                </c:pt>
                <c:pt idx="39">
                  <c:v>348</c:v>
                </c:pt>
                <c:pt idx="40">
                  <c:v>312</c:v>
                </c:pt>
                <c:pt idx="41">
                  <c:v>308</c:v>
                </c:pt>
                <c:pt idx="42">
                  <c:v>312</c:v>
                </c:pt>
                <c:pt idx="43">
                  <c:v>286</c:v>
                </c:pt>
                <c:pt idx="44">
                  <c:v>240</c:v>
                </c:pt>
                <c:pt idx="45">
                  <c:v>222</c:v>
                </c:pt>
                <c:pt idx="46">
                  <c:v>266</c:v>
                </c:pt>
                <c:pt idx="47">
                  <c:v>204</c:v>
                </c:pt>
                <c:pt idx="48">
                  <c:v>92</c:v>
                </c:pt>
                <c:pt idx="49">
                  <c:v>110</c:v>
                </c:pt>
                <c:pt idx="50">
                  <c:v>84</c:v>
                </c:pt>
                <c:pt idx="51">
                  <c:v>79</c:v>
                </c:pt>
                <c:pt idx="52">
                  <c:v>66</c:v>
                </c:pt>
                <c:pt idx="53">
                  <c:v>70</c:v>
                </c:pt>
                <c:pt idx="54">
                  <c:v>53</c:v>
                </c:pt>
                <c:pt idx="55">
                  <c:v>51</c:v>
                </c:pt>
                <c:pt idx="56">
                  <c:v>51</c:v>
                </c:pt>
                <c:pt idx="57">
                  <c:v>41</c:v>
                </c:pt>
                <c:pt idx="58">
                  <c:v>29</c:v>
                </c:pt>
                <c:pt idx="59">
                  <c:v>28</c:v>
                </c:pt>
                <c:pt idx="60">
                  <c:v>19</c:v>
                </c:pt>
                <c:pt idx="61">
                  <c:v>22</c:v>
                </c:pt>
                <c:pt idx="62">
                  <c:v>12</c:v>
                </c:pt>
                <c:pt idx="63">
                  <c:v>13</c:v>
                </c:pt>
                <c:pt idx="64">
                  <c:v>4</c:v>
                </c:pt>
                <c:pt idx="65">
                  <c:v>9</c:v>
                </c:pt>
                <c:pt idx="66">
                  <c:v>3</c:v>
                </c:pt>
                <c:pt idx="67">
                  <c:v>1</c:v>
                </c:pt>
                <c:pt idx="68">
                  <c:v>1</c:v>
                </c:pt>
                <c:pt idx="69">
                  <c:v>2</c:v>
                </c:pt>
                <c:pt idx="70">
                  <c:v>1</c:v>
                </c:pt>
                <c:pt idx="71">
                  <c:v>0</c:v>
                </c:pt>
                <c:pt idx="72">
                  <c:v>1</c:v>
                </c:pt>
                <c:pt idx="73">
                  <c:v>0</c:v>
                </c:pt>
                <c:pt idx="74">
                  <c:v>1</c:v>
                </c:pt>
                <c:pt idx="75">
                  <c:v>0</c:v>
                </c:pt>
                <c:pt idx="76">
                  <c:v>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C1-2B4C-992F-602B7FB0B6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42882016"/>
        <c:axId val="-2042879024"/>
      </c:barChart>
      <c:catAx>
        <c:axId val="-2042882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042879024"/>
        <c:crosses val="autoZero"/>
        <c:auto val="1"/>
        <c:lblAlgn val="ctr"/>
        <c:lblOffset val="100"/>
        <c:tickLblSkip val="2"/>
        <c:noMultiLvlLbl val="0"/>
      </c:catAx>
      <c:valAx>
        <c:axId val="-2042879024"/>
        <c:scaling>
          <c:orientation val="minMax"/>
          <c:max val="1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-2042882016"/>
        <c:crosses val="autoZero"/>
        <c:crossBetween val="between"/>
        <c:majorUnit val="100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679C4-4CD8-684A-B7B8-0A5A994D276A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1C7D5-10D5-E145-AE40-8CA7852F1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4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2DD8E0-D19B-0D4E-BA60-22551A185169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720D6-4F9D-834E-99C8-864B0FF83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067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5732054-A6B3-9140-A255-D1208F7E7F84}" type="slidenum">
              <a:rPr lang="en-US" sz="1300" smtClean="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1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016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r" defTabSz="91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32054-A6B3-9140-A255-D1208F7E7F84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59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2488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r" defTabSz="91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32054-A6B3-9140-A255-D1208F7E7F84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59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750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r" defTabSz="91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32054-A6B3-9140-A255-D1208F7E7F84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59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350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7720D6-4F9D-834E-99C8-864B0FF836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568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r" defTabSz="91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32054-A6B3-9140-A255-D1208F7E7F84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59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738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r" defTabSz="91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32054-A6B3-9140-A255-D1208F7E7F84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59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908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17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09235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20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20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1202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21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21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174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5732054-A6B3-9140-A255-D1208F7E7F84}" type="slidenum">
              <a:rPr lang="en-US" sz="1300" smtClean="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22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061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r" defTabSz="91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32054-A6B3-9140-A255-D1208F7E7F84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59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583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5732054-A6B3-9140-A255-D1208F7E7F84}" type="slidenum">
              <a:rPr lang="en-US" sz="1300" smtClean="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3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828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r" defTabSz="91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32054-A6B3-9140-A255-D1208F7E7F84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59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024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2906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3788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75732054-A6B3-9140-A255-D1208F7E7F84}" type="slidenum">
              <a:rPr lang="en-US" sz="1300" smtClean="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8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881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0" marR="0" lvl="0" indent="0" algn="r" defTabSz="91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732054-A6B3-9140-A255-D1208F7E7F84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ＭＳ Ｐゴシック" charset="0"/>
              </a:rPr>
              <a:pPr marL="0" marR="0" lvl="0" indent="0" algn="r" defTabSz="9159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charset="0"/>
              <a:ea typeface="ＭＳ Ｐゴシック" charset="0"/>
            </a:endParaRPr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842" tIns="45921" rIns="91842" bIns="45921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8025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9DC0A82D-5FE1-E44E-8670-EE8B21E3A54F}" type="slidenum">
              <a:rPr lang="en-US" sz="1300">
                <a:latin typeface="Times New Roman" charset="0"/>
              </a:rPr>
              <a:pPr>
                <a:defRPr/>
              </a:pPr>
              <a:t>10</a:t>
            </a:fld>
            <a:endParaRPr lang="en-US" sz="1300">
              <a:latin typeface="Times New Roman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69850" y="742950"/>
            <a:ext cx="6608763" cy="3717925"/>
          </a:xfrm>
          <a:solidFill>
            <a:srgbClr val="FFFFFF"/>
          </a:solidFill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08525"/>
            <a:ext cx="4946650" cy="4462463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10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48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2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3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90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2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588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5C2C4-EDC3-C746-8125-BF322BF6C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3A3299-BCAE-CA46-A025-2156B542E4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A445E-0F01-754D-BA9C-BF82B0A369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38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694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6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771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115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168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047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675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88189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9005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0010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2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3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7020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112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2880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765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23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63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67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6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4241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908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1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148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1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151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460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6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6"/>
            <a:ext cx="76835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925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2869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82911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611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8615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42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9052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0464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41238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08298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07032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433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280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155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9636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54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6967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006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6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18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1800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-3950"/>
            <a:ext cx="12192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9991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18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37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566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754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6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18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1800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0"/>
            <a:ext cx="12192000" cy="6912773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1800" dirty="0"/>
          </a:p>
        </p:txBody>
      </p:sp>
      <p:pic>
        <p:nvPicPr>
          <p:cNvPr id="10" name="Image 2" descr="logooutline.eps">
            <a:extLst>
              <a:ext uri="{FF2B5EF4-FFF2-40B4-BE49-F238E27FC236}">
                <a16:creationId xmlns:a16="http://schemas.microsoft.com/office/drawing/2014/main" id="{8480AFD6-0AFD-624F-9551-B338601ED9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86" y="6093003"/>
            <a:ext cx="657302" cy="65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20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25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18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37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566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754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FD8-1F27-954B-85A9-E4167D76EA60}" type="datetimeFigureOut">
              <a:rPr lang="en-US" smtClean="0"/>
              <a:t>11/25/19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6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0"/>
            <a:ext cx="12192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313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Relationship Id="rId9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wmf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gif"/><Relationship Id="rId7" Type="http://schemas.openxmlformats.org/officeDocument/2006/relationships/image" Target="../media/image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807031_01-A4-at-144-dpi.jpg"/>
          <p:cNvPicPr preferRelativeResize="0"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76695" y="524145"/>
            <a:ext cx="8789000" cy="6591751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pic>
        <p:nvPicPr>
          <p:cNvPr id="5" name="Picture 4" descr="gammagamma_run194108_evt564224000_ispy_3d-annotated-2.png">
            <a:extLst>
              <a:ext uri="{FF2B5EF4-FFF2-40B4-BE49-F238E27FC236}">
                <a16:creationId xmlns:a16="http://schemas.microsoft.com/office/drawing/2014/main" id="{3E153895-DE91-1D41-BCB5-641366F89D2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352" y="878088"/>
            <a:ext cx="2495735" cy="1879281"/>
          </a:xfrm>
          <a:prstGeom prst="rect">
            <a:avLst/>
          </a:prstGeom>
          <a:ln w="3175" cmpd="sng">
            <a:solidFill>
              <a:schemeClr val="bg1">
                <a:lumMod val="85000"/>
              </a:schemeClr>
            </a:solidFill>
          </a:ln>
        </p:spPr>
      </p:pic>
      <p:pic>
        <p:nvPicPr>
          <p:cNvPr id="6" name="Picture 5" descr="CNAO_40.jpg">
            <a:extLst>
              <a:ext uri="{FF2B5EF4-FFF2-40B4-BE49-F238E27FC236}">
                <a16:creationId xmlns:a16="http://schemas.microsoft.com/office/drawing/2014/main" id="{6F9060BC-FCBC-8947-BF93-3571B83C69D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696" y="3590924"/>
            <a:ext cx="1543049" cy="2314575"/>
          </a:xfrm>
          <a:prstGeom prst="rect">
            <a:avLst/>
          </a:prstGeom>
          <a:ln w="19050" cmpd="sng">
            <a:solidFill>
              <a:schemeClr val="bg1">
                <a:lumMod val="85000"/>
              </a:schemeClr>
            </a:solidFill>
          </a:ln>
        </p:spPr>
      </p:pic>
      <p:sp>
        <p:nvSpPr>
          <p:cNvPr id="9" name="Text Box 10">
            <a:extLst>
              <a:ext uri="{FF2B5EF4-FFF2-40B4-BE49-F238E27FC236}">
                <a16:creationId xmlns:a16="http://schemas.microsoft.com/office/drawing/2014/main" id="{7FC63161-BD9F-C14C-A8C2-A35180F00F03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46526" y="262535"/>
            <a:ext cx="8552542" cy="523220"/>
          </a:xfrm>
          <a:prstGeom prst="rect">
            <a:avLst/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Fundamental research (and much more …) at CERN</a:t>
            </a:r>
            <a:endParaRPr lang="en-US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407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7651" name="Picture 3" descr="CMB_Timeline150nt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214" y="272117"/>
            <a:ext cx="9803501" cy="637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4" name="Group 6"/>
          <p:cNvGrpSpPr>
            <a:grpSpLocks/>
          </p:cNvGrpSpPr>
          <p:nvPr/>
        </p:nvGrpSpPr>
        <p:grpSpPr bwMode="auto">
          <a:xfrm>
            <a:off x="2937567" y="5646704"/>
            <a:ext cx="7304970" cy="1051834"/>
            <a:chOff x="1152" y="3384"/>
            <a:chExt cx="4292" cy="618"/>
          </a:xfrm>
        </p:grpSpPr>
        <p:sp>
          <p:nvSpPr>
            <p:cNvPr id="634887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pPr>
                <a:defRPr/>
              </a:pPr>
              <a:endParaRPr lang="en-US">
                <a:latin typeface="Comic Sans MS" pitchFamily="-111" charset="0"/>
              </a:endParaRPr>
            </a:p>
          </p:txBody>
        </p:sp>
        <p:sp>
          <p:nvSpPr>
            <p:cNvPr id="634888" name="Rectangle 8"/>
            <p:cNvSpPr>
              <a:spLocks noChangeArrowheads="1"/>
            </p:cNvSpPr>
            <p:nvPr/>
          </p:nvSpPr>
          <p:spPr bwMode="auto">
            <a:xfrm>
              <a:off x="4812" y="3552"/>
              <a:ext cx="63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Today</a:t>
              </a:r>
            </a:p>
          </p:txBody>
        </p:sp>
        <p:sp>
          <p:nvSpPr>
            <p:cNvPr id="634889" name="Rectangle 9"/>
            <p:cNvSpPr>
              <a:spLocks noChangeArrowheads="1"/>
            </p:cNvSpPr>
            <p:nvPr/>
          </p:nvSpPr>
          <p:spPr bwMode="auto">
            <a:xfrm>
              <a:off x="2105" y="3384"/>
              <a:ext cx="1604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13.7 Billion Years</a:t>
              </a:r>
            </a:p>
          </p:txBody>
        </p:sp>
        <p:sp>
          <p:nvSpPr>
            <p:cNvPr id="634890" name="Rectangle 10"/>
            <p:cNvSpPr>
              <a:spLocks noChangeArrowheads="1"/>
            </p:cNvSpPr>
            <p:nvPr/>
          </p:nvSpPr>
          <p:spPr bwMode="auto">
            <a:xfrm>
              <a:off x="2516" y="3710"/>
              <a:ext cx="786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  <p:sp>
          <p:nvSpPr>
            <p:cNvPr id="634891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omic Sans MS" pitchFamily="-111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5DAD171-BE79-0442-9982-F82CA45CCCAB}"/>
              </a:ext>
            </a:extLst>
          </p:cNvPr>
          <p:cNvGrpSpPr/>
          <p:nvPr/>
        </p:nvGrpSpPr>
        <p:grpSpPr>
          <a:xfrm>
            <a:off x="3099364" y="4298483"/>
            <a:ext cx="2624851" cy="1389627"/>
            <a:chOff x="1835696" y="4581128"/>
            <a:chExt cx="2448272" cy="1296144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EF91B3E6-9C32-9641-B734-7CF92DFBD9B4}"/>
                </a:ext>
              </a:extLst>
            </p:cNvPr>
            <p:cNvCxnSpPr/>
            <p:nvPr/>
          </p:nvCxnSpPr>
          <p:spPr bwMode="auto">
            <a:xfrm flipV="1">
              <a:off x="2051720" y="4581128"/>
              <a:ext cx="0" cy="9000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AB9E839-C061-3F4F-89C9-FD2A82CB95DE}"/>
                </a:ext>
              </a:extLst>
            </p:cNvPr>
            <p:cNvSpPr txBox="1"/>
            <p:nvPr/>
          </p:nvSpPr>
          <p:spPr>
            <a:xfrm>
              <a:off x="1835696" y="5415607"/>
              <a:ext cx="24482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380,000 </a:t>
              </a:r>
              <a:r>
                <a:rPr lang="fr-FR" dirty="0" err="1">
                  <a:solidFill>
                    <a:srgbClr val="FFFF00"/>
                  </a:solidFill>
                </a:rPr>
                <a:t>years</a:t>
              </a:r>
              <a:endParaRPr lang="fr-FR" dirty="0">
                <a:solidFill>
                  <a:srgbClr val="FFFF00"/>
                </a:solidFill>
              </a:endParaRPr>
            </a:p>
          </p:txBody>
        </p:sp>
      </p:grpSp>
      <p:sp>
        <p:nvSpPr>
          <p:cNvPr id="634884" name="Rectangle 4"/>
          <p:cNvSpPr>
            <a:spLocks noChangeArrowheads="1"/>
          </p:cNvSpPr>
          <p:nvPr/>
        </p:nvSpPr>
        <p:spPr bwMode="auto">
          <a:xfrm>
            <a:off x="870971" y="2649413"/>
            <a:ext cx="1432100" cy="46384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eaLnBrk="1" hangingPunct="1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Big Bang</a:t>
            </a:r>
            <a:endParaRPr lang="de-DE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76201"/>
            <a:ext cx="12192000" cy="71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 eaLnBrk="1" hangingPunct="1"/>
            <a:r>
              <a:rPr lang="en-GB" sz="4000" dirty="0">
                <a:solidFill>
                  <a:schemeClr val="bg1"/>
                </a:solidFill>
                <a:latin typeface="Arial" charset="0"/>
              </a:rPr>
              <a:t>Evolution of the Universe</a:t>
            </a:r>
            <a:endParaRPr lang="en-US" sz="3200" dirty="0">
              <a:solidFill>
                <a:schemeClr val="bg1"/>
              </a:solidFill>
              <a:latin typeface="TheSans 6-SemiBold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41437" y="3226606"/>
            <a:ext cx="2603353" cy="2085215"/>
            <a:chOff x="449992" y="3770335"/>
            <a:chExt cx="1903188" cy="1524402"/>
          </a:xfrm>
        </p:grpSpPr>
        <p:pic>
          <p:nvPicPr>
            <p:cNvPr id="13" name="Picture 7" descr="interconnect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6706" y="4062837"/>
              <a:ext cx="1883047" cy="12319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2" name="TextBox 1"/>
            <p:cNvSpPr txBox="1"/>
            <p:nvPr/>
          </p:nvSpPr>
          <p:spPr>
            <a:xfrm>
              <a:off x="449992" y="3770335"/>
              <a:ext cx="1903188" cy="2925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Accelerators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9EEDB9A-6A95-4840-A5BD-DFBC04900E6A}"/>
              </a:ext>
            </a:extLst>
          </p:cNvPr>
          <p:cNvGrpSpPr/>
          <p:nvPr/>
        </p:nvGrpSpPr>
        <p:grpSpPr>
          <a:xfrm>
            <a:off x="8982330" y="1674923"/>
            <a:ext cx="2520414" cy="2629569"/>
            <a:chOff x="7236296" y="2339806"/>
            <a:chExt cx="1872208" cy="1953290"/>
          </a:xfrm>
        </p:grpSpPr>
        <p:grpSp>
          <p:nvGrpSpPr>
            <p:cNvPr id="28" name="Group 27"/>
            <p:cNvGrpSpPr>
              <a:grpSpLocks noChangeAspect="1"/>
            </p:cNvGrpSpPr>
            <p:nvPr/>
          </p:nvGrpSpPr>
          <p:grpSpPr>
            <a:xfrm>
              <a:off x="7236296" y="2708920"/>
              <a:ext cx="1872208" cy="1584176"/>
              <a:chOff x="5670122" y="4527122"/>
              <a:chExt cx="2340260" cy="1980220"/>
            </a:xfrm>
          </p:grpSpPr>
          <p:sp>
            <p:nvSpPr>
              <p:cNvPr id="29" name="Rectangle 28"/>
              <p:cNvSpPr/>
              <p:nvPr/>
            </p:nvSpPr>
            <p:spPr bwMode="auto">
              <a:xfrm>
                <a:off x="5670122" y="4527122"/>
                <a:ext cx="2340260" cy="1980220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-111" charset="0"/>
                </a:endParaRPr>
              </a:p>
            </p:txBody>
          </p:sp>
          <p:grpSp>
            <p:nvGrpSpPr>
              <p:cNvPr id="30" name="Group 47"/>
              <p:cNvGrpSpPr>
                <a:grpSpLocks/>
              </p:cNvGrpSpPr>
              <p:nvPr/>
            </p:nvGrpSpPr>
            <p:grpSpPr bwMode="auto">
              <a:xfrm>
                <a:off x="5759626" y="4648203"/>
                <a:ext cx="995363" cy="893763"/>
                <a:chOff x="3721" y="3408"/>
                <a:chExt cx="627" cy="563"/>
              </a:xfrm>
            </p:grpSpPr>
            <p:pic>
              <p:nvPicPr>
                <p:cNvPr id="38" name="Picture 48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3744" y="3408"/>
                  <a:ext cx="604" cy="558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>
                  <a:outerShdw blurRad="50800" dist="38100" dir="2700000">
                    <a:srgbClr val="000000"/>
                  </a:outerShdw>
                </a:effectLst>
              </p:spPr>
            </p:pic>
            <p:sp>
              <p:nvSpPr>
                <p:cNvPr id="39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3721" y="3729"/>
                  <a:ext cx="592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de-CH" sz="1400" dirty="0">
                      <a:solidFill>
                        <a:schemeClr val="bg1"/>
                      </a:solidFill>
                      <a:effectLst>
                        <a:outerShdw blurRad="50800" dist="38100" dir="2700000">
                          <a:srgbClr val="000000"/>
                        </a:outerShdw>
                      </a:effectLst>
                      <a:latin typeface="Arial"/>
                      <a:cs typeface="Arial"/>
                    </a:rPr>
                    <a:t>Hubble</a:t>
                  </a:r>
                </a:p>
              </p:txBody>
            </p:sp>
          </p:grpSp>
          <p:pic>
            <p:nvPicPr>
              <p:cNvPr id="31" name="Picture 51" descr="Picture 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04248" y="4653136"/>
                <a:ext cx="885825" cy="798513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ffectLst>
                <a:outerShdw dist="35921" dir="2700000" algn="ctr" rotWithShape="0">
                  <a:schemeClr val="tx1"/>
                </a:outerShdw>
              </a:effectLst>
            </p:spPr>
          </p:pic>
          <p:sp>
            <p:nvSpPr>
              <p:cNvPr id="32" name="Text Box 52"/>
              <p:cNvSpPr txBox="1">
                <a:spLocks noChangeArrowheads="1"/>
              </p:cNvSpPr>
              <p:nvPr/>
            </p:nvSpPr>
            <p:spPr bwMode="auto">
              <a:xfrm>
                <a:off x="6840252" y="5157192"/>
                <a:ext cx="841978" cy="3577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ALMA</a:t>
                </a:r>
              </a:p>
            </p:txBody>
          </p:sp>
          <p:grpSp>
            <p:nvGrpSpPr>
              <p:cNvPr id="33" name="Group 53"/>
              <p:cNvGrpSpPr>
                <a:grpSpLocks/>
              </p:cNvGrpSpPr>
              <p:nvPr/>
            </p:nvGrpSpPr>
            <p:grpSpPr bwMode="auto">
              <a:xfrm>
                <a:off x="6876256" y="5589239"/>
                <a:ext cx="990600" cy="678913"/>
                <a:chOff x="4128" y="3933"/>
                <a:chExt cx="576" cy="382"/>
              </a:xfrm>
            </p:grpSpPr>
            <p:pic>
              <p:nvPicPr>
                <p:cNvPr id="36" name="Picture 54" descr="Picture 3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4176" y="3933"/>
                  <a:ext cx="528" cy="343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>
                  <a:outerShdw blurRad="50800" dist="38100" dir="2700000">
                    <a:srgbClr val="000000"/>
                  </a:outerShdw>
                </a:effectLst>
              </p:spPr>
            </p:pic>
            <p:sp>
              <p:nvSpPr>
                <p:cNvPr id="3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4128" y="4099"/>
                  <a:ext cx="363" cy="2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de-CH" sz="1400" dirty="0">
                      <a:solidFill>
                        <a:schemeClr val="bg1"/>
                      </a:solidFill>
                      <a:effectLst>
                        <a:outerShdw blurRad="50800" dist="38100" dir="2700000">
                          <a:srgbClr val="000000"/>
                        </a:outerShdw>
                      </a:effectLst>
                      <a:latin typeface="Arial"/>
                      <a:cs typeface="Arial"/>
                    </a:rPr>
                    <a:t>VLT</a:t>
                  </a:r>
                </a:p>
              </p:txBody>
            </p:sp>
          </p:grpSp>
          <p:pic>
            <p:nvPicPr>
              <p:cNvPr id="34" name="Picture 57" descr="Picture 9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 rot="5400000">
                <a:off x="5842397" y="5428604"/>
                <a:ext cx="906463" cy="1143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ffectLst>
                <a:outerShdw blurRad="63500" dist="38099" dir="2700000" algn="ctr" rotWithShape="0">
                  <a:srgbClr val="000000"/>
                </a:outerShdw>
              </a:effectLst>
            </p:spPr>
          </p:pic>
          <p:sp>
            <p:nvSpPr>
              <p:cNvPr id="35" name="Text Box 52"/>
              <p:cNvSpPr txBox="1">
                <a:spLocks noChangeArrowheads="1"/>
              </p:cNvSpPr>
              <p:nvPr/>
            </p:nvSpPr>
            <p:spPr bwMode="auto">
              <a:xfrm>
                <a:off x="5810249" y="6057292"/>
                <a:ext cx="717745" cy="3577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AMS</a:t>
                </a: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7236296" y="2339806"/>
              <a:ext cx="1872208" cy="40011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Telescopes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25D358B-6F29-BF4E-BA3F-FF25005B1C28}"/>
              </a:ext>
            </a:extLst>
          </p:cNvPr>
          <p:cNvSpPr txBox="1"/>
          <p:nvPr/>
        </p:nvSpPr>
        <p:spPr>
          <a:xfrm>
            <a:off x="12588688" y="1653989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4" name="Image 2" descr="logooutline.eps">
            <a:extLst>
              <a:ext uri="{FF2B5EF4-FFF2-40B4-BE49-F238E27FC236}">
                <a16:creationId xmlns:a16="http://schemas.microsoft.com/office/drawing/2014/main" id="{6C8B9084-FFDE-0446-A851-B928C338BA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86" y="6093003"/>
            <a:ext cx="657302" cy="65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272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5490" y="1301387"/>
            <a:ext cx="7408817" cy="5556613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-164163" y="2369743"/>
            <a:ext cx="2467745" cy="2257333"/>
            <a:chOff x="-119778" y="1152878"/>
            <a:chExt cx="2092257" cy="1913861"/>
          </a:xfrm>
        </p:grpSpPr>
        <p:sp>
          <p:nvSpPr>
            <p:cNvPr id="5" name="Line 70"/>
            <p:cNvSpPr>
              <a:spLocks noChangeShapeType="1"/>
            </p:cNvSpPr>
            <p:nvPr/>
          </p:nvSpPr>
          <p:spPr bwMode="auto">
            <a:xfrm flipH="1">
              <a:off x="537788" y="2530529"/>
              <a:ext cx="1434691" cy="49649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32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" name="Line 71"/>
            <p:cNvSpPr>
              <a:spLocks noChangeShapeType="1"/>
            </p:cNvSpPr>
            <p:nvPr/>
          </p:nvSpPr>
          <p:spPr bwMode="auto">
            <a:xfrm>
              <a:off x="-119778" y="2530529"/>
              <a:ext cx="657566" cy="50642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32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7" name="Oval 72"/>
            <p:cNvSpPr>
              <a:spLocks noChangeArrowheads="1"/>
            </p:cNvSpPr>
            <p:nvPr/>
          </p:nvSpPr>
          <p:spPr bwMode="auto">
            <a:xfrm>
              <a:off x="478010" y="2978612"/>
              <a:ext cx="115821" cy="8812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32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8" name="Picture 73" descr="bul-pho-2007-07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59999" y="1160216"/>
              <a:ext cx="2032478" cy="1350454"/>
            </a:xfrm>
            <a:prstGeom prst="rect">
              <a:avLst/>
            </a:prstGeom>
            <a:noFill/>
            <a:ln w="28575" cmpd="sng">
              <a:solidFill>
                <a:srgbClr val="FFFF00"/>
              </a:solidFill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9" name="Text Box 74"/>
            <p:cNvSpPr txBox="1">
              <a:spLocks noChangeArrowheads="1"/>
            </p:cNvSpPr>
            <p:nvPr/>
          </p:nvSpPr>
          <p:spPr bwMode="auto">
            <a:xfrm>
              <a:off x="1381002" y="1152878"/>
              <a:ext cx="591477" cy="31313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srgbClr val="000000"/>
                  </a:solidFill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</a:p>
          </p:txBody>
        </p:sp>
      </p:grpSp>
      <p:grpSp>
        <p:nvGrpSpPr>
          <p:cNvPr id="10" name="Group 75"/>
          <p:cNvGrpSpPr>
            <a:grpSpLocks/>
          </p:cNvGrpSpPr>
          <p:nvPr/>
        </p:nvGrpSpPr>
        <p:grpSpPr bwMode="auto">
          <a:xfrm>
            <a:off x="5190007" y="4339907"/>
            <a:ext cx="2306799" cy="2158879"/>
            <a:chOff x="304" y="2344"/>
            <a:chExt cx="1232" cy="1153"/>
          </a:xfrm>
        </p:grpSpPr>
        <p:sp>
          <p:nvSpPr>
            <p:cNvPr id="1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32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32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32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4" name="Picture 79" descr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28575" cmpd="sng">
              <a:solidFill>
                <a:srgbClr val="FFFF00"/>
              </a:solidFill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sp>
          <p:nvSpPr>
            <p:cNvPr id="15" name="Text Box 80"/>
            <p:cNvSpPr txBox="1">
              <a:spLocks noChangeArrowheads="1"/>
            </p:cNvSpPr>
            <p:nvPr/>
          </p:nvSpPr>
          <p:spPr bwMode="auto">
            <a:xfrm>
              <a:off x="1068" y="2579"/>
              <a:ext cx="461" cy="197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srgbClr val="000000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ALICE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870635" y="1574688"/>
            <a:ext cx="2169823" cy="1952463"/>
            <a:chOff x="2039992" y="1052268"/>
            <a:chExt cx="1839665" cy="1655379"/>
          </a:xfrm>
        </p:grpSpPr>
        <p:grpSp>
          <p:nvGrpSpPr>
            <p:cNvPr id="17" name="Group 82"/>
            <p:cNvGrpSpPr>
              <a:grpSpLocks/>
            </p:cNvGrpSpPr>
            <p:nvPr/>
          </p:nvGrpSpPr>
          <p:grpSpPr bwMode="auto">
            <a:xfrm>
              <a:off x="2039992" y="1052268"/>
              <a:ext cx="1839665" cy="1655379"/>
              <a:chOff x="4224" y="1104"/>
              <a:chExt cx="1364" cy="1226"/>
            </a:xfrm>
          </p:grpSpPr>
          <p:sp>
            <p:nvSpPr>
              <p:cNvPr id="2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32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32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32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23" name="Picture 86" descr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28575" cmpd="sng">
                <a:solidFill>
                  <a:srgbClr val="FFFF00"/>
                </a:solidFill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19" name="Text Box 88"/>
            <p:cNvSpPr txBox="1">
              <a:spLocks noChangeArrowheads="1"/>
            </p:cNvSpPr>
            <p:nvPr/>
          </p:nvSpPr>
          <p:spPr bwMode="auto">
            <a:xfrm>
              <a:off x="3201254" y="1903441"/>
              <a:ext cx="662681" cy="315423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800" dirty="0" err="1">
                  <a:solidFill>
                    <a:srgbClr val="000000"/>
                  </a:solidFill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1800" dirty="0">
                <a:solidFill>
                  <a:srgbClr val="000000"/>
                </a:solidFill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190007" y="1810737"/>
            <a:ext cx="2513634" cy="1953188"/>
            <a:chOff x="3922053" y="1153390"/>
            <a:chExt cx="2131163" cy="1655994"/>
          </a:xfrm>
        </p:grpSpPr>
        <p:grpSp>
          <p:nvGrpSpPr>
            <p:cNvPr id="25" name="Group 90"/>
            <p:cNvGrpSpPr>
              <a:grpSpLocks/>
            </p:cNvGrpSpPr>
            <p:nvPr/>
          </p:nvGrpSpPr>
          <p:grpSpPr bwMode="auto">
            <a:xfrm>
              <a:off x="3922053" y="1153390"/>
              <a:ext cx="2131163" cy="1655994"/>
              <a:chOff x="3408" y="2112"/>
              <a:chExt cx="1680" cy="1440"/>
            </a:xfrm>
          </p:grpSpPr>
          <p:sp>
            <p:nvSpPr>
              <p:cNvPr id="27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32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8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32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9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sz="3200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30" name="Picture 94" descr="0511013_01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28575" cmpd="sng">
                <a:solidFill>
                  <a:srgbClr val="FFFF00"/>
                </a:solidFill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6" name="Text Box 96"/>
            <p:cNvSpPr txBox="1">
              <a:spLocks noChangeArrowheads="1"/>
            </p:cNvSpPr>
            <p:nvPr/>
          </p:nvSpPr>
          <p:spPr bwMode="auto">
            <a:xfrm>
              <a:off x="5218556" y="2052501"/>
              <a:ext cx="773770" cy="315423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de-CH" sz="1800" dirty="0">
                  <a:solidFill>
                    <a:srgbClr val="000000"/>
                  </a:solidFill>
                  <a:latin typeface="Helvetica"/>
                  <a:ea typeface="ＭＳ Ｐゴシック" charset="-128"/>
                  <a:cs typeface="ＭＳ Ｐゴシック" charset="-128"/>
                </a:rPr>
                <a:t>ATLAS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0" y="199648"/>
            <a:ext cx="12166965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3200" kern="0" dirty="0">
                <a:solidFill>
                  <a:srgbClr val="F8F8F8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The Large Hadron Collider (LHC): </a:t>
            </a:r>
          </a:p>
          <a:p>
            <a:pPr algn="ctr">
              <a:defRPr/>
            </a:pPr>
            <a:r>
              <a:rPr lang="en-GB" sz="3200" kern="0" dirty="0">
                <a:solidFill>
                  <a:srgbClr val="F8F8F8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the most powerful accelerator ever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7861362" y="4757628"/>
            <a:ext cx="4078859" cy="1323439"/>
          </a:xfrm>
          <a:prstGeom prst="rect">
            <a:avLst/>
          </a:prstGeom>
          <a:solidFill>
            <a:srgbClr val="FF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On 4</a:t>
            </a:r>
            <a:r>
              <a:rPr lang="en-US" sz="2000" baseline="30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 July 2012, ATLAS and CMS announced the discovery of a new (very special!) particle: </a:t>
            </a:r>
          </a:p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the Higgs boson</a:t>
            </a:r>
          </a:p>
        </p:txBody>
      </p:sp>
      <p:sp>
        <p:nvSpPr>
          <p:cNvPr id="33" name="Text Box 9">
            <a:extLst>
              <a:ext uri="{FF2B5EF4-FFF2-40B4-BE49-F238E27FC236}">
                <a16:creationId xmlns:a16="http://schemas.microsoft.com/office/drawing/2014/main" id="{5BEEACA8-2B2E-8B41-B21E-72D1611AE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1372" y="1797592"/>
            <a:ext cx="4078859" cy="1323439"/>
          </a:xfrm>
          <a:prstGeom prst="rect">
            <a:avLst/>
          </a:prstGeom>
          <a:solidFill>
            <a:srgbClr val="FF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chemeClr val="accent4"/>
                </a:solidFill>
                <a:effectLst>
                  <a:outerShdw sx="1000" sy="1000">
                    <a:srgbClr val="000000"/>
                  </a:outerShdw>
                </a:effectLst>
                <a:latin typeface="Arial" panose="020B0604020202020204" pitchFamily="34" charset="0"/>
                <a:ea typeface="ＭＳ Ｐゴシック" pitchFamily="-111" charset="-128"/>
                <a:cs typeface="Arial" panose="020B0604020202020204" pitchFamily="34" charset="0"/>
              </a:rPr>
              <a:t>27 km ring, 100 m underground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chemeClr val="accent4"/>
                </a:solidFill>
                <a:effectLst>
                  <a:outerShdw sx="1000" sy="1000">
                    <a:srgbClr val="000000"/>
                  </a:outerShdw>
                </a:effectLst>
                <a:latin typeface="Arial" panose="020B0604020202020204" pitchFamily="34" charset="0"/>
                <a:ea typeface="ＭＳ Ｐゴシック" pitchFamily="-111" charset="-128"/>
                <a:cs typeface="Arial" panose="020B0604020202020204" pitchFamily="34" charset="0"/>
              </a:rPr>
              <a:t>operation started in 2010 </a:t>
            </a:r>
            <a:r>
              <a:rPr lang="en-GB" sz="2000" kern="0" dirty="0">
                <a:solidFill>
                  <a:schemeClr val="accent4"/>
                </a:solidFill>
                <a:effectLst>
                  <a:outerShdw sx="1000" sy="1000">
                    <a:srgbClr val="000000"/>
                  </a:outerShdw>
                </a:effectLst>
                <a:latin typeface="Arial" panose="020B0604020202020204" pitchFamily="34" charset="0"/>
                <a:ea typeface="ＭＳ Ｐゴシック" pitchFamily="-111" charset="-128"/>
                <a:cs typeface="Arial" panose="020B0604020202020204" pitchFamily="34" charset="0"/>
                <a:sym typeface="Wingdings"/>
              </a:rPr>
              <a:t> exploration of new energy frontier </a:t>
            </a:r>
            <a:endParaRPr lang="en-GB" sz="2000" kern="0" dirty="0">
              <a:solidFill>
                <a:schemeClr val="accent4"/>
              </a:solidFill>
              <a:effectLst>
                <a:outerShdw sx="1000" sy="1000">
                  <a:srgbClr val="000000"/>
                </a:outerShdw>
              </a:effectLst>
              <a:latin typeface="Arial" panose="020B0604020202020204" pitchFamily="34" charset="0"/>
              <a:ea typeface="ＭＳ Ｐゴシック" pitchFamily="-111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81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3118463" y="7082248"/>
            <a:ext cx="876464" cy="284985"/>
          </a:xfrm>
        </p:spPr>
        <p:txBody>
          <a:bodyPr/>
          <a:lstStyle/>
          <a:p>
            <a:pPr algn="r">
              <a:defRPr/>
            </a:pPr>
            <a:fld id="{C53E681F-4B57-FF4A-8AA2-B91E69C126AC}" type="slidenum">
              <a:rPr lang="en-US" sz="1600">
                <a:solidFill>
                  <a:srgbClr val="000000"/>
                </a:solidFill>
                <a:latin typeface="Times New Roman"/>
              </a:rPr>
              <a:pPr algn="r">
                <a:defRPr/>
              </a:pPr>
              <a:t>12</a:t>
            </a:fld>
            <a:endParaRPr lang="en-US" sz="160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" name="Picture 4"/>
          <p:cNvPicPr preferRelativeResize="0"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761"/>
          <a:stretch/>
        </p:blipFill>
        <p:spPr bwMode="auto">
          <a:xfrm>
            <a:off x="9724" y="-1"/>
            <a:ext cx="12213144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20181" y="3584141"/>
            <a:ext cx="7426359" cy="32112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667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Accelerator:</a:t>
            </a:r>
          </a:p>
          <a:p>
            <a:pPr marL="380990" indent="-380990"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1232 high-tech superconducting magnets </a:t>
            </a:r>
          </a:p>
          <a:p>
            <a:pPr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      </a:t>
            </a:r>
            <a:r>
              <a:rPr lang="en-US" sz="19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(built by Alstom, </a:t>
            </a:r>
            <a:r>
              <a:rPr lang="en-US" sz="1900" dirty="0" err="1">
                <a:solidFill>
                  <a:srgbClr val="001279"/>
                </a:solidFill>
                <a:latin typeface="Arial" charset="0"/>
                <a:ea typeface="Arial" charset="0"/>
                <a:cs typeface="Arial" charset="0"/>
              </a:rPr>
              <a:t>Ansaldo</a:t>
            </a:r>
            <a:r>
              <a:rPr lang="en-US" sz="1900" dirty="0">
                <a:solidFill>
                  <a:srgbClr val="001279"/>
                </a:solidFill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n-US" sz="19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Babcock-</a:t>
            </a:r>
            <a:r>
              <a:rPr lang="en-US" sz="1900" dirty="0" err="1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Noell</a:t>
            </a:r>
            <a:r>
              <a:rPr lang="en-US" sz="19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380990" indent="-380990"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magnet operation temperature: 1.9 K (-271 </a:t>
            </a:r>
            <a:r>
              <a:rPr lang="en-US" sz="2000" baseline="30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C)  </a:t>
            </a:r>
          </a:p>
          <a:p>
            <a:pPr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 LHC is one of </a:t>
            </a: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coldest places in the universe</a:t>
            </a:r>
          </a:p>
          <a:p>
            <a:pPr marL="380990" indent="-380990">
              <a:spcBef>
                <a:spcPct val="20000"/>
              </a:spcBef>
              <a:buSzPct val="120000"/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number of protons per beam: 200000 billions </a:t>
            </a:r>
          </a:p>
          <a:p>
            <a:pPr marL="380990" indent="-380990">
              <a:spcBef>
                <a:spcPct val="20000"/>
              </a:spcBef>
              <a:buSzPct val="120000"/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number of turns of the 27 km ring per second: 11000</a:t>
            </a:r>
          </a:p>
          <a:p>
            <a:pPr marL="380990" indent="-380990">
              <a:spcBef>
                <a:spcPct val="20000"/>
              </a:spcBef>
              <a:buSzPct val="120000"/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number of beam-beam collisions per second: 40 millions</a:t>
            </a:r>
          </a:p>
          <a:p>
            <a:pPr marL="380990" indent="-380990">
              <a:spcBef>
                <a:spcPct val="20000"/>
              </a:spcBef>
              <a:buSzPct val="120000"/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collision “temperature”: 10</a:t>
            </a:r>
            <a:r>
              <a:rPr lang="en-US" sz="2000" baseline="30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16</a:t>
            </a: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 K </a:t>
            </a:r>
          </a:p>
        </p:txBody>
      </p:sp>
    </p:spTree>
    <p:extLst>
      <p:ext uri="{BB962C8B-B14F-4D97-AF65-F5344CB8AC3E}">
        <p14:creationId xmlns:p14="http://schemas.microsoft.com/office/powerpoint/2010/main" val="188172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" y="-1064945"/>
            <a:ext cx="12192001" cy="7944703"/>
            <a:chOff x="0" y="0"/>
            <a:chExt cx="7918296" cy="5159818"/>
          </a:xfrm>
        </p:grpSpPr>
        <p:pic>
          <p:nvPicPr>
            <p:cNvPr id="3" name="Picture 2" descr="Barrel Toroid 4 Nov 0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18296" cy="5159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Oval 3"/>
            <p:cNvSpPr/>
            <p:nvPr/>
          </p:nvSpPr>
          <p:spPr bwMode="auto">
            <a:xfrm>
              <a:off x="3445673" y="3645024"/>
              <a:ext cx="864096" cy="1008112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33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2871019" y="2959509"/>
              <a:ext cx="755406" cy="511277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133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570200" y="3554532"/>
            <a:ext cx="5621801" cy="3272755"/>
          </a:xfrm>
          <a:prstGeom prst="rect">
            <a:avLst/>
          </a:prstGeom>
          <a:solidFill>
            <a:schemeClr val="bg1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667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Detectors:</a:t>
            </a:r>
          </a:p>
          <a:p>
            <a:pPr marL="380990" indent="-380990"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size of ATLAS: ~ half Notre Dame cathedral</a:t>
            </a:r>
          </a:p>
          <a:p>
            <a:pPr marL="380990" indent="-380990"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weight of CMS experiment: 13000 tons (more than Eiffel Tour)</a:t>
            </a:r>
          </a:p>
          <a:p>
            <a:pPr marL="380990" indent="-380990"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number of detector sensitive elements: </a:t>
            </a:r>
          </a:p>
          <a:p>
            <a:pPr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      ~100 millions</a:t>
            </a:r>
          </a:p>
          <a:p>
            <a:pPr marL="380990" indent="-380990"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cables needed to bring signals from detector to control room: 3000 km </a:t>
            </a:r>
          </a:p>
          <a:p>
            <a:pPr marL="380990" indent="-380990">
              <a:buFont typeface="Wingdings" charset="2"/>
              <a:buChar char="q"/>
              <a:defRPr/>
            </a:pPr>
            <a:r>
              <a:rPr lang="en-US" sz="2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data in 1 year per experiment: &gt;10 PB (20 million DVD; more than YouTube, Twitter)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2C0470-861C-2A46-B9CE-C91571750335}"/>
              </a:ext>
            </a:extLst>
          </p:cNvPr>
          <p:cNvSpPr txBox="1"/>
          <p:nvPr/>
        </p:nvSpPr>
        <p:spPr>
          <a:xfrm>
            <a:off x="1715924" y="-471982"/>
            <a:ext cx="328352" cy="451464"/>
          </a:xfrm>
          <a:prstGeom prst="rect">
            <a:avLst/>
          </a:prstGeom>
          <a:noFill/>
        </p:spPr>
        <p:txBody>
          <a:bodyPr wrap="none" lIns="162556" tIns="81277" rIns="162556" bIns="81277" rtlCol="0">
            <a:spAutoFit/>
          </a:bodyPr>
          <a:lstStyle/>
          <a:p>
            <a:endParaRPr lang="en-US" sz="1867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79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061" r="8784" b="30569"/>
          <a:stretch/>
        </p:blipFill>
        <p:spPr>
          <a:xfrm>
            <a:off x="158972" y="611023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30" y="7677"/>
            <a:ext cx="12177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latin typeface="Helvetica"/>
                <a:ea typeface="ＭＳ Ｐゴシック" charset="-128"/>
                <a:cs typeface="ＭＳ Ｐゴシック" charset="-128"/>
              </a:rPr>
              <a:t>Discovery in 2012 </a:t>
            </a:r>
            <a:r>
              <a:rPr lang="en-US" sz="3200" dirty="0">
                <a:solidFill>
                  <a:srgbClr val="FFFFFF"/>
                </a:solidFill>
                <a:latin typeface="Helvetica"/>
                <a:ea typeface="ＭＳ Ｐゴシック" charset="-128"/>
                <a:cs typeface="ＭＳ Ｐゴシック" charset="-128"/>
                <a:sym typeface="Wingdings"/>
              </a:rPr>
              <a:t> </a:t>
            </a:r>
            <a:r>
              <a:rPr lang="en-US" sz="3200" dirty="0">
                <a:solidFill>
                  <a:srgbClr val="FFFFFF"/>
                </a:solidFill>
                <a:latin typeface="Helvetica"/>
                <a:ea typeface="ＭＳ Ｐゴシック" charset="-128"/>
                <a:cs typeface="ＭＳ Ｐゴシック" charset="-128"/>
              </a:rPr>
              <a:t>Nobel Prize in Physics in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3348" y="5017476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3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800" dirty="0">
                <a:solidFill>
                  <a:srgbClr val="FFFFFF"/>
                </a:solidFill>
                <a:latin typeface="Helvetica"/>
                <a:ea typeface="ＭＳ Ｐゴシック" charset="-128"/>
                <a:cs typeface="ＭＳ Ｐゴシック" charset="-128"/>
              </a:rPr>
              <a:t>The Nobel Prize in Physics 2013 was awarded jointly to François Englert and Peter W. Higgs </a:t>
            </a:r>
            <a:r>
              <a:rPr lang="en-US" sz="1800" i="1" dirty="0">
                <a:solidFill>
                  <a:srgbClr val="FFFFFF"/>
                </a:solidFill>
                <a:latin typeface="Helvetica"/>
                <a:ea typeface="ＭＳ Ｐゴシック" charset="-128"/>
                <a:cs typeface="ＭＳ Ｐゴシック" charset="-128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Helvetica"/>
                <a:ea typeface="ＭＳ Ｐゴシック" charset="-128"/>
                <a:cs typeface="ＭＳ Ｐゴシック" charset="-128"/>
              </a:rPr>
              <a:t>confirmed through the discovery of the predicted fundamental particle, by the ATLAS and CMS experiments at CERN's Large Hadron Collider”.</a:t>
            </a:r>
            <a:endParaRPr lang="en-US" sz="1800" dirty="0">
              <a:solidFill>
                <a:srgbClr val="00FF00"/>
              </a:solidFill>
              <a:latin typeface="Helvetica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" name="Picture 1"/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0617" y="571661"/>
            <a:ext cx="1371600" cy="137160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8126362" y="1540993"/>
            <a:ext cx="3927550" cy="2563282"/>
            <a:chOff x="5426717" y="393881"/>
            <a:chExt cx="2945663" cy="1922462"/>
          </a:xfrm>
        </p:grpSpPr>
        <p:grpSp>
          <p:nvGrpSpPr>
            <p:cNvPr id="8" name="Group 39"/>
            <p:cNvGrpSpPr>
              <a:grpSpLocks noChangeAspect="1"/>
            </p:cNvGrpSpPr>
            <p:nvPr/>
          </p:nvGrpSpPr>
          <p:grpSpPr bwMode="auto">
            <a:xfrm>
              <a:off x="6309336" y="393881"/>
              <a:ext cx="1381518" cy="1199533"/>
              <a:chOff x="4024" y="2976"/>
              <a:chExt cx="1103" cy="958"/>
            </a:xfrm>
          </p:grpSpPr>
          <p:sp>
            <p:nvSpPr>
              <p:cNvPr id="10" name="Rectangle 40"/>
              <p:cNvSpPr>
                <a:spLocks noChangeAspect="1" noChangeArrowheads="1"/>
              </p:cNvSpPr>
              <p:nvPr/>
            </p:nvSpPr>
            <p:spPr bwMode="auto">
              <a:xfrm>
                <a:off x="4024" y="2976"/>
                <a:ext cx="1103" cy="95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Helvetica"/>
                </a:endParaRPr>
              </a:p>
            </p:txBody>
          </p:sp>
          <p:pic>
            <p:nvPicPr>
              <p:cNvPr id="11" name="Picture 41" descr="atom1"/>
              <p:cNvPicPr preferRelativeResize="0"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4" y="3010"/>
                <a:ext cx="836" cy="8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" name="Text Box 38"/>
            <p:cNvSpPr txBox="1">
              <a:spLocks noChangeArrowheads="1"/>
            </p:cNvSpPr>
            <p:nvPr/>
          </p:nvSpPr>
          <p:spPr bwMode="auto">
            <a:xfrm>
              <a:off x="5426717" y="1693095"/>
              <a:ext cx="2945663" cy="623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</a:rPr>
                <a:t>Note: a world without the Higgs boson</a:t>
              </a:r>
            </a:p>
            <a:p>
              <a:pPr>
                <a:defRPr/>
              </a:pPr>
              <a:r>
                <a:rPr lang="en-US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</a:rPr>
                <a:t>would </a:t>
              </a:r>
              <a:r>
                <a:rPr lang="en-US" altLang="ja-JP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</a:rPr>
                <a:t>be very </a:t>
              </a:r>
              <a:r>
                <a:rPr lang="en-US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</a:rPr>
                <a:t>strange.  </a:t>
              </a:r>
              <a:r>
                <a:rPr lang="en-US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  <a:sym typeface="Wingdings"/>
                </a:rPr>
                <a:t>Atoms would</a:t>
              </a:r>
              <a:r>
                <a:rPr lang="en-US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</a:rPr>
                <a:t> not </a:t>
              </a:r>
            </a:p>
            <a:p>
              <a:pPr>
                <a:defRPr/>
              </a:pPr>
              <a:r>
                <a:rPr lang="en-US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</a:rPr>
                <a:t>exist </a:t>
              </a:r>
              <a:r>
                <a:rPr lang="en-US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  <a:sym typeface="Wingdings"/>
                </a:rPr>
                <a:t></a:t>
              </a:r>
              <a:r>
                <a:rPr lang="en-US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</a:rPr>
                <a:t> universe would be very different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6691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074400" y="8737600"/>
            <a:ext cx="1117600" cy="4064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990575" indent="-380990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523962" indent="-304792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2133547" indent="-304792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743131" indent="-304792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3352716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3962301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4571886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5181470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>
              <a:defRPr/>
            </a:pPr>
            <a:fld id="{5FF015E9-F0B2-8E44-B126-52BBEB2DC907}" type="slidenum">
              <a:rPr lang="en-US" sz="1600">
                <a:solidFill>
                  <a:srgbClr val="000000"/>
                </a:solidFill>
              </a:rPr>
              <a:pPr algn="r">
                <a:defRPr/>
              </a:pPr>
              <a:t>15</a:t>
            </a:fld>
            <a:endParaRPr lang="en-US" sz="1600">
              <a:solidFill>
                <a:srgbClr val="000000"/>
              </a:solidFill>
            </a:endParaRPr>
          </a:p>
        </p:txBody>
      </p:sp>
      <p:pic>
        <p:nvPicPr>
          <p:cNvPr id="9" name="Picture 21">
            <a:extLst>
              <a:ext uri="{FF2B5EF4-FFF2-40B4-BE49-F238E27FC236}">
                <a16:creationId xmlns:a16="http://schemas.microsoft.com/office/drawing/2014/main" id="{9B33F30A-4A12-C948-AE91-8103943C5FAA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702" y="3127027"/>
            <a:ext cx="5898028" cy="3700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8ACA67-BF5F-8A46-B56D-4CFBAD61FF8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0"/>
          <a:stretch/>
        </p:blipFill>
        <p:spPr>
          <a:xfrm>
            <a:off x="7250967" y="3050528"/>
            <a:ext cx="3751680" cy="41247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70CFA2-B042-5148-80E7-1759608493C9}"/>
              </a:ext>
            </a:extLst>
          </p:cNvPr>
          <p:cNvSpPr txBox="1"/>
          <p:nvPr/>
        </p:nvSpPr>
        <p:spPr>
          <a:xfrm>
            <a:off x="2873829" y="270214"/>
            <a:ext cx="6468437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accelerator after the LHC ?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FDF34F-53B2-FD41-AE42-3609DC63584A}"/>
              </a:ext>
            </a:extLst>
          </p:cNvPr>
          <p:cNvSpPr txBox="1"/>
          <p:nvPr/>
        </p:nvSpPr>
        <p:spPr>
          <a:xfrm>
            <a:off x="149551" y="2719276"/>
            <a:ext cx="5898323" cy="42056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CLIC: </a:t>
            </a:r>
            <a:r>
              <a:rPr lang="en-US" sz="2133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133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2133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133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 linear collider 11 km 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50 km tunnel</a:t>
            </a:r>
            <a:endParaRPr lang="en-US" sz="213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B3489-D305-E44B-AC2F-396A36C3209E}"/>
              </a:ext>
            </a:extLst>
          </p:cNvPr>
          <p:cNvSpPr txBox="1"/>
          <p:nvPr/>
        </p:nvSpPr>
        <p:spPr>
          <a:xfrm>
            <a:off x="7251032" y="1997604"/>
            <a:ext cx="3737810" cy="1103563"/>
          </a:xfrm>
          <a:prstGeom prst="rect">
            <a:avLst/>
          </a:prstGeom>
          <a:solidFill>
            <a:schemeClr val="accent1"/>
          </a:solidFill>
        </p:spPr>
        <p:txBody>
          <a:bodyPr wrap="square" tIns="72000" rIns="0" rtlCol="0">
            <a:spAutoFit/>
          </a:bodyPr>
          <a:lstStyle/>
          <a:p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FCC: Future Circular Collider: 100 km ring for </a:t>
            </a:r>
            <a:r>
              <a:rPr lang="en-US" sz="2133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133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2133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133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133" dirty="0">
                <a:latin typeface="Arial" panose="020B0604020202020204" pitchFamily="34" charset="0"/>
                <a:cs typeface="Arial" panose="020B0604020202020204" pitchFamily="34" charset="0"/>
              </a:rPr>
              <a:t>and proton-proton collisions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9EF8DE-6FBD-6244-9EC6-A62D917A413F}"/>
              </a:ext>
            </a:extLst>
          </p:cNvPr>
          <p:cNvSpPr txBox="1"/>
          <p:nvPr/>
        </p:nvSpPr>
        <p:spPr>
          <a:xfrm>
            <a:off x="1007877" y="1249465"/>
            <a:ext cx="1086327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options for future, more powerful colliders being studied and the needed, advanced technologies being developed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C6F31F-26A0-8A45-9CC4-C63DC70E19CA}"/>
              </a:ext>
            </a:extLst>
          </p:cNvPr>
          <p:cNvSpPr txBox="1"/>
          <p:nvPr/>
        </p:nvSpPr>
        <p:spPr>
          <a:xfrm rot="-900000">
            <a:off x="1143603" y="4901570"/>
            <a:ext cx="338746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Competition with Japan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44FB25-3754-AA43-82EC-0583728F8326}"/>
              </a:ext>
            </a:extLst>
          </p:cNvPr>
          <p:cNvSpPr txBox="1"/>
          <p:nvPr/>
        </p:nvSpPr>
        <p:spPr>
          <a:xfrm rot="-900000">
            <a:off x="7341193" y="4502900"/>
            <a:ext cx="335380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Competition with China</a:t>
            </a:r>
          </a:p>
        </p:txBody>
      </p:sp>
    </p:spTree>
    <p:extLst>
      <p:ext uri="{BB962C8B-B14F-4D97-AF65-F5344CB8AC3E}">
        <p14:creationId xmlns:p14="http://schemas.microsoft.com/office/powerpoint/2010/main" val="110769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09187" y="4783266"/>
            <a:ext cx="11342872" cy="1984945"/>
            <a:chOff x="-77999" y="3562437"/>
            <a:chExt cx="8507154" cy="1488709"/>
          </a:xfrm>
        </p:grpSpPr>
        <p:pic>
          <p:nvPicPr>
            <p:cNvPr id="6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77999" y="3603346"/>
              <a:ext cx="2463800" cy="1447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7" name="Left-Right Arrow 6"/>
            <p:cNvSpPr/>
            <p:nvPr/>
          </p:nvSpPr>
          <p:spPr bwMode="auto">
            <a:xfrm>
              <a:off x="3806169" y="3821828"/>
              <a:ext cx="658813" cy="395287"/>
            </a:xfrm>
            <a:prstGeom prst="leftRightArrow">
              <a:avLst/>
            </a:prstGeom>
            <a:solidFill>
              <a:srgbClr val="000090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8" name="TextBox 30"/>
            <p:cNvSpPr txBox="1">
              <a:spLocks noChangeArrowheads="1"/>
            </p:cNvSpPr>
            <p:nvPr/>
          </p:nvSpPr>
          <p:spPr bwMode="auto">
            <a:xfrm>
              <a:off x="4545933" y="3837121"/>
              <a:ext cx="960840" cy="346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GB" sz="2400" dirty="0">
                  <a:solidFill>
                    <a:schemeClr val="accent5"/>
                  </a:solidFill>
                  <a:latin typeface="Arial" charset="0"/>
                  <a:ea typeface="Arial" charset="0"/>
                  <a:cs typeface="Arial" charset="0"/>
                </a:rPr>
                <a:t>Imaging</a:t>
              </a:r>
            </a:p>
          </p:txBody>
        </p:sp>
        <p:pic>
          <p:nvPicPr>
            <p:cNvPr id="9" name="Picture 1032" descr="PET_Alzheimer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44209" y="3562437"/>
              <a:ext cx="1984946" cy="148870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10" name="TextBox 33"/>
            <p:cNvSpPr txBox="1">
              <a:spLocks noChangeArrowheads="1"/>
            </p:cNvSpPr>
            <p:nvPr/>
          </p:nvSpPr>
          <p:spPr bwMode="auto">
            <a:xfrm>
              <a:off x="2710816" y="4347230"/>
              <a:ext cx="3342011" cy="62324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GB" dirty="0">
                  <a:solidFill>
                    <a:schemeClr val="accent4"/>
                  </a:solidFill>
                  <a:latin typeface="Arial" charset="0"/>
                  <a:ea typeface="Arial" charset="0"/>
                  <a:cs typeface="Arial" charset="0"/>
                </a:rPr>
                <a:t>e.g. PET scanner (based on CERN technology) is main cancer diagnostic technique since 2000</a:t>
              </a:r>
            </a:p>
            <a:p>
              <a:pPr>
                <a:defRPr/>
              </a:pPr>
              <a:r>
                <a:rPr lang="en-GB" dirty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(great contributions from Portugal!) </a:t>
              </a:r>
            </a:p>
          </p:txBody>
        </p:sp>
      </p:grpSp>
      <p:sp>
        <p:nvSpPr>
          <p:cNvPr id="11" name="Text Box 27"/>
          <p:cNvSpPr txBox="1">
            <a:spLocks noChangeArrowheads="1"/>
          </p:cNvSpPr>
          <p:nvPr/>
        </p:nvSpPr>
        <p:spPr bwMode="auto">
          <a:xfrm>
            <a:off x="0" y="167719"/>
            <a:ext cx="12191999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Complex, high-tech instruments needed in particle physics </a:t>
            </a:r>
            <a:r>
              <a:rPr lang="en-US" sz="2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</a:t>
            </a:r>
            <a:r>
              <a:rPr lang="en-US" sz="2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  <a:sym typeface="Symbol" charset="0"/>
              </a:rPr>
              <a:t> </a:t>
            </a:r>
            <a:r>
              <a:rPr lang="en-US" sz="2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cutting-edge technologies developed at CERN and collaborating Institutes </a:t>
            </a:r>
            <a:r>
              <a:rPr lang="en-US" sz="2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25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transferred to society</a:t>
            </a:r>
          </a:p>
        </p:txBody>
      </p:sp>
      <p:sp>
        <p:nvSpPr>
          <p:cNvPr id="12" name="Rectangle 41"/>
          <p:cNvSpPr>
            <a:spLocks noChangeArrowheads="1"/>
          </p:cNvSpPr>
          <p:nvPr/>
        </p:nvSpPr>
        <p:spPr bwMode="auto">
          <a:xfrm>
            <a:off x="352345" y="1228982"/>
            <a:ext cx="11492919" cy="9543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Examples of applications: medical imaging, cancer therapy, solar panels, material science, airport scanners, cargo screening, food sterilization, nuclear waste transmutation, analysis of historical relics, etc. etc.  … not to mention the WEB …</a:t>
            </a:r>
          </a:p>
        </p:txBody>
      </p:sp>
      <p:pic>
        <p:nvPicPr>
          <p:cNvPr id="13" name="Picture 2" descr="Capture-003924we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2382" y="2283026"/>
            <a:ext cx="2363419" cy="16247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 bwMode="auto">
          <a:xfrm>
            <a:off x="382382" y="4016986"/>
            <a:ext cx="11380445" cy="6669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Particle accelerators: ~30’000 worldwide, of which  ~17’000 used for medical applications</a:t>
            </a:r>
          </a:p>
          <a:p>
            <a:pPr>
              <a:defRPr/>
            </a:pPr>
            <a:r>
              <a:rPr lang="en-US" sz="1800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E.g. Hadron Therapy: &gt; 50000 patients treated in Europe  (14 facilities for protons, two for Carbon ions)</a:t>
            </a: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3063453" y="2450154"/>
            <a:ext cx="24056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Hadron Therapy</a:t>
            </a:r>
          </a:p>
        </p:txBody>
      </p:sp>
      <p:sp>
        <p:nvSpPr>
          <p:cNvPr id="16" name="Left-Right Arrow 15"/>
          <p:cNvSpPr/>
          <p:nvPr/>
        </p:nvSpPr>
        <p:spPr bwMode="auto">
          <a:xfrm>
            <a:off x="3694254" y="3000476"/>
            <a:ext cx="878417" cy="529167"/>
          </a:xfrm>
          <a:prstGeom prst="leftRightArrow">
            <a:avLst/>
          </a:prstGeom>
          <a:solidFill>
            <a:srgbClr val="000090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en-US" sz="3200">
              <a:solidFill>
                <a:prstClr val="black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17" name="Group 1"/>
          <p:cNvGrpSpPr>
            <a:grpSpLocks/>
          </p:cNvGrpSpPr>
          <p:nvPr/>
        </p:nvGrpSpPr>
        <p:grpSpPr bwMode="auto">
          <a:xfrm>
            <a:off x="6124366" y="2283026"/>
            <a:ext cx="5638461" cy="1624740"/>
            <a:chOff x="3424078" y="3051040"/>
            <a:chExt cx="4228787" cy="1219255"/>
          </a:xfrm>
        </p:grpSpPr>
        <p:pic>
          <p:nvPicPr>
            <p:cNvPr id="18" name="Picture 41" descr="Screen shot 2011-04-17 at 23.47.59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991" y="3051041"/>
              <a:ext cx="1178837" cy="1143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2" descr="Screen shot 2011-04-17 at 23.48.11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3051040"/>
              <a:ext cx="1136649" cy="1143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3424078" y="3051040"/>
              <a:ext cx="1630625" cy="1219255"/>
              <a:chOff x="3347511" y="2438400"/>
              <a:chExt cx="1630602" cy="1219200"/>
            </a:xfrm>
          </p:grpSpPr>
          <p:grpSp>
            <p:nvGrpSpPr>
              <p:cNvPr id="23" name="Group 43"/>
              <p:cNvGrpSpPr>
                <a:grpSpLocks/>
              </p:cNvGrpSpPr>
              <p:nvPr/>
            </p:nvGrpSpPr>
            <p:grpSpPr bwMode="auto"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25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6" name="Rectangle 25"/>
                <p:cNvSpPr/>
                <p:nvPr/>
              </p:nvSpPr>
              <p:spPr>
                <a:xfrm>
                  <a:off x="7314657" y="2209518"/>
                  <a:ext cx="990572" cy="500498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GB" sz="1867" dirty="0">
                      <a:solidFill>
                        <a:srgbClr val="FFFF00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  <a:latin typeface="Times New Roman"/>
                    </a:rPr>
                    <a:t>Tumour Target</a:t>
                  </a:r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>
                <a:off x="3347511" y="3048323"/>
                <a:ext cx="620586" cy="37712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333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Times New Roman"/>
                  </a:rPr>
                  <a:t>Protons</a:t>
                </a:r>
              </a:p>
              <a:p>
                <a:pPr>
                  <a:defRPr/>
                </a:pPr>
                <a:r>
                  <a:rPr lang="en-GB" sz="1333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Times New Roman"/>
                  </a:rPr>
                  <a:t>light ions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 bwMode="auto">
            <a:xfrm>
              <a:off x="5486212" y="3965965"/>
              <a:ext cx="497966" cy="2540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Times New Roman"/>
                </a:rPr>
                <a:t>X-ray</a:t>
              </a: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6616496" y="3948493"/>
              <a:ext cx="601359" cy="2540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Times New Roman"/>
                </a:rPr>
                <a:t>protons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5864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1ACE07B-AC5B-0245-B646-80D7E8EEDC47}"/>
              </a:ext>
            </a:extLst>
          </p:cNvPr>
          <p:cNvSpPr txBox="1"/>
          <p:nvPr/>
        </p:nvSpPr>
        <p:spPr>
          <a:xfrm>
            <a:off x="3019246" y="224287"/>
            <a:ext cx="5439310" cy="492443"/>
          </a:xfrm>
          <a:prstGeom prst="rect">
            <a:avLst/>
          </a:prstGeom>
          <a:gradFill flip="none" rotWithShape="1">
            <a:gsLst>
              <a:gs pos="0">
                <a:srgbClr val="FFD579">
                  <a:tint val="66000"/>
                  <a:satMod val="160000"/>
                </a:srgbClr>
              </a:gs>
              <a:gs pos="50000">
                <a:srgbClr val="FFD579">
                  <a:tint val="44500"/>
                  <a:satMod val="160000"/>
                </a:srgbClr>
              </a:gs>
              <a:gs pos="100000">
                <a:srgbClr val="FFD579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Plans for proton therapy in Portugal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F62AC53-85E4-584C-93D5-3869C9A01FE3}"/>
              </a:ext>
            </a:extLst>
          </p:cNvPr>
          <p:cNvGrpSpPr/>
          <p:nvPr/>
        </p:nvGrpSpPr>
        <p:grpSpPr>
          <a:xfrm>
            <a:off x="62963" y="1624645"/>
            <a:ext cx="12116682" cy="3200400"/>
            <a:chOff x="62963" y="1279585"/>
            <a:chExt cx="12116682" cy="32004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64D12B6-A476-8344-BEBB-49C1811390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63" y="1279585"/>
              <a:ext cx="4276898" cy="32004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3DFB1BF-5628-F24E-A77C-C02FD0F3E7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09" r="2377"/>
            <a:stretch/>
          </p:blipFill>
          <p:spPr>
            <a:xfrm>
              <a:off x="7909397" y="1279585"/>
              <a:ext cx="4270248" cy="3200400"/>
            </a:xfrm>
            <a:prstGeom prst="rect">
              <a:avLst/>
            </a:prstGeom>
          </p:spPr>
        </p:pic>
        <p:sp>
          <p:nvSpPr>
            <p:cNvPr id="6" name="Text Box 2">
              <a:extLst>
                <a:ext uri="{FF2B5EF4-FFF2-40B4-BE49-F238E27FC236}">
                  <a16:creationId xmlns:a16="http://schemas.microsoft.com/office/drawing/2014/main" id="{C6A6BA4A-EFE0-CE4A-8D26-B389AE959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9861" y="1800044"/>
              <a:ext cx="3682703" cy="1477321"/>
            </a:xfrm>
            <a:prstGeom prst="rect">
              <a:avLst/>
            </a:prstGeom>
            <a:gradFill flip="none" rotWithShape="1">
              <a:gsLst>
                <a:gs pos="0">
                  <a:srgbClr val="FFD579">
                    <a:tint val="66000"/>
                    <a:satMod val="160000"/>
                  </a:srgbClr>
                </a:gs>
                <a:gs pos="50000">
                  <a:srgbClr val="FFD579">
                    <a:tint val="44500"/>
                    <a:satMod val="160000"/>
                  </a:srgbClr>
                </a:gs>
                <a:gs pos="100000">
                  <a:srgbClr val="FFD579">
                    <a:tint val="23500"/>
                    <a:satMod val="160000"/>
                  </a:srgbClr>
                </a:gs>
              </a:gsLst>
              <a:lin ang="13500000" scaled="1"/>
              <a:tileRect/>
            </a:gradFill>
            <a:ln>
              <a:noFill/>
            </a:ln>
            <a:effectLst/>
            <a:extLst/>
          </p:spPr>
          <p:txBody>
            <a:bodyPr wrap="square" lIns="91433" tIns="45717" rIns="91433" bIns="45717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Aft>
                  <a:spcPct val="0"/>
                </a:spcAft>
              </a:pPr>
              <a:r>
                <a:rPr lang="en-US" altLang="en-US" sz="1800" dirty="0">
                  <a:solidFill>
                    <a:srgbClr val="000000"/>
                  </a:solidFill>
                </a:rPr>
                <a:t>Typical multi-room configurations units for proton therapy from IBA (Belgium, left) and Varian (US, right): 2-3 rooms for patients and 1 room for research. 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E7DEA5B-9BBC-5349-8A09-44E8E84DA9CD}"/>
              </a:ext>
            </a:extLst>
          </p:cNvPr>
          <p:cNvSpPr txBox="1"/>
          <p:nvPr/>
        </p:nvSpPr>
        <p:spPr>
          <a:xfrm>
            <a:off x="196313" y="5496461"/>
            <a:ext cx="11609460" cy="1015663"/>
          </a:xfrm>
          <a:prstGeom prst="rect">
            <a:avLst/>
          </a:prstGeom>
          <a:gradFill flip="none" rotWithShape="1">
            <a:gsLst>
              <a:gs pos="0">
                <a:srgbClr val="FFD579">
                  <a:tint val="66000"/>
                  <a:satMod val="160000"/>
                </a:srgbClr>
              </a:gs>
              <a:gs pos="50000">
                <a:srgbClr val="FFD579">
                  <a:tint val="44500"/>
                  <a:satMod val="160000"/>
                </a:srgbClr>
              </a:gs>
              <a:gs pos="100000">
                <a:srgbClr val="FFD579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Goal would be to treat ~ 700 patients/year initially.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First unit would be located at the Campus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Tecnológico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e Nuclear of Instituto Superior Técnico.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FCT is committed to fund a training program for physicians and researchers over the next five years. </a:t>
            </a:r>
          </a:p>
        </p:txBody>
      </p:sp>
    </p:spTree>
    <p:extLst>
      <p:ext uri="{BB962C8B-B14F-4D97-AF65-F5344CB8AC3E}">
        <p14:creationId xmlns:p14="http://schemas.microsoft.com/office/powerpoint/2010/main" val="333944245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7648" y="152400"/>
            <a:ext cx="6624736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  <a:effectLst>
                  <a:outerShdw blurRad="34925" dist="38100" dir="2700000" algn="tl" rotWithShape="0">
                    <a:srgbClr val="000000"/>
                  </a:outerShdw>
                </a:effectLst>
              </a:rPr>
              <a:t>Portugal and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4176" y="1487128"/>
            <a:ext cx="9915608" cy="5085928"/>
          </a:xfrm>
        </p:spPr>
        <p:txBody>
          <a:bodyPr/>
          <a:lstStyle/>
          <a:p>
            <a:pPr>
              <a:buClr>
                <a:srgbClr val="FFFF00"/>
              </a:buClr>
              <a:buFont typeface="Wingdings" charset="2"/>
              <a:buChar char="q"/>
            </a:pPr>
            <a:r>
              <a:rPr lang="en-US" sz="20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Portugal joined CERN as a Member State in 1986</a:t>
            </a:r>
          </a:p>
          <a:p>
            <a:pPr marL="0" indent="0">
              <a:buClr>
                <a:srgbClr val="FFFF00"/>
              </a:buClr>
              <a:buNone/>
            </a:pPr>
            <a:endParaRPr lang="en-US" sz="800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>
              <a:buClr>
                <a:srgbClr val="FFFF00"/>
              </a:buClr>
              <a:buFont typeface="Wingdings" charset="2"/>
              <a:buChar char="q"/>
            </a:pPr>
            <a:r>
              <a:rPr lang="en-US" sz="1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The Laboratório de Instrumentação e Física Experimental de Partículas (</a:t>
            </a: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LIP</a:t>
            </a:r>
            <a:r>
              <a:rPr lang="en-US" sz="1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) was created at the same time to carry out all activities related to experimental particle physics, involving researchers coming from universities as well as LIP’s own scientific staff</a:t>
            </a:r>
          </a:p>
          <a:p>
            <a:pPr marL="0" indent="0">
              <a:buClr>
                <a:srgbClr val="FFFF00"/>
              </a:buClr>
              <a:buNone/>
            </a:pPr>
            <a:endParaRPr lang="en-US" sz="8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>
              <a:buClr>
                <a:srgbClr val="FFFF00"/>
              </a:buClr>
              <a:buFont typeface="Wingdings" charset="2"/>
              <a:buChar char="q"/>
            </a:pPr>
            <a:r>
              <a:rPr lang="en-US" sz="1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Strong participation in </a:t>
            </a: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LHC</a:t>
            </a:r>
            <a:r>
              <a:rPr lang="en-US" sz="1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en-US" sz="1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(ATLAS, CMS) </a:t>
            </a:r>
            <a:r>
              <a:rPr lang="en-US" sz="1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and </a:t>
            </a: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other experiments </a:t>
            </a:r>
            <a:r>
              <a:rPr lang="en-US" sz="1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(CLOUD, COMPASS, ISOLDE, nTOF)</a:t>
            </a:r>
            <a:r>
              <a:rPr lang="en-US" sz="1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and strong partner in the </a:t>
            </a: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GRID</a:t>
            </a:r>
          </a:p>
          <a:p>
            <a:pPr marL="0" indent="0">
              <a:buClr>
                <a:srgbClr val="FFFF00"/>
              </a:buClr>
              <a:buNone/>
            </a:pPr>
            <a:endParaRPr lang="en-US" sz="800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>
              <a:buClr>
                <a:srgbClr val="FFFF00"/>
              </a:buClr>
              <a:buFont typeface="Wingdings" charset="2"/>
              <a:buChar char="q"/>
            </a:pPr>
            <a:r>
              <a:rPr lang="en-US" sz="1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Strong participation in </a:t>
            </a: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R&amp;D programmes for medical application </a:t>
            </a:r>
            <a:r>
              <a:rPr lang="en-US" sz="1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(Clear PEM, PET consortium)</a:t>
            </a:r>
          </a:p>
          <a:p>
            <a:pPr marL="0" indent="0">
              <a:buClr>
                <a:srgbClr val="FFFF00"/>
              </a:buClr>
              <a:buNone/>
            </a:pPr>
            <a:endParaRPr lang="en-US" sz="8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>
              <a:buClr>
                <a:srgbClr val="FFFF00"/>
              </a:buClr>
              <a:buFont typeface="Wingdings" charset="2"/>
              <a:buChar char="q"/>
            </a:pP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Training/Education:</a:t>
            </a:r>
          </a:p>
          <a:p>
            <a:pPr lvl="1">
              <a:buClr>
                <a:srgbClr val="FFFF00"/>
              </a:buClr>
              <a:buFont typeface="Wingdings" charset="2"/>
              <a:buChar char="q"/>
            </a:pPr>
            <a:r>
              <a:rPr lang="en-US" sz="1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Excellent example of engineer training programme</a:t>
            </a:r>
          </a:p>
          <a:p>
            <a:pPr lvl="1">
              <a:buClr>
                <a:srgbClr val="FFFF00"/>
              </a:buClr>
              <a:buFont typeface="Wingdings" charset="2"/>
              <a:buChar char="q"/>
            </a:pPr>
            <a:r>
              <a:rPr lang="en-US" sz="1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Very successful teacher training and outreach programmes</a:t>
            </a:r>
          </a:p>
          <a:p>
            <a:pPr marL="457200" lvl="1" indent="0">
              <a:buClr>
                <a:srgbClr val="FFFF00"/>
              </a:buClr>
              <a:buNone/>
            </a:pPr>
            <a:endParaRPr lang="en-US" sz="8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>
              <a:buClr>
                <a:srgbClr val="FFFF00"/>
              </a:buClr>
              <a:buFont typeface="Wingdings" charset="2"/>
              <a:buChar char="q"/>
            </a:pPr>
            <a:r>
              <a:rPr lang="en-US" sz="1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Very balanced approach between contributions at CERN and investments at home and </a:t>
            </a:r>
            <a:r>
              <a:rPr lang="en-GB" sz="1800" dirty="0">
                <a:solidFill>
                  <a:schemeClr val="accent1"/>
                </a:solidFill>
                <a:effectLst>
                  <a:outerShdw blurRad="254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very good industrial relations</a:t>
            </a:r>
          </a:p>
          <a:p>
            <a:pPr>
              <a:buClr>
                <a:srgbClr val="FFFF00"/>
              </a:buClr>
              <a:buFont typeface="Wingdings" charset="2"/>
              <a:buChar char="q"/>
            </a:pPr>
            <a:endParaRPr lang="en-US" sz="1800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2">
            <a:lum bright="99000" contrast="-100000"/>
          </a:blip>
          <a:stretch>
            <a:fillRect/>
          </a:stretch>
        </p:blipFill>
        <p:spPr>
          <a:xfrm>
            <a:off x="9768408" y="163542"/>
            <a:ext cx="757808" cy="745178"/>
          </a:xfrm>
          <a:prstGeom prst="rect">
            <a:avLst/>
          </a:prstGeom>
        </p:spPr>
      </p:pic>
      <p:pic>
        <p:nvPicPr>
          <p:cNvPr id="6" name="Picture 5" descr="po-lgfla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16" y="140974"/>
            <a:ext cx="1187624" cy="7917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6024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7648" y="116632"/>
            <a:ext cx="6624736" cy="864096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accent1"/>
                </a:solidFill>
                <a:effectLst>
                  <a:outerShdw blurRad="34925" dist="38100" dir="2700000" algn="tl" rotWithShape="0">
                    <a:srgbClr val="000000"/>
                  </a:outerShdw>
                </a:effectLst>
              </a:rPr>
              <a:t>Contributions to the ATLAS and CMS experiments at LHC</a:t>
            </a: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2">
            <a:lum bright="99000" contrast="-100000"/>
          </a:blip>
          <a:stretch>
            <a:fillRect/>
          </a:stretch>
        </p:blipFill>
        <p:spPr>
          <a:xfrm>
            <a:off x="9768408" y="163542"/>
            <a:ext cx="757808" cy="745178"/>
          </a:xfrm>
          <a:prstGeom prst="rect">
            <a:avLst/>
          </a:prstGeom>
        </p:spPr>
      </p:pic>
      <p:pic>
        <p:nvPicPr>
          <p:cNvPr id="6" name="Picture 5" descr="po-lgfla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16" y="140974"/>
            <a:ext cx="1187624" cy="7917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919536" y="1375319"/>
            <a:ext cx="29482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LIP is a member of ATLAS since 1992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01035" y="2060848"/>
            <a:ext cx="33123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Major role in the construction of the </a:t>
            </a:r>
            <a:r>
              <a:rPr lang="en-US" sz="16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TileCal Hadron Calorimeter </a:t>
            </a: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and </a:t>
            </a:r>
            <a:r>
              <a:rPr lang="en-US" sz="16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Trigger/Data Acquisition </a:t>
            </a: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system, in collaboration with industry and technology institutes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768" y="3429000"/>
            <a:ext cx="217067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3434630"/>
            <a:ext cx="2209800" cy="150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631504" y="4869160"/>
            <a:ext cx="2376264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9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Robot for fiber insertion. 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600 000 fibers inserted in Lisbon and later in Coimbra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007769" y="4869160"/>
            <a:ext cx="233997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charset="0"/>
                <a:ea typeface="ＭＳ Ｐゴシック" charset="0"/>
                <a:cs typeface="SimSun" charset="0"/>
              </a:defRPr>
            </a:lvl9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WLS optical fibers routing.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Fiber aluminization done in Lisbon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847528" y="5661248"/>
            <a:ext cx="37770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Detector Commissioning and Operation</a:t>
            </a:r>
          </a:p>
          <a:p>
            <a:pPr marL="0" lvl="1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Data analysis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12024" y="1352962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LIP is a member of CMS since 1992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84032" y="2060849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0"/>
              </a:rPr>
              <a:t>Major role in the construction of the </a:t>
            </a:r>
            <a:r>
              <a:rPr lang="en-US" sz="16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0"/>
              </a:rPr>
              <a:t>Trigger and Data Acquisition </a:t>
            </a: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0"/>
              </a:rPr>
              <a:t>of  the </a:t>
            </a:r>
            <a:r>
              <a:rPr lang="en-US" sz="16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Helvetica"/>
                <a:ea typeface="ＭＳ Ｐゴシック" charset="-128"/>
                <a:cs typeface="ＭＳ Ｐゴシック" charset="0"/>
              </a:rPr>
              <a:t>Electromagnetic Calorimeter</a:t>
            </a: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Helvetica"/>
                <a:ea typeface="ＭＳ Ｐゴシック" charset="-128"/>
              </a:rPr>
              <a:t>, in collaboration with industry and technology institutes</a:t>
            </a:r>
            <a:endParaRPr lang="en-US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latin typeface="Helvetica"/>
              <a:ea typeface="ＭＳ Ｐゴシック" charset="-128"/>
              <a:cs typeface="ＭＳ Ｐゴシック" charset="0"/>
            </a:endParaRPr>
          </a:p>
        </p:txBody>
      </p:sp>
      <p:pic>
        <p:nvPicPr>
          <p:cNvPr id="24" name="Picture 6" descr="C:\Documents and Settings\varela\My Documents\CMS\ECAL Electronics\Photos\ODfinalIMG_139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0" y="3429000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303"/>
          <p:cNvSpPr txBox="1">
            <a:spLocks noChangeArrowheads="1"/>
          </p:cNvSpPr>
          <p:nvPr/>
        </p:nvSpPr>
        <p:spPr bwMode="auto">
          <a:xfrm>
            <a:off x="6720408" y="5229201"/>
            <a:ext cx="3048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Calibri" charset="0"/>
              </a:rPr>
              <a:t>ECAL Trigger/DAQ hardware: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Calibri" charset="0"/>
              </a:rPr>
              <a:t>18 Crates; 240 Modules; 1200 Mezzanines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Calibri" charset="0"/>
              </a:rPr>
              <a:t>3000 optical links; 2500 electrical links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456040" y="5949280"/>
            <a:ext cx="377709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Detector Commissioning and Operation</a:t>
            </a:r>
          </a:p>
          <a:p>
            <a:pPr marL="0" lvl="1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Data analysis</a:t>
            </a:r>
          </a:p>
        </p:txBody>
      </p:sp>
      <p:pic>
        <p:nvPicPr>
          <p:cNvPr id="20" name="Picture 9" descr="CMS-Colo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763866" y="1268760"/>
            <a:ext cx="762350" cy="762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3408751-D31E-174F-BE14-534824321E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8746" y="1412777"/>
            <a:ext cx="1338018" cy="55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79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>
            <a:extLst>
              <a:ext uri="{FF2B5EF4-FFF2-40B4-BE49-F238E27FC236}">
                <a16:creationId xmlns:a16="http://schemas.microsoft.com/office/drawing/2014/main" id="{7DC519FA-C00B-874F-B00A-3BB9185D2DA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36" y="2800933"/>
            <a:ext cx="5175389" cy="3450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074400" y="8737600"/>
            <a:ext cx="1117600" cy="4064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990575" indent="-380990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523962" indent="-304792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2133547" indent="-304792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743131" indent="-304792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3352716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3962301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4571886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5181470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5658B878-7339-F44F-83C8-0CF541DA4C04}" type="slidenum">
              <a:rPr lang="en-US" sz="160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0" y="103795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2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CERN : the </a:t>
            </a:r>
            <a:r>
              <a:rPr lang="en-US" altLang="ja-JP" sz="32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largest particle physics laboratory in the world</a:t>
            </a:r>
            <a:endParaRPr lang="en-US" sz="32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  <a:sym typeface="Symbol" charset="0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536160" y="6124575"/>
            <a:ext cx="5174829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WEB@30 celebration, 12 March 2019 at CERN, </a:t>
            </a:r>
            <a:br>
              <a:rPr lang="en-US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with T. Berners-Lee, former CERN staff member</a:t>
            </a:r>
          </a:p>
        </p:txBody>
      </p: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6096360" y="2802934"/>
            <a:ext cx="5614384" cy="3675328"/>
            <a:chOff x="2923" y="2436"/>
            <a:chExt cx="2757" cy="1837"/>
          </a:xfrm>
        </p:grpSpPr>
        <p:pic>
          <p:nvPicPr>
            <p:cNvPr id="9" name="Picture 13" descr="921008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3" y="2436"/>
              <a:ext cx="2757" cy="1837"/>
            </a:xfrm>
            <a:prstGeom prst="rect">
              <a:avLst/>
            </a:prstGeom>
            <a:noFill/>
            <a:ln w="9525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3166" y="3914"/>
              <a:ext cx="779" cy="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Carlo Rubbia,</a:t>
              </a:r>
            </a:p>
            <a:p>
              <a:pPr>
                <a:defRPr/>
              </a:pPr>
              <a:r>
                <a:rPr lang="en-US" sz="14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Nobel prize, 1984</a:t>
              </a:r>
            </a:p>
          </p:txBody>
        </p:sp>
        <p:sp>
          <p:nvSpPr>
            <p:cNvPr id="11" name="Text Box 17"/>
            <p:cNvSpPr txBox="1">
              <a:spLocks noChangeArrowheads="1"/>
            </p:cNvSpPr>
            <p:nvPr/>
          </p:nvSpPr>
          <p:spPr bwMode="auto">
            <a:xfrm>
              <a:off x="4901" y="3914"/>
              <a:ext cx="779" cy="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George </a:t>
              </a:r>
              <a:r>
                <a:rPr lang="en-US" sz="1400" dirty="0" err="1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Charpak</a:t>
              </a:r>
              <a:r>
                <a:rPr lang="en-US" sz="14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,</a:t>
              </a:r>
            </a:p>
            <a:p>
              <a:pPr>
                <a:defRPr/>
              </a:pPr>
              <a:r>
                <a:rPr lang="en-US" sz="14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Nobel prize, 1992</a:t>
              </a: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3999" y="2570"/>
              <a:ext cx="779" cy="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Samuel Ting,</a:t>
              </a:r>
            </a:p>
            <a:p>
              <a:pPr>
                <a:defRPr/>
              </a:pPr>
              <a:r>
                <a:rPr lang="en-US" sz="14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Nobel prize, 1976</a:t>
              </a:r>
            </a:p>
          </p:txBody>
        </p:sp>
      </p:grp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417829" y="1010122"/>
            <a:ext cx="11879067" cy="170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/>
          <a:lstStyle>
            <a:lvl1pPr marL="357188" indent="-3571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marL="476239" indent="-476239">
              <a:defRPr/>
            </a:pPr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Mission: </a:t>
            </a: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science: fundamental research in particle physics </a:t>
            </a:r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18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discoveries (e.g. Higgs boson 2012)</a:t>
            </a:r>
            <a:endParaRPr lang="en-GB" sz="1800" dirty="0">
              <a:solidFill>
                <a:schemeClr val="accent5"/>
              </a:solidFill>
              <a:latin typeface="Arial" charset="0"/>
              <a:ea typeface="Arial" charset="0"/>
              <a:cs typeface="Arial" charset="0"/>
            </a:endParaRP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technology and innovation </a:t>
            </a:r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</a:t>
            </a:r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transferred to society </a:t>
            </a:r>
            <a:r>
              <a:rPr lang="en-US" sz="18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(e.g. the World Wide Web, medical applications)</a:t>
            </a: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training and education </a:t>
            </a:r>
          </a:p>
          <a:p>
            <a:pPr marL="457189" indent="-457189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bringing the world together: ~ 18000 scientists,  &gt; 110 nationalities</a:t>
            </a:r>
            <a:endParaRPr lang="en-GB" sz="2000" dirty="0">
              <a:solidFill>
                <a:schemeClr val="accent5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805D72-9D8E-C940-AE5F-700434BEB771}"/>
              </a:ext>
            </a:extLst>
          </p:cNvPr>
          <p:cNvSpPr txBox="1"/>
          <p:nvPr/>
        </p:nvSpPr>
        <p:spPr>
          <a:xfrm>
            <a:off x="2878667" y="806926"/>
            <a:ext cx="5726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Intergovernmental </a:t>
            </a:r>
            <a:r>
              <a:rPr lang="en-US" sz="2000" dirty="0" err="1">
                <a:solidFill>
                  <a:srgbClr val="FFFF00"/>
                </a:solidFill>
              </a:rPr>
              <a:t>organisation</a:t>
            </a:r>
            <a:r>
              <a:rPr lang="en-US" sz="2000" dirty="0">
                <a:solidFill>
                  <a:srgbClr val="FFFF00"/>
                </a:solidFill>
              </a:rPr>
              <a:t> based in Geneva</a:t>
            </a:r>
          </a:p>
        </p:txBody>
      </p:sp>
    </p:spTree>
    <p:extLst>
      <p:ext uri="{BB962C8B-B14F-4D97-AF65-F5344CB8AC3E}">
        <p14:creationId xmlns:p14="http://schemas.microsoft.com/office/powerpoint/2010/main" val="2519330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447800" y="388"/>
            <a:ext cx="9170437" cy="6877828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52400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Accelerating Science and Innovation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1549400" y="3284985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You!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180" y="5608266"/>
            <a:ext cx="1043597" cy="104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49706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FD0DC6-77AF-DA46-B543-046717B01904}"/>
              </a:ext>
            </a:extLst>
          </p:cNvPr>
          <p:cNvSpPr txBox="1"/>
          <p:nvPr/>
        </p:nvSpPr>
        <p:spPr>
          <a:xfrm>
            <a:off x="2521974" y="2639961"/>
            <a:ext cx="5109091" cy="156966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9600" dirty="0"/>
              <a:t>EXTRAS</a:t>
            </a:r>
          </a:p>
        </p:txBody>
      </p:sp>
    </p:spTree>
    <p:extLst>
      <p:ext uri="{BB962C8B-B14F-4D97-AF65-F5344CB8AC3E}">
        <p14:creationId xmlns:p14="http://schemas.microsoft.com/office/powerpoint/2010/main" val="13598692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11074400" y="8737600"/>
            <a:ext cx="1117600" cy="4064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990575" indent="-380990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523962" indent="-304792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2133547" indent="-304792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743131" indent="-304792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3352716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3962301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4571886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5181470" indent="-304792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5FF015E9-F0B2-8E44-B126-52BBEB2DC907}" type="slidenum">
              <a:rPr lang="en-US" sz="1600">
                <a:solidFill>
                  <a:schemeClr val="tx2"/>
                </a:solidFill>
              </a:rPr>
              <a:pPr/>
              <a:t>22</a:t>
            </a:fld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" y="423814"/>
            <a:ext cx="1219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 b="1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LHC built to address outstanding questions in fundamental physics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643391" y="1549379"/>
            <a:ext cx="906530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What is the origin of the masses of the elementary particles </a:t>
            </a:r>
          </a:p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(quarks, electrons, … ) ? </a:t>
            </a:r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 r</a:t>
            </a:r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elated to the Higgs boson                 </a:t>
            </a:r>
          </a:p>
          <a:p>
            <a:endParaRPr lang="en-US" sz="240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95% of the universe is unknown (dark): e.g. 25% of dark matter </a:t>
            </a:r>
          </a:p>
          <a:p>
            <a:endParaRPr lang="en-US" sz="240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Why is there so little antimatter in the universe ?</a:t>
            </a:r>
          </a:p>
          <a:p>
            <a:endParaRPr lang="en-US" sz="240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What are the features of the primordial plasma permeating the </a:t>
            </a:r>
          </a:p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universe ~10 </a:t>
            </a:r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  <a:sym typeface="Symbol" charset="0"/>
              </a:rPr>
              <a:t></a:t>
            </a:r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s after the Big Bang ? </a:t>
            </a:r>
          </a:p>
          <a:p>
            <a:endParaRPr lang="en-US" sz="2400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Are there other forces in addition to the known four ?</a:t>
            </a:r>
          </a:p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US" sz="24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Etc. etc.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8CEF8A9-47E4-1D4A-A35A-A6B57E9917AB}"/>
              </a:ext>
            </a:extLst>
          </p:cNvPr>
          <p:cNvGrpSpPr/>
          <p:nvPr/>
        </p:nvGrpSpPr>
        <p:grpSpPr>
          <a:xfrm>
            <a:off x="711235" y="1314621"/>
            <a:ext cx="10349064" cy="1344149"/>
            <a:chOff x="839572" y="1274516"/>
            <a:chExt cx="10349064" cy="1344149"/>
          </a:xfrm>
        </p:grpSpPr>
        <p:sp>
          <p:nvSpPr>
            <p:cNvPr id="7" name="Oval 6"/>
            <p:cNvSpPr/>
            <p:nvPr/>
          </p:nvSpPr>
          <p:spPr bwMode="auto">
            <a:xfrm>
              <a:off x="839572" y="1274516"/>
              <a:ext cx="10349064" cy="1344149"/>
            </a:xfrm>
            <a:prstGeom prst="ellipse">
              <a:avLst/>
            </a:prstGeom>
            <a:noFill/>
            <a:ln w="762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133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F9E83A3-8CAB-5E40-BA55-25F021C65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66492" y="1812758"/>
              <a:ext cx="332540" cy="3746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192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7" b="8032"/>
          <a:stretch/>
        </p:blipFill>
        <p:spPr>
          <a:xfrm>
            <a:off x="0" y="1"/>
            <a:ext cx="12192000" cy="69513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0086" y="137633"/>
            <a:ext cx="9731828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defRPr/>
            </a:pPr>
            <a:r>
              <a:rPr lang="en-GB" sz="3200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CERN was founded in 1954: 12 European States</a:t>
            </a:r>
          </a:p>
          <a:p>
            <a:pPr eaLnBrk="1" hangingPunct="1">
              <a:defRPr/>
            </a:pPr>
            <a:r>
              <a:rPr lang="en-GB" sz="3200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Today: 23 Member States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36457" y="1291073"/>
            <a:ext cx="7078743" cy="3478859"/>
          </a:xfrm>
          <a:prstGeom prst="rect">
            <a:avLst/>
          </a:prstGeom>
          <a:solidFill>
            <a:srgbClr val="000090">
              <a:alpha val="70000"/>
            </a:srgbClr>
          </a:soli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14297">
              <a:lnSpc>
                <a:spcPct val="90000"/>
              </a:lnSpc>
              <a:buSzPct val="65000"/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23 </a:t>
            </a: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Member States: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Austria,</a:t>
            </a: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Belgium</a:t>
            </a:r>
            <a:r>
              <a:rPr lang="en-GB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, Bulgaria</a:t>
            </a: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, Czech Republic, Denmark, Finland, France, Germany, Greece, Hungary, </a:t>
            </a:r>
            <a:r>
              <a:rPr lang="en-GB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Israel,</a:t>
            </a: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Italy, the </a:t>
            </a: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Netherlands, Norway, Poland, </a:t>
            </a:r>
            <a:r>
              <a: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Portugal</a:t>
            </a: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, Romania, </a:t>
            </a:r>
            <a:r>
              <a:rPr lang="en-GB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Serbia, </a:t>
            </a: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Slovakia, Spain, Sweden, Switzerland and the </a:t>
            </a:r>
            <a:r>
              <a:rPr lang="en-GB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United Kingdom </a:t>
            </a:r>
          </a:p>
          <a:p>
            <a:pPr marL="114297">
              <a:lnSpc>
                <a:spcPct val="90000"/>
              </a:lnSpc>
              <a:spcBef>
                <a:spcPts val="500"/>
              </a:spcBef>
              <a:buSzPct val="65000"/>
              <a:defRPr/>
            </a:pPr>
            <a:r>
              <a:rPr lang="en-GB" sz="32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r>
              <a:rPr lang="en-GB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Associate Member States:  </a:t>
            </a:r>
            <a:r>
              <a:rPr lang="en-GB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Croatia, Cyprus, India, Lithuania, Pakistan, Slovenia, Turkey, Ukraine  </a:t>
            </a:r>
          </a:p>
          <a:p>
            <a:pPr marL="114297">
              <a:lnSpc>
                <a:spcPct val="90000"/>
              </a:lnSpc>
              <a:spcBef>
                <a:spcPts val="500"/>
              </a:spcBef>
              <a:buSzPct val="65000"/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6 </a:t>
            </a: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Observers to Council: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Japan, </a:t>
            </a:r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Russian Federation, USA</a:t>
            </a:r>
            <a:r>
              <a:rPr lang="en-GB" sz="2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,</a:t>
            </a:r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EU, JINR/</a:t>
            </a:r>
            <a:r>
              <a:rPr lang="en-GB" sz="2000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Dubna</a:t>
            </a:r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UNESCO</a:t>
            </a:r>
          </a:p>
          <a:p>
            <a:pPr marL="114297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2133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6837" y="5216915"/>
            <a:ext cx="12156929" cy="1608432"/>
          </a:xfrm>
          <a:prstGeom prst="rect">
            <a:avLst/>
          </a:prstGeom>
          <a:solidFill>
            <a:srgbClr val="000090">
              <a:alpha val="70000"/>
            </a:srgbClr>
          </a:soli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 anchorCtr="0">
            <a:prstTxWarp prst="textNoShape">
              <a:avLst/>
            </a:prstTxWarp>
          </a:bodyPr>
          <a:lstStyle/>
          <a:p>
            <a:pPr marL="228594" indent="-228594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267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~ 2600 staff, ~4400 in total on payroll</a:t>
            </a:r>
          </a:p>
          <a:p>
            <a:pPr marL="228594" indent="-228594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267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~ 13600 users from all over the world </a:t>
            </a:r>
          </a:p>
          <a:p>
            <a:r>
              <a:rPr lang="en-GB" sz="2267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Budget (2019) ~1200 MCHF </a:t>
            </a:r>
            <a:r>
              <a:rPr lang="en-GB" sz="200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GB" sz="2000" u="sng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on average</a:t>
            </a:r>
            <a:r>
              <a:rPr lang="en-GB" sz="200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: ~ </a:t>
            </a:r>
            <a:r>
              <a:rPr lang="en-GB" sz="200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  <a:sym typeface="Wingdings"/>
              </a:rPr>
              <a:t>1 cappuccino/year per European citizen)</a:t>
            </a:r>
            <a:r>
              <a:rPr lang="en-GB" sz="2000" dirty="0">
                <a:solidFill>
                  <a:prstClr val="white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: </a:t>
            </a:r>
          </a:p>
          <a:p>
            <a:pPr>
              <a:buFontTx/>
              <a:buNone/>
            </a:pPr>
            <a:r>
              <a:rPr lang="en-GB" sz="22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</a:t>
            </a:r>
            <a:r>
              <a:rPr lang="en-GB" sz="22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Member States contribute in proportion </a:t>
            </a:r>
            <a:r>
              <a:rPr lang="en-US" sz="2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their income: </a:t>
            </a:r>
            <a:r>
              <a:rPr lang="en-US" sz="22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Portugal: 1.1% (~ 12.5 MCHF/year)</a:t>
            </a:r>
          </a:p>
        </p:txBody>
      </p:sp>
    </p:spTree>
    <p:extLst>
      <p:ext uri="{BB962C8B-B14F-4D97-AF65-F5344CB8AC3E}">
        <p14:creationId xmlns:p14="http://schemas.microsoft.com/office/powerpoint/2010/main" val="180936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E98A88-DB9D-8147-983E-280472486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801" y="0"/>
            <a:ext cx="10038398" cy="6889846"/>
          </a:xfrm>
          <a:prstGeom prst="rect">
            <a:avLst/>
          </a:prstGeom>
        </p:spPr>
      </p:pic>
      <p:sp>
        <p:nvSpPr>
          <p:cNvPr id="4" name="Oval 8">
            <a:extLst>
              <a:ext uri="{FF2B5EF4-FFF2-40B4-BE49-F238E27FC236}">
                <a16:creationId xmlns:a16="http://schemas.microsoft.com/office/drawing/2014/main" id="{998ED796-E9FD-C846-9C1E-BBADB9939FEA}"/>
              </a:ext>
            </a:extLst>
          </p:cNvPr>
          <p:cNvSpPr/>
          <p:nvPr/>
        </p:nvSpPr>
        <p:spPr bwMode="auto">
          <a:xfrm>
            <a:off x="1105461" y="3486688"/>
            <a:ext cx="1537968" cy="256328"/>
          </a:xfrm>
          <a:prstGeom prst="ellipse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grpSp>
        <p:nvGrpSpPr>
          <p:cNvPr id="8" name="Grouper 1">
            <a:extLst>
              <a:ext uri="{FF2B5EF4-FFF2-40B4-BE49-F238E27FC236}">
                <a16:creationId xmlns:a16="http://schemas.microsoft.com/office/drawing/2014/main" id="{6167FCAF-E744-8D4B-B713-1A7BE7AB1A16}"/>
              </a:ext>
            </a:extLst>
          </p:cNvPr>
          <p:cNvGrpSpPr/>
          <p:nvPr/>
        </p:nvGrpSpPr>
        <p:grpSpPr>
          <a:xfrm>
            <a:off x="2779517" y="3376629"/>
            <a:ext cx="4174379" cy="440574"/>
            <a:chOff x="2051720" y="4077072"/>
            <a:chExt cx="4174379" cy="484632"/>
          </a:xfrm>
        </p:grpSpPr>
        <p:sp>
          <p:nvSpPr>
            <p:cNvPr id="9" name="Left Arrow 5">
              <a:extLst>
                <a:ext uri="{FF2B5EF4-FFF2-40B4-BE49-F238E27FC236}">
                  <a16:creationId xmlns:a16="http://schemas.microsoft.com/office/drawing/2014/main" id="{50550839-46D0-954E-94A8-F630F786F4F2}"/>
                </a:ext>
              </a:extLst>
            </p:cNvPr>
            <p:cNvSpPr/>
            <p:nvPr/>
          </p:nvSpPr>
          <p:spPr bwMode="auto">
            <a:xfrm>
              <a:off x="2051720" y="4077072"/>
              <a:ext cx="4174379" cy="484632"/>
            </a:xfrm>
            <a:prstGeom prst="leftArrow">
              <a:avLst/>
            </a:prstGeom>
            <a:solidFill>
              <a:srgbClr val="1A72C0"/>
            </a:solidFill>
            <a:ln w="9525" cap="flat" cmpd="sng" algn="ctr">
              <a:solidFill>
                <a:srgbClr val="1A72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0" name="TextBox 6">
              <a:extLst>
                <a:ext uri="{FF2B5EF4-FFF2-40B4-BE49-F238E27FC236}">
                  <a16:creationId xmlns:a16="http://schemas.microsoft.com/office/drawing/2014/main" id="{6F49F583-B7D6-2F48-970E-BE75B909DBBD}"/>
                </a:ext>
              </a:extLst>
            </p:cNvPr>
            <p:cNvSpPr txBox="1"/>
            <p:nvPr/>
          </p:nvSpPr>
          <p:spPr>
            <a:xfrm>
              <a:off x="2195736" y="4149080"/>
              <a:ext cx="3958355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CERN: 57 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staff</a:t>
              </a: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, 22 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fellows, 4 Doctoral Students</a:t>
              </a:r>
              <a:endParaRPr lang="en-GB" sz="14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642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46703" y="1079467"/>
          <a:ext cx="7872875" cy="5778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862955" y="2447036"/>
            <a:ext cx="2687999" cy="41036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121851" tIns="60925" rIns="121851" bIns="60925">
            <a:spAutoFit/>
          </a:bodyPr>
          <a:lstStyle/>
          <a:p>
            <a:pPr>
              <a:defRPr/>
            </a:pPr>
            <a:r>
              <a:rPr lang="en-US" sz="1867" dirty="0">
                <a:solidFill>
                  <a:srgbClr val="2074AC"/>
                </a:solidFill>
                <a:latin typeface="Arial" charset="0"/>
                <a:ea typeface="ＭＳ Ｐゴシック" pitchFamily="-112" charset="-128"/>
                <a:cs typeface="Arial" pitchFamily="34" charset="0"/>
                <a:sym typeface="Symbol"/>
              </a:rPr>
              <a:t>&gt; 30</a:t>
            </a:r>
            <a:r>
              <a:rPr lang="en-US" sz="1867" dirty="0">
                <a:solidFill>
                  <a:srgbClr val="2074AC"/>
                </a:solidFill>
                <a:latin typeface="Arial" charset="0"/>
                <a:ea typeface="ＭＳ Ｐゴシック" pitchFamily="-112" charset="-128"/>
                <a:cs typeface="Arial" pitchFamily="34" charset="0"/>
              </a:rPr>
              <a:t>00 PhD students </a:t>
            </a: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524000" y="128740"/>
            <a:ext cx="9550400" cy="574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851" tIns="60925" rIns="121851" bIns="60925">
            <a:spAutoFit/>
          </a:bodyPr>
          <a:lstStyle/>
          <a:p>
            <a:pPr algn="ctr">
              <a:defRPr/>
            </a:pPr>
            <a:r>
              <a:rPr lang="en-GB" sz="2933" dirty="0">
                <a:solidFill>
                  <a:schemeClr val="accent1"/>
                </a:solidFill>
                <a:latin typeface="Arial" charset="0"/>
                <a:ea typeface="ＭＳ Ｐゴシック" pitchFamily="-112" charset="-128"/>
                <a:cs typeface="Arial" pitchFamily="34" charset="0"/>
              </a:rPr>
              <a:t>Age distribution of scientists working at CERN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9614" y="1146454"/>
            <a:ext cx="527709" cy="461665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  <a:latin typeface="Arial" charset="0"/>
                <a:cs typeface="ＭＳ Ｐゴシック" charset="-128"/>
              </a:rPr>
              <a:t>27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8749" y="4760085"/>
            <a:ext cx="527709" cy="461665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70C0"/>
                </a:solidFill>
                <a:latin typeface="Arial" charset="0"/>
                <a:cs typeface="ＭＳ Ｐゴシック" charset="-128"/>
              </a:rPr>
              <a:t>65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8387745" y="1174043"/>
            <a:ext cx="3303363" cy="95425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5" rIns="91388" bIns="45695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867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~ 10% of the young people stay in particle physics</a:t>
            </a:r>
            <a:r>
              <a:rPr lang="en-US" altLang="en-US" sz="1867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867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where do the others go?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63834" y="1248184"/>
            <a:ext cx="3684022" cy="666977"/>
          </a:xfrm>
          <a:prstGeom prst="rect">
            <a:avLst/>
          </a:prstGeom>
          <a:solidFill>
            <a:srgbClr val="D5FED6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867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Female scientists: ~ 18% overall </a:t>
            </a:r>
            <a:endParaRPr lang="en-US" sz="1867" dirty="0">
              <a:solidFill>
                <a:prstClr val="black"/>
              </a:solidFill>
              <a:latin typeface="Arial" charset="0"/>
              <a:ea typeface="Arial" charset="0"/>
              <a:cs typeface="Arial" charset="0"/>
              <a:sym typeface="Wingdings"/>
            </a:endParaRPr>
          </a:p>
          <a:p>
            <a:pPr>
              <a:defRPr/>
            </a:pPr>
            <a:r>
              <a:rPr lang="en-US" sz="1867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They were ~ 8% in 1995.</a:t>
            </a:r>
            <a:endParaRPr lang="en-US" sz="1867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Picture 4" descr="NewCharts.pdf">
            <a:extLst>
              <a:ext uri="{FF2B5EF4-FFF2-40B4-BE49-F238E27FC236}">
                <a16:creationId xmlns:a16="http://schemas.microsoft.com/office/drawing/2014/main" id="{6D9588DC-E3A5-D14E-89E3-0DD14CFA5C2F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394" y="2502832"/>
            <a:ext cx="3571100" cy="406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53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Screen shot 2011-06-01 at 00.05.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141" y="5327115"/>
            <a:ext cx="2362201" cy="1439425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38100" dist="38100" dir="2700000">
              <a:srgbClr val="000000"/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1124141" y="4373008"/>
            <a:ext cx="2362201" cy="95410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Latin American School: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Ecuador 2015,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Mexico 2017,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ea typeface="ＭＳ Ｐゴシック" pitchFamily="-111" charset="-128"/>
                <a:cs typeface="Arial" charset="0"/>
              </a:rPr>
              <a:t>Argentina 2019</a:t>
            </a:r>
            <a:endParaRPr lang="en-US" sz="1400" dirty="0">
              <a:solidFill>
                <a:srgbClr val="00009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7" name="Picture 26" descr="kashi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219" y="2284919"/>
            <a:ext cx="2044028" cy="136268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8990105" y="1115368"/>
            <a:ext cx="2044028" cy="11695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Asia-Europe-Pacific School: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India 2014,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China 2016,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Vietnam 2018</a:t>
            </a:r>
          </a:p>
        </p:txBody>
      </p: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0" y="172868"/>
            <a:ext cx="1219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CERN education activities</a:t>
            </a:r>
          </a:p>
        </p:txBody>
      </p:sp>
      <p:pic>
        <p:nvPicPr>
          <p:cNvPr id="3" name="Picture 2" descr="africa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219" y="3866511"/>
            <a:ext cx="2044028" cy="290002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9013840" y="5596989"/>
            <a:ext cx="1414403" cy="11695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African School: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Ghana 2012,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Senegal 2014,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Rwanda 2016,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Namibia 2018</a:t>
            </a:r>
          </a:p>
        </p:txBody>
      </p:sp>
      <p:pic>
        <p:nvPicPr>
          <p:cNvPr id="20" name="Image 10">
            <a:extLst>
              <a:ext uri="{FF2B5EF4-FFF2-40B4-BE49-F238E27FC236}">
                <a16:creationId xmlns:a16="http://schemas.microsoft.com/office/drawing/2014/main" id="{C77749A7-5407-5F49-B1C2-DFF16F8608C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492"/>
          <a:stretch/>
        </p:blipFill>
        <p:spPr>
          <a:xfrm>
            <a:off x="4439816" y="4230588"/>
            <a:ext cx="3555238" cy="2566292"/>
          </a:xfrm>
          <a:prstGeom prst="rect">
            <a:avLst/>
          </a:prstGeom>
        </p:spPr>
      </p:pic>
      <p:sp>
        <p:nvSpPr>
          <p:cNvPr id="28" name="TextBox 8">
            <a:extLst>
              <a:ext uri="{FF2B5EF4-FFF2-40B4-BE49-F238E27FC236}">
                <a16:creationId xmlns:a16="http://schemas.microsoft.com/office/drawing/2014/main" id="{3A3B8366-F2B1-AD45-857B-34C7E6AD0D9F}"/>
              </a:ext>
            </a:extLst>
          </p:cNvPr>
          <p:cNvSpPr txBox="1"/>
          <p:nvPr/>
        </p:nvSpPr>
        <p:spPr>
          <a:xfrm>
            <a:off x="4440061" y="3846055"/>
            <a:ext cx="3555238" cy="5539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Teachers’ </a:t>
            </a:r>
            <a:r>
              <a:rPr lang="en-US" sz="1500" dirty="0" err="1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sz="15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 1998-2018: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total 12320 participants (Portugal: 453)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B56CA4-06B6-874D-B24E-DAD08BF1320F}"/>
              </a:ext>
            </a:extLst>
          </p:cNvPr>
          <p:cNvGrpSpPr/>
          <p:nvPr/>
        </p:nvGrpSpPr>
        <p:grpSpPr>
          <a:xfrm>
            <a:off x="4098527" y="1025195"/>
            <a:ext cx="4231086" cy="2480464"/>
            <a:chOff x="4430136" y="1156091"/>
            <a:chExt cx="3570773" cy="2093357"/>
          </a:xfrm>
        </p:grpSpPr>
        <p:sp>
          <p:nvSpPr>
            <p:cNvPr id="46094" name="TextBox 30"/>
            <p:cNvSpPr txBox="1">
              <a:spLocks noChangeArrowheads="1"/>
            </p:cNvSpPr>
            <p:nvPr/>
          </p:nvSpPr>
          <p:spPr bwMode="auto">
            <a:xfrm>
              <a:off x="4430136" y="2288394"/>
              <a:ext cx="3561813" cy="961054"/>
            </a:xfrm>
            <a:prstGeom prst="rect">
              <a:avLst/>
            </a:prstGeom>
            <a:solidFill>
              <a:srgbClr val="00009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dirty="0">
                  <a:solidFill>
                    <a:prstClr val="white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For young researchers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dirty="0">
                  <a:solidFill>
                    <a:prstClr val="white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For physics/engineering students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dirty="0">
                  <a:solidFill>
                    <a:prstClr val="white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For high school students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dirty="0">
                  <a:solidFill>
                    <a:prstClr val="white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For school teachers 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4915D54-8B7E-124B-BCD7-2CC1682998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1902" t="22498" r="4397" b="36095"/>
            <a:stretch/>
          </p:blipFill>
          <p:spPr>
            <a:xfrm>
              <a:off x="4454590" y="1156091"/>
              <a:ext cx="3546319" cy="1169551"/>
            </a:xfrm>
            <a:prstGeom prst="rect">
              <a:avLst/>
            </a:prstGeom>
          </p:spPr>
        </p:pic>
      </p:grpSp>
      <p:cxnSp>
        <p:nvCxnSpPr>
          <p:cNvPr id="11" name="Straight Arrow Connector 10"/>
          <p:cNvCxnSpPr>
            <a:cxnSpLocks/>
          </p:cNvCxnSpPr>
          <p:nvPr/>
        </p:nvCxnSpPr>
        <p:spPr bwMode="auto">
          <a:xfrm>
            <a:off x="6208761" y="3395279"/>
            <a:ext cx="0" cy="4321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4" name="Image 2" descr="logooutline.eps">
            <a:extLst>
              <a:ext uri="{FF2B5EF4-FFF2-40B4-BE49-F238E27FC236}">
                <a16:creationId xmlns:a16="http://schemas.microsoft.com/office/drawing/2014/main" id="{36F9F894-7477-3E4A-A598-13EAAF0F1C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86" y="6093003"/>
            <a:ext cx="657302" cy="65069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1BEF278-49D0-2B4D-A4AA-1394298DD5A2}"/>
              </a:ext>
            </a:extLst>
          </p:cNvPr>
          <p:cNvGrpSpPr/>
          <p:nvPr/>
        </p:nvGrpSpPr>
        <p:grpSpPr>
          <a:xfrm>
            <a:off x="1021846" y="976602"/>
            <a:ext cx="2038985" cy="3207070"/>
            <a:chOff x="1021846" y="976602"/>
            <a:chExt cx="2038985" cy="320707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F1910A5-C10F-C74D-9135-A4034573CE1E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846" y="1310932"/>
              <a:ext cx="2038985" cy="287274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64CB19E-22DF-A049-B616-EE60BAB5832B}"/>
                </a:ext>
              </a:extLst>
            </p:cNvPr>
            <p:cNvSpPr txBox="1"/>
            <p:nvPr/>
          </p:nvSpPr>
          <p:spPr>
            <a:xfrm>
              <a:off x="1045763" y="976602"/>
              <a:ext cx="1996919" cy="3077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dist="38100" sx="1000" sy="1000" algn="tl" rotWithShape="0">
                <a:prstClr val="black"/>
              </a:outerShdw>
            </a:effectLst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</a:rPr>
                <a:t>Europe/Russia School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A5E3B6E-EA12-E74F-A20F-39BDDF950E99}"/>
                </a:ext>
              </a:extLst>
            </p:cNvPr>
            <p:cNvSpPr/>
            <p:nvPr/>
          </p:nvSpPr>
          <p:spPr bwMode="auto">
            <a:xfrm>
              <a:off x="1124141" y="1960536"/>
              <a:ext cx="789900" cy="224725"/>
            </a:xfrm>
            <a:prstGeom prst="ellips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4525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Screen shot 2011-06-01 at 00.05.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141" y="5327115"/>
            <a:ext cx="2362201" cy="1439425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38100" dist="38100" dir="2700000">
              <a:srgbClr val="000000"/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1124141" y="4373008"/>
            <a:ext cx="2362201" cy="95410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Latin American School: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Ecuador 2015,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Mexico 2017,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ea typeface="ＭＳ Ｐゴシック" pitchFamily="-111" charset="-128"/>
                <a:cs typeface="Arial" charset="0"/>
              </a:rPr>
              <a:t>Argentina 2019</a:t>
            </a:r>
            <a:endParaRPr lang="en-US" sz="1400" dirty="0">
              <a:solidFill>
                <a:srgbClr val="00009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7" name="Picture 26" descr="kashi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219" y="2284919"/>
            <a:ext cx="2044028" cy="136268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8990105" y="1115368"/>
            <a:ext cx="2044028" cy="11695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Asia-Europe-Pacific School: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India 2014,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China 2016,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Vietnam 2018</a:t>
            </a:r>
          </a:p>
        </p:txBody>
      </p: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0" y="172868"/>
            <a:ext cx="1219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dirty="0">
                <a:solidFill>
                  <a:schemeClr val="accent5"/>
                </a:solidFill>
                <a:latin typeface="Arial" charset="0"/>
                <a:ea typeface="Arial" charset="0"/>
                <a:cs typeface="Arial" charset="0"/>
              </a:rPr>
              <a:t>CERN education activities</a:t>
            </a:r>
          </a:p>
        </p:txBody>
      </p:sp>
      <p:pic>
        <p:nvPicPr>
          <p:cNvPr id="3" name="Picture 2" descr="africa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219" y="3866511"/>
            <a:ext cx="2044028" cy="2900029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9013840" y="5596989"/>
            <a:ext cx="1414403" cy="11695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African School: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Ghana 2012,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Senegal 2014,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Rwanda 2016,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Namibia 2018</a:t>
            </a:r>
          </a:p>
        </p:txBody>
      </p:sp>
      <p:pic>
        <p:nvPicPr>
          <p:cNvPr id="20" name="Image 10">
            <a:extLst>
              <a:ext uri="{FF2B5EF4-FFF2-40B4-BE49-F238E27FC236}">
                <a16:creationId xmlns:a16="http://schemas.microsoft.com/office/drawing/2014/main" id="{C77749A7-5407-5F49-B1C2-DFF16F8608C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492"/>
          <a:stretch/>
        </p:blipFill>
        <p:spPr>
          <a:xfrm>
            <a:off x="4439816" y="4230588"/>
            <a:ext cx="3555238" cy="2566292"/>
          </a:xfrm>
          <a:prstGeom prst="rect">
            <a:avLst/>
          </a:prstGeom>
        </p:spPr>
      </p:pic>
      <p:sp>
        <p:nvSpPr>
          <p:cNvPr id="28" name="TextBox 8">
            <a:extLst>
              <a:ext uri="{FF2B5EF4-FFF2-40B4-BE49-F238E27FC236}">
                <a16:creationId xmlns:a16="http://schemas.microsoft.com/office/drawing/2014/main" id="{3A3B8366-F2B1-AD45-857B-34C7E6AD0D9F}"/>
              </a:ext>
            </a:extLst>
          </p:cNvPr>
          <p:cNvSpPr txBox="1"/>
          <p:nvPr/>
        </p:nvSpPr>
        <p:spPr>
          <a:xfrm>
            <a:off x="4440061" y="3846055"/>
            <a:ext cx="3555238" cy="5539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Teachers’ </a:t>
            </a:r>
            <a:r>
              <a:rPr lang="en-US" sz="1500" dirty="0" err="1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sz="15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 1998-2018: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total 12320 participants (Portugal: 453)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B56CA4-06B6-874D-B24E-DAD08BF1320F}"/>
              </a:ext>
            </a:extLst>
          </p:cNvPr>
          <p:cNvGrpSpPr/>
          <p:nvPr/>
        </p:nvGrpSpPr>
        <p:grpSpPr>
          <a:xfrm>
            <a:off x="4098527" y="1025195"/>
            <a:ext cx="4231086" cy="2480464"/>
            <a:chOff x="4430136" y="1156091"/>
            <a:chExt cx="3570773" cy="2093357"/>
          </a:xfrm>
        </p:grpSpPr>
        <p:sp>
          <p:nvSpPr>
            <p:cNvPr id="46094" name="TextBox 30"/>
            <p:cNvSpPr txBox="1">
              <a:spLocks noChangeArrowheads="1"/>
            </p:cNvSpPr>
            <p:nvPr/>
          </p:nvSpPr>
          <p:spPr bwMode="auto">
            <a:xfrm>
              <a:off x="4430136" y="2288394"/>
              <a:ext cx="3561813" cy="961054"/>
            </a:xfrm>
            <a:prstGeom prst="rect">
              <a:avLst/>
            </a:prstGeom>
            <a:solidFill>
              <a:srgbClr val="000090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dirty="0">
                  <a:solidFill>
                    <a:prstClr val="white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For young researchers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dirty="0">
                  <a:solidFill>
                    <a:prstClr val="white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For physics/engineering students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dirty="0">
                  <a:solidFill>
                    <a:prstClr val="white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For high school students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00" dirty="0">
                  <a:solidFill>
                    <a:prstClr val="white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For school teachers 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4915D54-8B7E-124B-BCD7-2CC1682998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1902" t="22498" r="4397" b="36095"/>
            <a:stretch/>
          </p:blipFill>
          <p:spPr>
            <a:xfrm>
              <a:off x="4454590" y="1156091"/>
              <a:ext cx="3546319" cy="1169551"/>
            </a:xfrm>
            <a:prstGeom prst="rect">
              <a:avLst/>
            </a:prstGeom>
          </p:spPr>
        </p:pic>
      </p:grpSp>
      <p:cxnSp>
        <p:nvCxnSpPr>
          <p:cNvPr id="11" name="Straight Arrow Connector 10"/>
          <p:cNvCxnSpPr>
            <a:cxnSpLocks/>
          </p:cNvCxnSpPr>
          <p:nvPr/>
        </p:nvCxnSpPr>
        <p:spPr bwMode="auto">
          <a:xfrm>
            <a:off x="6208761" y="3395279"/>
            <a:ext cx="0" cy="43215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4" name="Image 2" descr="logooutline.eps">
            <a:extLst>
              <a:ext uri="{FF2B5EF4-FFF2-40B4-BE49-F238E27FC236}">
                <a16:creationId xmlns:a16="http://schemas.microsoft.com/office/drawing/2014/main" id="{36F9F894-7477-3E4A-A598-13EAAF0F1C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86" y="6093003"/>
            <a:ext cx="657302" cy="65069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1BEF278-49D0-2B4D-A4AA-1394298DD5A2}"/>
              </a:ext>
            </a:extLst>
          </p:cNvPr>
          <p:cNvGrpSpPr/>
          <p:nvPr/>
        </p:nvGrpSpPr>
        <p:grpSpPr>
          <a:xfrm>
            <a:off x="1021846" y="976602"/>
            <a:ext cx="2038985" cy="3207070"/>
            <a:chOff x="1021846" y="976602"/>
            <a:chExt cx="2038985" cy="320707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F1910A5-C10F-C74D-9135-A4034573CE1E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846" y="1310932"/>
              <a:ext cx="2038985" cy="287274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64CB19E-22DF-A049-B616-EE60BAB5832B}"/>
                </a:ext>
              </a:extLst>
            </p:cNvPr>
            <p:cNvSpPr txBox="1"/>
            <p:nvPr/>
          </p:nvSpPr>
          <p:spPr>
            <a:xfrm>
              <a:off x="1045763" y="976602"/>
              <a:ext cx="1996919" cy="3077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dist="38100" sx="1000" sy="1000" algn="tl" rotWithShape="0">
                <a:prstClr val="black"/>
              </a:outerShdw>
            </a:effectLst>
          </p:spPr>
          <p:txBody>
            <a:bodyPr wrap="squar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 charset="0"/>
                  <a:ea typeface="Arial" charset="0"/>
                  <a:cs typeface="Arial" charset="0"/>
                </a:rPr>
                <a:t>Europe/Russia School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A5E3B6E-EA12-E74F-A20F-39BDDF950E99}"/>
                </a:ext>
              </a:extLst>
            </p:cNvPr>
            <p:cNvSpPr/>
            <p:nvPr/>
          </p:nvSpPr>
          <p:spPr bwMode="auto">
            <a:xfrm>
              <a:off x="1124141" y="1960536"/>
              <a:ext cx="789900" cy="224725"/>
            </a:xfrm>
            <a:prstGeom prst="ellips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7B2EB0F2-57E0-CE4F-8156-97DEDBA92B28}"/>
              </a:ext>
            </a:extLst>
          </p:cNvPr>
          <p:cNvSpPr txBox="1"/>
          <p:nvPr/>
        </p:nvSpPr>
        <p:spPr>
          <a:xfrm>
            <a:off x="268547" y="2384642"/>
            <a:ext cx="11634153" cy="13565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txBody>
          <a:bodyPr wrap="square" rtlCol="0">
            <a:noAutofit/>
          </a:bodyPr>
          <a:lstStyle/>
          <a:p>
            <a:r>
              <a:rPr lang="en-US" sz="48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And ~130000 visitors every year </a:t>
            </a:r>
            <a:r>
              <a:rPr lang="en-US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(300000 requests)</a:t>
            </a:r>
          </a:p>
          <a:p>
            <a:r>
              <a:rPr lang="en-GB" altLang="en-US" sz="2933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&gt; 60% are high-school students</a:t>
            </a:r>
            <a:r>
              <a:rPr lang="en-US" altLang="en-US" sz="2933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; </a:t>
            </a:r>
            <a:r>
              <a:rPr lang="en-GB" altLang="en-US" sz="2933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~ 80% come from &gt; 700 km away</a:t>
            </a:r>
          </a:p>
        </p:txBody>
      </p:sp>
    </p:spTree>
    <p:extLst>
      <p:ext uri="{BB962C8B-B14F-4D97-AF65-F5344CB8AC3E}">
        <p14:creationId xmlns:p14="http://schemas.microsoft.com/office/powerpoint/2010/main" val="1883282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28" y="2257908"/>
            <a:ext cx="5303837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73252" y="92589"/>
            <a:ext cx="409919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CERN Science Gateway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177170" y="808830"/>
            <a:ext cx="11839469" cy="10156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defTabSz="1219170"/>
            <a:r>
              <a:rPr lang="en-GB" altLang="en-US" sz="2000" dirty="0">
                <a:solidFill>
                  <a:srgbClr val="C00000"/>
                </a:solidFill>
                <a:ea typeface="ＭＳ Ｐゴシック" charset="-128"/>
                <a:cs typeface="ＭＳ Ｐゴシック" charset="-128"/>
              </a:rPr>
              <a:t>A new facility for education and outreach</a:t>
            </a:r>
            <a:r>
              <a:rPr lang="en-GB" alt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 targeting the general public of all ages. It will include  exhibitions, immersive spaces and laboratories for hands-on physics experiments for school children and students </a:t>
            </a:r>
            <a:r>
              <a:rPr lang="en-GB" altLang="en-US" sz="2000" dirty="0">
                <a:solidFill>
                  <a:srgbClr val="C00000"/>
                </a:solidFill>
                <a:ea typeface="ＭＳ Ｐゴシック" charset="-128"/>
                <a:cs typeface="ＭＳ Ｐゴシック" charset="-128"/>
              </a:rPr>
              <a:t>from 5 years up</a:t>
            </a:r>
            <a:r>
              <a:rPr lang="en-GB" alt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. Expect at least 300,000 visitors annually. 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51772" y="5394462"/>
            <a:ext cx="11964028" cy="132343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marL="380990" indent="-380990" defTabSz="1219170">
              <a:buFont typeface="Wingdings" charset="2"/>
              <a:buChar char="q"/>
            </a:pPr>
            <a:r>
              <a:rPr lang="en-GB" altLang="en-US" sz="2000" dirty="0">
                <a:solidFill>
                  <a:srgbClr val="C00000"/>
                </a:solidFill>
                <a:ea typeface="ＭＳ Ｐゴシック" charset="-128"/>
                <a:cs typeface="ＭＳ Ｐゴシック" charset="-128"/>
              </a:rPr>
              <a:t>It will be housed in an iconic building complex designed by architect Renzo Piano</a:t>
            </a:r>
          </a:p>
          <a:p>
            <a:pPr marL="380990" indent="-380990" defTabSz="1219170">
              <a:buFont typeface="Wingdings" charset="2"/>
              <a:buChar char="q"/>
            </a:pPr>
            <a:r>
              <a:rPr lang="en-GB" sz="2000" dirty="0">
                <a:solidFill>
                  <a:schemeClr val="tx1"/>
                </a:solidFill>
              </a:rPr>
              <a:t>Construction will start mid-2020 and will be completed end 2022</a:t>
            </a:r>
          </a:p>
          <a:p>
            <a:pPr marL="380990" indent="-380990" defTabSz="1219170">
              <a:buFont typeface="Wingdings" charset="2"/>
              <a:buChar char="q"/>
            </a:pPr>
            <a:r>
              <a:rPr lang="en-GB" sz="2000" dirty="0">
                <a:solidFill>
                  <a:srgbClr val="C00000"/>
                </a:solidFill>
              </a:rPr>
              <a:t>Total cost: ~ 79 MCHF to be entirely covered from external donations. </a:t>
            </a:r>
            <a:r>
              <a:rPr lang="en-GB" sz="2000" dirty="0">
                <a:solidFill>
                  <a:schemeClr val="tx1"/>
                </a:solidFill>
              </a:rPr>
              <a:t>67 MCHF secured so far.</a:t>
            </a:r>
            <a:endParaRPr lang="en-GB" sz="2000" dirty="0">
              <a:solidFill>
                <a:srgbClr val="C00000"/>
              </a:solidFill>
            </a:endParaRPr>
          </a:p>
          <a:p>
            <a:pPr marL="380990" indent="-380990" defTabSz="1219170">
              <a:buFont typeface="Wingdings" charset="2"/>
              <a:buChar char="q"/>
            </a:pPr>
            <a:r>
              <a:rPr lang="en-GB" sz="2000" dirty="0">
                <a:solidFill>
                  <a:schemeClr val="tx1"/>
                </a:solidFill>
              </a:rPr>
              <a:t>It will allow stronger collaboration with education and outreach initiatives in CERN’s Member States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7209536" y="2221391"/>
            <a:ext cx="2935637" cy="2919061"/>
            <a:chOff x="5407152" y="1776296"/>
            <a:chExt cx="2395438" cy="2381912"/>
          </a:xfrm>
        </p:grpSpPr>
        <p:pic>
          <p:nvPicPr>
            <p:cNvPr id="6" name="Picture 5"/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7152" y="1785412"/>
              <a:ext cx="2395438" cy="2260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9"/>
            <p:cNvSpPr/>
            <p:nvPr/>
          </p:nvSpPr>
          <p:spPr bwMode="auto">
            <a:xfrm rot="1380000">
              <a:off x="6343847" y="1776296"/>
              <a:ext cx="1142312" cy="2381912"/>
            </a:xfrm>
            <a:prstGeom prst="ellips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21920" tIns="60960" rIns="121920" bIns="6096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133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2817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074400" y="8587317"/>
            <a:ext cx="1117600" cy="4064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50574369" indent="-49964784"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609585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1219170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828754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2438339" eaLnBrk="0" fontAlgn="base" hangingPunct="0">
              <a:spcBef>
                <a:spcPct val="0"/>
              </a:spcBef>
              <a:spcAft>
                <a:spcPct val="0"/>
              </a:spcAft>
              <a:defRPr sz="2133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B527C21F-2090-BF42-8404-920CB5185643}" type="slidenum">
              <a:rPr lang="en-US" sz="160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 sz="1600">
              <a:solidFill>
                <a:srgbClr val="000000"/>
              </a:solidFill>
            </a:endParaRPr>
          </a:p>
        </p:txBody>
      </p:sp>
      <p:sp>
        <p:nvSpPr>
          <p:cNvPr id="23" name="Text Box 1026"/>
          <p:cNvSpPr txBox="1">
            <a:spLocks noChangeArrowheads="1"/>
          </p:cNvSpPr>
          <p:nvPr/>
        </p:nvSpPr>
        <p:spPr bwMode="auto">
          <a:xfrm>
            <a:off x="0" y="148525"/>
            <a:ext cx="12192000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4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CERN</a:t>
            </a:r>
            <a:r>
              <a:rPr lang="ja-JP" altLang="en-US" sz="4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’</a:t>
            </a:r>
            <a:r>
              <a:rPr lang="en-US" sz="4000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 primary mission is SCIENCE</a:t>
            </a:r>
            <a:endParaRPr lang="en-US" sz="400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 Box 1027"/>
          <p:cNvSpPr txBox="1">
            <a:spLocks noChangeArrowheads="1"/>
          </p:cNvSpPr>
          <p:nvPr/>
        </p:nvSpPr>
        <p:spPr bwMode="auto">
          <a:xfrm>
            <a:off x="154334" y="1309655"/>
            <a:ext cx="11636415" cy="7487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133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Study the elementary particles </a:t>
            </a:r>
            <a:r>
              <a:rPr lang="en-US" sz="2133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(e.g. the building blocks of matter: electrons and quarks)</a:t>
            </a:r>
            <a:r>
              <a:rPr lang="en-US" sz="2133" dirty="0">
                <a:solidFill>
                  <a:srgbClr val="B2B2B2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>
              <a:defRPr/>
            </a:pPr>
            <a:r>
              <a:rPr lang="en-US" sz="2133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and the forces that control their </a:t>
            </a:r>
            <a:r>
              <a:rPr lang="en-US" sz="2133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behaviour</a:t>
            </a:r>
            <a:r>
              <a:rPr lang="en-US" sz="2133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at the most fundamental level</a:t>
            </a:r>
          </a:p>
        </p:txBody>
      </p:sp>
      <p:grpSp>
        <p:nvGrpSpPr>
          <p:cNvPr id="25" name="Group 1040"/>
          <p:cNvGrpSpPr>
            <a:grpSpLocks/>
          </p:cNvGrpSpPr>
          <p:nvPr/>
        </p:nvGrpSpPr>
        <p:grpSpPr bwMode="auto">
          <a:xfrm>
            <a:off x="154334" y="2341833"/>
            <a:ext cx="11846984" cy="2817284"/>
            <a:chOff x="96" y="1584"/>
            <a:chExt cx="5597" cy="1331"/>
          </a:xfrm>
        </p:grpSpPr>
        <p:pic>
          <p:nvPicPr>
            <p:cNvPr id="26" name="Picture 103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1584"/>
              <a:ext cx="5597" cy="1235"/>
            </a:xfrm>
            <a:prstGeom prst="rect">
              <a:avLst/>
            </a:prstGeom>
            <a:solidFill>
              <a:srgbClr val="339933"/>
            </a:solidFill>
            <a:ln w="38100">
              <a:solidFill>
                <a:srgbClr val="FFFF00"/>
              </a:solidFill>
              <a:miter lim="800000"/>
              <a:headEnd/>
              <a:tailEnd/>
            </a:ln>
          </p:spPr>
        </p:pic>
        <p:sp>
          <p:nvSpPr>
            <p:cNvPr id="27" name="Text Box 1036"/>
            <p:cNvSpPr txBox="1">
              <a:spLocks noChangeArrowheads="1"/>
            </p:cNvSpPr>
            <p:nvPr/>
          </p:nvSpPr>
          <p:spPr bwMode="auto">
            <a:xfrm>
              <a:off x="2787" y="2729"/>
              <a:ext cx="446" cy="179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867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10</a:t>
              </a:r>
              <a:r>
                <a:rPr lang="en-US" sz="1867" baseline="300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-10</a:t>
              </a:r>
              <a:r>
                <a:rPr lang="en-US" sz="1867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 m</a:t>
              </a:r>
            </a:p>
          </p:txBody>
        </p:sp>
        <p:sp>
          <p:nvSpPr>
            <p:cNvPr id="28" name="Text Box 1037"/>
            <p:cNvSpPr txBox="1">
              <a:spLocks noChangeArrowheads="1"/>
            </p:cNvSpPr>
            <p:nvPr/>
          </p:nvSpPr>
          <p:spPr bwMode="auto">
            <a:xfrm>
              <a:off x="3792" y="2736"/>
              <a:ext cx="446" cy="179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867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10</a:t>
              </a:r>
              <a:r>
                <a:rPr lang="en-US" sz="1867" baseline="300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-14</a:t>
              </a:r>
              <a:r>
                <a:rPr lang="en-US" sz="1867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 m</a:t>
              </a:r>
            </a:p>
          </p:txBody>
        </p:sp>
        <p:sp>
          <p:nvSpPr>
            <p:cNvPr id="29" name="Text Box 1038"/>
            <p:cNvSpPr txBox="1">
              <a:spLocks noChangeArrowheads="1"/>
            </p:cNvSpPr>
            <p:nvPr/>
          </p:nvSpPr>
          <p:spPr bwMode="auto">
            <a:xfrm>
              <a:off x="4704" y="2710"/>
              <a:ext cx="749" cy="179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867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10</a:t>
              </a:r>
              <a:r>
                <a:rPr lang="en-US" sz="1867" baseline="30000" dirty="0">
                  <a:solidFill>
                    <a:prstClr val="black"/>
                  </a:solidFill>
                  <a:latin typeface="Arial" charset="0"/>
                  <a:ea typeface="Arial" charset="0"/>
                  <a:cs typeface="Arial" charset="0"/>
                </a:rPr>
                <a:t>-15</a:t>
              </a:r>
              <a:r>
                <a:rPr lang="en-US" sz="1867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 -10</a:t>
              </a:r>
              <a:r>
                <a:rPr lang="en-US" sz="1867" baseline="300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-18</a:t>
              </a:r>
              <a:r>
                <a:rPr lang="en-US" sz="1867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  <a:ea typeface="Arial" charset="0"/>
                  <a:cs typeface="Arial" charset="0"/>
                </a:rPr>
                <a:t> m</a:t>
              </a:r>
            </a:p>
          </p:txBody>
        </p:sp>
      </p:grpSp>
      <p:sp>
        <p:nvSpPr>
          <p:cNvPr id="30" name="Rectangle 1035"/>
          <p:cNvSpPr>
            <a:spLocks noChangeArrowheads="1"/>
          </p:cNvSpPr>
          <p:nvPr/>
        </p:nvSpPr>
        <p:spPr bwMode="auto">
          <a:xfrm>
            <a:off x="154334" y="5226812"/>
            <a:ext cx="11636415" cy="140525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133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Particle physics at modern accelerators allows us to study the fundamental laws of nature </a:t>
            </a:r>
          </a:p>
          <a:p>
            <a:pPr>
              <a:defRPr/>
            </a:pPr>
            <a:r>
              <a:rPr lang="en-US" sz="2133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on scales down to smaller than 10</a:t>
            </a:r>
            <a:r>
              <a:rPr lang="en-US" sz="2133" baseline="30000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-18</a:t>
            </a:r>
            <a:r>
              <a:rPr lang="en-US" sz="2133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 m </a:t>
            </a:r>
          </a:p>
          <a:p>
            <a:pPr marL="457189" indent="-457189">
              <a:buFont typeface="Wingdings" charset="0"/>
              <a:buChar char="à"/>
              <a:defRPr/>
            </a:pPr>
            <a:r>
              <a:rPr lang="en-US" sz="2133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  <a:sym typeface="Wingdings"/>
              </a:rPr>
              <a:t>insight</a:t>
            </a:r>
            <a:r>
              <a:rPr lang="en-US" sz="2133" dirty="0">
                <a:solidFill>
                  <a:srgbClr val="000090"/>
                </a:solidFill>
                <a:latin typeface="Arial" charset="0"/>
                <a:ea typeface="Arial" charset="0"/>
                <a:cs typeface="Arial" charset="0"/>
              </a:rPr>
              <a:t> also into the structure and evolution of the Universe </a:t>
            </a:r>
          </a:p>
          <a:p>
            <a:pPr marL="380990" indent="-380990">
              <a:buFont typeface="Wingdings" charset="0"/>
              <a:buChar char="à"/>
              <a:defRPr/>
            </a:pPr>
            <a:r>
              <a:rPr lang="en-US" sz="2133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from the very small to the very big … </a:t>
            </a:r>
          </a:p>
        </p:txBody>
      </p:sp>
    </p:spTree>
    <p:extLst>
      <p:ext uri="{BB962C8B-B14F-4D97-AF65-F5344CB8AC3E}">
        <p14:creationId xmlns:p14="http://schemas.microsoft.com/office/powerpoint/2010/main" val="2475218149"/>
      </p:ext>
    </p:extLst>
  </p:cSld>
  <p:clrMapOvr>
    <a:masterClrMapping/>
  </p:clrMapOvr>
</p:sld>
</file>

<file path=ppt/theme/theme1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379810-155C-4552-BF7F-BCBC84BB0A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DFCEC78-DC10-48B7-80F2-485C6A6AF68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2F41F6D-BBB8-49C1-94EA-B42A917678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2061</TotalTime>
  <Words>1684</Words>
  <Application>Microsoft Macintosh PowerPoint</Application>
  <PresentationFormat>Widescreen</PresentationFormat>
  <Paragraphs>232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38" baseType="lpstr">
      <vt:lpstr>ＭＳ Ｐゴシック</vt:lpstr>
      <vt:lpstr>SimSun</vt:lpstr>
      <vt:lpstr>Arial</vt:lpstr>
      <vt:lpstr>Calibri</vt:lpstr>
      <vt:lpstr>Calibri Light</vt:lpstr>
      <vt:lpstr>Comic Sans MS</vt:lpstr>
      <vt:lpstr>Droid Sans Fallback</vt:lpstr>
      <vt:lpstr>Helvetica</vt:lpstr>
      <vt:lpstr>Symbol</vt:lpstr>
      <vt:lpstr>TheSans 6-SemiBold</vt:lpstr>
      <vt:lpstr>Times New Roman</vt:lpstr>
      <vt:lpstr>Wingdings</vt:lpstr>
      <vt:lpstr>1_Bold Stripes</vt:lpstr>
      <vt:lpstr>3_Bold Stripes</vt:lpstr>
      <vt:lpstr>Custom Design</vt:lpstr>
      <vt:lpstr>2_Bold Stripes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Portugal and CERN</vt:lpstr>
      <vt:lpstr>Contributions to the ATLAS and CMS experiments at LHC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Shave</dc:creator>
  <cp:lastModifiedBy>Fabiola Gianotti</cp:lastModifiedBy>
  <cp:revision>262</cp:revision>
  <cp:lastPrinted>2019-11-20T09:27:33Z</cp:lastPrinted>
  <dcterms:created xsi:type="dcterms:W3CDTF">2016-10-06T08:56:31Z</dcterms:created>
  <dcterms:modified xsi:type="dcterms:W3CDTF">2019-11-25T11:49:59Z</dcterms:modified>
</cp:coreProperties>
</file>