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92" r:id="rId3"/>
    <p:sldId id="282" r:id="rId4"/>
    <p:sldId id="289" r:id="rId5"/>
    <p:sldId id="291" r:id="rId6"/>
    <p:sldId id="290" r:id="rId7"/>
    <p:sldId id="257" r:id="rId8"/>
    <p:sldId id="285" r:id="rId9"/>
    <p:sldId id="260" r:id="rId10"/>
    <p:sldId id="262" r:id="rId11"/>
    <p:sldId id="264" r:id="rId12"/>
    <p:sldId id="265" r:id="rId13"/>
    <p:sldId id="286" r:id="rId14"/>
    <p:sldId id="288" r:id="rId15"/>
    <p:sldId id="266" r:id="rId16"/>
    <p:sldId id="281" r:id="rId17"/>
    <p:sldId id="261" r:id="rId18"/>
    <p:sldId id="268" r:id="rId19"/>
    <p:sldId id="275" r:id="rId20"/>
    <p:sldId id="270" r:id="rId21"/>
    <p:sldId id="272" r:id="rId22"/>
    <p:sldId id="273" r:id="rId23"/>
    <p:sldId id="274" r:id="rId24"/>
    <p:sldId id="277" r:id="rId2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E3175"/>
    <a:srgbClr val="004B8D"/>
    <a:srgbClr val="F4512C"/>
    <a:srgbClr val="A530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01" autoAdjust="0"/>
    <p:restoredTop sz="94660"/>
  </p:normalViewPr>
  <p:slideViewPr>
    <p:cSldViewPr snapToGrid="0">
      <p:cViewPr varScale="1">
        <p:scale>
          <a:sx n="69" d="100"/>
          <a:sy n="69" d="100"/>
        </p:scale>
        <p:origin x="51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rgbClr val="CE31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342955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11826877" y="0"/>
            <a:ext cx="380362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Date Placeholder 3"/>
          <p:cNvSpPr txBox="1">
            <a:spLocks/>
          </p:cNvSpPr>
          <p:nvPr userDrawn="1"/>
        </p:nvSpPr>
        <p:spPr>
          <a:xfrm rot="16200000">
            <a:off x="10719715" y="1107161"/>
            <a:ext cx="2579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050" b="0" kern="1200">
                <a:solidFill>
                  <a:schemeClr val="tx2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21/10/2019</a:t>
            </a:r>
            <a:endParaRPr lang="en-US" dirty="0"/>
          </a:p>
        </p:txBody>
      </p:sp>
      <p:sp>
        <p:nvSpPr>
          <p:cNvPr id="11" name="Footer Placeholder 4"/>
          <p:cNvSpPr txBox="1">
            <a:spLocks/>
          </p:cNvSpPr>
          <p:nvPr userDrawn="1"/>
        </p:nvSpPr>
        <p:spPr>
          <a:xfrm rot="16200000">
            <a:off x="9584756" y="4250754"/>
            <a:ext cx="48493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050" kern="1200">
                <a:solidFill>
                  <a:schemeClr val="tx2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S. Mehanneche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685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1826877" y="0"/>
            <a:ext cx="380362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Date Placeholder 3"/>
          <p:cNvSpPr txBox="1">
            <a:spLocks/>
          </p:cNvSpPr>
          <p:nvPr userDrawn="1"/>
        </p:nvSpPr>
        <p:spPr>
          <a:xfrm rot="16200000">
            <a:off x="10719715" y="1107161"/>
            <a:ext cx="2579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050" b="0" kern="1200">
                <a:solidFill>
                  <a:schemeClr val="tx2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21/10/2019</a:t>
            </a:r>
            <a:endParaRPr lang="en-US" dirty="0"/>
          </a:p>
        </p:txBody>
      </p:sp>
      <p:sp>
        <p:nvSpPr>
          <p:cNvPr id="9" name="Footer Placeholder 4"/>
          <p:cNvSpPr txBox="1">
            <a:spLocks/>
          </p:cNvSpPr>
          <p:nvPr userDrawn="1"/>
        </p:nvSpPr>
        <p:spPr>
          <a:xfrm rot="16200000">
            <a:off x="9584756" y="4250754"/>
            <a:ext cx="48493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050" kern="1200">
                <a:solidFill>
                  <a:schemeClr val="tx2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S. Mehanneche</a:t>
            </a:r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0" y="0"/>
            <a:ext cx="118268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4B8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Solution 1: Le RFD cryomodule centré sur la chamber Y</a:t>
            </a:r>
            <a:endParaRPr lang="en-GB" sz="2000" dirty="0">
              <a:solidFill>
                <a:srgbClr val="004B8D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6165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1826877" y="0"/>
            <a:ext cx="380362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Date Placeholder 3"/>
          <p:cNvSpPr txBox="1">
            <a:spLocks/>
          </p:cNvSpPr>
          <p:nvPr userDrawn="1"/>
        </p:nvSpPr>
        <p:spPr>
          <a:xfrm rot="16200000">
            <a:off x="10719715" y="1107161"/>
            <a:ext cx="2579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050" b="0" kern="1200">
                <a:solidFill>
                  <a:schemeClr val="tx2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21/10/2019</a:t>
            </a:r>
            <a:endParaRPr lang="en-US" dirty="0"/>
          </a:p>
        </p:txBody>
      </p:sp>
      <p:sp>
        <p:nvSpPr>
          <p:cNvPr id="9" name="Footer Placeholder 4"/>
          <p:cNvSpPr txBox="1">
            <a:spLocks/>
          </p:cNvSpPr>
          <p:nvPr userDrawn="1"/>
        </p:nvSpPr>
        <p:spPr>
          <a:xfrm rot="16200000">
            <a:off x="9584756" y="4250754"/>
            <a:ext cx="48493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050" kern="1200">
                <a:solidFill>
                  <a:schemeClr val="tx2">
                    <a:lumMod val="20000"/>
                    <a:lumOff val="8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S. Mehanneche</a:t>
            </a:r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0" y="0"/>
            <a:ext cx="118268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4B8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Solution 2: Le RFD cryomodule en face du module de module de service</a:t>
            </a:r>
            <a:endParaRPr lang="en-GB" sz="2000" dirty="0">
              <a:solidFill>
                <a:srgbClr val="004B8D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5769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AB2911-01A4-46FC-AD24-FA3143F0E0E9}" type="datetimeFigureOut">
              <a:rPr lang="fr-CH" smtClean="0"/>
              <a:t>14.11.2019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F4764-78E6-4492-BBA0-03077E0FCBBE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13479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2" r:id="rId2"/>
    <p:sldLayoutId id="2147483649" r:id="rId3"/>
    <p:sldLayoutId id="2147483661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microsoft.com/office/2007/relationships/hdphoto" Target="../media/hdphoto1.wdp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6747641" y="6570132"/>
            <a:ext cx="5444359" cy="2878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indent="0" algn="r">
              <a:buNone/>
            </a:pPr>
            <a:r>
              <a:rPr lang="fr-CH" sz="1400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S.Mehanneche, le </a:t>
            </a:r>
            <a:r>
              <a:rPr lang="fr-CH" sz="1400" dirty="0" smtClean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21.10.2019		</a:t>
            </a:r>
            <a:r>
              <a:rPr lang="fr-CH" sz="1400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EDMS #1555989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457200" y="4094970"/>
            <a:ext cx="11734800" cy="3797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None/>
              <a:defRPr sz="2200" kern="1200" spc="10" baseline="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800" dirty="0"/>
              <a:t>I</a:t>
            </a:r>
            <a:r>
              <a:rPr lang="en-GB" sz="2800" dirty="0" smtClean="0"/>
              <a:t>ntegration </a:t>
            </a:r>
            <a:r>
              <a:rPr lang="en-GB" sz="2800" dirty="0"/>
              <a:t>in SPS</a:t>
            </a:r>
            <a:endParaRPr lang="fr-CH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1519884"/>
            <a:ext cx="11734799" cy="1367250"/>
          </a:xfrm>
          <a:prstGeom prst="rect">
            <a:avLst/>
          </a:prstGeom>
        </p:spPr>
        <p:txBody>
          <a:bodyPr/>
          <a:lstStyle>
            <a:lvl1pPr algn="ctr" defTabSz="914400">
              <a:lnSpc>
                <a:spcPct val="90000"/>
              </a:lnSpc>
              <a:spcBef>
                <a:spcPct val="0"/>
              </a:spcBef>
              <a:buNone/>
              <a:defRPr sz="5400" spc="-50" baseline="0">
                <a:solidFill>
                  <a:srgbClr val="0070C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dirty="0">
                <a:solidFill>
                  <a:srgbClr val="CE3175"/>
                </a:solidFill>
              </a:rPr>
              <a:t>RFD </a:t>
            </a:r>
            <a:r>
              <a:rPr lang="en-GB" dirty="0" smtClean="0">
                <a:solidFill>
                  <a:srgbClr val="CE3175"/>
                </a:solidFill>
              </a:rPr>
              <a:t>cryomodule</a:t>
            </a:r>
          </a:p>
        </p:txBody>
      </p:sp>
    </p:spTree>
    <p:extLst>
      <p:ext uri="{BB962C8B-B14F-4D97-AF65-F5344CB8AC3E}">
        <p14:creationId xmlns:p14="http://schemas.microsoft.com/office/powerpoint/2010/main" val="3690813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912775" y="1274020"/>
            <a:ext cx="9652329" cy="539736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05733" y="2315411"/>
            <a:ext cx="6610350" cy="2876550"/>
          </a:xfrm>
          <a:prstGeom prst="rect">
            <a:avLst/>
          </a:prstGeom>
          <a:ln>
            <a:solidFill>
              <a:srgbClr val="CE3175"/>
            </a:solidFill>
          </a:ln>
        </p:spPr>
      </p:pic>
      <p:sp>
        <p:nvSpPr>
          <p:cNvPr id="4" name="Right Arrow 3"/>
          <p:cNvSpPr/>
          <p:nvPr/>
        </p:nvSpPr>
        <p:spPr>
          <a:xfrm flipH="1">
            <a:off x="4402236" y="3591564"/>
            <a:ext cx="1511753" cy="604156"/>
          </a:xfrm>
          <a:prstGeom prst="rightArrow">
            <a:avLst/>
          </a:prstGeom>
          <a:solidFill>
            <a:srgbClr val="CE31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Déplacer</a:t>
            </a:r>
            <a:endParaRPr lang="en-GB" dirty="0"/>
          </a:p>
        </p:txBody>
      </p:sp>
      <p:sp>
        <p:nvSpPr>
          <p:cNvPr id="13" name="Right Arrow 12"/>
          <p:cNvSpPr/>
          <p:nvPr/>
        </p:nvSpPr>
        <p:spPr>
          <a:xfrm rot="16200000" flipH="1">
            <a:off x="5930562" y="3845248"/>
            <a:ext cx="922563" cy="604156"/>
          </a:xfrm>
          <a:prstGeom prst="rightArrow">
            <a:avLst/>
          </a:prstGeom>
          <a:solidFill>
            <a:srgbClr val="CE31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+Long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144986" y="1597297"/>
            <a:ext cx="214101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>
                <a:solidFill>
                  <a:srgbClr val="F4512C"/>
                </a:solidFill>
                <a:cs typeface="Arial" panose="020B0604020202020204" pitchFamily="34" charset="0"/>
              </a:defRPr>
            </a:lvl1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>
                <a:solidFill>
                  <a:srgbClr val="CE3175"/>
                </a:solidFill>
              </a:rPr>
              <a:t>Déplacement </a:t>
            </a:r>
            <a:r>
              <a:rPr lang="fr-CH" dirty="0">
                <a:solidFill>
                  <a:srgbClr val="CE3175"/>
                </a:solidFill>
              </a:rPr>
              <a:t>du circulateur RF </a:t>
            </a:r>
            <a:r>
              <a:rPr lang="fr-CH" dirty="0" smtClean="0">
                <a:solidFill>
                  <a:srgbClr val="CE3175"/>
                </a:solidFill>
              </a:rPr>
              <a:t>gauche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>
                <a:solidFill>
                  <a:srgbClr val="CE3175"/>
                </a:solidFill>
              </a:rPr>
              <a:t>remplacement </a:t>
            </a:r>
            <a:r>
              <a:rPr lang="fr-CH" dirty="0">
                <a:solidFill>
                  <a:srgbClr val="CE3175"/>
                </a:solidFill>
              </a:rPr>
              <a:t>d’un guide </a:t>
            </a:r>
            <a:r>
              <a:rPr lang="fr-CH" dirty="0" smtClean="0">
                <a:solidFill>
                  <a:srgbClr val="CE3175"/>
                </a:solidFill>
              </a:rPr>
              <a:t>d’onde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>
                <a:solidFill>
                  <a:srgbClr val="CE3175"/>
                </a:solidFill>
              </a:rPr>
              <a:t>Adaptation de la ligne RF</a:t>
            </a:r>
            <a:endParaRPr lang="fr-CH" dirty="0">
              <a:solidFill>
                <a:srgbClr val="CE3175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640554"/>
            <a:ext cx="1183121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>
                <a:solidFill>
                  <a:srgbClr val="F4512C"/>
                </a:solidFill>
                <a:cs typeface="Arial" panose="020B0604020202020204" pitchFamily="34" charset="0"/>
              </a:defRPr>
            </a:lvl1pPr>
          </a:lstStyle>
          <a:p>
            <a:pPr algn="ctr"/>
            <a:r>
              <a:rPr lang="fr-CH" sz="2400" dirty="0" smtClean="0">
                <a:solidFill>
                  <a:srgbClr val="CE3175"/>
                </a:solidFill>
              </a:rPr>
              <a:t>Equipements RF</a:t>
            </a:r>
          </a:p>
        </p:txBody>
      </p:sp>
    </p:spTree>
    <p:extLst>
      <p:ext uri="{BB962C8B-B14F-4D97-AF65-F5344CB8AC3E}">
        <p14:creationId xmlns:p14="http://schemas.microsoft.com/office/powerpoint/2010/main" val="137650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912775" y="1274020"/>
            <a:ext cx="9652329" cy="539736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95759" y="3237349"/>
            <a:ext cx="6086475" cy="1790700"/>
          </a:xfrm>
          <a:prstGeom prst="rect">
            <a:avLst/>
          </a:prstGeom>
          <a:ln>
            <a:solidFill>
              <a:srgbClr val="CE3175"/>
            </a:solidFill>
          </a:ln>
        </p:spPr>
      </p:pic>
      <p:sp>
        <p:nvSpPr>
          <p:cNvPr id="6" name="Right Arrow 5"/>
          <p:cNvSpPr/>
          <p:nvPr/>
        </p:nvSpPr>
        <p:spPr>
          <a:xfrm>
            <a:off x="8521957" y="3998935"/>
            <a:ext cx="1511753" cy="604156"/>
          </a:xfrm>
          <a:prstGeom prst="rightArrow">
            <a:avLst/>
          </a:prstGeom>
          <a:solidFill>
            <a:srgbClr val="CE31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Déplacer</a:t>
            </a:r>
            <a:endParaRPr lang="en-GB" dirty="0"/>
          </a:p>
        </p:txBody>
      </p:sp>
      <p:sp>
        <p:nvSpPr>
          <p:cNvPr id="8" name="Right Arrow 7"/>
          <p:cNvSpPr/>
          <p:nvPr/>
        </p:nvSpPr>
        <p:spPr>
          <a:xfrm rot="16200000" flipH="1">
            <a:off x="7439836" y="3835924"/>
            <a:ext cx="922563" cy="604156"/>
          </a:xfrm>
          <a:prstGeom prst="rightArrow">
            <a:avLst/>
          </a:prstGeom>
          <a:solidFill>
            <a:srgbClr val="CE31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+Long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41601" t="42731" r="48122" b="40165"/>
          <a:stretch/>
        </p:blipFill>
        <p:spPr>
          <a:xfrm>
            <a:off x="5912643" y="3574257"/>
            <a:ext cx="992009" cy="9231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0" y="640554"/>
            <a:ext cx="1183121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>
                <a:solidFill>
                  <a:srgbClr val="F4512C"/>
                </a:solidFill>
                <a:cs typeface="Arial" panose="020B0604020202020204" pitchFamily="34" charset="0"/>
              </a:defRPr>
            </a:lvl1pPr>
          </a:lstStyle>
          <a:p>
            <a:pPr algn="ctr"/>
            <a:r>
              <a:rPr lang="fr-CH" sz="2400" dirty="0" smtClean="0">
                <a:solidFill>
                  <a:srgbClr val="CE3175"/>
                </a:solidFill>
              </a:rPr>
              <a:t>Equipements RF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44986" y="1597297"/>
            <a:ext cx="214101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>
                <a:solidFill>
                  <a:srgbClr val="F4512C"/>
                </a:solidFill>
                <a:cs typeface="Arial" panose="020B0604020202020204" pitchFamily="34" charset="0"/>
              </a:defRPr>
            </a:lvl1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>
                <a:solidFill>
                  <a:srgbClr val="CE3175"/>
                </a:solidFill>
              </a:rPr>
              <a:t>Déplacement </a:t>
            </a:r>
            <a:r>
              <a:rPr lang="fr-CH" dirty="0">
                <a:solidFill>
                  <a:srgbClr val="CE3175"/>
                </a:solidFill>
              </a:rPr>
              <a:t>du circulateur RF </a:t>
            </a:r>
            <a:r>
              <a:rPr lang="fr-CH" dirty="0" smtClean="0">
                <a:solidFill>
                  <a:srgbClr val="CE3175"/>
                </a:solidFill>
              </a:rPr>
              <a:t>droit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>
                <a:solidFill>
                  <a:srgbClr val="CE3175"/>
                </a:solidFill>
              </a:rPr>
              <a:t>remplacement </a:t>
            </a:r>
            <a:r>
              <a:rPr lang="fr-CH" dirty="0">
                <a:solidFill>
                  <a:srgbClr val="CE3175"/>
                </a:solidFill>
              </a:rPr>
              <a:t>d’un guide </a:t>
            </a:r>
            <a:r>
              <a:rPr lang="fr-CH" dirty="0" smtClean="0">
                <a:solidFill>
                  <a:srgbClr val="CE3175"/>
                </a:solidFill>
              </a:rPr>
              <a:t>d’onde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>
                <a:solidFill>
                  <a:srgbClr val="CE3175"/>
                </a:solidFill>
              </a:rPr>
              <a:t>Adaptation de la ligne RF</a:t>
            </a:r>
            <a:endParaRPr lang="fr-CH" dirty="0">
              <a:solidFill>
                <a:srgbClr val="CE317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568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912775" y="1274020"/>
            <a:ext cx="9652329" cy="539736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</a:blip>
          <a:srcRect t="41" b="55462"/>
          <a:stretch/>
        </p:blipFill>
        <p:spPr>
          <a:xfrm>
            <a:off x="1794749" y="1229710"/>
            <a:ext cx="9807679" cy="245942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37" t="19652" r="28290" b="20430"/>
          <a:stretch/>
        </p:blipFill>
        <p:spPr>
          <a:xfrm>
            <a:off x="5290457" y="1287625"/>
            <a:ext cx="2873829" cy="230466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7368" t="68652" r="78185" b="19765"/>
          <a:stretch/>
        </p:blipFill>
        <p:spPr>
          <a:xfrm>
            <a:off x="3579925" y="4980410"/>
            <a:ext cx="429208" cy="625152"/>
          </a:xfrm>
          <a:prstGeom prst="rect">
            <a:avLst/>
          </a:prstGeom>
          <a:ln>
            <a:solidFill>
              <a:srgbClr val="F4512C"/>
            </a:solidFill>
          </a:ln>
        </p:spPr>
      </p:pic>
      <p:cxnSp>
        <p:nvCxnSpPr>
          <p:cNvPr id="10" name="Straight Connector 9"/>
          <p:cNvCxnSpPr/>
          <p:nvPr/>
        </p:nvCxnSpPr>
        <p:spPr>
          <a:xfrm flipH="1">
            <a:off x="3865917" y="3057666"/>
            <a:ext cx="1567543" cy="1902279"/>
          </a:xfrm>
          <a:prstGeom prst="line">
            <a:avLst/>
          </a:prstGeom>
          <a:ln w="19050">
            <a:solidFill>
              <a:srgbClr val="F4512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8589" t="68652" r="16964" b="19765"/>
          <a:stretch/>
        </p:blipFill>
        <p:spPr>
          <a:xfrm>
            <a:off x="9499290" y="4980410"/>
            <a:ext cx="429208" cy="625152"/>
          </a:xfrm>
          <a:prstGeom prst="rect">
            <a:avLst/>
          </a:prstGeom>
          <a:ln>
            <a:solidFill>
              <a:srgbClr val="F4512C"/>
            </a:solidFill>
          </a:ln>
        </p:spPr>
      </p:pic>
      <p:cxnSp>
        <p:nvCxnSpPr>
          <p:cNvPr id="15" name="Straight Connector 14"/>
          <p:cNvCxnSpPr/>
          <p:nvPr/>
        </p:nvCxnSpPr>
        <p:spPr>
          <a:xfrm>
            <a:off x="8067958" y="3057665"/>
            <a:ext cx="1567543" cy="1902279"/>
          </a:xfrm>
          <a:prstGeom prst="line">
            <a:avLst/>
          </a:prstGeom>
          <a:ln w="19050">
            <a:solidFill>
              <a:srgbClr val="F4512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36" t="12242" r="28302" b="14753"/>
          <a:stretch/>
        </p:blipFill>
        <p:spPr>
          <a:xfrm>
            <a:off x="465099" y="2457491"/>
            <a:ext cx="1073021" cy="123164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21" t="14605" r="29821" b="24999"/>
          <a:stretch/>
        </p:blipFill>
        <p:spPr>
          <a:xfrm>
            <a:off x="493846" y="1349953"/>
            <a:ext cx="997745" cy="101865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44986" y="3882731"/>
            <a:ext cx="21410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>
                <a:solidFill>
                  <a:srgbClr val="F4512C"/>
                </a:solidFill>
                <a:cs typeface="Arial" panose="020B0604020202020204" pitchFamily="34" charset="0"/>
              </a:defRPr>
            </a:lvl1pPr>
          </a:lstStyle>
          <a:p>
            <a:r>
              <a:rPr lang="fr-CH" dirty="0">
                <a:solidFill>
                  <a:srgbClr val="CE3175"/>
                </a:solidFill>
              </a:rPr>
              <a:t>Nouvelles configuration des chambres à </a:t>
            </a:r>
            <a:r>
              <a:rPr lang="fr-CH" dirty="0" smtClean="0">
                <a:solidFill>
                  <a:srgbClr val="CE3175"/>
                </a:solidFill>
              </a:rPr>
              <a:t>vides avec chambre BPM</a:t>
            </a:r>
            <a:endParaRPr lang="fr-CH" dirty="0">
              <a:solidFill>
                <a:srgbClr val="CE3175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0" y="640554"/>
            <a:ext cx="1183121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>
                <a:solidFill>
                  <a:srgbClr val="F4512C"/>
                </a:solidFill>
                <a:cs typeface="Arial" panose="020B0604020202020204" pitchFamily="34" charset="0"/>
              </a:defRPr>
            </a:lvl1pPr>
          </a:lstStyle>
          <a:p>
            <a:pPr algn="ctr"/>
            <a:r>
              <a:rPr lang="fr-CH" sz="2400" dirty="0" smtClean="0">
                <a:solidFill>
                  <a:srgbClr val="CE3175"/>
                </a:solidFill>
              </a:rPr>
              <a:t>Chambre à vide + BPM</a:t>
            </a:r>
          </a:p>
        </p:txBody>
      </p:sp>
    </p:spTree>
    <p:extLst>
      <p:ext uri="{BB962C8B-B14F-4D97-AF65-F5344CB8AC3E}">
        <p14:creationId xmlns:p14="http://schemas.microsoft.com/office/powerpoint/2010/main" val="3818895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37" t="19652" r="28290" b="20430"/>
          <a:stretch/>
        </p:blipFill>
        <p:spPr>
          <a:xfrm>
            <a:off x="465099" y="3788710"/>
            <a:ext cx="2873829" cy="230466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36" t="12242" r="28302" b="14753"/>
          <a:stretch/>
        </p:blipFill>
        <p:spPr>
          <a:xfrm>
            <a:off x="465099" y="2457491"/>
            <a:ext cx="1073021" cy="123164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21" t="14605" r="29821" b="24999"/>
          <a:stretch/>
        </p:blipFill>
        <p:spPr>
          <a:xfrm>
            <a:off x="493846" y="1349953"/>
            <a:ext cx="997745" cy="101865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3835743" y="1379745"/>
            <a:ext cx="71230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>
                <a:solidFill>
                  <a:srgbClr val="F4512C"/>
                </a:solidFill>
                <a:cs typeface="Arial" panose="020B0604020202020204" pitchFamily="34" charset="0"/>
              </a:defRPr>
            </a:lvl1pPr>
          </a:lstStyle>
          <a:p>
            <a:pPr algn="ctr"/>
            <a:r>
              <a:rPr lang="fr-CH" sz="2000" dirty="0" smtClean="0">
                <a:solidFill>
                  <a:srgbClr val="CE3175"/>
                </a:solidFill>
              </a:rPr>
              <a:t>Coté amont</a:t>
            </a:r>
            <a:endParaRPr lang="fr-CH" sz="2000" dirty="0">
              <a:solidFill>
                <a:srgbClr val="CE3175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0" y="640554"/>
            <a:ext cx="1183121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>
                <a:solidFill>
                  <a:srgbClr val="F4512C"/>
                </a:solidFill>
                <a:cs typeface="Arial" panose="020B0604020202020204" pitchFamily="34" charset="0"/>
              </a:defRPr>
            </a:lvl1pPr>
          </a:lstStyle>
          <a:p>
            <a:pPr algn="ctr"/>
            <a:r>
              <a:rPr lang="fr-CH" sz="2400" dirty="0" smtClean="0">
                <a:solidFill>
                  <a:srgbClr val="CE3175"/>
                </a:solidFill>
              </a:rPr>
              <a:t>Chambre à vide + BPM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07" t="33907" r="30776" b="20920"/>
          <a:stretch/>
        </p:blipFill>
        <p:spPr>
          <a:xfrm>
            <a:off x="3835743" y="2000289"/>
            <a:ext cx="3253830" cy="409857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59" t="7356" r="24296" b="18506"/>
          <a:stretch/>
        </p:blipFill>
        <p:spPr>
          <a:xfrm>
            <a:off x="7908706" y="2000289"/>
            <a:ext cx="3050038" cy="3273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461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22" t="8505" r="28703" b="12873"/>
          <a:stretch/>
        </p:blipFill>
        <p:spPr>
          <a:xfrm>
            <a:off x="7663062" y="2000289"/>
            <a:ext cx="3295681" cy="363588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37" t="19652" r="28290" b="20430"/>
          <a:stretch/>
        </p:blipFill>
        <p:spPr>
          <a:xfrm>
            <a:off x="465099" y="3788710"/>
            <a:ext cx="2873829" cy="230466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36" t="12242" r="28302" b="14753"/>
          <a:stretch/>
        </p:blipFill>
        <p:spPr>
          <a:xfrm>
            <a:off x="465099" y="2457491"/>
            <a:ext cx="1073021" cy="123164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21" t="14605" r="29821" b="24999"/>
          <a:stretch/>
        </p:blipFill>
        <p:spPr>
          <a:xfrm>
            <a:off x="493846" y="1349953"/>
            <a:ext cx="997745" cy="101865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3835743" y="1379745"/>
            <a:ext cx="71230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>
                <a:solidFill>
                  <a:srgbClr val="F4512C"/>
                </a:solidFill>
                <a:cs typeface="Arial" panose="020B0604020202020204" pitchFamily="34" charset="0"/>
              </a:defRPr>
            </a:lvl1pPr>
          </a:lstStyle>
          <a:p>
            <a:pPr algn="ctr"/>
            <a:r>
              <a:rPr lang="fr-CH" sz="2000" dirty="0" smtClean="0">
                <a:solidFill>
                  <a:srgbClr val="CE3175"/>
                </a:solidFill>
              </a:rPr>
              <a:t>Coté aval</a:t>
            </a:r>
            <a:endParaRPr lang="fr-CH" sz="2000" dirty="0">
              <a:solidFill>
                <a:srgbClr val="CE3175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0" y="640554"/>
            <a:ext cx="1183121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>
                <a:solidFill>
                  <a:srgbClr val="F4512C"/>
                </a:solidFill>
                <a:cs typeface="Arial" panose="020B0604020202020204" pitchFamily="34" charset="0"/>
              </a:defRPr>
            </a:lvl1pPr>
          </a:lstStyle>
          <a:p>
            <a:pPr algn="ctr"/>
            <a:r>
              <a:rPr lang="fr-CH" sz="2400" dirty="0" smtClean="0">
                <a:solidFill>
                  <a:srgbClr val="CE3175"/>
                </a:solidFill>
              </a:rPr>
              <a:t>Chambre à vide + BPM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91" t="34942" r="29495" b="25748"/>
          <a:stretch/>
        </p:blipFill>
        <p:spPr>
          <a:xfrm>
            <a:off x="3835743" y="2000289"/>
            <a:ext cx="3250857" cy="3635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030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912775" y="1274020"/>
            <a:ext cx="9652329" cy="539736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8675" t="27131" r="70038" b="38913"/>
          <a:stretch/>
        </p:blipFill>
        <p:spPr>
          <a:xfrm>
            <a:off x="2661103" y="2788534"/>
            <a:ext cx="2073729" cy="1902279"/>
          </a:xfrm>
          <a:prstGeom prst="rect">
            <a:avLst/>
          </a:prstGeom>
          <a:ln>
            <a:solidFill>
              <a:srgbClr val="CE3175"/>
            </a:solidFill>
          </a:ln>
        </p:spPr>
      </p:pic>
      <p:sp>
        <p:nvSpPr>
          <p:cNvPr id="4" name="Circular Arrow 3"/>
          <p:cNvSpPr/>
          <p:nvPr/>
        </p:nvSpPr>
        <p:spPr>
          <a:xfrm rot="18000000">
            <a:off x="2873572" y="3032707"/>
            <a:ext cx="1353685" cy="1413932"/>
          </a:xfrm>
          <a:prstGeom prst="circularArrow">
            <a:avLst>
              <a:gd name="adj1" fmla="val 17794"/>
              <a:gd name="adj2" fmla="val 1024393"/>
              <a:gd name="adj3" fmla="val 19969625"/>
              <a:gd name="adj4" fmla="val 11166919"/>
              <a:gd name="adj5" fmla="val 18254"/>
            </a:avLst>
          </a:prstGeom>
          <a:solidFill>
            <a:srgbClr val="CE31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976010" y="3370341"/>
            <a:ext cx="380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4°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4985" y="1597297"/>
            <a:ext cx="214101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>
                <a:solidFill>
                  <a:srgbClr val="F4512C"/>
                </a:solidFill>
                <a:cs typeface="Arial" panose="020B0604020202020204" pitchFamily="34" charset="0"/>
              </a:defRPr>
            </a:lvl1pPr>
          </a:lstStyle>
          <a:p>
            <a:r>
              <a:rPr lang="fr-CH" dirty="0">
                <a:solidFill>
                  <a:srgbClr val="CE3175"/>
                </a:solidFill>
              </a:rPr>
              <a:t>Adaptation de la </a:t>
            </a:r>
            <a:r>
              <a:rPr lang="fr-CH" dirty="0" smtClean="0">
                <a:solidFill>
                  <a:srgbClr val="CE3175"/>
                </a:solidFill>
              </a:rPr>
              <a:t>position du </a:t>
            </a:r>
            <a:r>
              <a:rPr lang="fr-CH" dirty="0">
                <a:solidFill>
                  <a:srgbClr val="CE3175"/>
                </a:solidFill>
              </a:rPr>
              <a:t>module de </a:t>
            </a:r>
            <a:r>
              <a:rPr lang="fr-CH" dirty="0" smtClean="0">
                <a:solidFill>
                  <a:srgbClr val="CE3175"/>
                </a:solidFill>
              </a:rPr>
              <a:t>service afin de faire correspondre la connexion du jumper :</a:t>
            </a:r>
            <a:endParaRPr lang="fr-CH" dirty="0">
              <a:solidFill>
                <a:srgbClr val="CE3175"/>
              </a:solidFill>
            </a:endParaRPr>
          </a:p>
          <a:p>
            <a:endParaRPr lang="fr-CH" dirty="0">
              <a:solidFill>
                <a:srgbClr val="CE3175"/>
              </a:solidFill>
            </a:endParaRPr>
          </a:p>
          <a:p>
            <a:r>
              <a:rPr lang="fr-CH" dirty="0" smtClean="0">
                <a:solidFill>
                  <a:srgbClr val="CE3175"/>
                </a:solidFill>
              </a:rPr>
              <a:t>Rotation d’environ 4° (4.35°)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0" y="640554"/>
            <a:ext cx="1183121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>
                <a:solidFill>
                  <a:srgbClr val="F4512C"/>
                </a:solidFill>
                <a:cs typeface="Arial" panose="020B0604020202020204" pitchFamily="34" charset="0"/>
              </a:defRPr>
            </a:lvl1pPr>
          </a:lstStyle>
          <a:p>
            <a:pPr algn="ctr"/>
            <a:r>
              <a:rPr lang="fr-CH" sz="2400" dirty="0">
                <a:solidFill>
                  <a:srgbClr val="CE3175"/>
                </a:solidFill>
              </a:rPr>
              <a:t>Equipements </a:t>
            </a:r>
            <a:r>
              <a:rPr lang="fr-CH" sz="2400" dirty="0" smtClean="0">
                <a:solidFill>
                  <a:srgbClr val="CE3175"/>
                </a:solidFill>
              </a:rPr>
              <a:t>Cryogéniques</a:t>
            </a:r>
          </a:p>
          <a:p>
            <a:pPr algn="ctr"/>
            <a:r>
              <a:rPr lang="fr-CH" sz="2400" dirty="0">
                <a:solidFill>
                  <a:srgbClr val="CE3175"/>
                </a:solidFill>
              </a:rPr>
              <a:t>le module de service</a:t>
            </a:r>
            <a:endParaRPr lang="fr-CH" sz="2400" dirty="0" smtClean="0">
              <a:solidFill>
                <a:srgbClr val="CE317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53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72" t="32266" r="21921" b="38304"/>
          <a:stretch/>
        </p:blipFill>
        <p:spPr>
          <a:xfrm>
            <a:off x="1315617" y="5258568"/>
            <a:ext cx="3937519" cy="124097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32" t="30940" r="21532" b="37860"/>
          <a:stretch/>
        </p:blipFill>
        <p:spPr>
          <a:xfrm>
            <a:off x="1334278" y="2687218"/>
            <a:ext cx="3946849" cy="1315617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02" t="19875" r="21662" b="38525"/>
          <a:stretch/>
        </p:blipFill>
        <p:spPr>
          <a:xfrm>
            <a:off x="6279503" y="4736055"/>
            <a:ext cx="3946849" cy="1754156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91" t="19876" r="21662" b="38303"/>
          <a:stretch/>
        </p:blipFill>
        <p:spPr>
          <a:xfrm>
            <a:off x="6307494" y="2220689"/>
            <a:ext cx="3918858" cy="1763486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0" y="640554"/>
            <a:ext cx="1183121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>
                <a:solidFill>
                  <a:srgbClr val="F4512C"/>
                </a:solidFill>
                <a:cs typeface="Arial" panose="020B0604020202020204" pitchFamily="34" charset="0"/>
              </a:defRPr>
            </a:lvl1pPr>
          </a:lstStyle>
          <a:p>
            <a:pPr algn="ctr"/>
            <a:r>
              <a:rPr lang="fr-CH" sz="2400" dirty="0">
                <a:solidFill>
                  <a:srgbClr val="CE3175"/>
                </a:solidFill>
              </a:rPr>
              <a:t>Equipements </a:t>
            </a:r>
            <a:r>
              <a:rPr lang="fr-CH" sz="2400" dirty="0" smtClean="0">
                <a:solidFill>
                  <a:srgbClr val="CE3175"/>
                </a:solidFill>
              </a:rPr>
              <a:t>Cryogéniques</a:t>
            </a:r>
          </a:p>
          <a:p>
            <a:pPr algn="ctr"/>
            <a:r>
              <a:rPr lang="fr-CH" sz="2400" dirty="0" smtClean="0">
                <a:solidFill>
                  <a:srgbClr val="CE3175"/>
                </a:solidFill>
              </a:rPr>
              <a:t>Connexion flexible Valve box2 / module de service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315617" y="1972660"/>
            <a:ext cx="3965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>
                <a:solidFill>
                  <a:srgbClr val="F4512C"/>
                </a:solidFill>
                <a:cs typeface="Arial" panose="020B0604020202020204" pitchFamily="34" charset="0"/>
              </a:defRPr>
            </a:lvl1pPr>
          </a:lstStyle>
          <a:p>
            <a:pPr algn="ctr"/>
            <a:r>
              <a:rPr lang="fr-CH" dirty="0" smtClean="0">
                <a:solidFill>
                  <a:srgbClr val="004B8D"/>
                </a:solidFill>
              </a:rPr>
              <a:t>DQW : Position TRAVAIL</a:t>
            </a:r>
            <a:endParaRPr lang="fr-CH" dirty="0">
              <a:solidFill>
                <a:srgbClr val="004B8D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260841" y="1972660"/>
            <a:ext cx="3965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>
                <a:solidFill>
                  <a:srgbClr val="F4512C"/>
                </a:solidFill>
                <a:cs typeface="Arial" panose="020B0604020202020204" pitchFamily="34" charset="0"/>
              </a:defRPr>
            </a:lvl1pPr>
          </a:lstStyle>
          <a:p>
            <a:pPr algn="ctr"/>
            <a:r>
              <a:rPr lang="fr-CH" dirty="0" smtClean="0">
                <a:solidFill>
                  <a:srgbClr val="004B8D"/>
                </a:solidFill>
              </a:rPr>
              <a:t>DQW : Position REPOS</a:t>
            </a:r>
            <a:endParaRPr lang="fr-CH" dirty="0">
              <a:solidFill>
                <a:srgbClr val="004B8D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260841" y="4488026"/>
            <a:ext cx="3965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>
                <a:solidFill>
                  <a:srgbClr val="F4512C"/>
                </a:solidFill>
                <a:cs typeface="Arial" panose="020B0604020202020204" pitchFamily="34" charset="0"/>
              </a:defRPr>
            </a:lvl1pPr>
          </a:lstStyle>
          <a:p>
            <a:pPr algn="ctr"/>
            <a:r>
              <a:rPr lang="fr-CH" dirty="0" smtClean="0">
                <a:solidFill>
                  <a:srgbClr val="004B8D"/>
                </a:solidFill>
              </a:rPr>
              <a:t>RFD : Position REPOS</a:t>
            </a:r>
            <a:endParaRPr lang="fr-CH" dirty="0">
              <a:solidFill>
                <a:srgbClr val="004B8D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15617" y="4488026"/>
            <a:ext cx="3965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>
                <a:solidFill>
                  <a:srgbClr val="F4512C"/>
                </a:solidFill>
                <a:cs typeface="Arial" panose="020B0604020202020204" pitchFamily="34" charset="0"/>
              </a:defRPr>
            </a:lvl1pPr>
          </a:lstStyle>
          <a:p>
            <a:pPr algn="ctr"/>
            <a:r>
              <a:rPr lang="fr-CH" dirty="0" smtClean="0">
                <a:solidFill>
                  <a:srgbClr val="004B8D"/>
                </a:solidFill>
              </a:rPr>
              <a:t>RFD : Position TRAVAIL</a:t>
            </a:r>
            <a:endParaRPr lang="fr-CH" dirty="0">
              <a:solidFill>
                <a:srgbClr val="004B8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7211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892955" y="1597297"/>
            <a:ext cx="9938262" cy="4960040"/>
            <a:chOff x="1613029" y="1597297"/>
            <a:chExt cx="9938262" cy="496004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grayscl/>
            </a:blip>
            <a:srcRect r="2708"/>
            <a:stretch/>
          </p:blipFill>
          <p:spPr>
            <a:xfrm>
              <a:off x="1613029" y="1597297"/>
              <a:ext cx="9938262" cy="4960040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9552" t="67366" r="63759" b="22195"/>
            <a:stretch/>
          </p:blipFill>
          <p:spPr>
            <a:xfrm>
              <a:off x="4282748" y="5128734"/>
              <a:ext cx="644979" cy="522515"/>
            </a:xfrm>
            <a:prstGeom prst="rect">
              <a:avLst/>
            </a:prstGeom>
            <a:ln>
              <a:solidFill>
                <a:srgbClr val="CE3175"/>
              </a:solidFill>
            </a:ln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3504" t="67366" r="28453" b="24642"/>
            <a:stretch/>
          </p:blipFill>
          <p:spPr>
            <a:xfrm>
              <a:off x="7556627" y="5128735"/>
              <a:ext cx="775607" cy="400050"/>
            </a:xfrm>
            <a:prstGeom prst="rect">
              <a:avLst/>
            </a:prstGeom>
            <a:ln>
              <a:solidFill>
                <a:srgbClr val="CE3175"/>
              </a:solidFill>
            </a:ln>
          </p:spPr>
        </p:pic>
        <p:sp>
          <p:nvSpPr>
            <p:cNvPr id="16" name="Right Arrow 15"/>
            <p:cNvSpPr/>
            <p:nvPr/>
          </p:nvSpPr>
          <p:spPr>
            <a:xfrm>
              <a:off x="3974548" y="5651249"/>
              <a:ext cx="1511753" cy="604156"/>
            </a:xfrm>
            <a:prstGeom prst="rightArrow">
              <a:avLst/>
            </a:prstGeom>
            <a:solidFill>
              <a:srgbClr val="CE31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Déplacer</a:t>
              </a:r>
              <a:endParaRPr lang="en-GB" dirty="0"/>
            </a:p>
          </p:txBody>
        </p:sp>
        <p:sp>
          <p:nvSpPr>
            <p:cNvPr id="17" name="Right Arrow 16"/>
            <p:cNvSpPr/>
            <p:nvPr/>
          </p:nvSpPr>
          <p:spPr>
            <a:xfrm flipH="1">
              <a:off x="7091944" y="5651249"/>
              <a:ext cx="1511753" cy="604156"/>
            </a:xfrm>
            <a:prstGeom prst="rightArrow">
              <a:avLst/>
            </a:prstGeom>
            <a:solidFill>
              <a:srgbClr val="CE31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Déplacer</a:t>
              </a:r>
              <a:endParaRPr lang="en-GB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44986" y="1793240"/>
            <a:ext cx="186109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>
                <a:solidFill>
                  <a:srgbClr val="CE3175"/>
                </a:solidFill>
                <a:cs typeface="Arial" panose="020B0604020202020204" pitchFamily="34" charset="0"/>
              </a:defRPr>
            </a:lvl1pPr>
          </a:lstStyle>
          <a:p>
            <a:r>
              <a:rPr lang="fr-CH" dirty="0" smtClean="0"/>
              <a:t>Afin </a:t>
            </a:r>
            <a:r>
              <a:rPr lang="fr-CH" dirty="0"/>
              <a:t>de les faires </a:t>
            </a:r>
            <a:r>
              <a:rPr lang="fr-CH" dirty="0" smtClean="0"/>
              <a:t>correspondre Les pieds du RFD à la table de transfert, il faut :</a:t>
            </a:r>
          </a:p>
          <a:p>
            <a:endParaRPr lang="fr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/>
              <a:t>Soit adapter la position </a:t>
            </a:r>
            <a:r>
              <a:rPr lang="fr-CH" dirty="0"/>
              <a:t>des pieds du </a:t>
            </a:r>
            <a:r>
              <a:rPr lang="fr-CH" dirty="0" smtClean="0"/>
              <a:t>cryomodule</a:t>
            </a:r>
          </a:p>
          <a:p>
            <a:endParaRPr lang="fr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/>
              <a:t>Soit refaire les plaques supports intermédiaires </a:t>
            </a:r>
            <a:endParaRPr lang="fr-CH" dirty="0"/>
          </a:p>
        </p:txBody>
      </p:sp>
      <p:sp>
        <p:nvSpPr>
          <p:cNvPr id="34" name="TextBox 33"/>
          <p:cNvSpPr txBox="1"/>
          <p:nvPr/>
        </p:nvSpPr>
        <p:spPr>
          <a:xfrm>
            <a:off x="0" y="640554"/>
            <a:ext cx="1183121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>
                <a:solidFill>
                  <a:srgbClr val="F4512C"/>
                </a:solidFill>
                <a:cs typeface="Arial" panose="020B0604020202020204" pitchFamily="34" charset="0"/>
              </a:defRPr>
            </a:lvl1pPr>
          </a:lstStyle>
          <a:p>
            <a:pPr algn="ctr"/>
            <a:r>
              <a:rPr lang="fr-CH" sz="2400" dirty="0" smtClean="0">
                <a:solidFill>
                  <a:srgbClr val="CE3175"/>
                </a:solidFill>
              </a:rPr>
              <a:t>Liaison avec la table de transfert</a:t>
            </a:r>
          </a:p>
        </p:txBody>
      </p:sp>
    </p:spTree>
    <p:extLst>
      <p:ext uri="{BB962C8B-B14F-4D97-AF65-F5344CB8AC3E}">
        <p14:creationId xmlns:p14="http://schemas.microsoft.com/office/powerpoint/2010/main" val="200923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936" y="233286"/>
            <a:ext cx="11307729" cy="662471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3410902"/>
            <a:ext cx="6251028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u="sng" dirty="0" smtClean="0">
                <a:solidFill>
                  <a:srgbClr val="CE3175"/>
                </a:solidFill>
                <a:cs typeface="Arial" panose="020B0604020202020204" pitchFamily="34" charset="0"/>
              </a:rPr>
              <a:t>Observations:</a:t>
            </a:r>
          </a:p>
          <a:p>
            <a:endParaRPr lang="fr-CH" dirty="0" smtClean="0">
              <a:solidFill>
                <a:srgbClr val="CE3175"/>
              </a:solidFill>
              <a:cs typeface="Arial" panose="020B0604020202020204" pitchFamily="34" charset="0"/>
            </a:endParaRPr>
          </a:p>
          <a:p>
            <a:r>
              <a:rPr lang="fr-CH" dirty="0" smtClean="0">
                <a:solidFill>
                  <a:srgbClr val="CE3175"/>
                </a:solidFill>
                <a:cs typeface="Arial" panose="020B0604020202020204" pitchFamily="34" charset="0"/>
              </a:rPr>
              <a:t>Les équipements à adapter sont:</a:t>
            </a:r>
          </a:p>
          <a:p>
            <a:endParaRPr lang="fr-CH" dirty="0" smtClean="0">
              <a:solidFill>
                <a:srgbClr val="CE3175"/>
              </a:solidFill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>
                <a:solidFill>
                  <a:srgbClr val="CE3175"/>
                </a:solidFill>
                <a:cs typeface="Arial" panose="020B0604020202020204" pitchFamily="34" charset="0"/>
              </a:rPr>
              <a:t>Circulateurs RF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 smtClean="0">
              <a:solidFill>
                <a:srgbClr val="CE3175"/>
              </a:solidFill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>
                <a:solidFill>
                  <a:srgbClr val="CE3175"/>
                </a:solidFill>
                <a:cs typeface="Arial" panose="020B0604020202020204" pitchFamily="34" charset="0"/>
              </a:rPr>
              <a:t>Chambres à vide entre la chambre Y et le cryomodule</a:t>
            </a:r>
          </a:p>
          <a:p>
            <a:endParaRPr lang="fr-CH" dirty="0" smtClean="0">
              <a:solidFill>
                <a:srgbClr val="CE3175"/>
              </a:solidFill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>
                <a:solidFill>
                  <a:srgbClr val="CE3175"/>
                </a:solidFill>
                <a:cs typeface="Arial" panose="020B0604020202020204" pitchFamily="34" charset="0"/>
              </a:rPr>
              <a:t>Connexion avec le module de service cryo</a:t>
            </a:r>
          </a:p>
          <a:p>
            <a:endParaRPr lang="fr-CH" dirty="0" smtClean="0">
              <a:solidFill>
                <a:srgbClr val="CE3175"/>
              </a:solidFill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>
                <a:solidFill>
                  <a:srgbClr val="CE3175"/>
                </a:solidFill>
                <a:cs typeface="Arial" panose="020B0604020202020204" pitchFamily="34" charset="0"/>
              </a:rPr>
              <a:t>Pieds du cryomodule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>
              <a:solidFill>
                <a:srgbClr val="CE3175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3136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</a:blip>
          <a:srcRect l="2385" t="43370" r="5931"/>
          <a:stretch/>
        </p:blipFill>
        <p:spPr>
          <a:xfrm>
            <a:off x="1334279" y="3470988"/>
            <a:ext cx="10515600" cy="3461658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2"/>
          <a:srcRect l="75607" t="69022" r="22691" b="22798"/>
          <a:stretch/>
        </p:blipFill>
        <p:spPr>
          <a:xfrm>
            <a:off x="9753599" y="5019675"/>
            <a:ext cx="195263" cy="500063"/>
          </a:xfrm>
          <a:prstGeom prst="rect">
            <a:avLst/>
          </a:prstGeom>
          <a:ln>
            <a:solidFill>
              <a:srgbClr val="CE3175"/>
            </a:solidFill>
          </a:ln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</a:blip>
          <a:srcRect l="2430" t="1867" r="6523" b="57770"/>
          <a:stretch/>
        </p:blipFill>
        <p:spPr>
          <a:xfrm>
            <a:off x="1782165" y="1119353"/>
            <a:ext cx="9829800" cy="234906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1" t="13333" r="32251" b="20680"/>
          <a:stretch/>
        </p:blipFill>
        <p:spPr>
          <a:xfrm>
            <a:off x="9332784" y="2041637"/>
            <a:ext cx="1341571" cy="133059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21425" y="1424122"/>
            <a:ext cx="2496230" cy="2009952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3569540" y="3263468"/>
            <a:ext cx="205513" cy="173742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9829012" y="3325897"/>
            <a:ext cx="78828" cy="156141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6"/>
          <a:srcRect l="20770" t="67166" r="73439" b="24678"/>
          <a:stretch/>
        </p:blipFill>
        <p:spPr>
          <a:xfrm>
            <a:off x="3577984" y="5030191"/>
            <a:ext cx="638504" cy="487746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21425" y="1424122"/>
            <a:ext cx="2496230" cy="2009952"/>
          </a:xfrm>
          <a:prstGeom prst="rect">
            <a:avLst/>
          </a:prstGeom>
        </p:spPr>
      </p:pic>
      <p:cxnSp>
        <p:nvCxnSpPr>
          <p:cNvPr id="29" name="Straight Connector 28"/>
          <p:cNvCxnSpPr/>
          <p:nvPr/>
        </p:nvCxnSpPr>
        <p:spPr>
          <a:xfrm>
            <a:off x="3569540" y="3263468"/>
            <a:ext cx="205513" cy="1737423"/>
          </a:xfrm>
          <a:prstGeom prst="line">
            <a:avLst/>
          </a:prstGeom>
          <a:ln w="19050">
            <a:solidFill>
              <a:srgbClr val="CE317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9829012" y="3325897"/>
            <a:ext cx="78828" cy="1561419"/>
          </a:xfrm>
          <a:prstGeom prst="line">
            <a:avLst/>
          </a:prstGeom>
          <a:ln w="19050">
            <a:solidFill>
              <a:srgbClr val="CE317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6"/>
          <a:srcRect l="20770" t="67166" r="73439" b="24678"/>
          <a:stretch/>
        </p:blipFill>
        <p:spPr>
          <a:xfrm>
            <a:off x="3577984" y="5030191"/>
            <a:ext cx="638504" cy="487746"/>
          </a:xfrm>
          <a:prstGeom prst="rect">
            <a:avLst/>
          </a:prstGeom>
          <a:ln>
            <a:solidFill>
              <a:srgbClr val="CE3175"/>
            </a:solidFill>
          </a:ln>
        </p:spPr>
      </p:pic>
      <p:sp>
        <p:nvSpPr>
          <p:cNvPr id="21" name="TextBox 20"/>
          <p:cNvSpPr txBox="1"/>
          <p:nvPr/>
        </p:nvSpPr>
        <p:spPr>
          <a:xfrm>
            <a:off x="144986" y="1828933"/>
            <a:ext cx="21410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>
                <a:solidFill>
                  <a:srgbClr val="F4512C"/>
                </a:solidFill>
                <a:cs typeface="Arial" panose="020B0604020202020204" pitchFamily="34" charset="0"/>
              </a:defRPr>
            </a:lvl1pPr>
          </a:lstStyle>
          <a:p>
            <a:r>
              <a:rPr lang="fr-CH" dirty="0">
                <a:solidFill>
                  <a:srgbClr val="CE3175"/>
                </a:solidFill>
              </a:rPr>
              <a:t>Nouvelles configuration des chambres à </a:t>
            </a:r>
            <a:r>
              <a:rPr lang="fr-CH" dirty="0" smtClean="0">
                <a:solidFill>
                  <a:srgbClr val="CE3175"/>
                </a:solidFill>
              </a:rPr>
              <a:t>vides avec chambre BPM</a:t>
            </a:r>
            <a:endParaRPr lang="fr-CH" dirty="0">
              <a:solidFill>
                <a:srgbClr val="CE3175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0" y="640554"/>
            <a:ext cx="1183121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>
                <a:solidFill>
                  <a:srgbClr val="F4512C"/>
                </a:solidFill>
                <a:cs typeface="Arial" panose="020B0604020202020204" pitchFamily="34" charset="0"/>
              </a:defRPr>
            </a:lvl1pPr>
          </a:lstStyle>
          <a:p>
            <a:pPr algn="ctr"/>
            <a:r>
              <a:rPr lang="fr-CH" sz="2400" dirty="0" smtClean="0">
                <a:solidFill>
                  <a:srgbClr val="CE3175"/>
                </a:solidFill>
              </a:rPr>
              <a:t>Chambre à vide + BPM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4471051" y="1173355"/>
            <a:ext cx="2889113" cy="370590"/>
            <a:chOff x="6219728" y="1827675"/>
            <a:chExt cx="2889113" cy="370590"/>
          </a:xfrm>
        </p:grpSpPr>
        <p:sp>
          <p:nvSpPr>
            <p:cNvPr id="37" name="TextBox 36"/>
            <p:cNvSpPr txBox="1"/>
            <p:nvPr/>
          </p:nvSpPr>
          <p:spPr>
            <a:xfrm>
              <a:off x="6600050" y="1828933"/>
              <a:ext cx="25087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>
                <a:defRPr>
                  <a:solidFill>
                    <a:srgbClr val="F4512C"/>
                  </a:solidFill>
                  <a:cs typeface="Arial" panose="020B0604020202020204" pitchFamily="34" charset="0"/>
                </a:defRPr>
              </a:lvl1pPr>
            </a:lstStyle>
            <a:p>
              <a:r>
                <a:rPr lang="fr-CH" dirty="0" smtClean="0">
                  <a:solidFill>
                    <a:srgbClr val="CE3175"/>
                  </a:solidFill>
                </a:rPr>
                <a:t>Une seule chambre BPM</a:t>
              </a:r>
              <a:endParaRPr lang="fr-CH" dirty="0">
                <a:solidFill>
                  <a:srgbClr val="CE3175"/>
                </a:solidFill>
              </a:endParaRPr>
            </a:p>
          </p:txBody>
        </p:sp>
        <p:sp>
          <p:nvSpPr>
            <p:cNvPr id="6" name="Isosceles Triangle 5"/>
            <p:cNvSpPr/>
            <p:nvPr/>
          </p:nvSpPr>
          <p:spPr>
            <a:xfrm>
              <a:off x="6219728" y="1827675"/>
              <a:ext cx="354904" cy="305952"/>
            </a:xfrm>
            <a:prstGeom prst="triangle">
              <a:avLst/>
            </a:prstGeom>
            <a:noFill/>
            <a:ln w="19050">
              <a:solidFill>
                <a:srgbClr val="CE317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267176" y="1827675"/>
              <a:ext cx="2600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>
                  <a:solidFill>
                    <a:srgbClr val="CE3175"/>
                  </a:solidFill>
                </a:rPr>
                <a:t>!</a:t>
              </a:r>
              <a:endParaRPr lang="fr-CH" dirty="0">
                <a:solidFill>
                  <a:srgbClr val="CE3175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42381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A circuit board&#10;&#10;Description automatically generat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017" y="489527"/>
            <a:ext cx="11423838" cy="5929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02954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85" r="5931"/>
          <a:stretch/>
        </p:blipFill>
        <p:spPr>
          <a:xfrm>
            <a:off x="1334279" y="819832"/>
            <a:ext cx="10515600" cy="6112814"/>
          </a:xfrm>
          <a:prstGeom prst="rect">
            <a:avLst/>
          </a:prstGeom>
        </p:spPr>
      </p:pic>
      <p:cxnSp>
        <p:nvCxnSpPr>
          <p:cNvPr id="3" name="Straight Connector 2"/>
          <p:cNvCxnSpPr/>
          <p:nvPr/>
        </p:nvCxnSpPr>
        <p:spPr>
          <a:xfrm>
            <a:off x="6546602" y="1368289"/>
            <a:ext cx="0" cy="4435521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6408752" y="1368289"/>
            <a:ext cx="0" cy="4443630"/>
          </a:xfrm>
          <a:prstGeom prst="line">
            <a:avLst/>
          </a:prstGeom>
          <a:ln w="12700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8476499" y="1368289"/>
            <a:ext cx="0" cy="4435521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860229" y="1368289"/>
            <a:ext cx="0" cy="4435521"/>
          </a:xfrm>
          <a:prstGeom prst="line">
            <a:avLst/>
          </a:prstGeom>
          <a:ln w="12700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347527" y="3195475"/>
            <a:ext cx="3407725" cy="3390674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594655" y="5033472"/>
            <a:ext cx="0" cy="1718807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221733" y="5033472"/>
            <a:ext cx="0" cy="1718807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07364" y="5033472"/>
            <a:ext cx="0" cy="1767722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9728634" y="5033472"/>
            <a:ext cx="0" cy="1767722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7860229" y="1439863"/>
            <a:ext cx="616270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9728634" y="6725403"/>
            <a:ext cx="178730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594655" y="6725403"/>
            <a:ext cx="627078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9195058" y="6358580"/>
            <a:ext cx="533575" cy="366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129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94654" y="6359849"/>
            <a:ext cx="620310" cy="366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394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860229" y="1073040"/>
            <a:ext cx="616270" cy="366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356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80922" y="1073040"/>
            <a:ext cx="415859" cy="3668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74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6408752" y="1439863"/>
            <a:ext cx="137850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5880922" y="1439863"/>
            <a:ext cx="53357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9195058" y="6725403"/>
            <a:ext cx="53357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21299" y="2539692"/>
            <a:ext cx="21553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rgbClr val="CE3175"/>
                </a:solidFill>
                <a:cs typeface="Arial" panose="020B0604020202020204" pitchFamily="34" charset="0"/>
              </a:rPr>
              <a:t>Situation avant d’adapter les équipements autour du RFD cryomodule</a:t>
            </a:r>
            <a:endParaRPr lang="fr-CH" dirty="0">
              <a:solidFill>
                <a:srgbClr val="CE3175"/>
              </a:solidFill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0" y="640554"/>
            <a:ext cx="1183121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>
                <a:solidFill>
                  <a:srgbClr val="F4512C"/>
                </a:solidFill>
                <a:cs typeface="Arial" panose="020B0604020202020204" pitchFamily="34" charset="0"/>
              </a:defRPr>
            </a:lvl1pPr>
          </a:lstStyle>
          <a:p>
            <a:pPr algn="ctr"/>
            <a:r>
              <a:rPr lang="fr-CH" sz="2400" dirty="0">
                <a:solidFill>
                  <a:srgbClr val="CE3175"/>
                </a:solidFill>
              </a:rPr>
              <a:t>RFD </a:t>
            </a:r>
            <a:r>
              <a:rPr lang="fr-CH" sz="2400" dirty="0" smtClean="0">
                <a:solidFill>
                  <a:srgbClr val="CE3175"/>
                </a:solidFill>
              </a:rPr>
              <a:t> sur la table de transfert</a:t>
            </a:r>
          </a:p>
        </p:txBody>
      </p:sp>
    </p:spTree>
    <p:extLst>
      <p:ext uri="{BB962C8B-B14F-4D97-AF65-F5344CB8AC3E}">
        <p14:creationId xmlns:p14="http://schemas.microsoft.com/office/powerpoint/2010/main" val="358070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</a:blip>
          <a:srcRect l="2385" r="5931"/>
          <a:stretch/>
        </p:blipFill>
        <p:spPr>
          <a:xfrm>
            <a:off x="1334279" y="819832"/>
            <a:ext cx="10515600" cy="61128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24575" y="2301924"/>
            <a:ext cx="6589004" cy="2860869"/>
          </a:xfrm>
          <a:prstGeom prst="rect">
            <a:avLst/>
          </a:prstGeom>
          <a:ln>
            <a:solidFill>
              <a:srgbClr val="CE3175"/>
            </a:solidFill>
          </a:ln>
        </p:spPr>
      </p:pic>
      <p:sp>
        <p:nvSpPr>
          <p:cNvPr id="13" name="Right Arrow 12"/>
          <p:cNvSpPr/>
          <p:nvPr/>
        </p:nvSpPr>
        <p:spPr>
          <a:xfrm rot="16200000" flipH="1">
            <a:off x="5964106" y="3776350"/>
            <a:ext cx="917534" cy="602205"/>
          </a:xfrm>
          <a:prstGeom prst="rightArrow">
            <a:avLst/>
          </a:prstGeom>
          <a:solidFill>
            <a:srgbClr val="CE31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+Long</a:t>
            </a:r>
            <a:endParaRPr lang="en-GB" dirty="0"/>
          </a:p>
        </p:txBody>
      </p:sp>
      <p:sp>
        <p:nvSpPr>
          <p:cNvPr id="7" name="Right Arrow 6"/>
          <p:cNvSpPr/>
          <p:nvPr/>
        </p:nvSpPr>
        <p:spPr>
          <a:xfrm>
            <a:off x="7170504" y="3626801"/>
            <a:ext cx="1506871" cy="600863"/>
          </a:xfrm>
          <a:prstGeom prst="rightArrow">
            <a:avLst/>
          </a:prstGeom>
          <a:solidFill>
            <a:srgbClr val="CE31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Déplacer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44986" y="1597297"/>
            <a:ext cx="214101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>
                <a:solidFill>
                  <a:srgbClr val="F4512C"/>
                </a:solidFill>
                <a:cs typeface="Arial" panose="020B0604020202020204" pitchFamily="34" charset="0"/>
              </a:defRPr>
            </a:lvl1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>
                <a:solidFill>
                  <a:srgbClr val="CE3175"/>
                </a:solidFill>
              </a:rPr>
              <a:t>Déplacement </a:t>
            </a:r>
            <a:r>
              <a:rPr lang="fr-CH" dirty="0">
                <a:solidFill>
                  <a:srgbClr val="CE3175"/>
                </a:solidFill>
              </a:rPr>
              <a:t>du circulateur RF </a:t>
            </a:r>
            <a:r>
              <a:rPr lang="fr-CH" dirty="0" smtClean="0">
                <a:solidFill>
                  <a:srgbClr val="CE3175"/>
                </a:solidFill>
              </a:rPr>
              <a:t>gauche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>
                <a:solidFill>
                  <a:srgbClr val="CE3175"/>
                </a:solidFill>
              </a:rPr>
              <a:t>remplacement </a:t>
            </a:r>
            <a:r>
              <a:rPr lang="fr-CH" dirty="0">
                <a:solidFill>
                  <a:srgbClr val="CE3175"/>
                </a:solidFill>
              </a:rPr>
              <a:t>d’un guide </a:t>
            </a:r>
            <a:r>
              <a:rPr lang="fr-CH" dirty="0" smtClean="0">
                <a:solidFill>
                  <a:srgbClr val="CE3175"/>
                </a:solidFill>
              </a:rPr>
              <a:t>d’onde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>
                <a:solidFill>
                  <a:srgbClr val="CE3175"/>
                </a:solidFill>
              </a:rPr>
              <a:t>Adaptation de la ligne RF</a:t>
            </a:r>
            <a:endParaRPr lang="fr-CH" dirty="0">
              <a:solidFill>
                <a:srgbClr val="CE3175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640554"/>
            <a:ext cx="1183121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>
                <a:solidFill>
                  <a:srgbClr val="F4512C"/>
                </a:solidFill>
                <a:cs typeface="Arial" panose="020B0604020202020204" pitchFamily="34" charset="0"/>
              </a:defRPr>
            </a:lvl1pPr>
          </a:lstStyle>
          <a:p>
            <a:pPr algn="ctr"/>
            <a:r>
              <a:rPr lang="fr-CH" sz="2400" dirty="0" smtClean="0">
                <a:solidFill>
                  <a:srgbClr val="CE3175"/>
                </a:solidFill>
              </a:rPr>
              <a:t>Equipements RF</a:t>
            </a:r>
          </a:p>
        </p:txBody>
      </p:sp>
    </p:spTree>
    <p:extLst>
      <p:ext uri="{BB962C8B-B14F-4D97-AF65-F5344CB8AC3E}">
        <p14:creationId xmlns:p14="http://schemas.microsoft.com/office/powerpoint/2010/main" val="356340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</a:blip>
          <a:srcRect l="2385" r="5931"/>
          <a:stretch/>
        </p:blipFill>
        <p:spPr>
          <a:xfrm>
            <a:off x="1334279" y="819832"/>
            <a:ext cx="10515600" cy="611281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19112" y="3235210"/>
            <a:ext cx="6063580" cy="1783964"/>
          </a:xfrm>
          <a:prstGeom prst="rect">
            <a:avLst/>
          </a:prstGeom>
          <a:ln>
            <a:solidFill>
              <a:srgbClr val="CE3175"/>
            </a:solidFill>
          </a:ln>
        </p:spPr>
      </p:pic>
      <p:sp>
        <p:nvSpPr>
          <p:cNvPr id="6" name="Right Arrow 5"/>
          <p:cNvSpPr/>
          <p:nvPr/>
        </p:nvSpPr>
        <p:spPr>
          <a:xfrm>
            <a:off x="8540214" y="3993931"/>
            <a:ext cx="1506066" cy="601883"/>
          </a:xfrm>
          <a:prstGeom prst="rightArrow">
            <a:avLst/>
          </a:prstGeom>
          <a:solidFill>
            <a:srgbClr val="CE31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Déplacer</a:t>
            </a:r>
            <a:endParaRPr lang="en-GB" dirty="0"/>
          </a:p>
        </p:txBody>
      </p:sp>
      <p:sp>
        <p:nvSpPr>
          <p:cNvPr id="8" name="Right Arrow 7"/>
          <p:cNvSpPr/>
          <p:nvPr/>
        </p:nvSpPr>
        <p:spPr>
          <a:xfrm rot="16200000" flipH="1">
            <a:off x="7462163" y="3775758"/>
            <a:ext cx="919093" cy="601883"/>
          </a:xfrm>
          <a:prstGeom prst="rightArrow">
            <a:avLst/>
          </a:prstGeom>
          <a:solidFill>
            <a:srgbClr val="CE31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+Long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44986" y="1597297"/>
            <a:ext cx="214101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>
                <a:solidFill>
                  <a:srgbClr val="F4512C"/>
                </a:solidFill>
                <a:cs typeface="Arial" panose="020B0604020202020204" pitchFamily="34" charset="0"/>
              </a:defRPr>
            </a:lvl1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>
                <a:solidFill>
                  <a:srgbClr val="CE3175"/>
                </a:solidFill>
              </a:rPr>
              <a:t>Déplacement </a:t>
            </a:r>
            <a:r>
              <a:rPr lang="fr-CH" dirty="0">
                <a:solidFill>
                  <a:srgbClr val="CE3175"/>
                </a:solidFill>
              </a:rPr>
              <a:t>du circulateur RF </a:t>
            </a:r>
            <a:r>
              <a:rPr lang="fr-CH" dirty="0" smtClean="0">
                <a:solidFill>
                  <a:srgbClr val="CE3175"/>
                </a:solidFill>
              </a:rPr>
              <a:t>droit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>
                <a:solidFill>
                  <a:srgbClr val="CE3175"/>
                </a:solidFill>
              </a:rPr>
              <a:t>remplacement </a:t>
            </a:r>
            <a:r>
              <a:rPr lang="fr-CH" dirty="0">
                <a:solidFill>
                  <a:srgbClr val="CE3175"/>
                </a:solidFill>
              </a:rPr>
              <a:t>d’un guide </a:t>
            </a:r>
            <a:r>
              <a:rPr lang="fr-CH" dirty="0" smtClean="0">
                <a:solidFill>
                  <a:srgbClr val="CE3175"/>
                </a:solidFill>
              </a:rPr>
              <a:t>d’onde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>
                <a:solidFill>
                  <a:srgbClr val="CE3175"/>
                </a:solidFill>
              </a:rPr>
              <a:t>Adaptation de la ligne RF</a:t>
            </a:r>
            <a:endParaRPr lang="fr-CH" dirty="0">
              <a:solidFill>
                <a:srgbClr val="CE3175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640554"/>
            <a:ext cx="1183121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>
                <a:solidFill>
                  <a:srgbClr val="F4512C"/>
                </a:solidFill>
                <a:cs typeface="Arial" panose="020B0604020202020204" pitchFamily="34" charset="0"/>
              </a:defRPr>
            </a:lvl1pPr>
          </a:lstStyle>
          <a:p>
            <a:pPr algn="ctr"/>
            <a:r>
              <a:rPr lang="fr-CH" sz="2400" dirty="0" smtClean="0">
                <a:solidFill>
                  <a:srgbClr val="CE3175"/>
                </a:solidFill>
              </a:rPr>
              <a:t>Equipements RF</a:t>
            </a:r>
          </a:p>
        </p:txBody>
      </p:sp>
    </p:spTree>
    <p:extLst>
      <p:ext uri="{BB962C8B-B14F-4D97-AF65-F5344CB8AC3E}">
        <p14:creationId xmlns:p14="http://schemas.microsoft.com/office/powerpoint/2010/main" val="1094920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2066731" y="1751665"/>
            <a:ext cx="9764485" cy="5005387"/>
            <a:chOff x="1665514" y="1420585"/>
            <a:chExt cx="9764485" cy="5005387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5387"/>
            <a:stretch/>
          </p:blipFill>
          <p:spPr>
            <a:xfrm>
              <a:off x="1665514" y="1420585"/>
              <a:ext cx="9764485" cy="5005387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0274" t="39992" r="63227" b="38735"/>
            <a:stretch/>
          </p:blipFill>
          <p:spPr>
            <a:xfrm>
              <a:off x="4457699" y="4776107"/>
              <a:ext cx="620487" cy="547008"/>
            </a:xfrm>
            <a:prstGeom prst="rect">
              <a:avLst/>
            </a:prstGeom>
            <a:ln>
              <a:solidFill>
                <a:srgbClr val="CE3175"/>
              </a:solidFill>
            </a:ln>
          </p:spPr>
        </p:pic>
        <p:sp>
          <p:nvSpPr>
            <p:cNvPr id="17" name="Right Arrow 16"/>
            <p:cNvSpPr/>
            <p:nvPr/>
          </p:nvSpPr>
          <p:spPr>
            <a:xfrm flipH="1">
              <a:off x="7250567" y="5306786"/>
              <a:ext cx="1511753" cy="604156"/>
            </a:xfrm>
            <a:prstGeom prst="rightArrow">
              <a:avLst/>
            </a:prstGeom>
            <a:solidFill>
              <a:srgbClr val="CE31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Déplacer</a:t>
              </a:r>
              <a:endParaRPr lang="en-GB" dirty="0"/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4152" t="39992" r="25244" b="43498"/>
            <a:stretch/>
          </p:blipFill>
          <p:spPr>
            <a:xfrm>
              <a:off x="7698921" y="4776107"/>
              <a:ext cx="1012372" cy="424543"/>
            </a:xfrm>
            <a:prstGeom prst="rect">
              <a:avLst/>
            </a:prstGeom>
            <a:ln>
              <a:solidFill>
                <a:srgbClr val="CE3175"/>
              </a:solidFill>
            </a:ln>
          </p:spPr>
        </p:pic>
        <p:sp>
          <p:nvSpPr>
            <p:cNvPr id="10" name="Right Arrow 9"/>
            <p:cNvSpPr/>
            <p:nvPr/>
          </p:nvSpPr>
          <p:spPr>
            <a:xfrm flipH="1">
              <a:off x="3896747" y="5270387"/>
              <a:ext cx="1511753" cy="604156"/>
            </a:xfrm>
            <a:prstGeom prst="rightArrow">
              <a:avLst/>
            </a:prstGeom>
            <a:solidFill>
              <a:srgbClr val="CE31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Déplacer</a:t>
              </a:r>
              <a:endParaRPr lang="en-GB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44986" y="1793240"/>
            <a:ext cx="186109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>
                <a:solidFill>
                  <a:srgbClr val="CE3175"/>
                </a:solidFill>
                <a:cs typeface="Arial" panose="020B0604020202020204" pitchFamily="34" charset="0"/>
              </a:defRPr>
            </a:lvl1pPr>
          </a:lstStyle>
          <a:p>
            <a:r>
              <a:rPr lang="fr-CH" dirty="0" smtClean="0"/>
              <a:t>Afin </a:t>
            </a:r>
            <a:r>
              <a:rPr lang="fr-CH" dirty="0"/>
              <a:t>de les faires </a:t>
            </a:r>
            <a:r>
              <a:rPr lang="fr-CH" dirty="0" smtClean="0"/>
              <a:t>correspondre Les pieds du RFD à la table de transfert, il faut :</a:t>
            </a:r>
          </a:p>
          <a:p>
            <a:endParaRPr lang="fr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/>
              <a:t>Soit adapter la position </a:t>
            </a:r>
            <a:r>
              <a:rPr lang="fr-CH" dirty="0"/>
              <a:t>des pieds du </a:t>
            </a:r>
            <a:r>
              <a:rPr lang="fr-CH" dirty="0" smtClean="0"/>
              <a:t>cryomodule</a:t>
            </a:r>
          </a:p>
          <a:p>
            <a:endParaRPr lang="fr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/>
              <a:t>Soit refaire les plaques supports intermédiaires </a:t>
            </a:r>
            <a:endParaRPr lang="fr-CH" dirty="0"/>
          </a:p>
        </p:txBody>
      </p:sp>
      <p:sp>
        <p:nvSpPr>
          <p:cNvPr id="14" name="TextBox 13"/>
          <p:cNvSpPr txBox="1"/>
          <p:nvPr/>
        </p:nvSpPr>
        <p:spPr>
          <a:xfrm>
            <a:off x="0" y="640554"/>
            <a:ext cx="1183121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>
                <a:solidFill>
                  <a:srgbClr val="F4512C"/>
                </a:solidFill>
                <a:cs typeface="Arial" panose="020B0604020202020204" pitchFamily="34" charset="0"/>
              </a:defRPr>
            </a:lvl1pPr>
          </a:lstStyle>
          <a:p>
            <a:pPr algn="ctr"/>
            <a:r>
              <a:rPr lang="fr-CH" sz="2400" dirty="0" smtClean="0">
                <a:solidFill>
                  <a:srgbClr val="CE3175"/>
                </a:solidFill>
              </a:rPr>
              <a:t>Liaison avec la table de transfert</a:t>
            </a:r>
          </a:p>
        </p:txBody>
      </p:sp>
    </p:spTree>
    <p:extLst>
      <p:ext uri="{BB962C8B-B14F-4D97-AF65-F5344CB8AC3E}">
        <p14:creationId xmlns:p14="http://schemas.microsoft.com/office/powerpoint/2010/main" val="54471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19018"/>
            <a:ext cx="118162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800" dirty="0" smtClean="0">
                <a:solidFill>
                  <a:srgbClr val="CE317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Conclusion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37072" y="1322950"/>
            <a:ext cx="1154210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>
                <a:solidFill>
                  <a:srgbClr val="CE3175"/>
                </a:solidFill>
                <a:cs typeface="Arial" panose="020B0604020202020204" pitchFamily="34" charset="0"/>
              </a:defRPr>
            </a:lvl1pPr>
          </a:lstStyle>
          <a:p>
            <a:r>
              <a:rPr lang="fr-CH" sz="2000" dirty="0"/>
              <a:t>Solution 1 à </a:t>
            </a:r>
            <a:r>
              <a:rPr lang="fr-CH" sz="2000" dirty="0" smtClean="0"/>
              <a:t>retenir :</a:t>
            </a:r>
          </a:p>
          <a:p>
            <a:endParaRPr lang="fr-CH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000" dirty="0" smtClean="0"/>
              <a:t>Donner </a:t>
            </a:r>
            <a:r>
              <a:rPr lang="fr-CH" sz="2000" dirty="0"/>
              <a:t>un angle de </a:t>
            </a:r>
            <a:r>
              <a:rPr lang="fr-CH" sz="2000" dirty="0" smtClean="0"/>
              <a:t>49° au </a:t>
            </a:r>
            <a:r>
              <a:rPr lang="fr-CH" sz="2000" dirty="0"/>
              <a:t>jumper du </a:t>
            </a:r>
            <a:r>
              <a:rPr lang="fr-CH" sz="2000" dirty="0" smtClean="0"/>
              <a:t>cryomodule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CH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000" dirty="0"/>
              <a:t>D</a:t>
            </a:r>
            <a:r>
              <a:rPr lang="fr-CH" sz="2000" dirty="0" smtClean="0"/>
              <a:t>éplacement et adaptations des </a:t>
            </a:r>
            <a:r>
              <a:rPr lang="fr-CH" sz="2000" dirty="0"/>
              <a:t>équipements </a:t>
            </a:r>
            <a:r>
              <a:rPr lang="fr-CH" sz="2000" dirty="0" smtClean="0"/>
              <a:t>RF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000" dirty="0"/>
              <a:t>Nouvelles configuration des chambres à vides avec chambre </a:t>
            </a:r>
            <a:r>
              <a:rPr lang="fr-CH" sz="2000" dirty="0" smtClean="0"/>
              <a:t>BPM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000" dirty="0" smtClean="0"/>
              <a:t>Rotation du </a:t>
            </a:r>
            <a:r>
              <a:rPr lang="fr-CH" sz="2000" dirty="0"/>
              <a:t>module de service afin de faire correspondre la connexion du </a:t>
            </a:r>
            <a:r>
              <a:rPr lang="fr-CH" sz="2000" dirty="0" smtClean="0"/>
              <a:t>jumper du cryomodule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000" dirty="0" smtClean="0"/>
              <a:t>Adapter </a:t>
            </a:r>
            <a:r>
              <a:rPr lang="fr-CH" sz="2000" dirty="0"/>
              <a:t>la position des pieds du </a:t>
            </a:r>
            <a:r>
              <a:rPr lang="fr-CH" sz="2000" dirty="0" smtClean="0"/>
              <a:t>cryomodule ou refaire </a:t>
            </a:r>
            <a:r>
              <a:rPr lang="fr-CH" sz="2000" dirty="0"/>
              <a:t>les plaques supports intermédiaires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CH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CH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CH" sz="2000" dirty="0"/>
          </a:p>
        </p:txBody>
      </p:sp>
      <p:grpSp>
        <p:nvGrpSpPr>
          <p:cNvPr id="4" name="Group 3"/>
          <p:cNvGrpSpPr/>
          <p:nvPr/>
        </p:nvGrpSpPr>
        <p:grpSpPr>
          <a:xfrm>
            <a:off x="6216231" y="1144515"/>
            <a:ext cx="2667638" cy="2225149"/>
            <a:chOff x="3323257" y="2184408"/>
            <a:chExt cx="2667638" cy="2225149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grayscl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33000"/>
                      </a14:imgEffect>
                    </a14:imgLayer>
                  </a14:imgProps>
                </a:ext>
              </a:extLst>
            </a:blip>
            <a:srcRect l="21017" t="58703" r="56314" b="12234"/>
            <a:stretch/>
          </p:blipFill>
          <p:spPr>
            <a:xfrm>
              <a:off x="3802792" y="2785736"/>
              <a:ext cx="2188103" cy="1568669"/>
            </a:xfrm>
            <a:prstGeom prst="rect">
              <a:avLst/>
            </a:prstGeom>
          </p:spPr>
        </p:pic>
        <p:cxnSp>
          <p:nvCxnSpPr>
            <p:cNvPr id="6" name="Straight Connector 5"/>
            <p:cNvCxnSpPr/>
            <p:nvPr/>
          </p:nvCxnSpPr>
          <p:spPr>
            <a:xfrm>
              <a:off x="3980793" y="2361956"/>
              <a:ext cx="882869" cy="1051278"/>
            </a:xfrm>
            <a:prstGeom prst="line">
              <a:avLst/>
            </a:prstGeom>
            <a:ln>
              <a:solidFill>
                <a:srgbClr val="CE31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flipH="1">
              <a:off x="3441182" y="3421117"/>
              <a:ext cx="1422482" cy="0"/>
            </a:xfrm>
            <a:prstGeom prst="line">
              <a:avLst/>
            </a:prstGeom>
            <a:ln>
              <a:solidFill>
                <a:srgbClr val="CE31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Arc 7"/>
            <p:cNvSpPr/>
            <p:nvPr/>
          </p:nvSpPr>
          <p:spPr>
            <a:xfrm rot="15706371">
              <a:off x="3420553" y="2539998"/>
              <a:ext cx="2026358" cy="1712759"/>
            </a:xfrm>
            <a:prstGeom prst="arc">
              <a:avLst>
                <a:gd name="adj1" fmla="val 15506004"/>
                <a:gd name="adj2" fmla="val 22636"/>
              </a:avLst>
            </a:prstGeom>
            <a:noFill/>
            <a:ln w="12700">
              <a:solidFill>
                <a:srgbClr val="CE31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/>
            <p:cNvSpPr txBox="1"/>
            <p:nvPr/>
          </p:nvSpPr>
          <p:spPr>
            <a:xfrm rot="18043136">
              <a:off x="2945618" y="2562047"/>
              <a:ext cx="11553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>
                <a:defRPr sz="2000">
                  <a:solidFill>
                    <a:srgbClr val="CE3175"/>
                  </a:solidFill>
                  <a:cs typeface="Arial" panose="020B0604020202020204" pitchFamily="34" charset="0"/>
                </a:defRPr>
              </a:lvl1pPr>
            </a:lstStyle>
            <a:p>
              <a:pPr algn="ctr"/>
              <a:r>
                <a:rPr lang="en-US" dirty="0"/>
                <a:t>49°</a:t>
              </a:r>
              <a:endParaRPr lang="fr-CH" dirty="0"/>
            </a:p>
          </p:txBody>
        </p:sp>
      </p:grpSp>
    </p:spTree>
    <p:extLst>
      <p:ext uri="{BB962C8B-B14F-4D97-AF65-F5344CB8AC3E}">
        <p14:creationId xmlns:p14="http://schemas.microsoft.com/office/powerpoint/2010/main" val="3622580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4" y="233286"/>
            <a:ext cx="11307729" cy="662471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83" r="1"/>
          <a:stretch/>
        </p:blipFill>
        <p:spPr>
          <a:xfrm>
            <a:off x="65314" y="4143129"/>
            <a:ext cx="6580114" cy="271487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0" y="0"/>
            <a:ext cx="118218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000" dirty="0" smtClean="0">
                <a:solidFill>
                  <a:srgbClr val="004B8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 DQW cryomodule : Actuellement installé au SPS period 617</a:t>
            </a:r>
            <a:endParaRPr lang="fr-CH" sz="2000" dirty="0">
              <a:solidFill>
                <a:srgbClr val="004B8D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4" name="Straight Connector 13"/>
          <p:cNvCxnSpPr>
            <a:endCxn id="24" idx="3"/>
          </p:cNvCxnSpPr>
          <p:nvPr/>
        </p:nvCxnSpPr>
        <p:spPr>
          <a:xfrm flipH="1">
            <a:off x="2125992" y="3841820"/>
            <a:ext cx="2100775" cy="0"/>
          </a:xfrm>
          <a:prstGeom prst="line">
            <a:avLst/>
          </a:prstGeom>
          <a:ln>
            <a:solidFill>
              <a:srgbClr val="CE317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endCxn id="23" idx="3"/>
          </p:cNvCxnSpPr>
          <p:nvPr/>
        </p:nvCxnSpPr>
        <p:spPr>
          <a:xfrm flipH="1">
            <a:off x="2125992" y="1909061"/>
            <a:ext cx="943779" cy="846079"/>
          </a:xfrm>
          <a:prstGeom prst="line">
            <a:avLst/>
          </a:prstGeom>
          <a:ln>
            <a:solidFill>
              <a:srgbClr val="CE317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 flipV="1">
            <a:off x="4413380" y="774803"/>
            <a:ext cx="492096" cy="359675"/>
          </a:xfrm>
          <a:prstGeom prst="line">
            <a:avLst/>
          </a:prstGeom>
          <a:ln>
            <a:solidFill>
              <a:srgbClr val="CE317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26" idx="1"/>
          </p:cNvCxnSpPr>
          <p:nvPr/>
        </p:nvCxnSpPr>
        <p:spPr>
          <a:xfrm flipH="1">
            <a:off x="7653575" y="1457644"/>
            <a:ext cx="1994278" cy="399148"/>
          </a:xfrm>
          <a:prstGeom prst="line">
            <a:avLst/>
          </a:prstGeom>
          <a:ln>
            <a:solidFill>
              <a:srgbClr val="CE317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792686" y="4562669"/>
            <a:ext cx="141821" cy="1899531"/>
          </a:xfrm>
          <a:prstGeom prst="line">
            <a:avLst/>
          </a:prstGeom>
          <a:ln>
            <a:solidFill>
              <a:srgbClr val="CE317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624201" y="360716"/>
            <a:ext cx="20471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>
                <a:solidFill>
                  <a:srgbClr val="CE31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Module de service (cryogénie)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8865" y="2570474"/>
            <a:ext cx="2047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>
                <a:solidFill>
                  <a:srgbClr val="CE31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Chambre à vide Y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8865" y="3657154"/>
            <a:ext cx="2047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>
                <a:solidFill>
                  <a:srgbClr val="CE31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Table de transfert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910943" y="6475434"/>
            <a:ext cx="2047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>
                <a:solidFill>
                  <a:srgbClr val="CE31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DQW cryomodule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647853" y="1134478"/>
            <a:ext cx="20471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>
                <a:solidFill>
                  <a:srgbClr val="CE31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Equipements RF</a:t>
            </a:r>
          </a:p>
          <a:p>
            <a:pPr algn="ctr"/>
            <a:r>
              <a:rPr lang="fr-CH" dirty="0" smtClean="0">
                <a:solidFill>
                  <a:srgbClr val="CE317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Circulateurs</a:t>
            </a:r>
          </a:p>
        </p:txBody>
      </p:sp>
    </p:spTree>
    <p:extLst>
      <p:ext uri="{BB962C8B-B14F-4D97-AF65-F5344CB8AC3E}">
        <p14:creationId xmlns:p14="http://schemas.microsoft.com/office/powerpoint/2010/main" val="1173566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681" y="-2538"/>
            <a:ext cx="10280099" cy="6860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722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285" y="-7144"/>
            <a:ext cx="10287000" cy="6865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75187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946" y="0"/>
            <a:ext cx="102762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7935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3410902"/>
            <a:ext cx="2885089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u="sng" dirty="0" smtClean="0">
                <a:solidFill>
                  <a:srgbClr val="CE3175"/>
                </a:solidFill>
                <a:cs typeface="Arial" panose="020B0604020202020204" pitchFamily="34" charset="0"/>
              </a:rPr>
              <a:t>Observations:</a:t>
            </a:r>
          </a:p>
          <a:p>
            <a:endParaRPr lang="en-US" sz="2000" u="sng" dirty="0">
              <a:solidFill>
                <a:srgbClr val="CE3175"/>
              </a:solidFill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CE3175"/>
                </a:solidFill>
                <a:cs typeface="Arial" panose="020B0604020202020204" pitchFamily="34" charset="0"/>
              </a:rPr>
              <a:t>Le jumper </a:t>
            </a:r>
            <a:r>
              <a:rPr lang="en-US" dirty="0" err="1" smtClean="0">
                <a:solidFill>
                  <a:srgbClr val="CE3175"/>
                </a:solidFill>
                <a:cs typeface="Arial" panose="020B0604020202020204" pitchFamily="34" charset="0"/>
              </a:rPr>
              <a:t>n’est</a:t>
            </a:r>
            <a:r>
              <a:rPr lang="en-US" dirty="0" smtClean="0">
                <a:solidFill>
                  <a:srgbClr val="CE3175"/>
                </a:solidFill>
                <a:cs typeface="Arial" panose="020B0604020202020204" pitchFamily="34" charset="0"/>
              </a:rPr>
              <a:t> pas </a:t>
            </a:r>
            <a:r>
              <a:rPr lang="en-US" dirty="0" err="1" smtClean="0">
                <a:solidFill>
                  <a:srgbClr val="CE3175"/>
                </a:solidFill>
                <a:cs typeface="Arial" panose="020B0604020202020204" pitchFamily="34" charset="0"/>
              </a:rPr>
              <a:t>défini</a:t>
            </a:r>
            <a:r>
              <a:rPr lang="en-US" dirty="0" smtClean="0">
                <a:solidFill>
                  <a:srgbClr val="CE3175"/>
                </a:solidFill>
                <a:cs typeface="Arial" panose="020B0604020202020204" pitchFamily="34" charset="0"/>
              </a:rPr>
              <a:t>, </a:t>
            </a:r>
            <a:r>
              <a:rPr lang="en-US" dirty="0" err="1" smtClean="0">
                <a:solidFill>
                  <a:srgbClr val="CE3175"/>
                </a:solidFill>
                <a:cs typeface="Arial" panose="020B0604020202020204" pitchFamily="34" charset="0"/>
              </a:rPr>
              <a:t>l’angle</a:t>
            </a:r>
            <a:r>
              <a:rPr lang="en-US" dirty="0" smtClean="0">
                <a:solidFill>
                  <a:srgbClr val="CE3175"/>
                </a:solidFill>
                <a:cs typeface="Arial" panose="020B0604020202020204" pitchFamily="34" charset="0"/>
              </a:rPr>
              <a:t> de </a:t>
            </a:r>
            <a:r>
              <a:rPr lang="en-US" dirty="0" err="1" smtClean="0">
                <a:solidFill>
                  <a:srgbClr val="CE3175"/>
                </a:solidFill>
                <a:cs typeface="Arial" panose="020B0604020202020204" pitchFamily="34" charset="0"/>
              </a:rPr>
              <a:t>celui</a:t>
            </a:r>
            <a:r>
              <a:rPr lang="en-US" dirty="0" smtClean="0">
                <a:solidFill>
                  <a:srgbClr val="CE3175"/>
                </a:solidFill>
                <a:cs typeface="Arial" panose="020B0604020202020204" pitchFamily="34" charset="0"/>
              </a:rPr>
              <a:t>-ci </a:t>
            </a:r>
            <a:r>
              <a:rPr lang="en-US" dirty="0" err="1" smtClean="0">
                <a:solidFill>
                  <a:srgbClr val="CE3175"/>
                </a:solidFill>
                <a:cs typeface="Arial" panose="020B0604020202020204" pitchFamily="34" charset="0"/>
              </a:rPr>
              <a:t>est</a:t>
            </a:r>
            <a:r>
              <a:rPr lang="en-US" dirty="0" smtClean="0">
                <a:solidFill>
                  <a:srgbClr val="CE3175"/>
                </a:solidFill>
                <a:cs typeface="Arial" panose="020B0604020202020204" pitchFamily="34" charset="0"/>
              </a:rPr>
              <a:t> à determiner.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srgbClr val="CE3175"/>
                </a:solidFill>
                <a:cs typeface="Arial" panose="020B0604020202020204" pitchFamily="34" charset="0"/>
              </a:rPr>
              <a:t>L’ensemble</a:t>
            </a:r>
            <a:r>
              <a:rPr lang="en-US" dirty="0" smtClean="0">
                <a:solidFill>
                  <a:srgbClr val="CE3175"/>
                </a:solidFill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CE3175"/>
                </a:solidFill>
                <a:cs typeface="Arial" panose="020B0604020202020204" pitchFamily="34" charset="0"/>
              </a:rPr>
              <a:t>v</a:t>
            </a:r>
            <a:r>
              <a:rPr lang="en-US" dirty="0" err="1" smtClean="0">
                <a:solidFill>
                  <a:srgbClr val="CE3175"/>
                </a:solidFill>
                <a:cs typeface="Arial" panose="020B0604020202020204" pitchFamily="34" charset="0"/>
              </a:rPr>
              <a:t>anne</a:t>
            </a:r>
            <a:r>
              <a:rPr lang="en-US" dirty="0" smtClean="0">
                <a:solidFill>
                  <a:srgbClr val="CE3175"/>
                </a:solidFill>
                <a:cs typeface="Arial" panose="020B0604020202020204" pitchFamily="34" charset="0"/>
              </a:rPr>
              <a:t> + </a:t>
            </a:r>
            <a:r>
              <a:rPr lang="en-US" dirty="0" err="1" smtClean="0">
                <a:solidFill>
                  <a:srgbClr val="CE3175"/>
                </a:solidFill>
                <a:cs typeface="Arial" panose="020B0604020202020204" pitchFamily="34" charset="0"/>
              </a:rPr>
              <a:t>pompe</a:t>
            </a:r>
            <a:r>
              <a:rPr lang="en-US" dirty="0" smtClean="0">
                <a:solidFill>
                  <a:srgbClr val="CE3175"/>
                </a:solidFill>
                <a:cs typeface="Arial" panose="020B0604020202020204" pitchFamily="34" charset="0"/>
              </a:rPr>
              <a:t> (</a:t>
            </a:r>
            <a:r>
              <a:rPr lang="en-US" dirty="0" err="1" smtClean="0">
                <a:solidFill>
                  <a:srgbClr val="CE3175"/>
                </a:solidFill>
                <a:cs typeface="Arial" panose="020B0604020202020204" pitchFamily="34" charset="0"/>
              </a:rPr>
              <a:t>en</a:t>
            </a:r>
            <a:r>
              <a:rPr lang="en-US" dirty="0" smtClean="0">
                <a:solidFill>
                  <a:srgbClr val="CE3175"/>
                </a:solidFill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CE3175"/>
                </a:solidFill>
                <a:cs typeface="Arial" panose="020B0604020202020204" pitchFamily="34" charset="0"/>
              </a:rPr>
              <a:t>jaune</a:t>
            </a:r>
            <a:r>
              <a:rPr lang="en-US" dirty="0" smtClean="0">
                <a:solidFill>
                  <a:srgbClr val="CE3175"/>
                </a:solidFill>
                <a:cs typeface="Arial" panose="020B0604020202020204" pitchFamily="34" charset="0"/>
              </a:rPr>
              <a:t>) </a:t>
            </a:r>
            <a:r>
              <a:rPr lang="en-US" dirty="0" err="1" smtClean="0">
                <a:solidFill>
                  <a:srgbClr val="CE3175"/>
                </a:solidFill>
                <a:cs typeface="Arial" panose="020B0604020202020204" pitchFamily="34" charset="0"/>
              </a:rPr>
              <a:t>est-il</a:t>
            </a:r>
            <a:r>
              <a:rPr lang="en-US" dirty="0" smtClean="0">
                <a:solidFill>
                  <a:srgbClr val="CE3175"/>
                </a:solidFill>
                <a:cs typeface="Arial" panose="020B0604020202020204" pitchFamily="34" charset="0"/>
              </a:rPr>
              <a:t> present sur la version SPS?</a:t>
            </a:r>
            <a:endParaRPr lang="fr-CH" dirty="0" smtClean="0">
              <a:solidFill>
                <a:srgbClr val="CE3175"/>
              </a:solidFill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85" t="2126" r="14031" b="285"/>
          <a:stretch/>
        </p:blipFill>
        <p:spPr>
          <a:xfrm>
            <a:off x="2472612" y="466530"/>
            <a:ext cx="7912360" cy="637280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0"/>
            <a:ext cx="118218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000" dirty="0" smtClean="0">
                <a:solidFill>
                  <a:srgbClr val="004B8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 RFD cryomodule</a:t>
            </a:r>
            <a:endParaRPr lang="fr-CH" sz="2000" dirty="0">
              <a:solidFill>
                <a:srgbClr val="004B8D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003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4" y="233286"/>
            <a:ext cx="11307729" cy="66247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3410902"/>
            <a:ext cx="6251028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u="sng" dirty="0" smtClean="0">
                <a:solidFill>
                  <a:srgbClr val="CE3175"/>
                </a:solidFill>
                <a:cs typeface="Arial" panose="020B0604020202020204" pitchFamily="34" charset="0"/>
              </a:rPr>
              <a:t>Observations:</a:t>
            </a:r>
          </a:p>
          <a:p>
            <a:endParaRPr lang="fr-CH" dirty="0" smtClean="0">
              <a:solidFill>
                <a:srgbClr val="CE3175"/>
              </a:solidFill>
              <a:cs typeface="Arial" panose="020B0604020202020204" pitchFamily="34" charset="0"/>
            </a:endParaRPr>
          </a:p>
          <a:p>
            <a:r>
              <a:rPr lang="fr-CH" dirty="0" smtClean="0">
                <a:solidFill>
                  <a:srgbClr val="CE3175"/>
                </a:solidFill>
                <a:cs typeface="Arial" panose="020B0604020202020204" pitchFamily="34" charset="0"/>
              </a:rPr>
              <a:t>Les équipements à adapter sont:</a:t>
            </a:r>
          </a:p>
          <a:p>
            <a:endParaRPr lang="fr-CH" dirty="0" smtClean="0">
              <a:solidFill>
                <a:srgbClr val="CE3175"/>
              </a:solidFill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>
                <a:solidFill>
                  <a:srgbClr val="CE3175"/>
                </a:solidFill>
                <a:cs typeface="Arial" panose="020B0604020202020204" pitchFamily="34" charset="0"/>
              </a:rPr>
              <a:t>Circulateurs RF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 smtClean="0">
              <a:solidFill>
                <a:srgbClr val="CE3175"/>
              </a:solidFill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>
                <a:solidFill>
                  <a:srgbClr val="CE3175"/>
                </a:solidFill>
                <a:cs typeface="Arial" panose="020B0604020202020204" pitchFamily="34" charset="0"/>
              </a:rPr>
              <a:t>Chambres à vide entre la chambre Y et le cryomodule</a:t>
            </a:r>
          </a:p>
          <a:p>
            <a:endParaRPr lang="fr-CH" dirty="0" smtClean="0">
              <a:solidFill>
                <a:srgbClr val="CE3175"/>
              </a:solidFill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>
                <a:solidFill>
                  <a:srgbClr val="CE3175"/>
                </a:solidFill>
                <a:cs typeface="Arial" panose="020B0604020202020204" pitchFamily="34" charset="0"/>
              </a:rPr>
              <a:t>Connexion avec le module de service cryo</a:t>
            </a:r>
          </a:p>
          <a:p>
            <a:endParaRPr lang="fr-CH" dirty="0" smtClean="0">
              <a:solidFill>
                <a:srgbClr val="CE3175"/>
              </a:solidFill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>
                <a:solidFill>
                  <a:srgbClr val="CE3175"/>
                </a:solidFill>
                <a:cs typeface="Arial" panose="020B0604020202020204" pitchFamily="34" charset="0"/>
              </a:rPr>
              <a:t>Pieds du cryomodule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>
              <a:solidFill>
                <a:srgbClr val="CE3175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867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12775" y="1274020"/>
            <a:ext cx="9652329" cy="5397368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6309827" y="1334438"/>
            <a:ext cx="0" cy="4465865"/>
          </a:xfrm>
          <a:prstGeom prst="line">
            <a:avLst/>
          </a:prstGeom>
          <a:ln w="12700">
            <a:solidFill>
              <a:srgbClr val="F4512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6415963" y="1334438"/>
            <a:ext cx="0" cy="4474029"/>
          </a:xfrm>
          <a:prstGeom prst="line">
            <a:avLst/>
          </a:prstGeom>
          <a:ln w="12700">
            <a:solidFill>
              <a:srgbClr val="004B8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8252927" y="1334438"/>
            <a:ext cx="0" cy="4465865"/>
          </a:xfrm>
          <a:prstGeom prst="line">
            <a:avLst/>
          </a:prstGeom>
          <a:ln w="12700">
            <a:solidFill>
              <a:srgbClr val="F4512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7877370" y="1334438"/>
            <a:ext cx="0" cy="4465865"/>
          </a:xfrm>
          <a:prstGeom prst="line">
            <a:avLst/>
          </a:prstGeom>
          <a:ln w="12700">
            <a:solidFill>
              <a:srgbClr val="004B8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226447" y="2950628"/>
            <a:ext cx="3221332" cy="3853882"/>
          </a:xfrm>
          <a:prstGeom prst="line">
            <a:avLst/>
          </a:prstGeom>
          <a:ln w="12700">
            <a:solidFill>
              <a:srgbClr val="F4512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333796" y="3174124"/>
            <a:ext cx="3431038" cy="3413870"/>
          </a:xfrm>
          <a:prstGeom prst="line">
            <a:avLst/>
          </a:prstGeom>
          <a:ln w="12700">
            <a:solidFill>
              <a:srgbClr val="004B8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3582615" y="5024695"/>
            <a:ext cx="0" cy="1730566"/>
          </a:xfrm>
          <a:prstGeom prst="line">
            <a:avLst/>
          </a:prstGeom>
          <a:ln w="12700">
            <a:solidFill>
              <a:srgbClr val="F4512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4001715" y="5024695"/>
            <a:ext cx="0" cy="1730566"/>
          </a:xfrm>
          <a:prstGeom prst="line">
            <a:avLst/>
          </a:prstGeom>
          <a:ln w="12700">
            <a:solidFill>
              <a:srgbClr val="F4512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9897690" y="5024695"/>
            <a:ext cx="0" cy="1779815"/>
          </a:xfrm>
          <a:prstGeom prst="line">
            <a:avLst/>
          </a:prstGeom>
          <a:ln w="12700">
            <a:solidFill>
              <a:srgbClr val="F4512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9480972" y="5024695"/>
            <a:ext cx="0" cy="1779815"/>
          </a:xfrm>
          <a:prstGeom prst="line">
            <a:avLst/>
          </a:prstGeom>
          <a:ln w="12700">
            <a:solidFill>
              <a:srgbClr val="F4512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/>
          <p:nvPr/>
        </p:nvCxnSpPr>
        <p:spPr>
          <a:xfrm>
            <a:off x="7877370" y="1406502"/>
            <a:ext cx="375557" cy="0"/>
          </a:xfrm>
          <a:prstGeom prst="straightConnector1">
            <a:avLst/>
          </a:prstGeom>
          <a:ln>
            <a:solidFill>
              <a:srgbClr val="F4512C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9480972" y="6729616"/>
            <a:ext cx="416718" cy="1415"/>
          </a:xfrm>
          <a:prstGeom prst="straightConnector1">
            <a:avLst/>
          </a:prstGeom>
          <a:ln>
            <a:solidFill>
              <a:srgbClr val="F4512C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3582615" y="6728201"/>
            <a:ext cx="416718" cy="1415"/>
          </a:xfrm>
          <a:prstGeom prst="straightConnector1">
            <a:avLst/>
          </a:prstGeom>
          <a:ln>
            <a:solidFill>
              <a:srgbClr val="F4512C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Arc 23"/>
          <p:cNvSpPr/>
          <p:nvPr/>
        </p:nvSpPr>
        <p:spPr>
          <a:xfrm rot="5908695">
            <a:off x="6133737" y="6218271"/>
            <a:ext cx="564452" cy="535276"/>
          </a:xfrm>
          <a:prstGeom prst="arc">
            <a:avLst>
              <a:gd name="adj1" fmla="val 15506004"/>
              <a:gd name="adj2" fmla="val 22636"/>
            </a:avLst>
          </a:prstGeom>
          <a:noFill/>
          <a:ln w="12700">
            <a:solidFill>
              <a:srgbClr val="F4512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6191305" y="6368617"/>
            <a:ext cx="698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4512C"/>
                </a:solidFill>
              </a:rPr>
              <a:t>4,5°</a:t>
            </a:r>
            <a:endParaRPr lang="en-GB" dirty="0">
              <a:solidFill>
                <a:srgbClr val="F4512C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421469" y="6358869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4512C"/>
                </a:solidFill>
              </a:rPr>
              <a:t>262</a:t>
            </a:r>
            <a:endParaRPr lang="en-GB" dirty="0">
              <a:solidFill>
                <a:srgbClr val="F4512C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523112" y="6360146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4512C"/>
                </a:solidFill>
              </a:rPr>
              <a:t>262</a:t>
            </a:r>
            <a:endParaRPr lang="en-GB" dirty="0">
              <a:solidFill>
                <a:srgbClr val="F4512C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797286" y="1037170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4512C"/>
                </a:solidFill>
              </a:rPr>
              <a:t>224</a:t>
            </a:r>
            <a:endParaRPr lang="en-GB" dirty="0">
              <a:solidFill>
                <a:srgbClr val="F4512C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772601" y="103717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4512C"/>
                </a:solidFill>
              </a:rPr>
              <a:t>60</a:t>
            </a:r>
            <a:endParaRPr lang="en-GB" dirty="0">
              <a:solidFill>
                <a:srgbClr val="F4512C"/>
              </a:solidFill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6309827" y="1406502"/>
            <a:ext cx="114301" cy="0"/>
          </a:xfrm>
          <a:prstGeom prst="straightConnector1">
            <a:avLst/>
          </a:prstGeom>
          <a:ln>
            <a:solidFill>
              <a:srgbClr val="F4512C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>
            <a:off x="5772601" y="1406502"/>
            <a:ext cx="537226" cy="0"/>
          </a:xfrm>
          <a:prstGeom prst="line">
            <a:avLst/>
          </a:prstGeom>
          <a:ln>
            <a:solidFill>
              <a:srgbClr val="F4512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121299" y="2539692"/>
            <a:ext cx="21553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rgbClr val="CE3175"/>
                </a:solidFill>
                <a:cs typeface="Arial" panose="020B0604020202020204" pitchFamily="34" charset="0"/>
              </a:rPr>
              <a:t>Situation avant d’adapter les équipements autour du RFD cryomodule</a:t>
            </a:r>
            <a:endParaRPr lang="fr-CH" dirty="0">
              <a:solidFill>
                <a:srgbClr val="CE3175"/>
              </a:solidFill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0" y="640554"/>
            <a:ext cx="1183121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>
                <a:solidFill>
                  <a:srgbClr val="F4512C"/>
                </a:solidFill>
                <a:cs typeface="Arial" panose="020B0604020202020204" pitchFamily="34" charset="0"/>
              </a:defRPr>
            </a:lvl1pPr>
          </a:lstStyle>
          <a:p>
            <a:pPr algn="ctr"/>
            <a:r>
              <a:rPr lang="fr-CH" sz="2400" dirty="0">
                <a:solidFill>
                  <a:srgbClr val="CE3175"/>
                </a:solidFill>
              </a:rPr>
              <a:t>RFD </a:t>
            </a:r>
            <a:r>
              <a:rPr lang="fr-CH" sz="2400" dirty="0" smtClean="0">
                <a:solidFill>
                  <a:srgbClr val="CE3175"/>
                </a:solidFill>
              </a:rPr>
              <a:t> sur la table de transfert</a:t>
            </a:r>
          </a:p>
        </p:txBody>
      </p:sp>
    </p:spTree>
    <p:extLst>
      <p:ext uri="{BB962C8B-B14F-4D97-AF65-F5344CB8AC3E}">
        <p14:creationId xmlns:p14="http://schemas.microsoft.com/office/powerpoint/2010/main" val="569988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Red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14828</TotalTime>
  <Words>492</Words>
  <Application>Microsoft Office PowerPoint</Application>
  <PresentationFormat>Widescreen</PresentationFormat>
  <Paragraphs>125</Paragraphs>
  <Slides>24</Slides>
  <Notes>0</Notes>
  <HiddenSlides>4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Scharif Mehanneche</dc:creator>
  <cp:lastModifiedBy>Giovanna Vandoni</cp:lastModifiedBy>
  <cp:revision>156</cp:revision>
  <dcterms:created xsi:type="dcterms:W3CDTF">2019-08-14T17:00:18Z</dcterms:created>
  <dcterms:modified xsi:type="dcterms:W3CDTF">2019-11-14T07:58:10Z</dcterms:modified>
</cp:coreProperties>
</file>