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7" r:id="rId2"/>
    <p:sldId id="262" r:id="rId3"/>
    <p:sldId id="260" r:id="rId4"/>
    <p:sldId id="278" r:id="rId5"/>
    <p:sldId id="279" r:id="rId6"/>
    <p:sldId id="261" r:id="rId7"/>
    <p:sldId id="263" r:id="rId8"/>
    <p:sldId id="276" r:id="rId9"/>
    <p:sldId id="277" r:id="rId10"/>
    <p:sldId id="275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59" r:id="rId21"/>
    <p:sldId id="273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A559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6"/>
    <p:restoredTop sz="94661"/>
  </p:normalViewPr>
  <p:slideViewPr>
    <p:cSldViewPr snapToGrid="0" snapToObjects="1">
      <p:cViewPr varScale="1">
        <p:scale>
          <a:sx n="134" d="100"/>
          <a:sy n="134" d="100"/>
        </p:scale>
        <p:origin x="184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8B580-6AB2-A747-A058-8F7CBB3C8B3F}" type="datetimeFigureOut">
              <a:rPr lang="en-US" smtClean="0"/>
              <a:t>12/2/19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AA9CC-7E06-4D44-8FA0-4DADCD46A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5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Antonia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1AA9CC-7E06-4D44-8FA0-4DADCD46A6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83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17DC-40B3-DD4B-A18B-3A65F2A54148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B0E5-B268-164B-ACA7-28BBE63B60F7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F1ED-5724-F741-9A24-0886E493CD8B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5990-4C51-C04B-9673-4CD8682A647F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A28E-42CC-B04A-9876-A9918462B66A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201A-9CB2-FC4D-B963-3FDC20AA9F1E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0CB2-BEEB-D84B-A34D-0C97BD2AF3DE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062D-5F30-A449-BBC6-7EB391BC3C3B}" type="datetime1">
              <a:rPr lang="en-GB" smtClean="0"/>
              <a:t>02/12/2019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8.png"/><Relationship Id="rId7" Type="http://schemas.openxmlformats.org/officeDocument/2006/relationships/image" Target="../media/image280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emf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9F44-5E89-F84C-B29D-05D0D861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708" y="859471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Beam-Beam DA Simulations</a:t>
            </a:r>
            <a:endParaRPr lang="en-US" sz="3600" i="1" dirty="0">
              <a:latin typeface="Bookman Old Style" panose="02050604050505020204" pitchFamily="18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46070E-26E0-884E-8604-D0E0B5E82673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833760" y="2005608"/>
            <a:ext cx="5574751" cy="41965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Bookman Old Style" panose="02050604050505020204" pitchFamily="18" charset="0"/>
              </a:rPr>
              <a:t>N. Karastathis, Y. </a:t>
            </a:r>
            <a:r>
              <a:rPr lang="en-US" sz="2400" b="1" dirty="0" err="1">
                <a:latin typeface="Bookman Old Style" panose="02050604050505020204" pitchFamily="18" charset="0"/>
              </a:rPr>
              <a:t>Papaphilippou</a:t>
            </a:r>
            <a:endParaRPr lang="en-US" sz="2400" b="1" dirty="0">
              <a:latin typeface="Bookman Old Style" panose="02050604050505020204" pitchFamily="18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F42CABE-1D6E-DF41-8ACC-F1C72B7512FF}"/>
              </a:ext>
            </a:extLst>
          </p:cNvPr>
          <p:cNvSpPr txBox="1">
            <a:spLocks/>
          </p:cNvSpPr>
          <p:nvPr/>
        </p:nvSpPr>
        <p:spPr>
          <a:xfrm>
            <a:off x="2611607" y="2400148"/>
            <a:ext cx="4117330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>
                <a:latin typeface="Bookman Old Style" panose="02050604050505020204" pitchFamily="18" charset="0"/>
              </a:rPr>
              <a:t>with many thanks to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0CA726D-2E7B-3F40-ABF5-3454A0452DFE}"/>
              </a:ext>
            </a:extLst>
          </p:cNvPr>
          <p:cNvSpPr txBox="1">
            <a:spLocks/>
          </p:cNvSpPr>
          <p:nvPr/>
        </p:nvSpPr>
        <p:spPr>
          <a:xfrm>
            <a:off x="2611607" y="2819801"/>
            <a:ext cx="4215602" cy="313564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R. De Maria, R. Tomas, F. van der </a:t>
            </a:r>
            <a:r>
              <a:rPr lang="en-US" sz="1600" dirty="0" err="1">
                <a:latin typeface="Bookman Old Style" panose="02050604050505020204" pitchFamily="18" charset="0"/>
              </a:rPr>
              <a:t>Veken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A667CF2-AEB5-4D4B-9E87-0567D1B23D53}"/>
              </a:ext>
            </a:extLst>
          </p:cNvPr>
          <p:cNvSpPr txBox="1">
            <a:spLocks/>
          </p:cNvSpPr>
          <p:nvPr/>
        </p:nvSpPr>
        <p:spPr>
          <a:xfrm>
            <a:off x="2562470" y="3309918"/>
            <a:ext cx="4117330" cy="419653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WP2 Meeting</a:t>
            </a:r>
          </a:p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03.12.2019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4DD9A59-1D95-D743-8491-821691454DC1}"/>
              </a:ext>
            </a:extLst>
          </p:cNvPr>
          <p:cNvSpPr txBox="1">
            <a:spLocks/>
          </p:cNvSpPr>
          <p:nvPr/>
        </p:nvSpPr>
        <p:spPr>
          <a:xfrm>
            <a:off x="1143000" y="4279502"/>
            <a:ext cx="6858000" cy="18437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None/>
            </a:pPr>
            <a:r>
              <a:rPr lang="en-US" sz="1800" b="1" u="sng" dirty="0">
                <a:latin typeface="Bookman Old Style" panose="02050604050505020204" pitchFamily="18" charset="0"/>
              </a:rPr>
              <a:t>OUTLINE</a:t>
            </a:r>
          </a:p>
          <a:p>
            <a:pPr marL="379413" indent="-342900">
              <a:buFont typeface="+mj-lt"/>
              <a:buAutoNum type="arabicPeriod"/>
            </a:pPr>
            <a:r>
              <a:rPr lang="en-US" sz="1800" dirty="0">
                <a:latin typeface="Bookman Old Style" panose="02050604050505020204" pitchFamily="18" charset="0"/>
              </a:rPr>
              <a:t>Operation with larger crossing-angle</a:t>
            </a:r>
          </a:p>
          <a:p>
            <a:pPr marL="379413" indent="-342900">
              <a:buFont typeface="+mj-lt"/>
              <a:buAutoNum type="arabicPeriod"/>
            </a:pPr>
            <a:r>
              <a:rPr lang="en-US" sz="1800" dirty="0">
                <a:latin typeface="Bookman Old Style" panose="02050604050505020204" pitchFamily="18" charset="0"/>
              </a:rPr>
              <a:t>Impact of failing a4/b5 correctors at the end of leveling.</a:t>
            </a:r>
          </a:p>
          <a:p>
            <a:pPr marL="379413" indent="-342900">
              <a:buFont typeface="+mj-lt"/>
              <a:buAutoNum type="arabicPeriod"/>
            </a:pPr>
            <a:r>
              <a:rPr lang="en-US" sz="1800" dirty="0">
                <a:latin typeface="Bookman Old Style" panose="02050604050505020204" pitchFamily="18" charset="0"/>
              </a:rPr>
              <a:t>Operation below the diagonal.</a:t>
            </a:r>
          </a:p>
          <a:p>
            <a:pPr marL="379413" indent="-342900">
              <a:buFont typeface="+mj-lt"/>
              <a:buAutoNum type="arabicPeriod"/>
            </a:pPr>
            <a:r>
              <a:rPr lang="en-US" sz="1800" dirty="0">
                <a:latin typeface="Bookman Old Style" panose="02050604050505020204" pitchFamily="18" charset="0"/>
              </a:rPr>
              <a:t>Collapsing the separation bump with CC off.</a:t>
            </a:r>
          </a:p>
        </p:txBody>
      </p:sp>
    </p:spTree>
    <p:extLst>
      <p:ext uri="{BB962C8B-B14F-4D97-AF65-F5344CB8AC3E}">
        <p14:creationId xmlns:p14="http://schemas.microsoft.com/office/powerpoint/2010/main" val="103152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525" y="2676074"/>
            <a:ext cx="7254783" cy="52250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Bookman Old Style" panose="02050604050505020204" pitchFamily="18" charset="0"/>
              </a:rPr>
              <a:t>3. Operation Below the Diagonal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10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05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Injection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11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78F097-DE9A-BF45-9EA8-8BEBAAD5D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8095"/>
            <a:ext cx="8226854" cy="106880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Bookman Old Style" panose="02050604050505020204" pitchFamily="18" charset="0"/>
              </a:rPr>
              <a:t>We have already seen that when the polarity of the octupoles is negative, </a:t>
            </a:r>
            <a:r>
              <a:rPr lang="en-US" sz="1800" b="1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if only the incoherent BB part is considered</a:t>
            </a:r>
            <a:r>
              <a:rPr lang="en-US" sz="1800" dirty="0">
                <a:latin typeface="Bookman Old Style" panose="02050604050505020204" pitchFamily="18" charset="0"/>
              </a:rPr>
              <a:t> there is some margin below the diagonal.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58BF67-9459-B84B-976F-2808CFC0F7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1706897"/>
            <a:ext cx="4749601" cy="442117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D63A531-69D9-7B4B-AA2D-4B6333DCEEEB}"/>
              </a:ext>
            </a:extLst>
          </p:cNvPr>
          <p:cNvCxnSpPr>
            <a:cxnSpLocks/>
          </p:cNvCxnSpPr>
          <p:nvPr/>
        </p:nvCxnSpPr>
        <p:spPr>
          <a:xfrm flipV="1">
            <a:off x="904973" y="4062953"/>
            <a:ext cx="3384223" cy="1583704"/>
          </a:xfrm>
          <a:prstGeom prst="line">
            <a:avLst/>
          </a:prstGeom>
          <a:ln w="38100">
            <a:solidFill>
              <a:srgbClr val="FF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F2ADD17D-1C2E-A741-8760-91DDA5295041}"/>
              </a:ext>
            </a:extLst>
          </p:cNvPr>
          <p:cNvSpPr txBox="1">
            <a:spLocks/>
          </p:cNvSpPr>
          <p:nvPr/>
        </p:nvSpPr>
        <p:spPr>
          <a:xfrm>
            <a:off x="4807670" y="1706896"/>
            <a:ext cx="4336330" cy="407173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Bookman Old Style" panose="02050604050505020204" pitchFamily="18" charset="0"/>
              </a:rPr>
              <a:t>Our DA simulations </a:t>
            </a:r>
            <a:r>
              <a:rPr lang="en-US" sz="1800" b="1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do not include the diffusive effect of e-cloud</a:t>
            </a:r>
            <a:r>
              <a:rPr lang="en-US" sz="1800" dirty="0">
                <a:latin typeface="Bookman Old Style" panose="02050604050505020204" pitchFamily="18" charset="0"/>
              </a:rPr>
              <a:t>.</a:t>
            </a:r>
          </a:p>
          <a:p>
            <a:pPr lvl="1"/>
            <a:r>
              <a:rPr lang="en-US" sz="1800" dirty="0">
                <a:latin typeface="Bookman Old Style" panose="02050604050505020204" pitchFamily="18" charset="0"/>
              </a:rPr>
              <a:t>The impact of e-cloud would be to push the vertical tune to larger values, i.e. </a:t>
            </a:r>
            <a:r>
              <a:rPr lang="en-US" sz="1800" b="1" dirty="0">
                <a:latin typeface="Bookman Old Style" panose="02050604050505020204" pitchFamily="18" charset="0"/>
              </a:rPr>
              <a:t>approaching the coupling resonance</a:t>
            </a:r>
            <a:r>
              <a:rPr lang="en-US" sz="1800" dirty="0">
                <a:latin typeface="Bookman Old Style" panose="02050604050505020204" pitchFamily="18" charset="0"/>
              </a:rPr>
              <a:t>, if we were operating below the diagonal.</a:t>
            </a:r>
          </a:p>
          <a:p>
            <a:pPr lvl="1"/>
            <a:r>
              <a:rPr lang="en-US" sz="1800" dirty="0">
                <a:latin typeface="Bookman Old Style" panose="02050604050505020204" pitchFamily="18" charset="0"/>
              </a:rPr>
              <a:t>We need to include an a </a:t>
            </a:r>
            <a:r>
              <a:rPr lang="en-US" sz="1800" b="1" dirty="0">
                <a:latin typeface="Bookman Old Style" panose="02050604050505020204" pitchFamily="18" charset="0"/>
              </a:rPr>
              <a:t>realistic model for the coupling</a:t>
            </a:r>
            <a:r>
              <a:rPr lang="en-US" sz="1800" dirty="0">
                <a:latin typeface="Bookman Old Style" panose="02050604050505020204" pitchFamily="18" charset="0"/>
              </a:rPr>
              <a:t> rather than selecting a tune distance.</a:t>
            </a:r>
          </a:p>
          <a:p>
            <a:pPr lvl="1"/>
            <a:r>
              <a:rPr lang="en-US" sz="1800" dirty="0">
                <a:latin typeface="Bookman Old Style" panose="02050604050505020204" pitchFamily="18" charset="0"/>
              </a:rPr>
              <a:t>We need </a:t>
            </a:r>
            <a:r>
              <a:rPr lang="en-US" sz="1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additional tools </a:t>
            </a:r>
            <a:r>
              <a:rPr lang="en-US" sz="1800" dirty="0">
                <a:latin typeface="Bookman Old Style" panose="02050604050505020204" pitchFamily="18" charset="0"/>
              </a:rPr>
              <a:t>to quantify this in order to even consider it as a viable operational option.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74E5CD-6B5C-A64D-ABB5-0FC0C36C96DC}"/>
              </a:ext>
            </a:extLst>
          </p:cNvPr>
          <p:cNvCxnSpPr/>
          <p:nvPr/>
        </p:nvCxnSpPr>
        <p:spPr>
          <a:xfrm flipV="1">
            <a:off x="3044858" y="4364610"/>
            <a:ext cx="0" cy="50904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52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Pre-Squeeze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78F097-DE9A-BF45-9EA8-8BEBAAD5D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8095"/>
            <a:ext cx="8226854" cy="106880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Bookman Old Style" panose="02050604050505020204" pitchFamily="18" charset="0"/>
              </a:rPr>
              <a:t>At Pre-Squeeze the available DA is more than sufficient in any configuration.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537E9D-0F69-3249-9A3A-AE4D2A946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3" y="1689976"/>
            <a:ext cx="3045499" cy="27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FC364C-5F2D-5249-9DB3-2B762AE7C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23" y="1689976"/>
            <a:ext cx="3045498" cy="27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8A02868-DABE-C144-952D-3D3F43FF2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502" y="1706897"/>
            <a:ext cx="3045498" cy="270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B5ECED3-2CC8-2442-B52C-0691B26C8ADF}"/>
              </a:ext>
            </a:extLst>
          </p:cNvPr>
          <p:cNvSpPr txBox="1"/>
          <p:nvPr/>
        </p:nvSpPr>
        <p:spPr>
          <a:xfrm>
            <a:off x="1020525" y="4562574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FE17E9-2C86-E244-807E-76DDD9F135D4}"/>
              </a:ext>
            </a:extLst>
          </p:cNvPr>
          <p:cNvSpPr txBox="1"/>
          <p:nvPr/>
        </p:nvSpPr>
        <p:spPr>
          <a:xfrm>
            <a:off x="4026247" y="4562574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FB7551-10CB-2441-98F0-85DC1962AD86}"/>
              </a:ext>
            </a:extLst>
          </p:cNvPr>
          <p:cNvSpPr txBox="1"/>
          <p:nvPr/>
        </p:nvSpPr>
        <p:spPr>
          <a:xfrm>
            <a:off x="7076871" y="4562574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3.0</a:t>
            </a:r>
          </a:p>
        </p:txBody>
      </p:sp>
    </p:spTree>
    <p:extLst>
      <p:ext uri="{BB962C8B-B14F-4D97-AF65-F5344CB8AC3E}">
        <p14:creationId xmlns:p14="http://schemas.microsoft.com/office/powerpoint/2010/main" val="94190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Start of Collisions (</a:t>
            </a:r>
            <a:r>
              <a:rPr lang="el-GR" sz="3200" b="1" dirty="0">
                <a:latin typeface="Bookman Old Style" panose="02050604050505020204" pitchFamily="18" charset="0"/>
              </a:rPr>
              <a:t>β*=0.4 </a:t>
            </a:r>
            <a:r>
              <a:rPr lang="en-US" sz="3200" b="1" dirty="0">
                <a:latin typeface="Bookman Old Style" panose="02050604050505020204" pitchFamily="18" charset="0"/>
              </a:rPr>
              <a:t>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78F097-DE9A-BF45-9EA8-8BEBAAD5D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8095"/>
            <a:ext cx="8526544" cy="106880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Bookman Old Style" panose="02050604050505020204" pitchFamily="18" charset="0"/>
              </a:rPr>
              <a:t>If we now consider the </a:t>
            </a:r>
            <a:r>
              <a:rPr lang="en-US" sz="1800" b="1" dirty="0">
                <a:latin typeface="Bookman Old Style" panose="02050604050505020204" pitchFamily="18" charset="0"/>
              </a:rPr>
              <a:t>start of collisions </a:t>
            </a:r>
            <a:r>
              <a:rPr lang="en-US" sz="1800" dirty="0">
                <a:latin typeface="Bookman Old Style" panose="02050604050505020204" pitchFamily="18" charset="0"/>
              </a:rPr>
              <a:t>with various </a:t>
            </a:r>
            <a:r>
              <a:rPr lang="en-US" sz="1800" b="1" dirty="0">
                <a:latin typeface="Bookman Old Style" panose="02050604050505020204" pitchFamily="18" charset="0"/>
              </a:rPr>
              <a:t>tele-indices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E9A58D-E088-204B-AE7C-B63CD9108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81" y="1258245"/>
            <a:ext cx="3611250" cy="27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E4CDFC-139B-DF4A-99CB-7413E2F08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897" y="1252353"/>
            <a:ext cx="3611250" cy="27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A7F6A8-E1DE-4942-B736-65759BE85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5002" y="4021473"/>
            <a:ext cx="3611250" cy="270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860074B-7A80-414D-9C93-19E8028F1F79}"/>
              </a:ext>
            </a:extLst>
          </p:cNvPr>
          <p:cNvSpPr txBox="1"/>
          <p:nvPr/>
        </p:nvSpPr>
        <p:spPr>
          <a:xfrm>
            <a:off x="1243842" y="1644752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5EF990-73EC-0641-A260-844527D637FB}"/>
              </a:ext>
            </a:extLst>
          </p:cNvPr>
          <p:cNvSpPr txBox="1"/>
          <p:nvPr/>
        </p:nvSpPr>
        <p:spPr>
          <a:xfrm>
            <a:off x="5474047" y="1642675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378C1-8199-0D4D-A5CA-646AF533BC3D}"/>
              </a:ext>
            </a:extLst>
          </p:cNvPr>
          <p:cNvSpPr txBox="1"/>
          <p:nvPr/>
        </p:nvSpPr>
        <p:spPr>
          <a:xfrm>
            <a:off x="5287492" y="4008836"/>
            <a:ext cx="10887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sz="900" b="1" dirty="0" err="1">
                <a:solidFill>
                  <a:schemeClr val="bg1"/>
                </a:solidFill>
              </a:rPr>
              <a:t>ATS</a:t>
            </a:r>
            <a:r>
              <a:rPr lang="en-US" b="1" dirty="0">
                <a:solidFill>
                  <a:schemeClr val="bg1"/>
                </a:solidFill>
              </a:rPr>
              <a:t> = 3.0</a:t>
            </a:r>
          </a:p>
        </p:txBody>
      </p:sp>
    </p:spTree>
    <p:extLst>
      <p:ext uri="{BB962C8B-B14F-4D97-AF65-F5344CB8AC3E}">
        <p14:creationId xmlns:p14="http://schemas.microsoft.com/office/powerpoint/2010/main" val="335493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Start of Collisions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14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EA440B8-97AB-D34C-81A8-B0E67A15328E}"/>
              </a:ext>
            </a:extLst>
          </p:cNvPr>
          <p:cNvGrpSpPr/>
          <p:nvPr/>
        </p:nvGrpSpPr>
        <p:grpSpPr>
          <a:xfrm>
            <a:off x="25050" y="599367"/>
            <a:ext cx="4278976" cy="5549424"/>
            <a:chOff x="25050" y="599367"/>
            <a:chExt cx="4278976" cy="554942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48C4490-26B3-8B45-ABF7-A8A790220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080" y="686332"/>
              <a:ext cx="3618897" cy="540000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EFEE0EA-6101-AC43-B285-E0CFD0E90817}"/>
                </a:ext>
              </a:extLst>
            </p:cNvPr>
            <p:cNvSpPr/>
            <p:nvPr/>
          </p:nvSpPr>
          <p:spPr>
            <a:xfrm>
              <a:off x="397029" y="623872"/>
              <a:ext cx="3906997" cy="552491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49F7BF-0A3A-304D-A190-CD33A19F729E}"/>
                </a:ext>
              </a:extLst>
            </p:cNvPr>
            <p:cNvSpPr txBox="1"/>
            <p:nvPr/>
          </p:nvSpPr>
          <p:spPr>
            <a:xfrm rot="16200000">
              <a:off x="-308215" y="932632"/>
              <a:ext cx="1035861" cy="369332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ABOVE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7BB8122-AAE9-C548-BD44-AD5A723758DA}"/>
              </a:ext>
            </a:extLst>
          </p:cNvPr>
          <p:cNvGrpSpPr/>
          <p:nvPr/>
        </p:nvGrpSpPr>
        <p:grpSpPr>
          <a:xfrm>
            <a:off x="4836263" y="623872"/>
            <a:ext cx="4276329" cy="5534346"/>
            <a:chOff x="4836263" y="623872"/>
            <a:chExt cx="4276329" cy="553434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E6E18AD-D9DB-5744-9CEB-D00987050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0313" y="724040"/>
              <a:ext cx="3618898" cy="5400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EBCB483-52BE-DE47-B9D9-89FA3E858939}"/>
                </a:ext>
              </a:extLst>
            </p:cNvPr>
            <p:cNvSpPr/>
            <p:nvPr/>
          </p:nvSpPr>
          <p:spPr>
            <a:xfrm>
              <a:off x="4836263" y="623872"/>
              <a:ext cx="3906997" cy="552491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E513E0E-E845-9445-8F33-39945F504339}"/>
                </a:ext>
              </a:extLst>
            </p:cNvPr>
            <p:cNvSpPr txBox="1"/>
            <p:nvPr/>
          </p:nvSpPr>
          <p:spPr>
            <a:xfrm rot="5400000">
              <a:off x="8394767" y="5440393"/>
              <a:ext cx="1066318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BELOW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A1500C1-5E3A-E24A-BCCB-509D8EF75DF6}"/>
              </a:ext>
            </a:extLst>
          </p:cNvPr>
          <p:cNvSpPr/>
          <p:nvPr/>
        </p:nvSpPr>
        <p:spPr>
          <a:xfrm>
            <a:off x="541080" y="1008668"/>
            <a:ext cx="1966451" cy="4930220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F93350-EA2F-B342-B33C-1F385E6CC288}"/>
              </a:ext>
            </a:extLst>
          </p:cNvPr>
          <p:cNvSpPr/>
          <p:nvPr/>
        </p:nvSpPr>
        <p:spPr>
          <a:xfrm>
            <a:off x="4980313" y="1114951"/>
            <a:ext cx="1966451" cy="4930220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3269C5-8FBE-7949-8283-C800D6D534A5}"/>
              </a:ext>
            </a:extLst>
          </p:cNvPr>
          <p:cNvSpPr txBox="1"/>
          <p:nvPr/>
        </p:nvSpPr>
        <p:spPr>
          <a:xfrm>
            <a:off x="244628" y="3032388"/>
            <a:ext cx="8888972" cy="163121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NB #1: With the tools available at the moment, the additional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margin in DA is </a:t>
            </a:r>
            <a:r>
              <a:rPr lang="en-US" sz="2000" b="1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NOT</a:t>
            </a:r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an indication of improvement!</a:t>
            </a:r>
            <a:b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en-US" sz="2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NB #2: We need a more realistic effective model for the </a:t>
            </a:r>
            <a:r>
              <a:rPr lang="en-US" sz="2000" b="1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coupling</a:t>
            </a:r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rather than just selecting a tune distance.</a:t>
            </a:r>
          </a:p>
        </p:txBody>
      </p:sp>
    </p:spTree>
    <p:extLst>
      <p:ext uri="{BB962C8B-B14F-4D97-AF65-F5344CB8AC3E}">
        <p14:creationId xmlns:p14="http://schemas.microsoft.com/office/powerpoint/2010/main" val="19669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During the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15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F547DD-670F-BC46-BCB2-43892E36B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" y="1310326"/>
            <a:ext cx="4133911" cy="3091992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57F728-E06F-A04E-B89E-86E58ECA6FDF}"/>
              </a:ext>
            </a:extLst>
          </p:cNvPr>
          <p:cNvSpPr txBox="1"/>
          <p:nvPr/>
        </p:nvSpPr>
        <p:spPr>
          <a:xfrm>
            <a:off x="4986" y="940994"/>
            <a:ext cx="1026243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ABOVE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4C933C-6A17-FD4B-B8FC-0E03DF6530D9}"/>
              </a:ext>
            </a:extLst>
          </p:cNvPr>
          <p:cNvSpPr txBox="1"/>
          <p:nvPr/>
        </p:nvSpPr>
        <p:spPr>
          <a:xfrm>
            <a:off x="106202" y="4771650"/>
            <a:ext cx="8794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Under this configuration,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reaching 15cm</a:t>
            </a:r>
            <a:r>
              <a:rPr lang="en-US" dirty="0">
                <a:latin typeface="Bookman Old Style" panose="02050604050505020204" pitchFamily="18" charset="0"/>
              </a:rPr>
              <a:t> with DA&gt;6</a:t>
            </a:r>
            <a:r>
              <a:rPr lang="el-GR" dirty="0">
                <a:latin typeface="Bookman Old Style" panose="02050604050505020204" pitchFamily="18" charset="0"/>
              </a:rPr>
              <a:t>σ</a:t>
            </a:r>
            <a:r>
              <a:rPr lang="en-US" dirty="0">
                <a:latin typeface="Bookman Old Style" panose="0205060405050502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is </a:t>
            </a:r>
            <a:r>
              <a:rPr lang="en-US" b="1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not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possible </a:t>
            </a:r>
            <a:r>
              <a:rPr lang="en-US" dirty="0">
                <a:latin typeface="Bookman Old Style" panose="02050604050505020204" pitchFamily="18" charset="0"/>
              </a:rPr>
              <a:t>when operating below the diagonal (even when no coupling </a:t>
            </a:r>
            <a:r>
              <a:rPr lang="en-US" dirty="0" err="1">
                <a:latin typeface="Bookman Old Style" panose="02050604050505020204" pitchFamily="18" charset="0"/>
              </a:rPr>
              <a:t>etc</a:t>
            </a:r>
            <a:r>
              <a:rPr lang="en-US" dirty="0">
                <a:latin typeface="Bookman Old Style" panose="02050604050505020204" pitchFamily="18" charset="0"/>
              </a:rPr>
              <a:t>) is taken into account!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B6C8FF-56A7-4B43-B443-CA79CA19F5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15692"/>
            <a:ext cx="4328437" cy="324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290B8DB-C2D3-D84C-A358-D3DDF9786D2B}"/>
              </a:ext>
            </a:extLst>
          </p:cNvPr>
          <p:cNvSpPr txBox="1"/>
          <p:nvPr/>
        </p:nvSpPr>
        <p:spPr>
          <a:xfrm>
            <a:off x="4555572" y="940994"/>
            <a:ext cx="106631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BELOW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28813B-D2AF-5144-95E9-37912B8D3935}"/>
              </a:ext>
            </a:extLst>
          </p:cNvPr>
          <p:cNvCxnSpPr>
            <a:cxnSpLocks/>
          </p:cNvCxnSpPr>
          <p:nvPr/>
        </p:nvCxnSpPr>
        <p:spPr>
          <a:xfrm flipH="1" flipV="1">
            <a:off x="5215095" y="2461846"/>
            <a:ext cx="1115367" cy="22740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65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525" y="2676074"/>
            <a:ext cx="7254783" cy="52250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Bookman Old Style" panose="02050604050505020204" pitchFamily="18" charset="0"/>
              </a:rPr>
              <a:t>4. Collapsing the separation bump with high tele-index and the CC off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16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768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Start of Collisions (</a:t>
            </a:r>
            <a:r>
              <a:rPr lang="el-GR" sz="3200" b="1" dirty="0">
                <a:latin typeface="Bookman Old Style" panose="02050604050505020204" pitchFamily="18" charset="0"/>
              </a:rPr>
              <a:t>β*=0.6 </a:t>
            </a:r>
            <a:r>
              <a:rPr lang="en-US" sz="3200" b="1" dirty="0">
                <a:latin typeface="Bookman Old Style" panose="02050604050505020204" pitchFamily="18" charset="0"/>
              </a:rPr>
              <a:t>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17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7F5D75-E8E8-184A-9D96-CA525BD72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123" y="850419"/>
            <a:ext cx="2889000" cy="21600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7DFAB994-80C2-1843-9544-54C604788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123" y="3630210"/>
            <a:ext cx="2889000" cy="2160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F50BA7F-3A59-924D-87D7-6743FE536FD1}"/>
              </a:ext>
            </a:extLst>
          </p:cNvPr>
          <p:cNvCxnSpPr>
            <a:cxnSpLocks/>
          </p:cNvCxnSpPr>
          <p:nvPr/>
        </p:nvCxnSpPr>
        <p:spPr>
          <a:xfrm>
            <a:off x="7588623" y="3096151"/>
            <a:ext cx="0" cy="44832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B3BE61B-8227-7247-9454-98F3733A0717}"/>
              </a:ext>
            </a:extLst>
          </p:cNvPr>
          <p:cNvSpPr txBox="1"/>
          <p:nvPr/>
        </p:nvSpPr>
        <p:spPr>
          <a:xfrm>
            <a:off x="6144123" y="850419"/>
            <a:ext cx="1072730" cy="338554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r</a:t>
            </a:r>
            <a:r>
              <a:rPr lang="en-US" sz="7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ATS</a:t>
            </a:r>
            <a:r>
              <a:rPr lang="en-US" sz="1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= 2.5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78D019-41C6-174D-BE39-9AC73F935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712" y="850419"/>
            <a:ext cx="2889000" cy="216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49CB9C-7966-3243-AA61-16A88FF76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01" y="850419"/>
            <a:ext cx="2889000" cy="21600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EF36D7-D010-1E49-A2CA-8535B0F4A83A}"/>
              </a:ext>
            </a:extLst>
          </p:cNvPr>
          <p:cNvSpPr txBox="1"/>
          <p:nvPr/>
        </p:nvSpPr>
        <p:spPr>
          <a:xfrm>
            <a:off x="3122827" y="850419"/>
            <a:ext cx="1072730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r</a:t>
            </a:r>
            <a:r>
              <a:rPr lang="en-US" sz="7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ATS</a:t>
            </a:r>
            <a:r>
              <a:rPr lang="en-US" sz="1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= 2.2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296356-A696-0B46-B24E-5AF7F10003E9}"/>
              </a:ext>
            </a:extLst>
          </p:cNvPr>
          <p:cNvSpPr txBox="1"/>
          <p:nvPr/>
        </p:nvSpPr>
        <p:spPr>
          <a:xfrm>
            <a:off x="101301" y="840402"/>
            <a:ext cx="1072730" cy="338554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r</a:t>
            </a:r>
            <a:r>
              <a:rPr lang="en-US" sz="7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ATS</a:t>
            </a:r>
            <a:r>
              <a:rPr lang="en-US" sz="1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= 1.9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8BCBD1-DD43-1545-934E-DBBF11DB6838}"/>
              </a:ext>
            </a:extLst>
          </p:cNvPr>
          <p:cNvCxnSpPr>
            <a:cxnSpLocks/>
          </p:cNvCxnSpPr>
          <p:nvPr/>
        </p:nvCxnSpPr>
        <p:spPr>
          <a:xfrm>
            <a:off x="4568829" y="3161584"/>
            <a:ext cx="0" cy="4483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726C120-FCB5-5046-BB20-F8D9BC3F2F33}"/>
              </a:ext>
            </a:extLst>
          </p:cNvPr>
          <p:cNvCxnSpPr>
            <a:cxnSpLocks/>
          </p:cNvCxnSpPr>
          <p:nvPr/>
        </p:nvCxnSpPr>
        <p:spPr>
          <a:xfrm>
            <a:off x="1583850" y="3096150"/>
            <a:ext cx="0" cy="44832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E0DE03C0-C866-894F-B938-59A6087D21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1" y="3630208"/>
            <a:ext cx="2880000" cy="21600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2249245-28D8-C042-A645-207EF781699B}"/>
              </a:ext>
            </a:extLst>
          </p:cNvPr>
          <p:cNvSpPr txBox="1"/>
          <p:nvPr/>
        </p:nvSpPr>
        <p:spPr>
          <a:xfrm>
            <a:off x="1545801" y="311284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+10%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4101DF-FC51-FB4E-BCB1-6A1B776313B4}"/>
              </a:ext>
            </a:extLst>
          </p:cNvPr>
          <p:cNvSpPr txBox="1"/>
          <p:nvPr/>
        </p:nvSpPr>
        <p:spPr>
          <a:xfrm>
            <a:off x="7698978" y="311284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+11%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4FBEC16-13E6-6A48-AA19-34A594DFA984}"/>
                  </a:ext>
                </a:extLst>
              </p:cNvPr>
              <p:cNvSpPr txBox="1"/>
              <p:nvPr/>
            </p:nvSpPr>
            <p:spPr>
              <a:xfrm>
                <a:off x="138874" y="3016447"/>
                <a:ext cx="1274516" cy="5280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u="sng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For </a:t>
                </a:r>
                <a:endParaRPr lang="en-US" sz="1400" b="1" i="0" u="sng" dirty="0">
                  <a:solidFill>
                    <a:schemeClr val="accent6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u="sng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1400" b="1" i="1" u="sng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u="sng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400" b="1" i="1" u="sng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1" i="1" u="sng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u="sng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 u="sng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u="sng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sz="1400" b="1" u="sng" dirty="0">
                  <a:solidFill>
                    <a:schemeClr val="accent6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4FBEC16-13E6-6A48-AA19-34A594DFA9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74" y="3016447"/>
                <a:ext cx="1274516" cy="528030"/>
              </a:xfrm>
              <a:prstGeom prst="rect">
                <a:avLst/>
              </a:prstGeom>
              <a:blipFill>
                <a:blip r:embed="rId7"/>
                <a:stretch>
                  <a:fillRect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CCFC199D-74BF-0B4A-99C2-91FEAFF2D6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712" y="3630208"/>
            <a:ext cx="2880000" cy="216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3711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18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D874667C-F071-A345-87FA-B9E0BB7E66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638094"/>
                <a:ext cx="8226854" cy="506512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Increasing the half-crossing angle 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(above 250</a:t>
                </a:r>
                <a:r>
                  <a:rPr lang="el-GR" sz="1600" dirty="0">
                    <a:latin typeface="Bookman Old Style" panose="02050604050505020204" pitchFamily="18" charset="0"/>
                  </a:rPr>
                  <a:t> μ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rad) at the beginning and at the end of the leveling process we </a:t>
                </a:r>
                <a:r>
                  <a:rPr lang="en-US" sz="16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do not gain significantly in terms of DA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.</a:t>
                </a:r>
              </a:p>
              <a:p>
                <a:pPr lvl="1"/>
                <a:r>
                  <a:rPr lang="en-US" sz="1600" dirty="0">
                    <a:latin typeface="Bookman Old Style" panose="02050604050505020204" pitchFamily="18" charset="0"/>
                  </a:rPr>
                  <a:t>However the </a:t>
                </a:r>
                <a:r>
                  <a:rPr lang="en-US" sz="16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pile-up density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 depends on the crossing angle and it </a:t>
                </a:r>
                <a:r>
                  <a:rPr lang="en-US" sz="16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gets worse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 with the larger crossing angle.</a:t>
                </a:r>
                <a:br>
                  <a:rPr lang="en-US" sz="1600" dirty="0">
                    <a:latin typeface="Bookman Old Style" panose="02050604050505020204" pitchFamily="18" charset="0"/>
                  </a:rPr>
                </a:br>
                <a:endParaRPr lang="en-US" sz="1600" dirty="0">
                  <a:latin typeface="Bookman Old Style" panose="02050604050505020204" pitchFamily="18" charset="0"/>
                </a:endParaRPr>
              </a:p>
              <a:p>
                <a:r>
                  <a:rPr lang="en-US" sz="2000" dirty="0">
                    <a:latin typeface="Bookman Old Style" panose="02050604050505020204" pitchFamily="18" charset="0"/>
                  </a:rPr>
                  <a:t>Failing the a4 and b5 multipoles (with their nominal values) do not have a strong impact on DA.</a:t>
                </a:r>
              </a:p>
              <a:p>
                <a:pPr lvl="1"/>
                <a:endParaRPr lang="en-US" sz="1600" dirty="0">
                  <a:latin typeface="Bookman Old Style" panose="02050604050505020204" pitchFamily="18" charset="0"/>
                </a:endParaRPr>
              </a:p>
              <a:p>
                <a:r>
                  <a:rPr lang="en-US" sz="1600" dirty="0">
                    <a:latin typeface="Bookman Old Style" panose="02050604050505020204" pitchFamily="18" charset="0"/>
                  </a:rPr>
                  <a:t>We could think of </a:t>
                </a:r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operating below the diagonal 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(never tried before). However, the estimates we have at the moment are missing the key component of the </a:t>
                </a:r>
                <a:r>
                  <a:rPr lang="en-US" sz="16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e-cloud effect 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 The marginally better DA results could easily be washed out by this.</a:t>
                </a:r>
              </a:p>
              <a:p>
                <a:pPr lvl="1"/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𝜷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∗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𝟏𝟓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cm is slightly out of reach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𝑵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𝒃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𝟐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×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𝟏𝟎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ppb</a:t>
                </a:r>
              </a:p>
              <a:p>
                <a:pPr lvl="1"/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We need to </a:t>
                </a:r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finalize the development of the “incoherent e-cloud” tools 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(on-going) in order </a:t>
                </a:r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to make a quantifiable recommendation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. </a:t>
                </a:r>
              </a:p>
              <a:p>
                <a:pPr lvl="1"/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It could be an interesting point to test during the </a:t>
                </a:r>
                <a:r>
                  <a:rPr lang="en-US" sz="1600" b="1" dirty="0">
                    <a:solidFill>
                      <a:srgbClr val="00B05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Run-III MD period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.</a:t>
                </a:r>
              </a:p>
              <a:p>
                <a:pPr lvl="1"/>
                <a:endParaRPr lang="en-US" sz="160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Collapsing the separation bumps with the </a:t>
                </a:r>
                <a:r>
                  <a:rPr lang="en-US" sz="16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CC switched off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, </a:t>
                </a:r>
                <a:r>
                  <a:rPr lang="en-US" sz="1600" b="1" dirty="0">
                    <a:solidFill>
                      <a:schemeClr val="accent6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improves the available DA</a:t>
                </a:r>
                <a:r>
                  <a:rPr lang="en-US" sz="1600" dirty="0">
                    <a:latin typeface="Bookman Old Style" panose="02050604050505020204" pitchFamily="18" charset="0"/>
                    <a:sym typeface="Wingdings" pitchFamily="2" charset="2"/>
                  </a:rPr>
                  <a:t> space at the start of collisions.</a:t>
                </a:r>
              </a:p>
            </p:txBody>
          </p:sp>
        </mc:Choice>
        <mc:Fallback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D874667C-F071-A345-87FA-B9E0BB7E66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38094"/>
                <a:ext cx="8226854" cy="5065121"/>
              </a:xfrm>
              <a:blipFill>
                <a:blip r:embed="rId2"/>
                <a:stretch>
                  <a:fillRect t="-500" r="-617" b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84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207" y="3167746"/>
            <a:ext cx="6776839" cy="52250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Bookman Old Style" panose="02050604050505020204" pitchFamily="18" charset="0"/>
              </a:rPr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19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7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207" y="2702071"/>
            <a:ext cx="6776839" cy="52250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Bookman Old Style" panose="02050604050505020204" pitchFamily="18" charset="0"/>
              </a:rPr>
              <a:t>1. Colliding with Larger Crossing Angle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10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Operating with Larger Xing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82861-853C-1442-8C67-66D21EACA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5200"/>
            <a:ext cx="8226854" cy="5337827"/>
          </a:xfrm>
        </p:spPr>
        <p:txBody>
          <a:bodyPr>
            <a:normAutofit/>
          </a:bodyPr>
          <a:lstStyle/>
          <a:p>
            <a:pPr marL="271463" indent="-234950"/>
            <a: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For a bunched beam with longitudinal density</a:t>
            </a: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luminosity is calculated as </a:t>
            </a: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where the loss factor </a:t>
            </a: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b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</a:br>
            <a: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and a kernel:</a:t>
            </a: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271463" indent="-234950"/>
            <a:r>
              <a:rPr lang="en-US" sz="18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Therefore the RMS Length of the luminous region is : </a:t>
            </a: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271463" indent="-234950"/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800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20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1B0395-36DD-E24C-9ACA-3A3CA50D8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3092" y="655200"/>
            <a:ext cx="2892215" cy="3599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6B4B3F-E78C-4B4A-B3E1-BFA342F02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240" y="1242397"/>
            <a:ext cx="2780030" cy="4475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EA951A-3D7C-294E-BCF9-C35145E38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251" y="2053297"/>
            <a:ext cx="5567681" cy="2975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2FF459-3E93-0143-8D9E-92B032D537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2827" y="2818467"/>
            <a:ext cx="6329998" cy="2009523"/>
          </a:xfrm>
          <a:prstGeom prst="rect">
            <a:avLst/>
          </a:prstGeom>
        </p:spPr>
      </p:pic>
      <p:pic>
        <p:nvPicPr>
          <p:cNvPr id="16" name="Content Placeholder 8">
            <a:extLst>
              <a:ext uri="{FF2B5EF4-FFF2-40B4-BE49-F238E27FC236}">
                <a16:creationId xmlns:a16="http://schemas.microsoft.com/office/drawing/2014/main" id="{4D7782CA-361B-E34B-92FF-D20A0E8E5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2972" y="5295600"/>
            <a:ext cx="5311909" cy="5362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0697A0-CFBA-2E40-8212-349DAEF73993}"/>
              </a:ext>
            </a:extLst>
          </p:cNvPr>
          <p:cNvSpPr txBox="1"/>
          <p:nvPr/>
        </p:nvSpPr>
        <p:spPr>
          <a:xfrm>
            <a:off x="4511040" y="5825807"/>
            <a:ext cx="472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So in our case depends on </a:t>
            </a:r>
            <a:r>
              <a:rPr lang="el-GR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β*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and </a:t>
            </a:r>
            <a:r>
              <a:rPr lang="el-GR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φ/2</a:t>
            </a:r>
            <a:endParaRPr lang="en-US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B6B084-FD7F-F347-A053-39AE43392AE5}"/>
              </a:ext>
            </a:extLst>
          </p:cNvPr>
          <p:cNvSpPr/>
          <p:nvPr/>
        </p:nvSpPr>
        <p:spPr>
          <a:xfrm>
            <a:off x="6028484" y="610622"/>
            <a:ext cx="3057840" cy="4962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51E448-F3B5-CF43-8133-9320EC4F3C5E}"/>
              </a:ext>
            </a:extLst>
          </p:cNvPr>
          <p:cNvSpPr txBox="1"/>
          <p:nvPr/>
        </p:nvSpPr>
        <p:spPr>
          <a:xfrm>
            <a:off x="8203857" y="1098558"/>
            <a:ext cx="899605" cy="276999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Gaussian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61697E-6EB9-C54F-824E-B1CC72972DAB}"/>
              </a:ext>
            </a:extLst>
          </p:cNvPr>
          <p:cNvSpPr/>
          <p:nvPr/>
        </p:nvSpPr>
        <p:spPr>
          <a:xfrm>
            <a:off x="4058331" y="1204846"/>
            <a:ext cx="3057840" cy="57978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70F4CF-2F70-4D46-8D82-3248F126A44E}"/>
              </a:ext>
            </a:extLst>
          </p:cNvPr>
          <p:cNvSpPr/>
          <p:nvPr/>
        </p:nvSpPr>
        <p:spPr>
          <a:xfrm>
            <a:off x="3229985" y="1970016"/>
            <a:ext cx="5785321" cy="485129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796BCA-A992-4C4A-84F3-58870EBB4685}"/>
              </a:ext>
            </a:extLst>
          </p:cNvPr>
          <p:cNvSpPr/>
          <p:nvPr/>
        </p:nvSpPr>
        <p:spPr>
          <a:xfrm>
            <a:off x="3108437" y="2742787"/>
            <a:ext cx="5977887" cy="2085203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7422B-3BC4-314C-A2F6-C10CC4F6675B}"/>
              </a:ext>
            </a:extLst>
          </p:cNvPr>
          <p:cNvSpPr/>
          <p:nvPr/>
        </p:nvSpPr>
        <p:spPr>
          <a:xfrm>
            <a:off x="1746265" y="5219920"/>
            <a:ext cx="5785321" cy="65647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Errors @ Start of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21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5A9F237-BE5E-4F45-8D8B-94F10A57B4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69" y="1126211"/>
            <a:ext cx="8007116" cy="466725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430C26-10FB-0145-8E83-FAA4DC263B06}"/>
              </a:ext>
            </a:extLst>
          </p:cNvPr>
          <p:cNvSpPr txBox="1"/>
          <p:nvPr/>
        </p:nvSpPr>
        <p:spPr>
          <a:xfrm>
            <a:off x="5838092" y="660101"/>
            <a:ext cx="3087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</a:t>
            </a:r>
            <a:r>
              <a:rPr lang="en-US" b="1" baseline="30000" dirty="0"/>
              <a:t>th</a:t>
            </a:r>
            <a:r>
              <a:rPr lang="en-US" b="1" dirty="0"/>
              <a:t> HL-LHC Collab Meeting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BAAB97-4C67-204A-A882-937C7D8F6AFD}"/>
              </a:ext>
            </a:extLst>
          </p:cNvPr>
          <p:cNvSpPr txBox="1"/>
          <p:nvPr/>
        </p:nvSpPr>
        <p:spPr>
          <a:xfrm>
            <a:off x="4963885" y="1798654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250 </a:t>
            </a:r>
            <a:r>
              <a:rPr lang="el-GR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μ</a:t>
            </a:r>
            <a:r>
              <a:rPr lang="en-US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B1D043-68E1-AE45-B8F7-7ED72EB85AE9}"/>
              </a:ext>
            </a:extLst>
          </p:cNvPr>
          <p:cNvSpPr txBox="1"/>
          <p:nvPr/>
        </p:nvSpPr>
        <p:spPr>
          <a:xfrm>
            <a:off x="3310346" y="233501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Bookman Old Style" panose="02050604050505020204" pitchFamily="18" charset="0"/>
              </a:rPr>
              <a:t>154 </a:t>
            </a:r>
            <a:r>
              <a:rPr lang="el-GR" b="1" dirty="0">
                <a:latin typeface="Bookman Old Style" panose="02050604050505020204" pitchFamily="18" charset="0"/>
              </a:rPr>
              <a:t>μ</a:t>
            </a:r>
            <a:r>
              <a:rPr lang="en-US" b="1" dirty="0"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D1B4F-A4B3-A049-9F52-2B7BFB2F3CD3}"/>
              </a:ext>
            </a:extLst>
          </p:cNvPr>
          <p:cNvSpPr txBox="1"/>
          <p:nvPr/>
        </p:nvSpPr>
        <p:spPr>
          <a:xfrm>
            <a:off x="1623022" y="3059668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133 </a:t>
            </a:r>
            <a:r>
              <a:rPr lang="el-GR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μ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9FBE2E-AB3A-6943-BFA5-C30992A78961}"/>
              </a:ext>
            </a:extLst>
          </p:cNvPr>
          <p:cNvSpPr txBox="1"/>
          <p:nvPr/>
        </p:nvSpPr>
        <p:spPr>
          <a:xfrm>
            <a:off x="6693876" y="1812497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209 </a:t>
            </a:r>
            <a:r>
              <a:rPr lang="el-GR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μ</a:t>
            </a:r>
            <a:r>
              <a:rPr lang="en-US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rad</a:t>
            </a:r>
          </a:p>
        </p:txBody>
      </p:sp>
    </p:spTree>
    <p:extLst>
      <p:ext uri="{BB962C8B-B14F-4D97-AF65-F5344CB8AC3E}">
        <p14:creationId xmlns:p14="http://schemas.microsoft.com/office/powerpoint/2010/main" val="545560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Extending XB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623736-A9A7-784D-B46C-87DBB47B6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4" y="899800"/>
            <a:ext cx="6829425" cy="512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9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FBA0587-189C-394C-9089-48ED09B01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6" y="694130"/>
            <a:ext cx="4897465" cy="36716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Start of Leveling (CC 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ED5E430-8A7E-E44C-BE5B-9B72A024E494}"/>
              </a:ext>
            </a:extLst>
          </p:cNvPr>
          <p:cNvCxnSpPr>
            <a:cxnSpLocks/>
          </p:cNvCxnSpPr>
          <p:nvPr/>
        </p:nvCxnSpPr>
        <p:spPr>
          <a:xfrm>
            <a:off x="3056635" y="1119809"/>
            <a:ext cx="0" cy="2836290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8E54C5-F236-894A-B2D2-39B535CAC0D5}"/>
              </a:ext>
            </a:extLst>
          </p:cNvPr>
          <p:cNvCxnSpPr>
            <a:cxnSpLocks/>
          </p:cNvCxnSpPr>
          <p:nvPr/>
        </p:nvCxnSpPr>
        <p:spPr>
          <a:xfrm>
            <a:off x="3056635" y="2368257"/>
            <a:ext cx="635847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F0EDF15-C531-164A-AD63-3C1FE81BDA47}"/>
                  </a:ext>
                </a:extLst>
              </p:cNvPr>
              <p:cNvSpPr txBox="1"/>
              <p:nvPr/>
            </p:nvSpPr>
            <p:spPr>
              <a:xfrm>
                <a:off x="4976191" y="1028343"/>
                <a:ext cx="412129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Bookman Old Style" panose="02050604050505020204" pitchFamily="18" charset="0"/>
                  </a:rPr>
                  <a:t>Varying the crossing angle around 250 </a:t>
                </a:r>
                <a:r>
                  <a:rPr lang="el-GR" sz="1600" dirty="0">
                    <a:latin typeface="Bookman Old Style" panose="02050604050505020204" pitchFamily="18" charset="0"/>
                  </a:rPr>
                  <a:t>μ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rad </a:t>
                </a:r>
                <a:r>
                  <a:rPr lang="en-US" sz="16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does not have a significant effect on DA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(within 1</a:t>
                </a:r>
                <a:r>
                  <a:rPr lang="el-GR" sz="1200" dirty="0">
                    <a:latin typeface="Bookman Old Style" panose="02050604050505020204" pitchFamily="18" charset="0"/>
                  </a:rPr>
                  <a:t>σ,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already &gt;7</a:t>
                </a:r>
                <a:r>
                  <a:rPr lang="el-GR" sz="1200" dirty="0">
                    <a:latin typeface="Bookman Old Style" panose="02050604050505020204" pitchFamily="18" charset="0"/>
                  </a:rPr>
                  <a:t>σ)</a:t>
                </a:r>
                <a:br>
                  <a:rPr lang="en-US" sz="1600" dirty="0">
                    <a:latin typeface="Bookman Old Style" panose="02050604050505020204" pitchFamily="18" charset="0"/>
                  </a:rPr>
                </a:br>
                <a:endParaRPr lang="el-GR" sz="1600" dirty="0">
                  <a:latin typeface="Bookman Old Style" panose="0205060405050502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Bookman Old Style" panose="02050604050505020204" pitchFamily="18" charset="0"/>
                  </a:rPr>
                  <a:t>Maintaining 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5⋅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Bookman Old Style" panose="02050604050505020204" pitchFamily="18" charset="0"/>
                  </a:rPr>
                  <a:t> while increasing the half crossing angle </a:t>
                </a:r>
                <a:r>
                  <a:rPr lang="en-US" sz="16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the pileup density increases</a:t>
                </a:r>
                <a:br>
                  <a:rPr lang="en-US" sz="1600" dirty="0">
                    <a:latin typeface="Bookman Old Style" panose="02050604050505020204" pitchFamily="18" charset="0"/>
                  </a:rPr>
                </a:br>
                <a:r>
                  <a:rPr lang="en-US" sz="1100" dirty="0">
                    <a:latin typeface="Bookman Old Style" panose="02050604050505020204" pitchFamily="18" charset="0"/>
                  </a:rPr>
                  <a:t>[e.g. (250</a:t>
                </a:r>
                <a:r>
                  <a:rPr lang="el-GR" sz="1100" dirty="0">
                    <a:latin typeface="Bookman Old Style" panose="02050604050505020204" pitchFamily="18" charset="0"/>
                  </a:rPr>
                  <a:t> μ</a:t>
                </a:r>
                <a:r>
                  <a:rPr lang="en-US" sz="1100" dirty="0">
                    <a:latin typeface="Bookman Old Style" panose="02050604050505020204" pitchFamily="18" charset="0"/>
                  </a:rPr>
                  <a:t>rad, 64 cm) </a:t>
                </a:r>
                <a:r>
                  <a:rPr lang="en-US" sz="1100" dirty="0">
                    <a:latin typeface="Bookman Old Style" panose="02050604050505020204" pitchFamily="18" charset="0"/>
                    <a:sym typeface="Wingdings" pitchFamily="2" charset="2"/>
                  </a:rPr>
                  <a:t> (300 </a:t>
                </a:r>
                <a:r>
                  <a:rPr lang="el-GR" sz="1100" dirty="0">
                    <a:latin typeface="Bookman Old Style" panose="02050604050505020204" pitchFamily="18" charset="0"/>
                    <a:sym typeface="Wingdings" pitchFamily="2" charset="2"/>
                  </a:rPr>
                  <a:t>μ</a:t>
                </a:r>
                <a:r>
                  <a:rPr lang="en-US" sz="1100" dirty="0">
                    <a:latin typeface="Bookman Old Style" panose="02050604050505020204" pitchFamily="18" charset="0"/>
                    <a:sym typeface="Wingdings" pitchFamily="2" charset="2"/>
                  </a:rPr>
                  <a:t>rad, 56 cm)  -12% in </a:t>
                </a:r>
                <a:r>
                  <a:rPr lang="en-US" sz="1100" dirty="0" err="1">
                    <a:latin typeface="Bookman Old Style" panose="02050604050505020204" pitchFamily="18" charset="0"/>
                    <a:sym typeface="Wingdings" pitchFamily="2" charset="2"/>
                  </a:rPr>
                  <a:t>rms</a:t>
                </a:r>
                <a:r>
                  <a:rPr lang="en-US" sz="1100" dirty="0">
                    <a:latin typeface="Bookman Old Style" panose="02050604050505020204" pitchFamily="18" charset="0"/>
                    <a:sym typeface="Wingdings" pitchFamily="2" charset="2"/>
                  </a:rPr>
                  <a:t> length luminous region]</a:t>
                </a:r>
                <a:br>
                  <a:rPr lang="en-US" sz="1100" dirty="0">
                    <a:latin typeface="Bookman Old Style" panose="02050604050505020204" pitchFamily="18" charset="0"/>
                    <a:sym typeface="Wingdings" pitchFamily="2" charset="2"/>
                  </a:rPr>
                </a:br>
                <a:r>
                  <a:rPr lang="en-US" dirty="0">
                    <a:latin typeface="Bookman Old Style" panose="02050604050505020204" pitchFamily="18" charset="0"/>
                  </a:rPr>
                  <a:t>(irradiation too!)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F0EDF15-C531-164A-AD63-3C1FE81BD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191" y="1028343"/>
                <a:ext cx="4121290" cy="2677656"/>
              </a:xfrm>
              <a:prstGeom prst="rect">
                <a:avLst/>
              </a:prstGeom>
              <a:blipFill>
                <a:blip r:embed="rId3"/>
                <a:stretch>
                  <a:fillRect l="-615" t="-472" r="-1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F3DD59-A549-BA41-BECB-1B7A63110753}"/>
              </a:ext>
            </a:extLst>
          </p:cNvPr>
          <p:cNvCxnSpPr>
            <a:cxnSpLocks/>
          </p:cNvCxnSpPr>
          <p:nvPr/>
        </p:nvCxnSpPr>
        <p:spPr>
          <a:xfrm flipV="1">
            <a:off x="3056635" y="1568041"/>
            <a:ext cx="508054" cy="77798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FF8A6A5-6D86-F64E-B2B7-EDA8A71DCC3E}"/>
              </a:ext>
            </a:extLst>
          </p:cNvPr>
          <p:cNvSpPr txBox="1"/>
          <p:nvPr/>
        </p:nvSpPr>
        <p:spPr>
          <a:xfrm>
            <a:off x="243748" y="4365797"/>
            <a:ext cx="41212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latin typeface="Bookman Old Style" panose="02050604050505020204" pitchFamily="18" charset="0"/>
              </a:rPr>
              <a:t>As a reminder from 7</a:t>
            </a:r>
            <a:r>
              <a:rPr lang="en-US" sz="1600" u="sng" baseline="30000" dirty="0">
                <a:latin typeface="Bookman Old Style" panose="02050604050505020204" pitchFamily="18" charset="0"/>
              </a:rPr>
              <a:t>th</a:t>
            </a:r>
            <a:r>
              <a:rPr lang="en-US" sz="1600" u="sng" dirty="0">
                <a:latin typeface="Bookman Old Style" panose="02050604050505020204" pitchFamily="18" charset="0"/>
              </a:rPr>
              <a:t> HL-LHC Collaboration meeting @ Madrid:</a:t>
            </a:r>
            <a:br>
              <a:rPr lang="en-US" sz="1600" dirty="0">
                <a:latin typeface="Bookman Old Style" panose="02050604050505020204" pitchFamily="18" charset="0"/>
              </a:rPr>
            </a:br>
            <a:r>
              <a:rPr lang="en-US" sz="1600" dirty="0">
                <a:latin typeface="Bookman Old Style" panose="02050604050505020204" pitchFamily="18" charset="0"/>
              </a:rPr>
              <a:t>While the DA is not significantly restricted, the spread of the minimum DA among the 60 seeds is at the level of </a:t>
            </a:r>
            <a:r>
              <a:rPr lang="en-US" sz="1600" dirty="0">
                <a:solidFill>
                  <a:srgbClr val="FF0000"/>
                </a:solidFill>
                <a:latin typeface="Bookman Old Style" panose="02050604050505020204" pitchFamily="18" charset="0"/>
              </a:rPr>
              <a:t>0.3 </a:t>
            </a:r>
            <a:r>
              <a:rPr lang="el-GR" sz="1600" dirty="0">
                <a:solidFill>
                  <a:srgbClr val="FF0000"/>
                </a:solidFill>
                <a:latin typeface="Bookman Old Style" panose="02050604050505020204" pitchFamily="18" charset="0"/>
              </a:rPr>
              <a:t>σ</a:t>
            </a:r>
            <a:r>
              <a:rPr lang="el-GR" sz="1600" dirty="0">
                <a:latin typeface="Bookman Old Style" panose="02050604050505020204" pitchFamily="18" charset="0"/>
              </a:rPr>
              <a:t>, </a:t>
            </a:r>
            <a:r>
              <a:rPr lang="en-US" sz="1600" dirty="0">
                <a:latin typeface="Bookman Old Style" panose="02050604050505020204" pitchFamily="18" charset="0"/>
              </a:rPr>
              <a:t>for various half-crossing angle values.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Bookman Old Style" panose="02050604050505020204" pitchFamily="18" charset="0"/>
            </a:endParaRPr>
          </a:p>
        </p:txBody>
      </p:sp>
      <p:pic>
        <p:nvPicPr>
          <p:cNvPr id="23" name="Content Placeholder 12">
            <a:extLst>
              <a:ext uri="{FF2B5EF4-FFF2-40B4-BE49-F238E27FC236}">
                <a16:creationId xmlns:a16="http://schemas.microsoft.com/office/drawing/2014/main" id="{1B0745BF-F018-3248-BA67-168B1F9C3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03" y="3854679"/>
            <a:ext cx="3882915" cy="2263304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AEDEC61-041B-DA42-94A3-3F1BFC3D8FE7}"/>
              </a:ext>
            </a:extLst>
          </p:cNvPr>
          <p:cNvSpPr txBox="1"/>
          <p:nvPr/>
        </p:nvSpPr>
        <p:spPr>
          <a:xfrm>
            <a:off x="7110509" y="4044946"/>
            <a:ext cx="611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250 </a:t>
            </a:r>
            <a:r>
              <a:rPr lang="el-GR" sz="1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μ</a:t>
            </a:r>
            <a:r>
              <a:rPr lang="en-US" sz="1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45E60B-ECC0-AF40-9BDF-6D91446A25F1}"/>
              </a:ext>
            </a:extLst>
          </p:cNvPr>
          <p:cNvSpPr txBox="1"/>
          <p:nvPr/>
        </p:nvSpPr>
        <p:spPr>
          <a:xfrm>
            <a:off x="6270052" y="4107984"/>
            <a:ext cx="611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Bookman Old Style" panose="02050604050505020204" pitchFamily="18" charset="0"/>
              </a:rPr>
              <a:t>154 </a:t>
            </a:r>
            <a:r>
              <a:rPr lang="el-GR" sz="1000" b="1" dirty="0">
                <a:latin typeface="Bookman Old Style" panose="02050604050505020204" pitchFamily="18" charset="0"/>
              </a:rPr>
              <a:t>μ</a:t>
            </a:r>
            <a:r>
              <a:rPr lang="en-US" sz="1000" b="1" dirty="0"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9C1F2E-44E8-2D43-A89F-B7F22F2489B4}"/>
              </a:ext>
            </a:extLst>
          </p:cNvPr>
          <p:cNvSpPr txBox="1"/>
          <p:nvPr/>
        </p:nvSpPr>
        <p:spPr>
          <a:xfrm>
            <a:off x="5407275" y="4586221"/>
            <a:ext cx="611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133 </a:t>
            </a:r>
            <a:r>
              <a:rPr lang="el-GR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μ</a:t>
            </a: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8CE1B4-4842-614E-9E1D-DB9B6406F6F0}"/>
              </a:ext>
            </a:extLst>
          </p:cNvPr>
          <p:cNvSpPr txBox="1"/>
          <p:nvPr/>
        </p:nvSpPr>
        <p:spPr>
          <a:xfrm>
            <a:off x="7984143" y="3965687"/>
            <a:ext cx="611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209 </a:t>
            </a:r>
            <a:r>
              <a:rPr lang="el-GR" sz="1000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μ</a:t>
            </a:r>
            <a:r>
              <a:rPr lang="en-US" sz="1000" b="1" dirty="0">
                <a:solidFill>
                  <a:srgbClr val="FFC000"/>
                </a:solidFill>
                <a:latin typeface="Bookman Old Style" panose="02050604050505020204" pitchFamily="18" charset="0"/>
              </a:rPr>
              <a:t>rad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8F3553C-0000-2C4E-B707-7B2790C98B1E}"/>
              </a:ext>
            </a:extLst>
          </p:cNvPr>
          <p:cNvSpPr/>
          <p:nvPr/>
        </p:nvSpPr>
        <p:spPr>
          <a:xfrm>
            <a:off x="842804" y="2063068"/>
            <a:ext cx="159026" cy="15902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97AB9E5-5375-CC4B-9E19-370A51784604}"/>
              </a:ext>
            </a:extLst>
          </p:cNvPr>
          <p:cNvSpPr/>
          <p:nvPr/>
        </p:nvSpPr>
        <p:spPr>
          <a:xfrm>
            <a:off x="1209968" y="2063068"/>
            <a:ext cx="159026" cy="159026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15B9FC7-628F-E745-83DD-05019A34DDE8}"/>
              </a:ext>
            </a:extLst>
          </p:cNvPr>
          <p:cNvSpPr/>
          <p:nvPr/>
        </p:nvSpPr>
        <p:spPr>
          <a:xfrm>
            <a:off x="2985835" y="2281563"/>
            <a:ext cx="159026" cy="159026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D6D7D4B-86AA-7143-B774-1F45B1698617}"/>
              </a:ext>
            </a:extLst>
          </p:cNvPr>
          <p:cNvSpPr/>
          <p:nvPr/>
        </p:nvSpPr>
        <p:spPr>
          <a:xfrm>
            <a:off x="2623931" y="2950964"/>
            <a:ext cx="159026" cy="159026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03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1" grpId="0"/>
      <p:bldP spid="24" grpId="0"/>
      <p:bldP spid="25" grpId="0"/>
      <p:bldP spid="26" grpId="0"/>
      <p:bldP spid="28" grpId="0"/>
      <p:bldP spid="12" grpId="0" animBg="1"/>
      <p:bldP spid="29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999050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Start of (Nominal)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4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0EDF15-C531-164A-AD63-3C1FE81BDA47}"/>
              </a:ext>
            </a:extLst>
          </p:cNvPr>
          <p:cNvSpPr txBox="1"/>
          <p:nvPr/>
        </p:nvSpPr>
        <p:spPr>
          <a:xfrm>
            <a:off x="259416" y="5070268"/>
            <a:ext cx="8622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With the CC off, the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available DA area is increased </a:t>
            </a:r>
            <a:r>
              <a:rPr lang="en-US" dirty="0">
                <a:latin typeface="Bookman Old Style" panose="02050604050505020204" pitchFamily="18" charset="0"/>
              </a:rPr>
              <a:t>(especially for DA around 4</a:t>
            </a:r>
            <a:r>
              <a:rPr lang="el-GR" dirty="0">
                <a:latin typeface="Bookman Old Style" panose="02050604050505020204" pitchFamily="18" charset="0"/>
              </a:rPr>
              <a:t>-5σ), </a:t>
            </a:r>
            <a:r>
              <a:rPr lang="en-US" dirty="0">
                <a:latin typeface="Bookman Old Style" panose="02050604050505020204" pitchFamily="18" charset="0"/>
              </a:rPr>
              <a:t>while the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peak DA is not significantly impacted</a:t>
            </a:r>
            <a:r>
              <a:rPr lang="en-US" dirty="0">
                <a:latin typeface="Bookman Old Style" panose="020506040505050202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376A84-2690-A84E-912A-9EF5C9552452}"/>
              </a:ext>
            </a:extLst>
          </p:cNvPr>
          <p:cNvSpPr txBox="1"/>
          <p:nvPr/>
        </p:nvSpPr>
        <p:spPr>
          <a:xfrm>
            <a:off x="46383" y="788844"/>
            <a:ext cx="1178489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CC 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AD631D-80A2-4A4B-8715-66D3300973A9}"/>
              </a:ext>
            </a:extLst>
          </p:cNvPr>
          <p:cNvSpPr txBox="1"/>
          <p:nvPr/>
        </p:nvSpPr>
        <p:spPr>
          <a:xfrm>
            <a:off x="7887585" y="802339"/>
            <a:ext cx="117848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CC OFF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0D27B2-BA38-B24A-9279-50C324959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" y="1196797"/>
            <a:ext cx="4333500" cy="32400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E2D22A-C6C7-384F-8C2C-EA4C09047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05" y="1196797"/>
            <a:ext cx="4345472" cy="324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1F6CB7A-549A-A743-9007-F923FED33914}"/>
              </a:ext>
            </a:extLst>
          </p:cNvPr>
          <p:cNvSpPr/>
          <p:nvPr/>
        </p:nvSpPr>
        <p:spPr>
          <a:xfrm>
            <a:off x="2505600" y="2037600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B79E860-6B86-2542-A144-06869CAD7893}"/>
              </a:ext>
            </a:extLst>
          </p:cNvPr>
          <p:cNvSpPr/>
          <p:nvPr/>
        </p:nvSpPr>
        <p:spPr>
          <a:xfrm>
            <a:off x="7179600" y="2037600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0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999050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Start of (Nominal)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5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0EDF15-C531-164A-AD63-3C1FE81BDA47}"/>
              </a:ext>
            </a:extLst>
          </p:cNvPr>
          <p:cNvSpPr txBox="1"/>
          <p:nvPr/>
        </p:nvSpPr>
        <p:spPr>
          <a:xfrm>
            <a:off x="492105" y="5258838"/>
            <a:ext cx="838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For the given Working Point,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selected to optimize the DA</a:t>
            </a:r>
            <a:r>
              <a:rPr lang="en-US" dirty="0">
                <a:latin typeface="Bookman Old Style" panose="02050604050505020204" pitchFamily="18" charset="0"/>
              </a:rPr>
              <a:t> at the start of leveling, the impact of the CC is not so significant.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376A84-2690-A84E-912A-9EF5C9552452}"/>
              </a:ext>
            </a:extLst>
          </p:cNvPr>
          <p:cNvSpPr txBox="1"/>
          <p:nvPr/>
        </p:nvSpPr>
        <p:spPr>
          <a:xfrm>
            <a:off x="59636" y="954948"/>
            <a:ext cx="1178489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CC 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AD631D-80A2-4A4B-8715-66D3300973A9}"/>
              </a:ext>
            </a:extLst>
          </p:cNvPr>
          <p:cNvSpPr txBox="1"/>
          <p:nvPr/>
        </p:nvSpPr>
        <p:spPr>
          <a:xfrm>
            <a:off x="4649975" y="954948"/>
            <a:ext cx="117848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CC OFF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0B2994-1B36-4F4B-8C10-97CE76902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05" y="1360997"/>
            <a:ext cx="4321685" cy="324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931FCF-B256-1043-A635-49657AD19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0" y="1360997"/>
            <a:ext cx="4321684" cy="32400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3AE5A6-92E1-6D4C-964C-D271697B2954}"/>
              </a:ext>
            </a:extLst>
          </p:cNvPr>
          <p:cNvCxnSpPr>
            <a:cxnSpLocks/>
          </p:cNvCxnSpPr>
          <p:nvPr/>
        </p:nvCxnSpPr>
        <p:spPr>
          <a:xfrm flipV="1">
            <a:off x="2723322" y="1789043"/>
            <a:ext cx="0" cy="2464906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6289D61-708D-C646-A182-F7AAE9D3449D}"/>
              </a:ext>
            </a:extLst>
          </p:cNvPr>
          <p:cNvCxnSpPr>
            <a:cxnSpLocks/>
          </p:cNvCxnSpPr>
          <p:nvPr/>
        </p:nvCxnSpPr>
        <p:spPr>
          <a:xfrm flipV="1">
            <a:off x="7301948" y="1748544"/>
            <a:ext cx="0" cy="2464906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8B6ADE-80DD-644B-8E7A-B2A5AFE0B02D}"/>
              </a:ext>
            </a:extLst>
          </p:cNvPr>
          <p:cNvCxnSpPr>
            <a:cxnSpLocks/>
          </p:cNvCxnSpPr>
          <p:nvPr/>
        </p:nvCxnSpPr>
        <p:spPr>
          <a:xfrm>
            <a:off x="543179" y="2754738"/>
            <a:ext cx="2180143" cy="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846313-47AC-4140-B6BA-2DC941A9347B}"/>
              </a:ext>
            </a:extLst>
          </p:cNvPr>
          <p:cNvCxnSpPr>
            <a:cxnSpLocks/>
          </p:cNvCxnSpPr>
          <p:nvPr/>
        </p:nvCxnSpPr>
        <p:spPr>
          <a:xfrm>
            <a:off x="543179" y="3483607"/>
            <a:ext cx="2180143" cy="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F091F2-98C8-854E-ACB1-1B7BEABEEE06}"/>
              </a:ext>
            </a:extLst>
          </p:cNvPr>
          <p:cNvCxnSpPr>
            <a:cxnSpLocks/>
          </p:cNvCxnSpPr>
          <p:nvPr/>
        </p:nvCxnSpPr>
        <p:spPr>
          <a:xfrm>
            <a:off x="5168188" y="2754738"/>
            <a:ext cx="2180143" cy="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73D7BDC-1A72-0E44-9195-9026D1B3A4B6}"/>
              </a:ext>
            </a:extLst>
          </p:cNvPr>
          <p:cNvCxnSpPr>
            <a:cxnSpLocks/>
          </p:cNvCxnSpPr>
          <p:nvPr/>
        </p:nvCxnSpPr>
        <p:spPr>
          <a:xfrm>
            <a:off x="5154936" y="3503486"/>
            <a:ext cx="2180143" cy="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33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End of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6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081BB9B-EC54-E24A-A310-10AA256FED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1" y="863650"/>
            <a:ext cx="6235154" cy="466725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A13196-5D85-8D4A-92DC-73ED93CBF16E}"/>
              </a:ext>
            </a:extLst>
          </p:cNvPr>
          <p:cNvSpPr txBox="1"/>
          <p:nvPr/>
        </p:nvSpPr>
        <p:spPr>
          <a:xfrm>
            <a:off x="6754800" y="2735610"/>
            <a:ext cx="2411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Similar results are </a:t>
            </a:r>
          </a:p>
          <a:p>
            <a:r>
              <a:rPr lang="en-US" dirty="0">
                <a:latin typeface="Bookman Old Style" panose="02050604050505020204" pitchFamily="18" charset="0"/>
              </a:rPr>
              <a:t>found at the end of </a:t>
            </a:r>
          </a:p>
          <a:p>
            <a:r>
              <a:rPr lang="en-US" dirty="0">
                <a:latin typeface="Bookman Old Style" panose="02050604050505020204" pitchFamily="18" charset="0"/>
              </a:rPr>
              <a:t>leveling.</a:t>
            </a:r>
          </a:p>
        </p:txBody>
      </p:sp>
    </p:spTree>
    <p:extLst>
      <p:ext uri="{BB962C8B-B14F-4D97-AF65-F5344CB8AC3E}">
        <p14:creationId xmlns:p14="http://schemas.microsoft.com/office/powerpoint/2010/main" val="510170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525" y="2676074"/>
            <a:ext cx="7254783" cy="52250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Bookman Old Style" panose="02050604050505020204" pitchFamily="18" charset="0"/>
              </a:rPr>
              <a:t>2. Failing IT Correctors</a:t>
            </a:r>
            <a:br>
              <a:rPr lang="en-US" sz="3600" b="1" dirty="0">
                <a:latin typeface="Bookman Old Style" panose="02050604050505020204" pitchFamily="18" charset="0"/>
              </a:rPr>
            </a:br>
            <a:r>
              <a:rPr lang="en-US" sz="3600" b="1" dirty="0">
                <a:latin typeface="Bookman Old Style" panose="02050604050505020204" pitchFamily="18" charset="0"/>
              </a:rPr>
              <a:t>a4, b5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7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800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Bookman Old Style" panose="02050604050505020204" pitchFamily="18" charset="0"/>
              </a:rPr>
              <a:t>IT correctors failure at the end of leveling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8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36B8BA8-2747-0E43-8B1B-89232E119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40" y="1689976"/>
            <a:ext cx="4238651" cy="3174036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D000F5-2713-4D4F-869C-0DABCC619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223" y="642860"/>
            <a:ext cx="3627526" cy="270469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67292B-0AF9-F944-939D-615FAAE8AB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22" y="3429000"/>
            <a:ext cx="3621227" cy="27000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0E6995-62C3-2448-9ABD-2D242409D2BB}"/>
              </a:ext>
            </a:extLst>
          </p:cNvPr>
          <p:cNvSpPr txBox="1"/>
          <p:nvPr/>
        </p:nvSpPr>
        <p:spPr>
          <a:xfrm rot="5400000">
            <a:off x="7752068" y="1810542"/>
            <a:ext cx="223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failing a4 (kcsx3)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2B2953-6ABA-E64C-8FCB-CBAF9CF9467A}"/>
              </a:ext>
            </a:extLst>
          </p:cNvPr>
          <p:cNvSpPr txBox="1"/>
          <p:nvPr/>
        </p:nvSpPr>
        <p:spPr>
          <a:xfrm rot="5400000">
            <a:off x="7736839" y="4519331"/>
            <a:ext cx="226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failing b5 (kcdx3)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D3C0F3-E747-384E-9770-4724FC55F799}"/>
              </a:ext>
            </a:extLst>
          </p:cNvPr>
          <p:cNvSpPr txBox="1"/>
          <p:nvPr/>
        </p:nvSpPr>
        <p:spPr>
          <a:xfrm>
            <a:off x="304172" y="778738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6"/>
                </a:solidFill>
                <a:latin typeface="Bookman Old Style" panose="02050604050505020204" pitchFamily="18" charset="0"/>
              </a:rPr>
              <a:t>For Seed #13</a:t>
            </a: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30DA4BE8-9147-7F4C-A562-B9902CFCCEA7}"/>
              </a:ext>
            </a:extLst>
          </p:cNvPr>
          <p:cNvSpPr/>
          <p:nvPr/>
        </p:nvSpPr>
        <p:spPr>
          <a:xfrm rot="16898184">
            <a:off x="4185853" y="1147155"/>
            <a:ext cx="1019597" cy="998030"/>
          </a:xfrm>
          <a:prstGeom prst="arc">
            <a:avLst/>
          </a:prstGeom>
          <a:ln w="38100"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C4C02F85-7255-A04A-84F0-E6BC72008556}"/>
              </a:ext>
            </a:extLst>
          </p:cNvPr>
          <p:cNvSpPr/>
          <p:nvPr/>
        </p:nvSpPr>
        <p:spPr>
          <a:xfrm rot="10287689">
            <a:off x="4263128" y="4478671"/>
            <a:ext cx="1019597" cy="998030"/>
          </a:xfrm>
          <a:prstGeom prst="arc">
            <a:avLst/>
          </a:prstGeom>
          <a:ln w="38100">
            <a:solidFill>
              <a:srgbClr val="00B050"/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CC147E-04B4-D04D-ABE0-81E10933BDE8}"/>
              </a:ext>
            </a:extLst>
          </p:cNvPr>
          <p:cNvSpPr txBox="1"/>
          <p:nvPr/>
        </p:nvSpPr>
        <p:spPr>
          <a:xfrm>
            <a:off x="4195589" y="861531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a4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196B73-6BF8-5D42-B024-B27528F1BF2F}"/>
              </a:ext>
            </a:extLst>
          </p:cNvPr>
          <p:cNvSpPr txBox="1"/>
          <p:nvPr/>
        </p:nvSpPr>
        <p:spPr>
          <a:xfrm>
            <a:off x="4141649" y="532312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b5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7D96886-739A-7441-9DC1-858F412B27D5}"/>
              </a:ext>
            </a:extLst>
          </p:cNvPr>
          <p:cNvCxnSpPr/>
          <p:nvPr/>
        </p:nvCxnSpPr>
        <p:spPr>
          <a:xfrm flipV="1">
            <a:off x="749703" y="2152481"/>
            <a:ext cx="3102106" cy="23385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3951F0-B911-2B4B-B4DA-0326833F255F}"/>
              </a:ext>
            </a:extLst>
          </p:cNvPr>
          <p:cNvCxnSpPr>
            <a:cxnSpLocks/>
          </p:cNvCxnSpPr>
          <p:nvPr/>
        </p:nvCxnSpPr>
        <p:spPr>
          <a:xfrm flipV="1">
            <a:off x="5499643" y="1046197"/>
            <a:ext cx="2621086" cy="19780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6E0579F-7F2F-8A4D-A7D1-20398BEEA445}"/>
              </a:ext>
            </a:extLst>
          </p:cNvPr>
          <p:cNvCxnSpPr>
            <a:cxnSpLocks/>
          </p:cNvCxnSpPr>
          <p:nvPr/>
        </p:nvCxnSpPr>
        <p:spPr>
          <a:xfrm flipV="1">
            <a:off x="5510377" y="3830301"/>
            <a:ext cx="2621086" cy="19780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6043A83-8F72-B04D-B259-7A472CFFAADC}"/>
              </a:ext>
            </a:extLst>
          </p:cNvPr>
          <p:cNvSpPr txBox="1"/>
          <p:nvPr/>
        </p:nvSpPr>
        <p:spPr>
          <a:xfrm>
            <a:off x="77094" y="5115900"/>
            <a:ext cx="4064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The impact of the failed correctors is </a:t>
            </a:r>
            <a:r>
              <a:rPr lang="en-US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&lt; 1</a:t>
            </a:r>
            <a:r>
              <a:rPr lang="el-GR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σ </a:t>
            </a:r>
            <a:r>
              <a:rPr lang="el-GR" i="1" dirty="0">
                <a:latin typeface="Bookman Old Style" panose="02050604050505020204" pitchFamily="18" charset="0"/>
              </a:rPr>
              <a:t>(</a:t>
            </a:r>
            <a:r>
              <a:rPr lang="en-US" i="1" dirty="0">
                <a:latin typeface="Bookman Old Style" panose="02050604050505020204" pitchFamily="18" charset="0"/>
              </a:rPr>
              <a:t>seemingly less significant than b6).</a:t>
            </a:r>
          </a:p>
        </p:txBody>
      </p:sp>
    </p:spTree>
    <p:extLst>
      <p:ext uri="{BB962C8B-B14F-4D97-AF65-F5344CB8AC3E}">
        <p14:creationId xmlns:p14="http://schemas.microsoft.com/office/powerpoint/2010/main" val="169108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 animBg="1"/>
      <p:bldP spid="26" grpId="0" animBg="1"/>
      <p:bldP spid="27" grpId="0"/>
      <p:bldP spid="28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Bookman Old Style" panose="02050604050505020204" pitchFamily="18" charset="0"/>
              </a:rPr>
              <a:t>IT Correctors Failure at </a:t>
            </a:r>
            <a:r>
              <a:rPr lang="el-GR" sz="1800" b="1" dirty="0">
                <a:latin typeface="Bookman Old Style" panose="02050604050505020204" pitchFamily="18" charset="0"/>
              </a:rPr>
              <a:t>β*=15 </a:t>
            </a:r>
            <a:r>
              <a:rPr lang="en-US" sz="1800" b="1" dirty="0">
                <a:latin typeface="Bookman Old Style" panose="02050604050505020204" pitchFamily="18" charset="0"/>
              </a:rPr>
              <a:t>cm &amp; </a:t>
            </a:r>
            <a:r>
              <a:rPr lang="en-US" sz="1800" b="1" dirty="0" err="1">
                <a:latin typeface="Bookman Old Style" panose="02050604050505020204" pitchFamily="18" charset="0"/>
              </a:rPr>
              <a:t>Nb</a:t>
            </a:r>
            <a:r>
              <a:rPr lang="en-US" sz="1800" b="1" dirty="0">
                <a:latin typeface="Bookman Old Style" panose="02050604050505020204" pitchFamily="18" charset="0"/>
              </a:rPr>
              <a:t> = 1.2e11 ppb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03/12/2019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9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0CF1002-F86E-F840-B1AF-AA53BF85A9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7585" y="834145"/>
                <a:ext cx="8226854" cy="35389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1800" dirty="0"/>
                  <a:t>Choosing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=(62.315, 60.320)</m:t>
                    </m:r>
                  </m:oMath>
                </a14:m>
                <a:r>
                  <a:rPr lang="en-US" sz="1800" dirty="0"/>
                  <a:t> and running for all seeds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0CF1002-F86E-F840-B1AF-AA53BF85A9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7585" y="834145"/>
                <a:ext cx="8226854" cy="353899"/>
              </a:xfrm>
              <a:blipFill>
                <a:blip r:embed="rId2"/>
                <a:stretch>
                  <a:fillRect t="-17241"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5" name="Picture 1">
            <a:extLst>
              <a:ext uri="{FF2B5EF4-FFF2-40B4-BE49-F238E27FC236}">
                <a16:creationId xmlns:a16="http://schemas.microsoft.com/office/drawing/2014/main" id="{A7406DAB-518F-AE46-8D39-97F73FE35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181" y="1414291"/>
            <a:ext cx="5991661" cy="471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1161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LBOC29052018" id="{2E5B4351-133B-074F-957A-134042AB4EC4}" vid="{F976CBC3-E5A4-144F-9037-029C5769F5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8541</TotalTime>
  <Words>810</Words>
  <Application>Microsoft Macintosh PowerPoint</Application>
  <PresentationFormat>On-screen Show (4:3)</PresentationFormat>
  <Paragraphs>174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Apple Chancery</vt:lpstr>
      <vt:lpstr>Arial</vt:lpstr>
      <vt:lpstr>Bookman Old Style</vt:lpstr>
      <vt:lpstr>Calibri</vt:lpstr>
      <vt:lpstr>Cambria Math</vt:lpstr>
      <vt:lpstr>Optima</vt:lpstr>
      <vt:lpstr>Wingdings</vt:lpstr>
      <vt:lpstr>CERNCorporate4-3</vt:lpstr>
      <vt:lpstr>Beam-Beam DA Simulations</vt:lpstr>
      <vt:lpstr>1. Colliding with Larger Crossing Angle</vt:lpstr>
      <vt:lpstr>Start of Leveling (CC on)</vt:lpstr>
      <vt:lpstr>Start of (Nominal) Leveling</vt:lpstr>
      <vt:lpstr>Start of (Nominal) Leveling</vt:lpstr>
      <vt:lpstr>End of Leveling</vt:lpstr>
      <vt:lpstr>2. Failing IT Correctors a4, b5</vt:lpstr>
      <vt:lpstr>IT correctors failure at the end of leveling</vt:lpstr>
      <vt:lpstr>IT Correctors Failure at β*=15 cm &amp; Nb = 1.2e11 ppb</vt:lpstr>
      <vt:lpstr>3. Operation Below the Diagonal</vt:lpstr>
      <vt:lpstr>Injection</vt:lpstr>
      <vt:lpstr>Pre-Squeeze</vt:lpstr>
      <vt:lpstr>Start of Collisions (β*=0.4 m)</vt:lpstr>
      <vt:lpstr>Start of Collisions</vt:lpstr>
      <vt:lpstr>During the leveling</vt:lpstr>
      <vt:lpstr>4. Collapsing the separation bump with high tele-index and the CC off</vt:lpstr>
      <vt:lpstr>Start of Collisions (β*=0.6 m)</vt:lpstr>
      <vt:lpstr>Summary</vt:lpstr>
      <vt:lpstr>BACKUP</vt:lpstr>
      <vt:lpstr>Operating with Larger Xing</vt:lpstr>
      <vt:lpstr>Errors @ Start of Leveling</vt:lpstr>
      <vt:lpstr>Extending XB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 with Beam-Beam Xmas Edition</dc:title>
  <dc:creator>Nikos Karastathis</dc:creator>
  <cp:lastModifiedBy>Nikos Karastathis</cp:lastModifiedBy>
  <cp:revision>53</cp:revision>
  <dcterms:created xsi:type="dcterms:W3CDTF">2019-11-13T08:24:07Z</dcterms:created>
  <dcterms:modified xsi:type="dcterms:W3CDTF">2019-12-02T22:16:57Z</dcterms:modified>
</cp:coreProperties>
</file>