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9"/>
  </p:notesMasterIdLst>
  <p:handoutMasterIdLst>
    <p:handoutMasterId r:id="rId10"/>
  </p:handoutMasterIdLst>
  <p:sldIdLst>
    <p:sldId id="1318" r:id="rId2"/>
    <p:sldId id="1322" r:id="rId3"/>
    <p:sldId id="1317" r:id="rId4"/>
    <p:sldId id="1324" r:id="rId5"/>
    <p:sldId id="1319" r:id="rId6"/>
    <p:sldId id="1320" r:id="rId7"/>
    <p:sldId id="1323" r:id="rId8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6" orient="horz" pos="3960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pos="5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C0504D"/>
    <a:srgbClr val="739ACE"/>
    <a:srgbClr val="D0D8E8"/>
    <a:srgbClr val="E9EDF4"/>
    <a:srgbClr val="A8ADB7"/>
    <a:srgbClr val="4F81BD"/>
    <a:srgbClr val="C0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3" autoAdjust="0"/>
    <p:restoredTop sz="95948" autoAdjust="0"/>
  </p:normalViewPr>
  <p:slideViewPr>
    <p:cSldViewPr>
      <p:cViewPr varScale="1">
        <p:scale>
          <a:sx n="66" d="100"/>
          <a:sy n="66" d="100"/>
        </p:scale>
        <p:origin x="60" y="804"/>
      </p:cViewPr>
      <p:guideLst>
        <p:guide orient="horz"/>
        <p:guide pos="336"/>
        <p:guide orient="horz" pos="3960"/>
        <p:guide pos="5904"/>
        <p:guide orient="horz" pos="2160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21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2654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7820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8956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4993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4079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11/18/2019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Departments\AB\Groups\RF\Machines\PS\LowLevel\BeamControlUpgrade\Modules\2019-05_ModuleProductionRunFinalQuantities_BudgetSpent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599583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4325" indent="-314325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water for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</a:t>
            </a:r>
            <a:r>
              <a:rPr lang="en-US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conditioning </a:t>
            </a:r>
            <a:r>
              <a:rPr lang="en-US" sz="2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until 21/02/2020</a:t>
            </a:r>
            <a:endParaRPr lang="en-GB" sz="21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cabling activities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13/08 to 23/09/2019;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Patrick Lelong, EN-EL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finished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 353/R-002</a:t>
            </a:r>
            <a:endParaRPr lang="en-GB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Renovation </a:t>
            </a:r>
            <a:r>
              <a:rPr lang="en-GB" sz="2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electrical power distribution to racks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Scheduled for 26/08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-05/11</a:t>
            </a: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James Devine,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EN-EL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completed </a:t>
            </a: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Installation of optical fibres (on top of racks, after the power distribution renovation)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Q3-4/2019</a:t>
            </a: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fibres 151-359 done;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Jean-Marc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Lassauce,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EN-EL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Installation </a:t>
            </a: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central distribution in CR12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(trenches) for rack-to-rack patch connections</a:t>
            </a: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Ethernet </a:t>
            </a:r>
            <a:r>
              <a:rPr lang="en-GB" sz="2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socket installations</a:t>
            </a: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VME crates removed from b. 359 racks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einstallation in December?</a:t>
            </a: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Racks for </a:t>
            </a:r>
            <a:r>
              <a:rPr lang="en-GB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Finemet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cavity (b. 151), exchanged 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needs re-cabling</a:t>
            </a: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VME </a:t>
            </a:r>
            <a:r>
              <a:rPr lang="en-US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power supply renovation  </a:t>
            </a:r>
            <a:r>
              <a:rPr lang="en-US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Few supplies sent for maintenance</a:t>
            </a:r>
            <a:endParaRPr lang="en-GB" sz="1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Controls installations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Benjamin Ninet, BE-CO 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pulse repeaters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 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CR33/35 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done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CR13 pulse distribution 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endParaRPr lang="en-GB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(Co-)activities </a:t>
            </a: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PS central building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4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825" y="4128428"/>
            <a:ext cx="3029829" cy="2272372"/>
          </a:xfrm>
        </p:spPr>
      </p:pic>
      <p:pic>
        <p:nvPicPr>
          <p:cNvPr id="9" name="Content Placeholder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128428"/>
            <a:ext cx="3029829" cy="2272372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4568668" y="4990068"/>
            <a:ext cx="677586" cy="607561"/>
          </a:xfrm>
          <a:prstGeom prst="rightArrow">
            <a:avLst/>
          </a:prstGeom>
          <a:solidFill>
            <a:srgbClr val="B015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8AD0D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1600" y="3727684"/>
            <a:ext cx="3029829" cy="463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During</a:t>
            </a:r>
            <a:endParaRPr lang="en-GB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6824" y="3727324"/>
            <a:ext cx="3029830" cy="463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After</a:t>
            </a:r>
            <a:endParaRPr lang="en-GB" b="1" dirty="0"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1" y="1158709"/>
            <a:ext cx="3027488" cy="227061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71601" y="758432"/>
            <a:ext cx="3027488" cy="463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Before</a:t>
            </a:r>
            <a:endParaRPr lang="en-GB" b="1" dirty="0">
              <a:latin typeface="+mj-lt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Renovation of electrical distribution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917830" y="1137749"/>
            <a:ext cx="4607170" cy="72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All racks powered again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MHz distribution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Master clock generation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Installation of over-temperature emergency off (Luca, Kevin) </a:t>
            </a:r>
            <a:endParaRPr lang="en-GB" sz="2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 rot="5400000">
            <a:off x="1720556" y="3475196"/>
            <a:ext cx="519247" cy="607561"/>
          </a:xfrm>
          <a:prstGeom prst="rightArrow">
            <a:avLst/>
          </a:prstGeom>
          <a:solidFill>
            <a:srgbClr val="B015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8AD0D6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 rot="5400000">
            <a:off x="3590768" y="3475196"/>
            <a:ext cx="519247" cy="607561"/>
          </a:xfrm>
          <a:prstGeom prst="rightArrow">
            <a:avLst/>
          </a:prstGeom>
          <a:solidFill>
            <a:srgbClr val="B015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8AD0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45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0" y="838200"/>
            <a:ext cx="8839199" cy="72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VXS modules for PS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completed/ongoing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link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to </a:t>
            </a:r>
            <a:r>
              <a:rPr lang="en-GB" sz="2100" b="1" dirty="0" err="1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dfs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Production of spare 1-turn delay feedback boards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etail </a:t>
            </a:r>
            <a:r>
              <a:rPr lang="en-GB" sz="2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synoptics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for new LLRF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Configuration of new crate for RF train distribution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Validate in the lab before removal of frontend to b. 353</a:t>
            </a:r>
            <a:b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(cfv-353-alltd)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Prototype fractional divider?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Layout of front-ends in b. 151 (20/40/80 MHz)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front-end for functions timings for cavity controller</a:t>
            </a:r>
            <a:b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cfv-151-allbc1?)</a:t>
            </a:r>
            <a:endParaRPr lang="en-US" sz="1800" b="1" dirty="0" smtClean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 front-ends for timings and AVC surveillance:</a:t>
            </a:r>
            <a:b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 MHz, 40 MHz, twice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80 MHz</a:t>
            </a:r>
            <a:b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(cfv-151-allc20, cfv-151-allc40, cfv-151-allc80-08, </a:t>
            </a:r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cfv-151-allc80-88-89?)</a:t>
            </a:r>
            <a:r>
              <a:rPr lang="en-US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100" b="1" dirty="0" smtClean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US" sz="2100" b="1" dirty="0" smtClean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control: Status and next steps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81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0" y="838200"/>
            <a:ext cx="8839199" cy="72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Reconnections of frontends to network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Kindly followed by BE-CO installation team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Powering of further equipment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Requires network and CR13 general pulse distribution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Pulse repeater renovation, rack-by-rack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Collaboration with BE-CO installation team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Rack layout for CR10, CR11 (core beam control)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Preparation</a:t>
            </a: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of infrastructure, VXI crates</a:t>
            </a: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Installation requests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Upcoming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85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hardware developments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44205"/>
              </p:ext>
            </p:extLst>
          </p:nvPr>
        </p:nvGraphicFramePr>
        <p:xfrm>
          <a:off x="533398" y="990600"/>
          <a:ext cx="883920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09498458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3810002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Hardware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Prototype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Series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CTU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Hardware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completed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51503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Fractional divider </a:t>
                      </a:r>
                      <a:r>
                        <a:rPr lang="en-GB" dirty="0" smtClean="0"/>
                        <a:t>(AWAKE/PS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02/2020</a:t>
                      </a:r>
                      <a:endParaRPr lang="en-GB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Completing</a:t>
                      </a:r>
                      <a:r>
                        <a:rPr lang="en-US" baseline="0" dirty="0" smtClean="0"/>
                        <a:t> prototype validation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aseline="0" dirty="0" smtClean="0"/>
                        <a:t>Series production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03625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AVC surveillance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02/2020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Design phase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95057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Master DDS FMC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02/2020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Almost</a:t>
                      </a:r>
                      <a:r>
                        <a:rPr lang="en-US" baseline="0" dirty="0" smtClean="0"/>
                        <a:t> ready for design office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69749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Master clock divider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03/2020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Development</a:t>
                      </a:r>
                      <a:r>
                        <a:rPr lang="en-US" baseline="0" dirty="0" smtClean="0"/>
                        <a:t> starting?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76701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Clock/sync</a:t>
                      </a:r>
                      <a:r>
                        <a:rPr lang="en-GB" baseline="0" dirty="0" smtClean="0"/>
                        <a:t> adaptor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02/2020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Finalization of design,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then review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906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76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</a:t>
            </a: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firmware </a:t>
            </a: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49021"/>
              </p:ext>
            </p:extLst>
          </p:nvPr>
        </p:nvGraphicFramePr>
        <p:xfrm>
          <a:off x="533400" y="762000"/>
          <a:ext cx="88392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877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  <a:gridCol w="1262745">
                  <a:extLst>
                    <a:ext uri="{9D8B030D-6E8A-4147-A177-3AD203B41FA5}">
                      <a16:colId xmlns:a16="http://schemas.microsoft.com/office/drawing/2014/main" val="921791124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Hardware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Firmware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FESA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Test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Operational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class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CTU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12/2019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12/2019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3791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Fractional divider (AW./PS)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()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02/2020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03/2020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95416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Radial position detection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1-TFB board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504D"/>
                          </a:solidFill>
                        </a:rPr>
                        <a:t>12/2019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51503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Internal</a:t>
                      </a:r>
                      <a:r>
                        <a:rPr lang="en-GB" baseline="0" dirty="0" smtClean="0"/>
                        <a:t> function generator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n.a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Wingdings" panose="05000000000000000000" pitchFamily="2" charset="2"/>
                        </a:rPr>
                        <a:t>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504D"/>
                          </a:solidFill>
                        </a:rPr>
                        <a:t>12/2019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03625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Synchronous</a:t>
                      </a:r>
                      <a:r>
                        <a:rPr lang="en-GB" baseline="0" dirty="0" smtClean="0"/>
                        <a:t> 4-ch. receiver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PSB mother 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01/2020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03/2020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03/2020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95057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Fast</a:t>
                      </a:r>
                      <a:r>
                        <a:rPr lang="en-GB" baseline="0" dirty="0" smtClean="0"/>
                        <a:t> d</a:t>
                      </a:r>
                      <a:r>
                        <a:rPr lang="en-GB" dirty="0" smtClean="0"/>
                        <a:t>ata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/>
                        <a:t>concentrator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PSB mother 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02/2020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04/2020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04/2020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69749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Slow data </a:t>
                      </a:r>
                      <a:r>
                        <a:rPr lang="en-GB" dirty="0" smtClean="0"/>
                        <a:t>concentrator and distributor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SVEC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06/2020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07/2020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07/2020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90674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Beam loops calculation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PSB mother 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05/2020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06/2020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06/2020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296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70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</a:t>
            </a: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firmware </a:t>
            </a: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989441"/>
              </p:ext>
            </p:extLst>
          </p:nvPr>
        </p:nvGraphicFramePr>
        <p:xfrm>
          <a:off x="533400" y="763200"/>
          <a:ext cx="88392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877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  <a:gridCol w="1262745">
                  <a:extLst>
                    <a:ext uri="{9D8B030D-6E8A-4147-A177-3AD203B41FA5}">
                      <a16:colId xmlns:a16="http://schemas.microsoft.com/office/drawing/2014/main" val="921791124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Hardware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Firmware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FESA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Test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Operational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class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Clock/sync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</a:rPr>
                        <a:t> adaptor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12/2019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02/2020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34084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Master clock</a:t>
                      </a:r>
                      <a:r>
                        <a:rPr lang="en-GB" baseline="0" dirty="0" smtClean="0"/>
                        <a:t>, </a:t>
                      </a:r>
                      <a:r>
                        <a:rPr lang="en-GB" dirty="0" smtClean="0"/>
                        <a:t>DDS-FMC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SVEC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02/2020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02/2020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03/2020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27213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 smtClean="0"/>
                        <a:t>Master clock divider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03/2020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04/2020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04/2020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99259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20/40/80</a:t>
                      </a:r>
                      <a:r>
                        <a:rPr lang="en-GB" baseline="0" dirty="0" smtClean="0"/>
                        <a:t> MHz cavity contr.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</a:t>
                      </a:r>
                      <a:r>
                        <a:rPr lang="en-GB" baseline="0" dirty="0" smtClean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12/2019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02/2020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03/2020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07564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 smtClean="0"/>
                        <a:t>Coupled-bunch feedback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PS</a:t>
                      </a:r>
                      <a:r>
                        <a:rPr lang="en-GB" baseline="0" dirty="0" smtClean="0"/>
                        <a:t> 1-TFB board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12/2019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02/2020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02/2020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13873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AVC surveillance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02/2020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04/2020</a:t>
                      </a:r>
                      <a:endParaRPr lang="en-GB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04/2020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215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85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79402</TotalTime>
  <Words>439</Words>
  <Application>Microsoft Office PowerPoint</Application>
  <PresentationFormat>A4 Paper (210x297 mm)</PresentationFormat>
  <Paragraphs>169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Constantia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2445</cp:revision>
  <cp:lastPrinted>2019-11-18T10:22:47Z</cp:lastPrinted>
  <dcterms:created xsi:type="dcterms:W3CDTF">2004-02-08T17:46:25Z</dcterms:created>
  <dcterms:modified xsi:type="dcterms:W3CDTF">2019-11-19T12:11:35Z</dcterms:modified>
</cp:coreProperties>
</file>