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73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5143500" type="screen16x9"/>
  <p:notesSz cx="6858000" cy="9144000"/>
  <p:embeddedFontLst>
    <p:embeddedFont>
      <p:font typeface="Georgia" panose="02040502050405020303" pitchFamily="18" charset="0"/>
      <p:regular r:id="rId11"/>
      <p:bold r:id="rId12"/>
      <p:italic r:id="rId13"/>
      <p:boldItalic r:id="rId14"/>
    </p:embeddedFont>
    <p:embeddedFont>
      <p:font typeface="Playfair Display" panose="020B0604020202020204" charset="0"/>
      <p:regular r:id="rId15"/>
      <p:bold r:id="rId16"/>
      <p:italic r:id="rId17"/>
      <p:boldItalic r:id="rId18"/>
    </p:embeddedFont>
    <p:embeddedFont>
      <p:font typeface="Proxima Nova" panose="020B0604020202020204" charset="0"/>
      <p:regular r:id="rId19"/>
      <p:bold r:id="rId20"/>
      <p:italic r:id="rId21"/>
      <p:boldItalic r:id="rId22"/>
    </p:embeddedFont>
    <p:embeddedFont>
      <p:font typeface="Roboto" panose="02000000000000000000" pitchFamily="2" charset="0"/>
      <p:regular r:id="rId23"/>
      <p:bold r:id="rId24"/>
      <p:italic r:id="rId25"/>
      <p:boldItalic r:id="rId26"/>
    </p:embeddedFont>
    <p:embeddedFont>
      <p:font typeface="Roboto Condensed" panose="02000000000000000000" pitchFamily="2" charset="0"/>
      <p:regular r:id="rId27"/>
      <p:bold r:id="rId28"/>
      <p:italic r:id="rId29"/>
      <p:boldItalic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rren Chan" initials="" lastIdx="1" clrIdx="0"/>
  <p:cmAuthor id="1" name="Anonymous" initials="" lastIdx="3" clrIdx="1"/>
  <p:cmAuthor id="2" name="Pekka Sinervo" initials="" lastIdx="2" clrIdx="2"/>
  <p:cmAuthor id="3" name="Maggie Wang" initials="" lastIdx="1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7486A44-668C-4CB0-9C33-944487808BBE}">
  <a:tblStyle styleId="{97486A44-668C-4CB0-9C33-944487808BB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425" y="53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font" Target="fonts/font16.fntdata"/><Relationship Id="rId3" Type="http://schemas.openxmlformats.org/officeDocument/2006/relationships/slide" Target="slides/slide2.xml"/><Relationship Id="rId21" Type="http://schemas.openxmlformats.org/officeDocument/2006/relationships/font" Target="fonts/font11.fntdata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font" Target="fonts/font15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29" Type="http://schemas.openxmlformats.org/officeDocument/2006/relationships/font" Target="fonts/font1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font" Target="fonts/font14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font" Target="fonts/font13.fntdata"/><Relationship Id="rId28" Type="http://schemas.openxmlformats.org/officeDocument/2006/relationships/font" Target="fonts/font18.fntdata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font" Target="fonts/font12.fntdata"/><Relationship Id="rId27" Type="http://schemas.openxmlformats.org/officeDocument/2006/relationships/font" Target="fonts/font17.fntdata"/><Relationship Id="rId30" Type="http://schemas.openxmlformats.org/officeDocument/2006/relationships/font" Target="fonts/font20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517ce3327_0_2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e517ce3327_0_2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e687da92ae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Google Shape;225;ge687da92ae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e51e791ca2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e51e791ca2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e687da92ae_3_4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Google Shape;250;ge687da92ae_3_4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e78bb484cf_0_2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" name="Google Shape;260;ge78bb484cf_0_2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e687da92ae_3_4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e687da92ae_3_4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e51e791ca2_1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e51e791ca2_1_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aticon.com/" TargetMode="External"/><Relationship Id="rId2" Type="http://schemas.openxmlformats.org/officeDocument/2006/relationships/hyperlink" Target="https://slidesgo.com/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s://www.freepik.com/" TargetMode="Externa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812270" y="928750"/>
            <a:ext cx="3438900" cy="3438900"/>
          </a:xfrm>
          <a:prstGeom prst="ellipse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4434400" y="1051350"/>
            <a:ext cx="3996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60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5549425" y="3178500"/>
            <a:ext cx="2881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19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3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Roboto Condensed"/>
              <a:buNone/>
              <a:defRPr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Roboto Condensed"/>
              <a:buNone/>
              <a:defRPr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Roboto Condensed"/>
              <a:buNone/>
              <a:defRPr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Roboto Condensed"/>
              <a:buNone/>
              <a:defRPr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Roboto Condensed"/>
              <a:buNone/>
              <a:defRPr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Roboto Condensed"/>
              <a:buNone/>
              <a:defRPr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Roboto Condensed"/>
              <a:buNone/>
              <a:defRPr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Roboto Condensed"/>
              <a:buNone/>
              <a:defRPr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71" name="Google Shape;71;p13"/>
          <p:cNvSpPr txBox="1">
            <a:spLocks noGrp="1"/>
          </p:cNvSpPr>
          <p:nvPr>
            <p:ph type="subTitle" idx="1"/>
          </p:nvPr>
        </p:nvSpPr>
        <p:spPr>
          <a:xfrm>
            <a:off x="713225" y="1858317"/>
            <a:ext cx="3858900" cy="3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 Condensed"/>
              <a:buNone/>
              <a:defRPr b="1">
                <a:solidFill>
                  <a:schemeClr val="l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72" name="Google Shape;72;p13"/>
          <p:cNvSpPr txBox="1">
            <a:spLocks noGrp="1"/>
          </p:cNvSpPr>
          <p:nvPr>
            <p:ph type="subTitle" idx="2"/>
          </p:nvPr>
        </p:nvSpPr>
        <p:spPr>
          <a:xfrm>
            <a:off x="1196484" y="2176917"/>
            <a:ext cx="2892300" cy="69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3"/>
          <p:cNvSpPr txBox="1">
            <a:spLocks noGrp="1"/>
          </p:cNvSpPr>
          <p:nvPr>
            <p:ph type="title" idx="3" hasCustomPrompt="1"/>
          </p:nvPr>
        </p:nvSpPr>
        <p:spPr>
          <a:xfrm>
            <a:off x="2354670" y="1243908"/>
            <a:ext cx="576000" cy="47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b="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r>
              <a:t>xx%</a:t>
            </a:r>
          </a:p>
        </p:txBody>
      </p:sp>
      <p:sp>
        <p:nvSpPr>
          <p:cNvPr id="74" name="Google Shape;74;p13"/>
          <p:cNvSpPr txBox="1">
            <a:spLocks noGrp="1"/>
          </p:cNvSpPr>
          <p:nvPr>
            <p:ph type="subTitle" idx="4"/>
          </p:nvPr>
        </p:nvSpPr>
        <p:spPr>
          <a:xfrm>
            <a:off x="715051" y="3708826"/>
            <a:ext cx="3855000" cy="3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 Condensed"/>
              <a:buNone/>
              <a:defRPr b="1">
                <a:solidFill>
                  <a:schemeClr val="l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 txBox="1">
            <a:spLocks noGrp="1"/>
          </p:cNvSpPr>
          <p:nvPr>
            <p:ph type="subTitle" idx="5"/>
          </p:nvPr>
        </p:nvSpPr>
        <p:spPr>
          <a:xfrm>
            <a:off x="1196484" y="4027425"/>
            <a:ext cx="2892300" cy="69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title" idx="6" hasCustomPrompt="1"/>
          </p:nvPr>
        </p:nvSpPr>
        <p:spPr>
          <a:xfrm>
            <a:off x="2354670" y="3088443"/>
            <a:ext cx="576000" cy="47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b="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r>
              <a:t>xx%</a:t>
            </a:r>
          </a:p>
        </p:txBody>
      </p:sp>
      <p:sp>
        <p:nvSpPr>
          <p:cNvPr id="77" name="Google Shape;77;p13"/>
          <p:cNvSpPr txBox="1">
            <a:spLocks noGrp="1"/>
          </p:cNvSpPr>
          <p:nvPr>
            <p:ph type="subTitle" idx="7"/>
          </p:nvPr>
        </p:nvSpPr>
        <p:spPr>
          <a:xfrm>
            <a:off x="4575875" y="1858317"/>
            <a:ext cx="3855000" cy="3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 Condensed"/>
              <a:buNone/>
              <a:defRPr b="1">
                <a:solidFill>
                  <a:schemeClr val="l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subTitle" idx="8"/>
          </p:nvPr>
        </p:nvSpPr>
        <p:spPr>
          <a:xfrm>
            <a:off x="5057017" y="2176917"/>
            <a:ext cx="2892600" cy="69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title" idx="9" hasCustomPrompt="1"/>
          </p:nvPr>
        </p:nvSpPr>
        <p:spPr>
          <a:xfrm>
            <a:off x="6213050" y="1242558"/>
            <a:ext cx="580500" cy="47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b="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r>
              <a:t>xx%</a:t>
            </a:r>
          </a:p>
        </p:txBody>
      </p:sp>
      <p:sp>
        <p:nvSpPr>
          <p:cNvPr id="80" name="Google Shape;80;p13"/>
          <p:cNvSpPr txBox="1">
            <a:spLocks noGrp="1"/>
          </p:cNvSpPr>
          <p:nvPr>
            <p:ph type="subTitle" idx="13"/>
          </p:nvPr>
        </p:nvSpPr>
        <p:spPr>
          <a:xfrm>
            <a:off x="4575875" y="3714526"/>
            <a:ext cx="3855000" cy="3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 Condensed"/>
              <a:buNone/>
              <a:defRPr b="1">
                <a:solidFill>
                  <a:schemeClr val="l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subTitle" idx="14"/>
          </p:nvPr>
        </p:nvSpPr>
        <p:spPr>
          <a:xfrm>
            <a:off x="5057017" y="4033125"/>
            <a:ext cx="2892600" cy="69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title" idx="15" hasCustomPrompt="1"/>
          </p:nvPr>
        </p:nvSpPr>
        <p:spPr>
          <a:xfrm>
            <a:off x="6215375" y="3134193"/>
            <a:ext cx="576000" cy="38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b="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r>
              <a:t>xx%</a:t>
            </a:r>
          </a:p>
        </p:txBody>
      </p:sp>
      <p:sp>
        <p:nvSpPr>
          <p:cNvPr id="83" name="Google Shape;83;p13"/>
          <p:cNvSpPr/>
          <p:nvPr/>
        </p:nvSpPr>
        <p:spPr>
          <a:xfrm>
            <a:off x="8815200" y="1695600"/>
            <a:ext cx="328800" cy="1752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">
  <p:cSld name="CUSTOM_16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>
            <a:off x="1183325" y="1397500"/>
            <a:ext cx="4550700" cy="190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Font typeface="Montserrat"/>
              <a:buChar char="●"/>
              <a:defRPr sz="14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Font typeface="Montserrat"/>
              <a:buChar char="■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/>
          <p:nvPr/>
        </p:nvSpPr>
        <p:spPr>
          <a:xfrm>
            <a:off x="8815200" y="1695600"/>
            <a:ext cx="328800" cy="1752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18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5"/>
          <p:cNvSpPr txBox="1">
            <a:spLocks noGrp="1"/>
          </p:cNvSpPr>
          <p:nvPr>
            <p:ph type="title"/>
          </p:nvPr>
        </p:nvSpPr>
        <p:spPr>
          <a:xfrm>
            <a:off x="2349750" y="2983300"/>
            <a:ext cx="4444500" cy="43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subTitle" idx="1"/>
          </p:nvPr>
        </p:nvSpPr>
        <p:spPr>
          <a:xfrm>
            <a:off x="2401225" y="1875675"/>
            <a:ext cx="4444500" cy="107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5"/>
          <p:cNvSpPr/>
          <p:nvPr/>
        </p:nvSpPr>
        <p:spPr>
          <a:xfrm>
            <a:off x="8815200" y="1695600"/>
            <a:ext cx="328800" cy="1752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2">
  <p:cSld name="CUSTOM_21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6"/>
          <p:cNvSpPr txBox="1">
            <a:spLocks noGrp="1"/>
          </p:cNvSpPr>
          <p:nvPr>
            <p:ph type="subTitle" idx="1"/>
          </p:nvPr>
        </p:nvSpPr>
        <p:spPr>
          <a:xfrm>
            <a:off x="4831825" y="1187550"/>
            <a:ext cx="3389400" cy="8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6"/>
          <p:cNvSpPr txBox="1">
            <a:spLocks noGrp="1"/>
          </p:cNvSpPr>
          <p:nvPr>
            <p:ph type="title"/>
          </p:nvPr>
        </p:nvSpPr>
        <p:spPr>
          <a:xfrm>
            <a:off x="4831825" y="444250"/>
            <a:ext cx="3389400" cy="86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Roboto Condensed"/>
              <a:buNone/>
              <a:defRPr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Roboto Condensed"/>
              <a:buNone/>
              <a:defRPr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Roboto Condensed"/>
              <a:buNone/>
              <a:defRPr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Roboto Condensed"/>
              <a:buNone/>
              <a:defRPr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Roboto Condensed"/>
              <a:buNone/>
              <a:defRPr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Roboto Condensed"/>
              <a:buNone/>
              <a:defRPr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Roboto Condensed"/>
              <a:buNone/>
              <a:defRPr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Roboto Condensed"/>
              <a:buNone/>
              <a:defRPr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98" name="Google Shape;98;p16"/>
          <p:cNvSpPr/>
          <p:nvPr/>
        </p:nvSpPr>
        <p:spPr>
          <a:xfrm>
            <a:off x="8815200" y="1695600"/>
            <a:ext cx="328800" cy="1752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0" name="Google Shape;100;p16"/>
          <p:cNvSpPr txBox="1">
            <a:spLocks noGrp="1"/>
          </p:cNvSpPr>
          <p:nvPr>
            <p:ph type="subTitle" idx="2"/>
          </p:nvPr>
        </p:nvSpPr>
        <p:spPr>
          <a:xfrm>
            <a:off x="4831825" y="2230100"/>
            <a:ext cx="33894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subTitle" idx="3"/>
          </p:nvPr>
        </p:nvSpPr>
        <p:spPr>
          <a:xfrm>
            <a:off x="4831825" y="2517962"/>
            <a:ext cx="3389400" cy="53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16"/>
          <p:cNvSpPr txBox="1">
            <a:spLocks noGrp="1"/>
          </p:cNvSpPr>
          <p:nvPr>
            <p:ph type="subTitle" idx="4"/>
          </p:nvPr>
        </p:nvSpPr>
        <p:spPr>
          <a:xfrm>
            <a:off x="4831825" y="3295500"/>
            <a:ext cx="33894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16"/>
          <p:cNvSpPr txBox="1">
            <a:spLocks noGrp="1"/>
          </p:cNvSpPr>
          <p:nvPr>
            <p:ph type="subTitle" idx="5"/>
          </p:nvPr>
        </p:nvSpPr>
        <p:spPr>
          <a:xfrm>
            <a:off x="4831825" y="3583362"/>
            <a:ext cx="3389400" cy="53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6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7"/>
          <p:cNvSpPr txBox="1">
            <a:spLocks noGrp="1"/>
          </p:cNvSpPr>
          <p:nvPr>
            <p:ph type="title"/>
          </p:nvPr>
        </p:nvSpPr>
        <p:spPr>
          <a:xfrm>
            <a:off x="713475" y="539500"/>
            <a:ext cx="77172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17"/>
          <p:cNvSpPr txBox="1">
            <a:spLocks noGrp="1"/>
          </p:cNvSpPr>
          <p:nvPr>
            <p:ph type="subTitle" idx="1"/>
          </p:nvPr>
        </p:nvSpPr>
        <p:spPr>
          <a:xfrm>
            <a:off x="5838825" y="1801475"/>
            <a:ext cx="16002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17"/>
          <p:cNvSpPr txBox="1">
            <a:spLocks noGrp="1"/>
          </p:cNvSpPr>
          <p:nvPr>
            <p:ph type="subTitle" idx="2"/>
          </p:nvPr>
        </p:nvSpPr>
        <p:spPr>
          <a:xfrm>
            <a:off x="5838825" y="2234725"/>
            <a:ext cx="1600200" cy="53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subTitle" idx="3"/>
          </p:nvPr>
        </p:nvSpPr>
        <p:spPr>
          <a:xfrm>
            <a:off x="3771975" y="1801475"/>
            <a:ext cx="16002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17"/>
          <p:cNvSpPr txBox="1">
            <a:spLocks noGrp="1"/>
          </p:cNvSpPr>
          <p:nvPr>
            <p:ph type="subTitle" idx="4"/>
          </p:nvPr>
        </p:nvSpPr>
        <p:spPr>
          <a:xfrm>
            <a:off x="3771975" y="2234725"/>
            <a:ext cx="1600200" cy="53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ubTitle" idx="5"/>
          </p:nvPr>
        </p:nvSpPr>
        <p:spPr>
          <a:xfrm>
            <a:off x="1704975" y="1801475"/>
            <a:ext cx="16002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17"/>
          <p:cNvSpPr txBox="1">
            <a:spLocks noGrp="1"/>
          </p:cNvSpPr>
          <p:nvPr>
            <p:ph type="subTitle" idx="6"/>
          </p:nvPr>
        </p:nvSpPr>
        <p:spPr>
          <a:xfrm>
            <a:off x="1704975" y="2234725"/>
            <a:ext cx="1600200" cy="53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17"/>
          <p:cNvSpPr txBox="1">
            <a:spLocks noGrp="1"/>
          </p:cNvSpPr>
          <p:nvPr>
            <p:ph type="title" idx="7" hasCustomPrompt="1"/>
          </p:nvPr>
        </p:nvSpPr>
        <p:spPr>
          <a:xfrm>
            <a:off x="1865075" y="3916575"/>
            <a:ext cx="1280100" cy="47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13" name="Google Shape;113;p17"/>
          <p:cNvSpPr txBox="1">
            <a:spLocks noGrp="1"/>
          </p:cNvSpPr>
          <p:nvPr>
            <p:ph type="title" idx="8" hasCustomPrompt="1"/>
          </p:nvPr>
        </p:nvSpPr>
        <p:spPr>
          <a:xfrm>
            <a:off x="3931950" y="3916575"/>
            <a:ext cx="1280100" cy="47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14" name="Google Shape;114;p17"/>
          <p:cNvSpPr txBox="1">
            <a:spLocks noGrp="1"/>
          </p:cNvSpPr>
          <p:nvPr>
            <p:ph type="title" idx="9" hasCustomPrompt="1"/>
          </p:nvPr>
        </p:nvSpPr>
        <p:spPr>
          <a:xfrm>
            <a:off x="5998875" y="3916575"/>
            <a:ext cx="1280100" cy="47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15" name="Google Shape;115;p17"/>
          <p:cNvSpPr/>
          <p:nvPr/>
        </p:nvSpPr>
        <p:spPr>
          <a:xfrm>
            <a:off x="8815200" y="1695600"/>
            <a:ext cx="328800" cy="1752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17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TITLE_ONLY_1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8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18"/>
          <p:cNvSpPr/>
          <p:nvPr/>
        </p:nvSpPr>
        <p:spPr>
          <a:xfrm>
            <a:off x="8815200" y="1695600"/>
            <a:ext cx="328800" cy="1752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 rot="10800000" flipH="1">
            <a:off x="-10" y="4343371"/>
            <a:ext cx="6172200" cy="192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2">
  <p:cSld name="CUSTOM_6_1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9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8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19"/>
          <p:cNvSpPr txBox="1">
            <a:spLocks noGrp="1"/>
          </p:cNvSpPr>
          <p:nvPr>
            <p:ph type="subTitle" idx="1"/>
          </p:nvPr>
        </p:nvSpPr>
        <p:spPr>
          <a:xfrm>
            <a:off x="839650" y="2265775"/>
            <a:ext cx="21045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19"/>
          <p:cNvSpPr txBox="1">
            <a:spLocks noGrp="1"/>
          </p:cNvSpPr>
          <p:nvPr>
            <p:ph type="subTitle" idx="2"/>
          </p:nvPr>
        </p:nvSpPr>
        <p:spPr>
          <a:xfrm>
            <a:off x="839428" y="2653452"/>
            <a:ext cx="2104500" cy="87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19"/>
          <p:cNvSpPr txBox="1">
            <a:spLocks noGrp="1"/>
          </p:cNvSpPr>
          <p:nvPr>
            <p:ph type="subTitle" idx="3"/>
          </p:nvPr>
        </p:nvSpPr>
        <p:spPr>
          <a:xfrm>
            <a:off x="3407250" y="2265775"/>
            <a:ext cx="23295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19"/>
          <p:cNvSpPr txBox="1">
            <a:spLocks noGrp="1"/>
          </p:cNvSpPr>
          <p:nvPr>
            <p:ph type="subTitle" idx="4"/>
          </p:nvPr>
        </p:nvSpPr>
        <p:spPr>
          <a:xfrm>
            <a:off x="3517069" y="2653470"/>
            <a:ext cx="2104500" cy="87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19"/>
          <p:cNvSpPr txBox="1">
            <a:spLocks noGrp="1"/>
          </p:cNvSpPr>
          <p:nvPr>
            <p:ph type="subTitle" idx="5"/>
          </p:nvPr>
        </p:nvSpPr>
        <p:spPr>
          <a:xfrm>
            <a:off x="6194645" y="2265775"/>
            <a:ext cx="21045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19"/>
          <p:cNvSpPr txBox="1">
            <a:spLocks noGrp="1"/>
          </p:cNvSpPr>
          <p:nvPr>
            <p:ph type="subTitle" idx="6"/>
          </p:nvPr>
        </p:nvSpPr>
        <p:spPr>
          <a:xfrm>
            <a:off x="6194710" y="2653452"/>
            <a:ext cx="2104500" cy="87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19"/>
          <p:cNvSpPr/>
          <p:nvPr/>
        </p:nvSpPr>
        <p:spPr>
          <a:xfrm>
            <a:off x="8815200" y="1695600"/>
            <a:ext cx="328800" cy="1752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19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3">
  <p:cSld name="CUSTOM_9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0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30813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p20"/>
          <p:cNvSpPr txBox="1">
            <a:spLocks noGrp="1"/>
          </p:cNvSpPr>
          <p:nvPr>
            <p:ph type="subTitle" idx="1"/>
          </p:nvPr>
        </p:nvSpPr>
        <p:spPr>
          <a:xfrm>
            <a:off x="713225" y="1746432"/>
            <a:ext cx="30813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20"/>
          <p:cNvSpPr txBox="1">
            <a:spLocks noGrp="1"/>
          </p:cNvSpPr>
          <p:nvPr>
            <p:ph type="subTitle" idx="2"/>
          </p:nvPr>
        </p:nvSpPr>
        <p:spPr>
          <a:xfrm>
            <a:off x="713225" y="2814249"/>
            <a:ext cx="30813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20"/>
          <p:cNvSpPr txBox="1">
            <a:spLocks noGrp="1"/>
          </p:cNvSpPr>
          <p:nvPr>
            <p:ph type="subTitle" idx="3"/>
          </p:nvPr>
        </p:nvSpPr>
        <p:spPr>
          <a:xfrm>
            <a:off x="713225" y="3881076"/>
            <a:ext cx="30813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20"/>
          <p:cNvSpPr txBox="1">
            <a:spLocks noGrp="1"/>
          </p:cNvSpPr>
          <p:nvPr>
            <p:ph type="subTitle" idx="4"/>
          </p:nvPr>
        </p:nvSpPr>
        <p:spPr>
          <a:xfrm>
            <a:off x="713064" y="3454695"/>
            <a:ext cx="30816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20"/>
          <p:cNvSpPr txBox="1">
            <a:spLocks noGrp="1"/>
          </p:cNvSpPr>
          <p:nvPr>
            <p:ph type="subTitle" idx="5"/>
          </p:nvPr>
        </p:nvSpPr>
        <p:spPr>
          <a:xfrm>
            <a:off x="713064" y="2387670"/>
            <a:ext cx="30816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20"/>
          <p:cNvSpPr txBox="1">
            <a:spLocks noGrp="1"/>
          </p:cNvSpPr>
          <p:nvPr>
            <p:ph type="subTitle" idx="6"/>
          </p:nvPr>
        </p:nvSpPr>
        <p:spPr>
          <a:xfrm>
            <a:off x="713064" y="1313583"/>
            <a:ext cx="30816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20"/>
          <p:cNvSpPr/>
          <p:nvPr/>
        </p:nvSpPr>
        <p:spPr>
          <a:xfrm>
            <a:off x="8815200" y="1695600"/>
            <a:ext cx="328800" cy="1752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20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_8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1"/>
          <p:cNvSpPr txBox="1">
            <a:spLocks noGrp="1"/>
          </p:cNvSpPr>
          <p:nvPr>
            <p:ph type="title"/>
          </p:nvPr>
        </p:nvSpPr>
        <p:spPr>
          <a:xfrm>
            <a:off x="2200100" y="539500"/>
            <a:ext cx="47514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subTitle" idx="1"/>
          </p:nvPr>
        </p:nvSpPr>
        <p:spPr>
          <a:xfrm>
            <a:off x="2200100" y="1715075"/>
            <a:ext cx="20517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subTitle" idx="2"/>
          </p:nvPr>
        </p:nvSpPr>
        <p:spPr>
          <a:xfrm>
            <a:off x="2200100" y="2112291"/>
            <a:ext cx="2051700" cy="8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21"/>
          <p:cNvSpPr txBox="1">
            <a:spLocks noGrp="1"/>
          </p:cNvSpPr>
          <p:nvPr>
            <p:ph type="subTitle" idx="3"/>
          </p:nvPr>
        </p:nvSpPr>
        <p:spPr>
          <a:xfrm>
            <a:off x="4881608" y="1715075"/>
            <a:ext cx="20697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ubTitle" idx="4"/>
          </p:nvPr>
        </p:nvSpPr>
        <p:spPr>
          <a:xfrm>
            <a:off x="4890583" y="2112291"/>
            <a:ext cx="2051700" cy="8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subTitle" idx="5"/>
          </p:nvPr>
        </p:nvSpPr>
        <p:spPr>
          <a:xfrm>
            <a:off x="2200100" y="3536097"/>
            <a:ext cx="20517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p21"/>
          <p:cNvSpPr txBox="1">
            <a:spLocks noGrp="1"/>
          </p:cNvSpPr>
          <p:nvPr>
            <p:ph type="subTitle" idx="6"/>
          </p:nvPr>
        </p:nvSpPr>
        <p:spPr>
          <a:xfrm>
            <a:off x="2200100" y="3933300"/>
            <a:ext cx="2051700" cy="8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p21"/>
          <p:cNvSpPr txBox="1">
            <a:spLocks noGrp="1"/>
          </p:cNvSpPr>
          <p:nvPr>
            <p:ph type="subTitle" idx="7"/>
          </p:nvPr>
        </p:nvSpPr>
        <p:spPr>
          <a:xfrm>
            <a:off x="4881608" y="3536097"/>
            <a:ext cx="20697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21"/>
          <p:cNvSpPr txBox="1">
            <a:spLocks noGrp="1"/>
          </p:cNvSpPr>
          <p:nvPr>
            <p:ph type="subTitle" idx="8"/>
          </p:nvPr>
        </p:nvSpPr>
        <p:spPr>
          <a:xfrm>
            <a:off x="4881608" y="3933300"/>
            <a:ext cx="2069700" cy="8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p21"/>
          <p:cNvSpPr/>
          <p:nvPr/>
        </p:nvSpPr>
        <p:spPr>
          <a:xfrm>
            <a:off x="8815200" y="1695600"/>
            <a:ext cx="328800" cy="1752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21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Google Shape;15;p3"/>
          <p:cNvCxnSpPr/>
          <p:nvPr/>
        </p:nvCxnSpPr>
        <p:spPr>
          <a:xfrm rot="10800000">
            <a:off x="5039600" y="2829775"/>
            <a:ext cx="18636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" name="Google Shape;16;p3"/>
          <p:cNvSpPr/>
          <p:nvPr/>
        </p:nvSpPr>
        <p:spPr>
          <a:xfrm>
            <a:off x="5324895" y="-331675"/>
            <a:ext cx="3438900" cy="3438900"/>
          </a:xfrm>
          <a:prstGeom prst="ellipse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3"/>
          <p:cNvSpPr/>
          <p:nvPr/>
        </p:nvSpPr>
        <p:spPr>
          <a:xfrm>
            <a:off x="4492445" y="1528425"/>
            <a:ext cx="3438900" cy="3438900"/>
          </a:xfrm>
          <a:prstGeom prst="ellipse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3"/>
          <p:cNvSpPr/>
          <p:nvPr/>
        </p:nvSpPr>
        <p:spPr>
          <a:xfrm rot="-1371778">
            <a:off x="6872858" y="2459916"/>
            <a:ext cx="739714" cy="739714"/>
          </a:xfrm>
          <a:prstGeom prst="star8">
            <a:avLst>
              <a:gd name="adj" fmla="val 22215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title"/>
          </p:nvPr>
        </p:nvSpPr>
        <p:spPr>
          <a:xfrm>
            <a:off x="713225" y="2408875"/>
            <a:ext cx="48387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50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 idx="2" hasCustomPrompt="1"/>
          </p:nvPr>
        </p:nvSpPr>
        <p:spPr>
          <a:xfrm>
            <a:off x="713225" y="539500"/>
            <a:ext cx="2765400" cy="156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None/>
              <a:defRPr sz="12000" b="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1" name="Google Shape;21;p3"/>
          <p:cNvSpPr txBox="1">
            <a:spLocks noGrp="1"/>
          </p:cNvSpPr>
          <p:nvPr>
            <p:ph type="subTitle" idx="1"/>
          </p:nvPr>
        </p:nvSpPr>
        <p:spPr>
          <a:xfrm>
            <a:off x="713225" y="3611250"/>
            <a:ext cx="3192000" cy="47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chemeClr val="lt2"/>
                </a:solidFill>
              </a:defRPr>
            </a:lvl1pPr>
            <a:lvl2pPr lvl="1" algn="ctr">
              <a:spcBef>
                <a:spcPts val="160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spcBef>
                <a:spcPts val="16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spcBef>
                <a:spcPts val="160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spcBef>
                <a:spcPts val="160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spcBef>
                <a:spcPts val="160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spcBef>
                <a:spcPts val="160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spcBef>
                <a:spcPts val="160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spcBef>
                <a:spcPts val="1600"/>
              </a:spcBef>
              <a:spcAft>
                <a:spcPts val="160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2" name="Google Shape;22;p3"/>
          <p:cNvSpPr/>
          <p:nvPr/>
        </p:nvSpPr>
        <p:spPr>
          <a:xfrm>
            <a:off x="8815200" y="1695600"/>
            <a:ext cx="328800" cy="1752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2">
  <p:cSld name="CUSTOM_20"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2"/>
          <p:cNvSpPr txBox="1">
            <a:spLocks noGrp="1"/>
          </p:cNvSpPr>
          <p:nvPr>
            <p:ph type="subTitle" idx="1"/>
          </p:nvPr>
        </p:nvSpPr>
        <p:spPr>
          <a:xfrm>
            <a:off x="713225" y="2305625"/>
            <a:ext cx="17832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22"/>
          <p:cNvSpPr txBox="1">
            <a:spLocks noGrp="1"/>
          </p:cNvSpPr>
          <p:nvPr>
            <p:ph type="subTitle" idx="2"/>
          </p:nvPr>
        </p:nvSpPr>
        <p:spPr>
          <a:xfrm>
            <a:off x="713225" y="2702846"/>
            <a:ext cx="1783200" cy="8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22"/>
          <p:cNvSpPr txBox="1">
            <a:spLocks noGrp="1"/>
          </p:cNvSpPr>
          <p:nvPr>
            <p:ph type="subTitle" idx="3"/>
          </p:nvPr>
        </p:nvSpPr>
        <p:spPr>
          <a:xfrm>
            <a:off x="2672647" y="2305613"/>
            <a:ext cx="17988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ubTitle" idx="4"/>
          </p:nvPr>
        </p:nvSpPr>
        <p:spPr>
          <a:xfrm>
            <a:off x="2680446" y="2702834"/>
            <a:ext cx="1783200" cy="8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subTitle" idx="5"/>
          </p:nvPr>
        </p:nvSpPr>
        <p:spPr>
          <a:xfrm>
            <a:off x="4647674" y="2305625"/>
            <a:ext cx="17832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22"/>
          <p:cNvSpPr txBox="1">
            <a:spLocks noGrp="1"/>
          </p:cNvSpPr>
          <p:nvPr>
            <p:ph type="subTitle" idx="6"/>
          </p:nvPr>
        </p:nvSpPr>
        <p:spPr>
          <a:xfrm>
            <a:off x="4647674" y="2702846"/>
            <a:ext cx="1783200" cy="8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22"/>
          <p:cNvSpPr txBox="1">
            <a:spLocks noGrp="1"/>
          </p:cNvSpPr>
          <p:nvPr>
            <p:ph type="subTitle" idx="7"/>
          </p:nvPr>
        </p:nvSpPr>
        <p:spPr>
          <a:xfrm>
            <a:off x="6607095" y="2305613"/>
            <a:ext cx="17988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22"/>
          <p:cNvSpPr txBox="1">
            <a:spLocks noGrp="1"/>
          </p:cNvSpPr>
          <p:nvPr>
            <p:ph type="subTitle" idx="8"/>
          </p:nvPr>
        </p:nvSpPr>
        <p:spPr>
          <a:xfrm>
            <a:off x="6614895" y="2702834"/>
            <a:ext cx="1783200" cy="8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22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64" name="Google Shape;164;p2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7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3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p23"/>
          <p:cNvSpPr txBox="1">
            <a:spLocks noGrp="1"/>
          </p:cNvSpPr>
          <p:nvPr>
            <p:ph type="subTitle" idx="1"/>
          </p:nvPr>
        </p:nvSpPr>
        <p:spPr>
          <a:xfrm>
            <a:off x="1392075" y="1840487"/>
            <a:ext cx="15720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 Condensed"/>
              <a:buNone/>
              <a:defRPr b="1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 txBox="1">
            <a:spLocks noGrp="1"/>
          </p:cNvSpPr>
          <p:nvPr>
            <p:ph type="subTitle" idx="2"/>
          </p:nvPr>
        </p:nvSpPr>
        <p:spPr>
          <a:xfrm>
            <a:off x="1392075" y="2192455"/>
            <a:ext cx="1572000" cy="58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ubTitle" idx="3"/>
          </p:nvPr>
        </p:nvSpPr>
        <p:spPr>
          <a:xfrm>
            <a:off x="3791454" y="1840475"/>
            <a:ext cx="15720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 Condensed"/>
              <a:buNone/>
              <a:defRPr b="1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subTitle" idx="4"/>
          </p:nvPr>
        </p:nvSpPr>
        <p:spPr>
          <a:xfrm>
            <a:off x="3791454" y="2199866"/>
            <a:ext cx="1572000" cy="58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1" name="Google Shape;171;p23"/>
          <p:cNvSpPr txBox="1">
            <a:spLocks noGrp="1"/>
          </p:cNvSpPr>
          <p:nvPr>
            <p:ph type="subTitle" idx="5"/>
          </p:nvPr>
        </p:nvSpPr>
        <p:spPr>
          <a:xfrm>
            <a:off x="6190853" y="1840488"/>
            <a:ext cx="15720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 Condensed"/>
              <a:buNone/>
              <a:defRPr b="1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172" name="Google Shape;172;p23"/>
          <p:cNvSpPr txBox="1">
            <a:spLocks noGrp="1"/>
          </p:cNvSpPr>
          <p:nvPr>
            <p:ph type="subTitle" idx="6"/>
          </p:nvPr>
        </p:nvSpPr>
        <p:spPr>
          <a:xfrm>
            <a:off x="6190853" y="2199870"/>
            <a:ext cx="1572000" cy="58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3" name="Google Shape;173;p23"/>
          <p:cNvSpPr txBox="1">
            <a:spLocks noGrp="1"/>
          </p:cNvSpPr>
          <p:nvPr>
            <p:ph type="subTitle" idx="7"/>
          </p:nvPr>
        </p:nvSpPr>
        <p:spPr>
          <a:xfrm>
            <a:off x="1392075" y="3622903"/>
            <a:ext cx="15720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 Condensed"/>
              <a:buNone/>
              <a:defRPr b="1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174" name="Google Shape;174;p23"/>
          <p:cNvSpPr txBox="1">
            <a:spLocks noGrp="1"/>
          </p:cNvSpPr>
          <p:nvPr>
            <p:ph type="subTitle" idx="8"/>
          </p:nvPr>
        </p:nvSpPr>
        <p:spPr>
          <a:xfrm>
            <a:off x="1392075" y="3973783"/>
            <a:ext cx="1572000" cy="58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5" name="Google Shape;175;p23"/>
          <p:cNvSpPr txBox="1">
            <a:spLocks noGrp="1"/>
          </p:cNvSpPr>
          <p:nvPr>
            <p:ph type="subTitle" idx="9"/>
          </p:nvPr>
        </p:nvSpPr>
        <p:spPr>
          <a:xfrm>
            <a:off x="3791454" y="3622890"/>
            <a:ext cx="15720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 Condensed"/>
              <a:buNone/>
              <a:defRPr b="1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176" name="Google Shape;176;p23"/>
          <p:cNvSpPr txBox="1">
            <a:spLocks noGrp="1"/>
          </p:cNvSpPr>
          <p:nvPr>
            <p:ph type="subTitle" idx="13"/>
          </p:nvPr>
        </p:nvSpPr>
        <p:spPr>
          <a:xfrm>
            <a:off x="3791454" y="3981275"/>
            <a:ext cx="1572000" cy="58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7" name="Google Shape;177;p23"/>
          <p:cNvSpPr txBox="1">
            <a:spLocks noGrp="1"/>
          </p:cNvSpPr>
          <p:nvPr>
            <p:ph type="subTitle" idx="14"/>
          </p:nvPr>
        </p:nvSpPr>
        <p:spPr>
          <a:xfrm>
            <a:off x="6190853" y="3622903"/>
            <a:ext cx="15720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 Condensed"/>
              <a:buNone/>
              <a:defRPr b="1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178" name="Google Shape;178;p23"/>
          <p:cNvSpPr txBox="1">
            <a:spLocks noGrp="1"/>
          </p:cNvSpPr>
          <p:nvPr>
            <p:ph type="subTitle" idx="15"/>
          </p:nvPr>
        </p:nvSpPr>
        <p:spPr>
          <a:xfrm>
            <a:off x="6190853" y="3981279"/>
            <a:ext cx="1572000" cy="58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p23"/>
          <p:cNvSpPr/>
          <p:nvPr/>
        </p:nvSpPr>
        <p:spPr>
          <a:xfrm>
            <a:off x="8815200" y="1695600"/>
            <a:ext cx="328800" cy="1752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p23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10"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4"/>
          <p:cNvSpPr txBox="1">
            <a:spLocks noGrp="1"/>
          </p:cNvSpPr>
          <p:nvPr>
            <p:ph type="title"/>
          </p:nvPr>
        </p:nvSpPr>
        <p:spPr>
          <a:xfrm>
            <a:off x="4953125" y="539500"/>
            <a:ext cx="3397200" cy="107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183" name="Google Shape;183;p24"/>
          <p:cNvSpPr txBox="1">
            <a:spLocks noGrp="1"/>
          </p:cNvSpPr>
          <p:nvPr>
            <p:ph type="subTitle" idx="1"/>
          </p:nvPr>
        </p:nvSpPr>
        <p:spPr>
          <a:xfrm>
            <a:off x="4953000" y="1467150"/>
            <a:ext cx="2381100" cy="72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 Condensed"/>
              <a:buNone/>
              <a:defRPr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184" name="Google Shape;184;p24"/>
          <p:cNvSpPr txBox="1">
            <a:spLocks noGrp="1"/>
          </p:cNvSpPr>
          <p:nvPr>
            <p:ph type="subTitle" idx="2"/>
          </p:nvPr>
        </p:nvSpPr>
        <p:spPr>
          <a:xfrm>
            <a:off x="4953000" y="2196163"/>
            <a:ext cx="2743200" cy="87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p24"/>
          <p:cNvSpPr txBox="1"/>
          <p:nvPr/>
        </p:nvSpPr>
        <p:spPr>
          <a:xfrm>
            <a:off x="4953000" y="3547825"/>
            <a:ext cx="3026100" cy="7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CREDITS: This presentation template was created by </a:t>
            </a:r>
            <a:r>
              <a:rPr lang="en" sz="1100" b="1">
                <a:solidFill>
                  <a:schemeClr val="dk1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, including icons by </a:t>
            </a:r>
            <a:r>
              <a:rPr lang="en" sz="1100" b="1">
                <a:solidFill>
                  <a:schemeClr val="dk1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, infographics &amp; images by </a:t>
            </a:r>
            <a:r>
              <a:rPr lang="en" sz="1100" b="1">
                <a:solidFill>
                  <a:schemeClr val="dk1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" sz="11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endParaRPr sz="1100" b="1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6" name="Google Shape;186;p24"/>
          <p:cNvSpPr/>
          <p:nvPr/>
        </p:nvSpPr>
        <p:spPr>
          <a:xfrm>
            <a:off x="8815200" y="1695600"/>
            <a:ext cx="328800" cy="1752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p24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">
  <p:cSld name="TITLE_ONLY_2"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5"/>
          <p:cNvSpPr/>
          <p:nvPr/>
        </p:nvSpPr>
        <p:spPr>
          <a:xfrm>
            <a:off x="8815200" y="1695600"/>
            <a:ext cx="328800" cy="1752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p25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191" name="Google Shape;191;p25"/>
          <p:cNvCxnSpPr/>
          <p:nvPr/>
        </p:nvCxnSpPr>
        <p:spPr>
          <a:xfrm rot="10800000" flipH="1">
            <a:off x="-10" y="4343371"/>
            <a:ext cx="6172200" cy="192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 2">
  <p:cSld name="TITLE_ONLY_2_1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6"/>
          <p:cNvSpPr/>
          <p:nvPr/>
        </p:nvSpPr>
        <p:spPr>
          <a:xfrm>
            <a:off x="8815200" y="1695600"/>
            <a:ext cx="328800" cy="1752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95" name="Google Shape;195;p26"/>
          <p:cNvSpPr/>
          <p:nvPr/>
        </p:nvSpPr>
        <p:spPr>
          <a:xfrm>
            <a:off x="3220100" y="4139650"/>
            <a:ext cx="2415000" cy="2415000"/>
          </a:xfrm>
          <a:prstGeom prst="ellipse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26"/>
          <p:cNvSpPr/>
          <p:nvPr/>
        </p:nvSpPr>
        <p:spPr>
          <a:xfrm>
            <a:off x="5257800" y="3753875"/>
            <a:ext cx="2415000" cy="2415000"/>
          </a:xfrm>
          <a:prstGeom prst="ellipse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97" name="Google Shape;197;p26"/>
          <p:cNvGrpSpPr/>
          <p:nvPr/>
        </p:nvGrpSpPr>
        <p:grpSpPr>
          <a:xfrm rot="10800000">
            <a:off x="-152410" y="3911048"/>
            <a:ext cx="2647385" cy="969000"/>
            <a:chOff x="2902040" y="3090298"/>
            <a:chExt cx="2647385" cy="969000"/>
          </a:xfrm>
        </p:grpSpPr>
        <p:cxnSp>
          <p:nvCxnSpPr>
            <p:cNvPr id="198" name="Google Shape;198;p26"/>
            <p:cNvCxnSpPr/>
            <p:nvPr/>
          </p:nvCxnSpPr>
          <p:spPr>
            <a:xfrm rot="10800000">
              <a:off x="3685825" y="3574800"/>
              <a:ext cx="18636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99" name="Google Shape;199;p26"/>
            <p:cNvSpPr/>
            <p:nvPr/>
          </p:nvSpPr>
          <p:spPr>
            <a:xfrm rot="-1371778">
              <a:off x="3016683" y="3204941"/>
              <a:ext cx="739714" cy="739714"/>
            </a:xfrm>
            <a:prstGeom prst="star8">
              <a:avLst>
                <a:gd name="adj" fmla="val 22215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body" idx="1"/>
          </p:nvPr>
        </p:nvSpPr>
        <p:spPr>
          <a:xfrm>
            <a:off x="713250" y="1231422"/>
            <a:ext cx="7717500" cy="344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AutoNum type="arabicPeriod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"/>
              <a:buAutoNum type="alphaLcPeriod"/>
              <a:defRPr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"/>
              <a:buAutoNum type="romanLcPeriod"/>
              <a:defRPr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"/>
              <a:buAutoNum type="arabicPeriod"/>
              <a:defRPr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"/>
              <a:buAutoNum type="alphaLcPeriod"/>
              <a:defRPr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"/>
              <a:buAutoNum type="romanLcPeriod"/>
              <a:defRPr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"/>
              <a:buAutoNum type="arabicPeriod"/>
              <a:defRPr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"/>
              <a:buAutoNum type="alphaLcPeriod"/>
              <a:defRPr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200"/>
              <a:buFont typeface="Roboto Condensed"/>
              <a:buAutoNum type="romanLcPeriod"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/>
          <p:nvPr/>
        </p:nvSpPr>
        <p:spPr>
          <a:xfrm>
            <a:off x="8815200" y="1695600"/>
            <a:ext cx="328800" cy="1752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29" name="Google Shape;29;p4"/>
          <p:cNvCxnSpPr/>
          <p:nvPr/>
        </p:nvCxnSpPr>
        <p:spPr>
          <a:xfrm rot="10800000" flipH="1">
            <a:off x="-10" y="4589821"/>
            <a:ext cx="6172200" cy="192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/>
          <p:nvPr/>
        </p:nvSpPr>
        <p:spPr>
          <a:xfrm>
            <a:off x="456451" y="385650"/>
            <a:ext cx="4372200" cy="4372200"/>
          </a:xfrm>
          <a:prstGeom prst="ellipse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32;p5"/>
          <p:cNvSpPr/>
          <p:nvPr/>
        </p:nvSpPr>
        <p:spPr>
          <a:xfrm>
            <a:off x="4315351" y="308575"/>
            <a:ext cx="4372200" cy="4372200"/>
          </a:xfrm>
          <a:prstGeom prst="ellipse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title"/>
          </p:nvPr>
        </p:nvSpPr>
        <p:spPr>
          <a:xfrm>
            <a:off x="713100" y="1425325"/>
            <a:ext cx="38589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body" idx="1"/>
          </p:nvPr>
        </p:nvSpPr>
        <p:spPr>
          <a:xfrm>
            <a:off x="1154400" y="2124525"/>
            <a:ext cx="2976300" cy="106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ctr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ctr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ctr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ctr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ctr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ctr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ctr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2"/>
          </p:nvPr>
        </p:nvSpPr>
        <p:spPr>
          <a:xfrm>
            <a:off x="5013305" y="2124525"/>
            <a:ext cx="2976300" cy="106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ctr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ctr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ctr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ctr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ctr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ctr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ctr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title" idx="3"/>
          </p:nvPr>
        </p:nvSpPr>
        <p:spPr>
          <a:xfrm>
            <a:off x="4572000" y="1425325"/>
            <a:ext cx="38589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/>
          <p:nvPr/>
        </p:nvSpPr>
        <p:spPr>
          <a:xfrm>
            <a:off x="8815200" y="1695600"/>
            <a:ext cx="328800" cy="1752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/>
          <p:nvPr/>
        </p:nvSpPr>
        <p:spPr>
          <a:xfrm>
            <a:off x="8815200" y="1695600"/>
            <a:ext cx="328800" cy="1752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7"/>
          <p:cNvSpPr txBox="1">
            <a:spLocks noGrp="1"/>
          </p:cNvSpPr>
          <p:nvPr>
            <p:ph type="title"/>
          </p:nvPr>
        </p:nvSpPr>
        <p:spPr>
          <a:xfrm>
            <a:off x="713225" y="1784400"/>
            <a:ext cx="31731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body" idx="1"/>
          </p:nvPr>
        </p:nvSpPr>
        <p:spPr>
          <a:xfrm>
            <a:off x="713225" y="2571750"/>
            <a:ext cx="3173100" cy="10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r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6" name="Google Shape;46;p7"/>
          <p:cNvSpPr/>
          <p:nvPr/>
        </p:nvSpPr>
        <p:spPr>
          <a:xfrm>
            <a:off x="8815200" y="1695600"/>
            <a:ext cx="328800" cy="1752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8"/>
          <p:cNvSpPr txBox="1">
            <a:spLocks noGrp="1"/>
          </p:cNvSpPr>
          <p:nvPr>
            <p:ph type="title"/>
          </p:nvPr>
        </p:nvSpPr>
        <p:spPr>
          <a:xfrm>
            <a:off x="713225" y="2150850"/>
            <a:ext cx="77175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72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50" name="Google Shape;50;p8"/>
          <p:cNvSpPr/>
          <p:nvPr/>
        </p:nvSpPr>
        <p:spPr>
          <a:xfrm>
            <a:off x="8815200" y="1695600"/>
            <a:ext cx="328800" cy="1752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0"/>
          <p:cNvSpPr txBox="1">
            <a:spLocks noGrp="1"/>
          </p:cNvSpPr>
          <p:nvPr>
            <p:ph type="body" idx="1"/>
          </p:nvPr>
        </p:nvSpPr>
        <p:spPr>
          <a:xfrm>
            <a:off x="622625" y="2320875"/>
            <a:ext cx="3644700" cy="55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500" b="1">
                <a:latin typeface="Playfair Display"/>
                <a:ea typeface="Playfair Display"/>
                <a:cs typeface="Playfair Display"/>
                <a:sym typeface="Playfair Display"/>
              </a:defRPr>
            </a:lvl1pPr>
          </a:lstStyle>
          <a:p>
            <a:endParaRPr/>
          </a:p>
        </p:txBody>
      </p:sp>
      <p:sp>
        <p:nvSpPr>
          <p:cNvPr id="59" name="Google Shape;59;p10"/>
          <p:cNvSpPr/>
          <p:nvPr/>
        </p:nvSpPr>
        <p:spPr>
          <a:xfrm>
            <a:off x="8815200" y="1695600"/>
            <a:ext cx="328800" cy="1752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/>
          <p:nvPr/>
        </p:nvSpPr>
        <p:spPr>
          <a:xfrm>
            <a:off x="1014405" y="-1135500"/>
            <a:ext cx="7024800" cy="7024800"/>
          </a:xfrm>
          <a:prstGeom prst="ellipse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3;p11"/>
          <p:cNvSpPr txBox="1">
            <a:spLocks noGrp="1"/>
          </p:cNvSpPr>
          <p:nvPr>
            <p:ph type="title" hasCustomPrompt="1"/>
          </p:nvPr>
        </p:nvSpPr>
        <p:spPr>
          <a:xfrm>
            <a:off x="713225" y="1709400"/>
            <a:ext cx="7717500" cy="1069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None/>
              <a:defRPr sz="72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64" name="Google Shape;64;p11"/>
          <p:cNvSpPr txBox="1">
            <a:spLocks noGrp="1"/>
          </p:cNvSpPr>
          <p:nvPr>
            <p:ph type="body" idx="1"/>
          </p:nvPr>
        </p:nvSpPr>
        <p:spPr>
          <a:xfrm>
            <a:off x="713225" y="2771225"/>
            <a:ext cx="7717500" cy="48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5" name="Google Shape;65;p11"/>
          <p:cNvSpPr/>
          <p:nvPr/>
        </p:nvSpPr>
        <p:spPr>
          <a:xfrm>
            <a:off x="8815200" y="1695600"/>
            <a:ext cx="328800" cy="1752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11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"/>
              <a:buNone/>
              <a:defRPr sz="28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 b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 b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 b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 b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 b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 b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 b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 b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4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7"/>
          <p:cNvSpPr txBox="1"/>
          <p:nvPr/>
        </p:nvSpPr>
        <p:spPr>
          <a:xfrm>
            <a:off x="425868" y="1443150"/>
            <a:ext cx="8292264" cy="144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100" b="1" dirty="0">
                <a:latin typeface="Playfair Display"/>
                <a:ea typeface="Playfair Display"/>
                <a:cs typeface="Playfair Display"/>
                <a:sym typeface="Playfair Display"/>
              </a:rPr>
              <a:t>Machine Learning for Top-Quark Pair Kinematic Reconstruction</a:t>
            </a:r>
            <a:endParaRPr sz="4100" b="1" dirty="0">
              <a:solidFill>
                <a:srgbClr val="000000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205" name="Google Shape;205;p27"/>
          <p:cNvSpPr txBox="1"/>
          <p:nvPr/>
        </p:nvSpPr>
        <p:spPr>
          <a:xfrm>
            <a:off x="2583900" y="3314725"/>
            <a:ext cx="3976200" cy="14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Darren Chan &amp; Maggie Wang</a:t>
            </a:r>
            <a:endParaRPr sz="18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ctr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Professor Pekka Sinervo (Supervisor)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ctr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August 11th, 2021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6" name="Google Shape;206;p27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</a:t>
            </a:fld>
            <a:endParaRPr/>
          </a:p>
        </p:txBody>
      </p:sp>
      <p:pic>
        <p:nvPicPr>
          <p:cNvPr id="207" name="Google Shape;207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78791" y="460075"/>
            <a:ext cx="1228983" cy="521389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208" name="Google Shape;208;p27"/>
          <p:cNvPicPr preferRelativeResize="0"/>
          <p:nvPr/>
        </p:nvPicPr>
        <p:blipFill rotWithShape="1">
          <a:blip r:embed="rId4">
            <a:alphaModFix/>
          </a:blip>
          <a:srcRect l="6033" t="14256" r="8136" b="9749"/>
          <a:stretch/>
        </p:blipFill>
        <p:spPr>
          <a:xfrm>
            <a:off x="3810216" y="460084"/>
            <a:ext cx="1124705" cy="5213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531193" y="460087"/>
            <a:ext cx="1251330" cy="5213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2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57200" y="460078"/>
            <a:ext cx="1444986" cy="5213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2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591782" y="460087"/>
            <a:ext cx="528832" cy="5213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8"/>
          <p:cNvSpPr txBox="1">
            <a:spLocks noGrp="1"/>
          </p:cNvSpPr>
          <p:nvPr>
            <p:ph type="body" idx="1"/>
          </p:nvPr>
        </p:nvSpPr>
        <p:spPr>
          <a:xfrm>
            <a:off x="713250" y="1231425"/>
            <a:ext cx="4342500" cy="338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Studying       production in 13 TeV pp collisions (hadronic and semileptonic)</a:t>
            </a:r>
            <a:endParaRPr sz="16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AngryTops package: BLSTM neural network that predicts       decay pair kinematics </a:t>
            </a:r>
            <a:endParaRPr sz="160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Our goal: improve AngryTops and compare to existing statistical algorithms</a:t>
            </a:r>
            <a:endParaRPr sz="16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Fine-tune training parameters and improve quality of input events</a:t>
            </a:r>
            <a:endParaRPr sz="1600"/>
          </a:p>
        </p:txBody>
      </p:sp>
      <p:sp>
        <p:nvSpPr>
          <p:cNvPr id="217" name="Google Shape;217;p28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pic>
        <p:nvPicPr>
          <p:cNvPr id="218" name="Google Shape;21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55750" y="1239050"/>
            <a:ext cx="3173100" cy="3466932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28"/>
          <p:cNvSpPr txBox="1"/>
          <p:nvPr/>
        </p:nvSpPr>
        <p:spPr>
          <a:xfrm>
            <a:off x="5182775" y="4121750"/>
            <a:ext cx="1922700" cy="74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45720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100">
                <a:solidFill>
                  <a:srgbClr val="000000"/>
                </a:solidFill>
              </a:rPr>
              <a:t>K. Mahtani, University of Toronto Department of Physics, (2021).</a:t>
            </a:r>
            <a:endParaRPr sz="1100">
              <a:solidFill>
                <a:srgbClr val="000000"/>
              </a:solidFill>
            </a:endParaRPr>
          </a:p>
        </p:txBody>
      </p:sp>
      <p:pic>
        <p:nvPicPr>
          <p:cNvPr id="220" name="Google Shape;220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80400" y="2315913"/>
            <a:ext cx="166450" cy="189575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28"/>
          <p:cNvSpPr txBox="1">
            <a:spLocks noGrp="1"/>
          </p:cNvSpPr>
          <p:nvPr>
            <p:ph type="title"/>
          </p:nvPr>
        </p:nvSpPr>
        <p:spPr>
          <a:xfrm>
            <a:off x="683209" y="539500"/>
            <a:ext cx="7777582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Background and Goals for ML Reconstruction</a:t>
            </a:r>
            <a:endParaRPr dirty="0"/>
          </a:p>
        </p:txBody>
      </p:sp>
      <p:pic>
        <p:nvPicPr>
          <p:cNvPr id="222" name="Google Shape;222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54125" y="1351313"/>
            <a:ext cx="166450" cy="189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29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Jet and Parton Matching</a:t>
            </a:r>
            <a:endParaRPr/>
          </a:p>
        </p:txBody>
      </p:sp>
      <p:sp>
        <p:nvSpPr>
          <p:cNvPr id="228" name="Google Shape;228;p29"/>
          <p:cNvSpPr txBox="1">
            <a:spLocks noGrp="1"/>
          </p:cNvSpPr>
          <p:nvPr>
            <p:ph type="body" idx="1"/>
          </p:nvPr>
        </p:nvSpPr>
        <p:spPr>
          <a:xfrm>
            <a:off x="713250" y="1231422"/>
            <a:ext cx="7717500" cy="344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Initial sample contains ~9.5 million events reconstructed by detector </a:t>
            </a: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High-quality events have observed muon + jets closely matched to MC-generated truth partons</a:t>
            </a: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Search for jet combo with lowest η-φ distance -&gt; best match to truth partons</a:t>
            </a: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Variables for cuts: Invariant mass, η-φ distance, and p</a:t>
            </a:r>
            <a:r>
              <a:rPr lang="en" sz="1600" baseline="-25000"/>
              <a:t>T </a:t>
            </a:r>
            <a:r>
              <a:rPr lang="en" sz="1600"/>
              <a:t>difference</a:t>
            </a:r>
            <a:endParaRPr sz="160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grpSp>
        <p:nvGrpSpPr>
          <p:cNvPr id="230" name="Google Shape;230;p29"/>
          <p:cNvGrpSpPr/>
          <p:nvPr/>
        </p:nvGrpSpPr>
        <p:grpSpPr>
          <a:xfrm>
            <a:off x="915790" y="2710608"/>
            <a:ext cx="2118077" cy="1828885"/>
            <a:chOff x="2387738" y="2648425"/>
            <a:chExt cx="3146750" cy="2716301"/>
          </a:xfrm>
        </p:grpSpPr>
        <p:pic>
          <p:nvPicPr>
            <p:cNvPr id="231" name="Google Shape;231;p29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387738" y="3230725"/>
              <a:ext cx="3146750" cy="21340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2" name="Google Shape;232;p29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2631425" y="2648425"/>
              <a:ext cx="2659378" cy="3936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33" name="Google Shape;233;p29"/>
          <p:cNvGrpSpPr/>
          <p:nvPr/>
        </p:nvGrpSpPr>
        <p:grpSpPr>
          <a:xfrm>
            <a:off x="3313973" y="2710705"/>
            <a:ext cx="2516076" cy="1828690"/>
            <a:chOff x="4039374" y="1734025"/>
            <a:chExt cx="3749181" cy="2728573"/>
          </a:xfrm>
        </p:grpSpPr>
        <p:pic>
          <p:nvPicPr>
            <p:cNvPr id="234" name="Google Shape;234;p29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4039374" y="1734025"/>
              <a:ext cx="3749181" cy="336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5" name="Google Shape;235;p29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4340590" y="2328600"/>
              <a:ext cx="3146750" cy="2133998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36" name="Google Shape;236;p2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359228" y="2710662"/>
            <a:ext cx="1719372" cy="1917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2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141675" y="3078797"/>
            <a:ext cx="2154477" cy="14606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30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Hadronic W Matching</a:t>
            </a:r>
            <a:endParaRPr/>
          </a:p>
        </p:txBody>
      </p:sp>
      <p:sp>
        <p:nvSpPr>
          <p:cNvPr id="243" name="Google Shape;243;p30"/>
          <p:cNvSpPr txBox="1">
            <a:spLocks noGrp="1"/>
          </p:cNvSpPr>
          <p:nvPr>
            <p:ph type="body" idx="1"/>
          </p:nvPr>
        </p:nvSpPr>
        <p:spPr>
          <a:xfrm>
            <a:off x="952475" y="1231350"/>
            <a:ext cx="7239000" cy="141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Ignore b-tagged jets</a:t>
            </a: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Look for best 2 jet match using mass, distance, and p</a:t>
            </a:r>
            <a:r>
              <a:rPr lang="en" sz="1600" baseline="-25000"/>
              <a:t>T</a:t>
            </a:r>
            <a:r>
              <a:rPr lang="en" sz="1600"/>
              <a:t> criteria</a:t>
            </a:r>
            <a:endParaRPr sz="160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Then 3 jets, and 1 jet</a:t>
            </a: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Roboto Condensed"/>
              <a:buChar char="●"/>
            </a:pPr>
            <a:r>
              <a:rPr lang="en" sz="1600"/>
              <a:t>Most of the best-matched W daughters were 2-jet Ws so 57% of events pass matching criteria</a:t>
            </a:r>
            <a:endParaRPr sz="1600"/>
          </a:p>
        </p:txBody>
      </p:sp>
      <p:sp>
        <p:nvSpPr>
          <p:cNvPr id="244" name="Google Shape;244;p30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pic>
        <p:nvPicPr>
          <p:cNvPr id="245" name="Google Shape;245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83600" y="2647350"/>
            <a:ext cx="2863821" cy="1909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96579" y="2647350"/>
            <a:ext cx="2863821" cy="1901579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30"/>
          <p:cNvSpPr txBox="1"/>
          <p:nvPr/>
        </p:nvSpPr>
        <p:spPr>
          <a:xfrm>
            <a:off x="4059101" y="3304995"/>
            <a:ext cx="9147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➡</a:t>
            </a:r>
            <a:endParaRPr sz="3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1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Leptonic W and Bottom Quark Matching</a:t>
            </a:r>
            <a:endParaRPr/>
          </a:p>
        </p:txBody>
      </p:sp>
      <p:sp>
        <p:nvSpPr>
          <p:cNvPr id="253" name="Google Shape;253;p31"/>
          <p:cNvSpPr txBox="1">
            <a:spLocks noGrp="1"/>
          </p:cNvSpPr>
          <p:nvPr>
            <p:ph type="body" idx="1"/>
          </p:nvPr>
        </p:nvSpPr>
        <p:spPr>
          <a:xfrm>
            <a:off x="952474" y="1231350"/>
            <a:ext cx="7400879" cy="9232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 dirty="0"/>
              <a:t>Sum muon p</a:t>
            </a:r>
            <a:r>
              <a:rPr lang="en" sz="1600" baseline="-25000" dirty="0"/>
              <a:t>T</a:t>
            </a:r>
            <a:r>
              <a:rPr lang="en" sz="1600" dirty="0"/>
              <a:t> and missing E</a:t>
            </a:r>
            <a:r>
              <a:rPr lang="en" sz="1600" baseline="-25000" dirty="0"/>
              <a:t>T </a:t>
            </a:r>
            <a:r>
              <a:rPr lang="en" sz="1600" dirty="0"/>
              <a:t>to get observed leptonic W p</a:t>
            </a:r>
            <a:r>
              <a:rPr lang="en" sz="1600" baseline="-25000" dirty="0"/>
              <a:t>T</a:t>
            </a:r>
            <a:r>
              <a:rPr lang="en" sz="1600" dirty="0"/>
              <a:t> </a:t>
            </a:r>
            <a:endParaRPr sz="1600" dirty="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 dirty="0"/>
              <a:t>not a combinatorial problem, 93% of events pass cuts</a:t>
            </a:r>
            <a:endParaRPr sz="1600" dirty="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 dirty="0"/>
              <a:t>b quarks matched to closest single jet; cuts only on distance and p</a:t>
            </a:r>
            <a:r>
              <a:rPr lang="en" sz="1600" baseline="-25000" dirty="0"/>
              <a:t>T</a:t>
            </a:r>
            <a:r>
              <a:rPr lang="en" sz="1600" dirty="0"/>
              <a:t> criteria</a:t>
            </a:r>
            <a:endParaRPr sz="1600" dirty="0"/>
          </a:p>
        </p:txBody>
      </p:sp>
      <p:sp>
        <p:nvSpPr>
          <p:cNvPr id="254" name="Google Shape;254;p31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pic>
        <p:nvPicPr>
          <p:cNvPr id="255" name="Google Shape;255;p31"/>
          <p:cNvPicPr preferRelativeResize="0"/>
          <p:nvPr/>
        </p:nvPicPr>
        <p:blipFill rotWithShape="1">
          <a:blip r:embed="rId3">
            <a:alphaModFix/>
          </a:blip>
          <a:srcRect t="49" b="59"/>
          <a:stretch/>
        </p:blipFill>
        <p:spPr>
          <a:xfrm>
            <a:off x="1426464" y="2505456"/>
            <a:ext cx="2929128" cy="1984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p31"/>
          <p:cNvPicPr preferRelativeResize="0"/>
          <p:nvPr/>
        </p:nvPicPr>
        <p:blipFill rotWithShape="1">
          <a:blip r:embed="rId4">
            <a:alphaModFix/>
          </a:blip>
          <a:srcRect t="49" b="59"/>
          <a:stretch/>
        </p:blipFill>
        <p:spPr>
          <a:xfrm>
            <a:off x="4800600" y="2505456"/>
            <a:ext cx="2929128" cy="1984248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Google Shape;257;p31"/>
          <p:cNvSpPr txBox="1"/>
          <p:nvPr/>
        </p:nvSpPr>
        <p:spPr>
          <a:xfrm>
            <a:off x="4049943" y="3189204"/>
            <a:ext cx="9309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➡</a:t>
            </a:r>
            <a:endParaRPr sz="3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32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Summary of All Cuts</a:t>
            </a:r>
            <a:r>
              <a:rPr lang="en">
                <a:latin typeface="Georgia"/>
                <a:ea typeface="Georgia"/>
                <a:cs typeface="Georgia"/>
                <a:sym typeface="Georgia"/>
              </a:rPr>
              <a:t> </a:t>
            </a:r>
            <a:r>
              <a:rPr lang="en" b="0">
                <a:latin typeface="Georgia"/>
                <a:ea typeface="Georgia"/>
                <a:cs typeface="Georgia"/>
                <a:sym typeface="Georgia"/>
              </a:rPr>
              <a:t>✂️</a:t>
            </a:r>
            <a:endParaRPr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263" name="Google Shape;263;p32"/>
          <p:cNvSpPr txBox="1">
            <a:spLocks noGrp="1"/>
          </p:cNvSpPr>
          <p:nvPr>
            <p:ph type="body" idx="4294967295"/>
          </p:nvPr>
        </p:nvSpPr>
        <p:spPr>
          <a:xfrm>
            <a:off x="713250" y="1231422"/>
            <a:ext cx="7717500" cy="344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Retain events that satisfy mass, p</a:t>
            </a:r>
            <a:r>
              <a:rPr lang="en" sz="1600" baseline="-25000"/>
              <a:t>T</a:t>
            </a:r>
            <a:r>
              <a:rPr lang="en" sz="1600"/>
              <a:t>, or η-φ distance criteria</a:t>
            </a: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34% events remaining after all cuts (3.1 million)</a:t>
            </a:r>
            <a:endParaRPr sz="1600"/>
          </a:p>
        </p:txBody>
      </p:sp>
      <p:sp>
        <p:nvSpPr>
          <p:cNvPr id="264" name="Google Shape;264;p32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graphicFrame>
        <p:nvGraphicFramePr>
          <p:cNvPr id="265" name="Google Shape;265;p32"/>
          <p:cNvGraphicFramePr/>
          <p:nvPr/>
        </p:nvGraphicFramePr>
        <p:xfrm>
          <a:off x="952475" y="2057325"/>
          <a:ext cx="7239000" cy="2864970"/>
        </p:xfrm>
        <a:graphic>
          <a:graphicData uri="http://schemas.openxmlformats.org/drawingml/2006/table">
            <a:tbl>
              <a:tblPr>
                <a:noFill/>
                <a:tableStyleId>{97486A44-668C-4CB0-9C33-944487808BBE}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962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Had W</a:t>
                      </a:r>
                      <a:endParaRPr sz="16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Lep W</a:t>
                      </a:r>
                      <a:endParaRPr sz="16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Had b</a:t>
                      </a:r>
                      <a:endParaRPr sz="16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Lep b</a:t>
                      </a:r>
                      <a:endParaRPr sz="16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2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Mass</a:t>
                      </a:r>
                      <a:endParaRPr sz="16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(30, 130)</a:t>
                      </a:r>
                      <a:endParaRPr sz="16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2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pT</a:t>
                      </a:r>
                      <a:endParaRPr sz="16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(-100, 100)</a:t>
                      </a:r>
                      <a:endParaRPr sz="16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</a:rPr>
                        <a:t>(-100, 120)</a:t>
                      </a:r>
                      <a:endParaRPr sz="16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</a:rPr>
                        <a:t>(-80, 100)</a:t>
                      </a:r>
                      <a:endParaRPr sz="16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</a:rPr>
                        <a:t>(-80, 100)</a:t>
                      </a:r>
                      <a:endParaRPr sz="160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2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"/>
                          <a:ea typeface="Roboto"/>
                          <a:cs typeface="Roboto"/>
                          <a:sym typeface="Roboto"/>
                        </a:rPr>
                        <a:t>η-φ Distance </a:t>
                      </a:r>
                      <a:endParaRPr sz="16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"/>
                          <a:ea typeface="Roboto"/>
                          <a:cs typeface="Roboto"/>
                          <a:sym typeface="Roboto"/>
                        </a:rPr>
                        <a:t>(0, 0.8)</a:t>
                      </a:r>
                      <a:endParaRPr sz="16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(0, 1)</a:t>
                      </a:r>
                      <a:endParaRPr sz="16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(0, 0.8)</a:t>
                      </a:r>
                      <a:endParaRPr sz="16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(0, 0.8)</a:t>
                      </a:r>
                      <a:endParaRPr sz="1600"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2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"/>
                          <a:ea typeface="Roboto"/>
                          <a:cs typeface="Roboto"/>
                          <a:sym typeface="Roboto"/>
                        </a:rPr>
                        <a:t>Events Remaining for each parton</a:t>
                      </a:r>
                      <a:endParaRPr sz="16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57.3%</a:t>
                      </a:r>
                      <a:endParaRPr sz="16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92.5%</a:t>
                      </a:r>
                      <a:endParaRPr sz="1600"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82.1%</a:t>
                      </a:r>
                      <a:endParaRPr sz="1600"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82.6%</a:t>
                      </a:r>
                      <a:endParaRPr sz="1600"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3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Training Results</a:t>
            </a:r>
            <a:endParaRPr/>
          </a:p>
        </p:txBody>
      </p:sp>
      <p:sp>
        <p:nvSpPr>
          <p:cNvPr id="271" name="Google Shape;271;p33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pic>
        <p:nvPicPr>
          <p:cNvPr id="272" name="Google Shape;272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24063" y="2864314"/>
            <a:ext cx="1846581" cy="164591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3" name="Google Shape;273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23813" y="1221712"/>
            <a:ext cx="1847088" cy="1642625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Google Shape;274;p33"/>
          <p:cNvSpPr txBox="1"/>
          <p:nvPr/>
        </p:nvSpPr>
        <p:spPr>
          <a:xfrm>
            <a:off x="713225" y="1736875"/>
            <a:ext cx="11106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Training on full dataset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5" name="Google Shape;275;p33"/>
          <p:cNvSpPr txBox="1"/>
          <p:nvPr/>
        </p:nvSpPr>
        <p:spPr>
          <a:xfrm>
            <a:off x="713225" y="3269975"/>
            <a:ext cx="11106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Training on high-quality subset only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76" name="Google Shape;276;p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70648" y="1221725"/>
            <a:ext cx="1697070" cy="164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" name="Google Shape;277;p3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670650" y="2864325"/>
            <a:ext cx="1693659" cy="16426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78" name="Google Shape;278;p33"/>
          <p:cNvGraphicFramePr/>
          <p:nvPr/>
        </p:nvGraphicFramePr>
        <p:xfrm>
          <a:off x="5874638" y="1878943"/>
          <a:ext cx="2556075" cy="2560110"/>
        </p:xfrm>
        <a:graphic>
          <a:graphicData uri="http://schemas.openxmlformats.org/drawingml/2006/table">
            <a:tbl>
              <a:tblPr>
                <a:noFill/>
                <a:tableStyleId>{97486A44-668C-4CB0-9C33-944487808BBE}</a:tableStyleId>
              </a:tblPr>
              <a:tblGrid>
                <a:gridCol w="852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2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20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44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Original</a:t>
                      </a:r>
                      <a:endParaRPr sz="12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Increase</a:t>
                      </a:r>
                      <a:endParaRPr sz="12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44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Had b p</a:t>
                      </a:r>
                      <a:r>
                        <a:rPr lang="en" sz="1200" baseline="-25000"/>
                        <a:t>T</a:t>
                      </a:r>
                      <a:endParaRPr sz="1200" baseline="-2500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0.59</a:t>
                      </a:r>
                      <a:endParaRPr sz="12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+0.09</a:t>
                      </a:r>
                      <a:endParaRPr sz="12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44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Lep b p</a:t>
                      </a:r>
                      <a:r>
                        <a:rPr lang="en" sz="1200" baseline="-25000">
                          <a:solidFill>
                            <a:schemeClr val="dk1"/>
                          </a:solidFill>
                        </a:rPr>
                        <a:t>T</a:t>
                      </a:r>
                      <a:endParaRPr/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0.75</a:t>
                      </a:r>
                      <a:endParaRPr sz="1200"/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+0.05</a:t>
                      </a:r>
                      <a:endParaRPr sz="1200"/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44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Had t p</a:t>
                      </a:r>
                      <a:r>
                        <a:rPr lang="en" sz="1200" baseline="-25000">
                          <a:solidFill>
                            <a:schemeClr val="dk1"/>
                          </a:solidFill>
                        </a:rPr>
                        <a:t>T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0.76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+0.09</a:t>
                      </a:r>
                      <a:endParaRPr sz="12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44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Lep t p</a:t>
                      </a:r>
                      <a:r>
                        <a:rPr lang="en" sz="1200" baseline="-25000">
                          <a:solidFill>
                            <a:schemeClr val="dk1"/>
                          </a:solidFill>
                        </a:rPr>
                        <a:t>T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0.86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+0.03</a:t>
                      </a:r>
                      <a:endParaRPr sz="12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44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Had W p</a:t>
                      </a:r>
                      <a:r>
                        <a:rPr lang="en" sz="1200" baseline="-25000">
                          <a:solidFill>
                            <a:schemeClr val="dk1"/>
                          </a:solidFill>
                        </a:rPr>
                        <a:t>T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0.62</a:t>
                      </a:r>
                      <a:endParaRPr sz="1200"/>
                    </a:p>
                  </a:txBody>
                  <a:tcPr marL="91425" marR="91425" marT="91425" marB="91425"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+0.13</a:t>
                      </a:r>
                      <a:endParaRPr sz="1200"/>
                    </a:p>
                  </a:txBody>
                  <a:tcPr marL="91425" marR="91425" marT="91425" marB="91425">
                    <a:solidFill>
                      <a:srgbClr val="FCE5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44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Lep W p</a:t>
                      </a:r>
                      <a:r>
                        <a:rPr lang="en" sz="1200" baseline="-25000">
                          <a:solidFill>
                            <a:schemeClr val="dk1"/>
                          </a:solidFill>
                        </a:rPr>
                        <a:t>T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0.90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+0.01</a:t>
                      </a:r>
                      <a:endParaRPr sz="12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79" name="Google Shape;279;p33"/>
          <p:cNvSpPr txBox="1"/>
          <p:nvPr/>
        </p:nvSpPr>
        <p:spPr>
          <a:xfrm>
            <a:off x="5849175" y="1221725"/>
            <a:ext cx="26070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Had W correlation coefficients increase the most!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34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Summary and Next Steps</a:t>
            </a:r>
            <a:endParaRPr/>
          </a:p>
        </p:txBody>
      </p:sp>
      <p:sp>
        <p:nvSpPr>
          <p:cNvPr id="285" name="Google Shape;285;p34"/>
          <p:cNvSpPr txBox="1">
            <a:spLocks noGrp="1"/>
          </p:cNvSpPr>
          <p:nvPr>
            <p:ph type="body" idx="1"/>
          </p:nvPr>
        </p:nvSpPr>
        <p:spPr>
          <a:xfrm>
            <a:off x="713250" y="1231422"/>
            <a:ext cx="7717500" cy="344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Successfully implemented algorithm to identify high-quality events in sample</a:t>
            </a:r>
            <a:endParaRPr sz="1600"/>
          </a:p>
          <a:p>
            <a:pPr marL="91440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Network performs better when trained only on high-quality subset</a:t>
            </a:r>
            <a:endParaRPr sz="16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Continue developing AngryTops package</a:t>
            </a:r>
            <a:endParaRPr sz="1600"/>
          </a:p>
          <a:p>
            <a:pPr marL="91440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Using different network architectures</a:t>
            </a:r>
            <a:endParaRPr sz="1600"/>
          </a:p>
          <a:p>
            <a:pPr marL="91440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Number of training epochs</a:t>
            </a:r>
            <a:endParaRPr sz="1600"/>
          </a:p>
          <a:p>
            <a:pPr marL="91440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Augment data</a:t>
            </a:r>
            <a:endParaRPr sz="16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For comparing truth to predicted particles, replace correlation plots with event-by-event metrics</a:t>
            </a:r>
            <a:endParaRPr sz="16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Compare with “best-in-class” algorithms</a:t>
            </a:r>
            <a:endParaRPr sz="1600"/>
          </a:p>
        </p:txBody>
      </p:sp>
      <p:sp>
        <p:nvSpPr>
          <p:cNvPr id="286" name="Google Shape;286;p34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pic>
        <p:nvPicPr>
          <p:cNvPr id="287" name="Google Shape;287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03432" y="2028650"/>
            <a:ext cx="977569" cy="10861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Google Shape;288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66929" y="2028648"/>
            <a:ext cx="1163799" cy="108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Vacom Pitch Deck by Slidesgo">
  <a:themeElements>
    <a:clrScheme name="Simple Light">
      <a:dk1>
        <a:srgbClr val="000000"/>
      </a:dk1>
      <a:lt1>
        <a:srgbClr val="FFFFFF"/>
      </a:lt1>
      <a:dk2>
        <a:srgbClr val="C4C2B6"/>
      </a:dk2>
      <a:lt2>
        <a:srgbClr val="EE5C0A"/>
      </a:lt2>
      <a:accent1>
        <a:srgbClr val="000000"/>
      </a:accent1>
      <a:accent2>
        <a:srgbClr val="FFFFFF"/>
      </a:accent2>
      <a:accent3>
        <a:srgbClr val="C4C2B6"/>
      </a:accent3>
      <a:accent4>
        <a:srgbClr val="EE5C0A"/>
      </a:accent4>
      <a:accent5>
        <a:srgbClr val="000000"/>
      </a:accent5>
      <a:accent6>
        <a:srgbClr val="FFFFFF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447</Words>
  <Application>Microsoft Office PowerPoint</Application>
  <PresentationFormat>On-screen Show (16:9)</PresentationFormat>
  <Paragraphs>97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Playfair Display</vt:lpstr>
      <vt:lpstr>Roboto</vt:lpstr>
      <vt:lpstr>Montserrat</vt:lpstr>
      <vt:lpstr>Arial</vt:lpstr>
      <vt:lpstr>Proxima Nova</vt:lpstr>
      <vt:lpstr>Georgia</vt:lpstr>
      <vt:lpstr>Roboto Condensed</vt:lpstr>
      <vt:lpstr>Vacom Pitch Deck by Slidesgo</vt:lpstr>
      <vt:lpstr>PowerPoint Presentation</vt:lpstr>
      <vt:lpstr>Background and Goals for ML Reconstruction</vt:lpstr>
      <vt:lpstr>Jet and Parton Matching</vt:lpstr>
      <vt:lpstr>Hadronic W Matching</vt:lpstr>
      <vt:lpstr>Leptonic W and Bottom Quark Matching</vt:lpstr>
      <vt:lpstr>Summary of All Cuts ✂️</vt:lpstr>
      <vt:lpstr>Training Results</vt:lpstr>
      <vt:lpstr>Summary and 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Darren Chan</cp:lastModifiedBy>
  <cp:revision>4</cp:revision>
  <dcterms:modified xsi:type="dcterms:W3CDTF">2021-08-07T04:52:27Z</dcterms:modified>
</cp:coreProperties>
</file>