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5143500" cx="9144000"/>
  <p:notesSz cx="6858000" cy="9144000"/>
  <p:embeddedFontLst>
    <p:embeddedFont>
      <p:font typeface="Raleway"/>
      <p:regular r:id="rId16"/>
      <p:bold r:id="rId17"/>
      <p:italic r:id="rId18"/>
      <p:boldItalic r:id="rId19"/>
    </p:embeddedFont>
    <p:embeddedFont>
      <p:font typeface="Montserrat"/>
      <p:regular r:id="rId20"/>
      <p:bold r:id="rId21"/>
      <p:italic r:id="rId22"/>
      <p:boldItalic r:id="rId23"/>
    </p:embeddedFont>
    <p:embeddedFont>
      <p:font typeface="Poppins"/>
      <p:regular r:id="rId24"/>
      <p:bold r:id="rId25"/>
      <p:italic r:id="rId26"/>
      <p:boldItalic r:id="rId27"/>
    </p:embeddedFont>
    <p:embeddedFont>
      <p:font typeface="Old Standard TT"/>
      <p:regular r:id="rId28"/>
      <p:bold r:id="rId29"/>
      <p: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regular.fntdata"/><Relationship Id="rId22" Type="http://schemas.openxmlformats.org/officeDocument/2006/relationships/font" Target="fonts/Montserrat-italic.fntdata"/><Relationship Id="rId21" Type="http://schemas.openxmlformats.org/officeDocument/2006/relationships/font" Target="fonts/Montserrat-bold.fntdata"/><Relationship Id="rId24" Type="http://schemas.openxmlformats.org/officeDocument/2006/relationships/font" Target="fonts/Poppins-regular.fntdata"/><Relationship Id="rId23" Type="http://schemas.openxmlformats.org/officeDocument/2006/relationships/font" Target="fonts/Montserrat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Poppins-italic.fntdata"/><Relationship Id="rId25" Type="http://schemas.openxmlformats.org/officeDocument/2006/relationships/font" Target="fonts/Poppins-bold.fntdata"/><Relationship Id="rId28" Type="http://schemas.openxmlformats.org/officeDocument/2006/relationships/font" Target="fonts/OldStandardTT-regular.fntdata"/><Relationship Id="rId27" Type="http://schemas.openxmlformats.org/officeDocument/2006/relationships/font" Target="fonts/Poppins-bold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OldStandardTT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schemas.openxmlformats.org/officeDocument/2006/relationships/font" Target="fonts/OldStandardTT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Raleway-bold.fntdata"/><Relationship Id="rId16" Type="http://schemas.openxmlformats.org/officeDocument/2006/relationships/font" Target="fonts/Raleway-regular.fntdata"/><Relationship Id="rId19" Type="http://schemas.openxmlformats.org/officeDocument/2006/relationships/font" Target="fonts/Raleway-boldItalic.fntdata"/><Relationship Id="rId18" Type="http://schemas.openxmlformats.org/officeDocument/2006/relationships/font" Target="fonts/Raleway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c0e0702c8a_0_57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c0e0702c8a_0_5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c0e0702c8a_0_10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c0e0702c8a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e79e7f3a96_0_1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e79e7f3a96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212121"/>
                </a:solidFill>
              </a:rPr>
              <a:t>   Wikipedia's purpose is to benefit readers by acting as a widely accessible and free encyclopedia; a comprehensive written compendium that contains information on all             b  branches of knowledge</a:t>
            </a:r>
            <a:endParaRPr sz="1700">
              <a:solidFill>
                <a:srgbClr val="21212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e78198c80b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e78198c80b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e798d745b5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e798d745b5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e7a6dad46b_0_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e7a6dad46b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e7986edccc_0_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e7986edccc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c6f90357f_0_2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c6f90357f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c6f90357f_0_1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c6f90357f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Google Shape;12;p2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" name="Google Shape;72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3" name="Google Shape;73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4" name="Google Shape;74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7" name="Google Shape;77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0" name="Google Shape;80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1" name="Google Shape;81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84" name="Google Shape;84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1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8" name="Google Shape;88;p2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9" name="Google Shape;89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0" name="Google Shape;90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p3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Google Shape;17;p3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93" name="Google Shape;93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6" name="Google Shape;96;p2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7" name="Google Shape;97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perback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lt2"/>
                </a:solidFill>
              </a:defRPr>
            </a:lvl1pPr>
            <a:lvl2pPr lvl="1" rtl="0" algn="r">
              <a:buNone/>
              <a:defRPr sz="1000">
                <a:solidFill>
                  <a:schemeClr val="lt2"/>
                </a:solidFill>
              </a:defRPr>
            </a:lvl2pPr>
            <a:lvl3pPr lvl="2" rtl="0" algn="r">
              <a:buNone/>
              <a:defRPr sz="1000">
                <a:solidFill>
                  <a:schemeClr val="lt2"/>
                </a:solidFill>
              </a:defRPr>
            </a:lvl3pPr>
            <a:lvl4pPr lvl="3" rtl="0" algn="r">
              <a:buNone/>
              <a:defRPr sz="1000">
                <a:solidFill>
                  <a:schemeClr val="lt2"/>
                </a:solidFill>
              </a:defRPr>
            </a:lvl4pPr>
            <a:lvl5pPr lvl="4" rtl="0" algn="r">
              <a:buNone/>
              <a:defRPr sz="1000">
                <a:solidFill>
                  <a:schemeClr val="lt2"/>
                </a:solidFill>
              </a:defRPr>
            </a:lvl5pPr>
            <a:lvl6pPr lvl="5" rtl="0" algn="r">
              <a:buNone/>
              <a:defRPr sz="1000">
                <a:solidFill>
                  <a:schemeClr val="lt2"/>
                </a:solidFill>
              </a:defRPr>
            </a:lvl6pPr>
            <a:lvl7pPr lvl="6" rtl="0" algn="r">
              <a:buNone/>
              <a:defRPr sz="1000">
                <a:solidFill>
                  <a:schemeClr val="lt2"/>
                </a:solidFill>
              </a:defRPr>
            </a:lvl7pPr>
            <a:lvl8pPr lvl="7" rtl="0" algn="r">
              <a:buNone/>
              <a:defRPr sz="1000">
                <a:solidFill>
                  <a:schemeClr val="lt2"/>
                </a:solidFill>
              </a:defRPr>
            </a:lvl8pPr>
            <a:lvl9pPr lvl="8" rtl="0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0.png"/><Relationship Id="rId4" Type="http://schemas.openxmlformats.org/officeDocument/2006/relationships/image" Target="../media/image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0.png"/><Relationship Id="rId4" Type="http://schemas.openxmlformats.org/officeDocument/2006/relationships/image" Target="../media/image6.jpg"/><Relationship Id="rId9" Type="http://schemas.openxmlformats.org/officeDocument/2006/relationships/image" Target="../media/image7.jpg"/><Relationship Id="rId5" Type="http://schemas.openxmlformats.org/officeDocument/2006/relationships/image" Target="../media/image5.jpg"/><Relationship Id="rId6" Type="http://schemas.openxmlformats.org/officeDocument/2006/relationships/image" Target="../media/image10.jpg"/><Relationship Id="rId7" Type="http://schemas.openxmlformats.org/officeDocument/2006/relationships/image" Target="../media/image15.jpg"/><Relationship Id="rId8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Relationship Id="rId4" Type="http://schemas.openxmlformats.org/officeDocument/2006/relationships/image" Target="../media/image13.jpg"/><Relationship Id="rId5" Type="http://schemas.openxmlformats.org/officeDocument/2006/relationships/image" Target="../media/image11.jpg"/><Relationship Id="rId6" Type="http://schemas.openxmlformats.org/officeDocument/2006/relationships/image" Target="../media/image4.jpg"/><Relationship Id="rId7" Type="http://schemas.openxmlformats.org/officeDocument/2006/relationships/image" Target="../media/image9.jpg"/><Relationship Id="rId8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0.png"/><Relationship Id="rId4" Type="http://schemas.openxmlformats.org/officeDocument/2006/relationships/image" Target="../media/image14.jpg"/><Relationship Id="rId9" Type="http://schemas.openxmlformats.org/officeDocument/2006/relationships/image" Target="../media/image18.jpg"/><Relationship Id="rId5" Type="http://schemas.openxmlformats.org/officeDocument/2006/relationships/image" Target="../media/image12.png"/><Relationship Id="rId6" Type="http://schemas.openxmlformats.org/officeDocument/2006/relationships/image" Target="../media/image19.png"/><Relationship Id="rId7" Type="http://schemas.openxmlformats.org/officeDocument/2006/relationships/image" Target="../media/image17.jpg"/><Relationship Id="rId8" Type="http://schemas.openxmlformats.org/officeDocument/2006/relationships/image" Target="../media/image1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png"/><Relationship Id="rId4" Type="http://schemas.openxmlformats.org/officeDocument/2006/relationships/hyperlink" Target="https://arxiv.org/abs/1702.05379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/Relationships>
</file>

<file path=ppt/slides/_rels/slide9.xml.rels><?xml version="1.0" encoding="UTF-8" standalone="yes"?><Relationships xmlns="http://schemas.openxmlformats.org/package/2006/relationships"><Relationship Id="rId11" Type="http://schemas.openxmlformats.org/officeDocument/2006/relationships/hyperlink" Target="https://cds.cern.ch/record/2278355/" TargetMode="External"/><Relationship Id="rId10" Type="http://schemas.openxmlformats.org/officeDocument/2006/relationships/hyperlink" Target="https://cds.cern.ch/collection/Photos?ln=en" TargetMode="External"/><Relationship Id="rId13" Type="http://schemas.openxmlformats.org/officeDocument/2006/relationships/image" Target="../media/image20.png"/><Relationship Id="rId12" Type="http://schemas.openxmlformats.org/officeDocument/2006/relationships/hyperlink" Target="https://courses.lumenlearning.com/readinganthology/chapter/wikipedia-is-good-for-you-by-james-purdy/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9" Type="http://schemas.openxmlformats.org/officeDocument/2006/relationships/hyperlink" Target="https://www.youtube.com/watch?v=1tMDTVtieSQ" TargetMode="External"/><Relationship Id="rId5" Type="http://schemas.openxmlformats.org/officeDocument/2006/relationships/hyperlink" Target="https://arxiv.org/abs/1702.05379" TargetMode="External"/><Relationship Id="rId6" Type="http://schemas.openxmlformats.org/officeDocument/2006/relationships/hyperlink" Target="https://diff.wikimedia.org/2018/03/15/why-the-world-reads-wikipedia/" TargetMode="External"/><Relationship Id="rId7" Type="http://schemas.openxmlformats.org/officeDocument/2006/relationships/hyperlink" Target="https://pageviews.toolforge.org/" TargetMode="External"/><Relationship Id="rId8" Type="http://schemas.openxmlformats.org/officeDocument/2006/relationships/hyperlink" Target="https://en.wikipedia.org/wiki/Wikipedia:Why_Wikipedia_is_so_great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4D4D4D"/>
            </a:gs>
            <a:gs pos="57000">
              <a:srgbClr val="000000"/>
            </a:gs>
            <a:gs pos="100000">
              <a:srgbClr val="000000"/>
            </a:gs>
          </a:gsLst>
          <a:path path="circle">
            <a:fillToRect r="100%" t="100%"/>
          </a:path>
          <a:tileRect b="-100%" l="-100%"/>
        </a:gra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5"/>
          <p:cNvSpPr/>
          <p:nvPr/>
        </p:nvSpPr>
        <p:spPr>
          <a:xfrm>
            <a:off x="0" y="0"/>
            <a:ext cx="9144000" cy="1028700"/>
          </a:xfrm>
          <a:prstGeom prst="rect">
            <a:avLst/>
          </a:prstGeom>
          <a:solidFill>
            <a:srgbClr val="00B0B0">
              <a:alpha val="7095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5"/>
          <p:cNvSpPr txBox="1"/>
          <p:nvPr>
            <p:ph type="ctrTitle"/>
          </p:nvPr>
        </p:nvSpPr>
        <p:spPr>
          <a:xfrm>
            <a:off x="-938375" y="1279775"/>
            <a:ext cx="9007200" cy="2699700"/>
          </a:xfrm>
          <a:prstGeom prst="rect">
            <a:avLst/>
          </a:prstGeom>
          <a:effectLst>
            <a:reflection blurRad="0" dir="0" dist="0" endA="0" endPos="30000" fadeDir="5400012" kx="0" rotWithShape="0" algn="bl" stPos="0" sy="-100000" ky="0"/>
          </a:effectLst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latin typeface="Montserrat"/>
                <a:ea typeface="Montserrat"/>
                <a:cs typeface="Montserrat"/>
                <a:sym typeface="Montserrat"/>
              </a:rPr>
              <a:t>CERNopedia:</a:t>
            </a:r>
            <a:r>
              <a:rPr lang="en" sz="4100">
                <a:latin typeface="Montserrat"/>
                <a:ea typeface="Montserrat"/>
                <a:cs typeface="Montserrat"/>
                <a:sym typeface="Montserrat"/>
              </a:rPr>
              <a:t>     </a:t>
            </a:r>
            <a:endParaRPr sz="4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" sz="3800">
                <a:latin typeface="Montserrat"/>
                <a:ea typeface="Montserrat"/>
                <a:cs typeface="Montserrat"/>
                <a:sym typeface="Montserrat"/>
              </a:rPr>
              <a:t>Making Knowledge Accessible </a:t>
            </a:r>
            <a:endParaRPr sz="38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Montserrat"/>
                <a:ea typeface="Montserrat"/>
                <a:cs typeface="Montserrat"/>
                <a:sym typeface="Montserrat"/>
              </a:rPr>
              <a:t>To All</a:t>
            </a:r>
            <a:endParaRPr sz="38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106" name="Google Shape;106;p25"/>
          <p:cNvCxnSpPr/>
          <p:nvPr/>
        </p:nvCxnSpPr>
        <p:spPr>
          <a:xfrm>
            <a:off x="280325" y="3278675"/>
            <a:ext cx="5899200" cy="24600"/>
          </a:xfrm>
          <a:prstGeom prst="straightConnector1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7" name="Google Shape;107;p25"/>
          <p:cNvSpPr txBox="1"/>
          <p:nvPr/>
        </p:nvSpPr>
        <p:spPr>
          <a:xfrm>
            <a:off x="402225" y="3388375"/>
            <a:ext cx="6276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                CERN Summer Student Session 2021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108" name="Google Shape;108;p25"/>
          <p:cNvSpPr txBox="1"/>
          <p:nvPr/>
        </p:nvSpPr>
        <p:spPr>
          <a:xfrm>
            <a:off x="1864825" y="3979475"/>
            <a:ext cx="284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      </a:t>
            </a:r>
            <a:r>
              <a:rPr lang="en" sz="1500">
                <a:solidFill>
                  <a:schemeClr val="dk1"/>
                </a:solidFill>
              </a:rPr>
              <a:t> </a:t>
            </a:r>
            <a:r>
              <a:rPr b="1" lang="en" sz="15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Vaibhavi Gawas</a:t>
            </a:r>
            <a:endParaRPr b="1" sz="15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Supervised by: Jens Vigen</a:t>
            </a:r>
            <a:endParaRPr b="1" sz="15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109" name="Google Shape;10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11100" y="2657075"/>
            <a:ext cx="2559576" cy="2279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12066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6"/>
          <p:cNvSpPr txBox="1"/>
          <p:nvPr>
            <p:ph type="title"/>
          </p:nvPr>
        </p:nvSpPr>
        <p:spPr>
          <a:xfrm>
            <a:off x="223425" y="-134075"/>
            <a:ext cx="7396800" cy="90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400">
                <a:latin typeface="Poppins"/>
                <a:ea typeface="Poppins"/>
                <a:cs typeface="Poppins"/>
                <a:sym typeface="Poppins"/>
              </a:rPr>
              <a:t>   </a:t>
            </a:r>
            <a:r>
              <a:rPr b="1" lang="en" sz="3700">
                <a:latin typeface="Poppins"/>
                <a:ea typeface="Poppins"/>
                <a:cs typeface="Poppins"/>
                <a:sym typeface="Poppins"/>
              </a:rPr>
              <a:t>My Summer at CERN</a:t>
            </a:r>
            <a:endParaRPr b="1" sz="37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6" name="Google Shape;116;p26"/>
          <p:cNvSpPr txBox="1"/>
          <p:nvPr/>
        </p:nvSpPr>
        <p:spPr>
          <a:xfrm>
            <a:off x="597225" y="585050"/>
            <a:ext cx="845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Updating, Extending, Writing CERN and Particle Physics </a:t>
            </a:r>
            <a:r>
              <a:rPr lang="en">
                <a:solidFill>
                  <a:schemeClr val="dk1"/>
                </a:solidFill>
              </a:rPr>
              <a:t>related</a:t>
            </a:r>
            <a:r>
              <a:rPr lang="en">
                <a:solidFill>
                  <a:schemeClr val="dk1"/>
                </a:solidFill>
              </a:rPr>
              <a:t> Wikipedia articles!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17" name="Google Shape;11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37963" y="1294350"/>
            <a:ext cx="1486974" cy="1450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3425" y="2973975"/>
            <a:ext cx="3333500" cy="1962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3425" y="1217837"/>
            <a:ext cx="3266499" cy="15235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0" name="Google Shape;120;p26"/>
          <p:cNvCxnSpPr/>
          <p:nvPr/>
        </p:nvCxnSpPr>
        <p:spPr>
          <a:xfrm flipH="1" rot="10800000">
            <a:off x="231575" y="1036075"/>
            <a:ext cx="7544700" cy="294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21" name="Google Shape;121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80875" y="3601350"/>
            <a:ext cx="2474250" cy="13349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2" name="Google Shape;122;p26"/>
          <p:cNvCxnSpPr/>
          <p:nvPr/>
        </p:nvCxnSpPr>
        <p:spPr>
          <a:xfrm flipH="1">
            <a:off x="3680875" y="2745100"/>
            <a:ext cx="658200" cy="4023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3" name="Google Shape;123;p26"/>
          <p:cNvCxnSpPr/>
          <p:nvPr/>
        </p:nvCxnSpPr>
        <p:spPr>
          <a:xfrm rot="10800000">
            <a:off x="3524438" y="2365725"/>
            <a:ext cx="676500" cy="24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4" name="Google Shape;124;p26"/>
          <p:cNvCxnSpPr/>
          <p:nvPr/>
        </p:nvCxnSpPr>
        <p:spPr>
          <a:xfrm flipH="1">
            <a:off x="4887600" y="2872787"/>
            <a:ext cx="3000" cy="6009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25" name="Google Shape;125;p2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293775" y="1217850"/>
            <a:ext cx="2624699" cy="17265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6" name="Google Shape;126;p26"/>
          <p:cNvCxnSpPr/>
          <p:nvPr/>
        </p:nvCxnSpPr>
        <p:spPr>
          <a:xfrm flipH="1" rot="10800000">
            <a:off x="5726862" y="2009375"/>
            <a:ext cx="566700" cy="207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7" name="Google Shape;127;p26"/>
          <p:cNvCxnSpPr/>
          <p:nvPr/>
        </p:nvCxnSpPr>
        <p:spPr>
          <a:xfrm>
            <a:off x="5521350" y="2693625"/>
            <a:ext cx="768000" cy="4998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8" name="Google Shape;128;p26"/>
          <p:cNvSpPr/>
          <p:nvPr/>
        </p:nvSpPr>
        <p:spPr>
          <a:xfrm>
            <a:off x="6293550" y="3096750"/>
            <a:ext cx="2624700" cy="1839600"/>
          </a:xfrm>
          <a:prstGeom prst="rect">
            <a:avLst/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9" name="Google Shape;129;p2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451188" y="3176973"/>
            <a:ext cx="2309424" cy="1726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945715" y="0"/>
            <a:ext cx="1198286" cy="98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7"/>
          <p:cNvSpPr txBox="1"/>
          <p:nvPr>
            <p:ph type="title"/>
          </p:nvPr>
        </p:nvSpPr>
        <p:spPr>
          <a:xfrm>
            <a:off x="0" y="-134075"/>
            <a:ext cx="7620300" cy="90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700">
                <a:latin typeface="Poppins"/>
                <a:ea typeface="Poppins"/>
                <a:cs typeface="Poppins"/>
                <a:sym typeface="Poppins"/>
              </a:rPr>
              <a:t>Why Wikipedia?</a:t>
            </a:r>
            <a:endParaRPr b="1" sz="37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6" name="Google Shape;136;p27"/>
          <p:cNvSpPr txBox="1"/>
          <p:nvPr/>
        </p:nvSpPr>
        <p:spPr>
          <a:xfrm>
            <a:off x="597225" y="585050"/>
            <a:ext cx="845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137" name="Google Shape;137;p27"/>
          <p:cNvCxnSpPr/>
          <p:nvPr/>
        </p:nvCxnSpPr>
        <p:spPr>
          <a:xfrm flipH="1" rot="10800000">
            <a:off x="0" y="975050"/>
            <a:ext cx="4375500" cy="102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8" name="Google Shape;138;p27"/>
          <p:cNvSpPr txBox="1"/>
          <p:nvPr/>
        </p:nvSpPr>
        <p:spPr>
          <a:xfrm>
            <a:off x="0" y="499725"/>
            <a:ext cx="66549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00B0B0"/>
                </a:solidFill>
              </a:rPr>
              <a:t>A look at CERN’s and Wikipedia’s Goals...</a:t>
            </a:r>
            <a:endParaRPr b="1" sz="1700">
              <a:solidFill>
                <a:srgbClr val="00B0B0"/>
              </a:solidFill>
            </a:endParaRPr>
          </a:p>
        </p:txBody>
      </p:sp>
      <p:sp>
        <p:nvSpPr>
          <p:cNvPr id="139" name="Google Shape;139;p27"/>
          <p:cNvSpPr/>
          <p:nvPr/>
        </p:nvSpPr>
        <p:spPr>
          <a:xfrm>
            <a:off x="219400" y="1603350"/>
            <a:ext cx="2474100" cy="858600"/>
          </a:xfrm>
          <a:prstGeom prst="flowChartDelay">
            <a:avLst/>
          </a:prstGeom>
          <a:solidFill>
            <a:srgbClr val="00B0B0">
              <a:alpha val="70950"/>
            </a:srgbClr>
          </a:solidFill>
          <a:ln cap="flat" cmpd="sng" w="38100">
            <a:solidFill>
              <a:srgbClr val="0069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5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Deliver world-class scientific results, knowledge</a:t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40" name="Google Shape;140;p27"/>
          <p:cNvSpPr/>
          <p:nvPr/>
        </p:nvSpPr>
        <p:spPr>
          <a:xfrm>
            <a:off x="219400" y="2685700"/>
            <a:ext cx="2413200" cy="901800"/>
          </a:xfrm>
          <a:prstGeom prst="flowChartDelay">
            <a:avLst/>
          </a:prstGeom>
          <a:solidFill>
            <a:srgbClr val="00B0B0">
              <a:alpha val="70950"/>
            </a:srgbClr>
          </a:solidFill>
          <a:ln cap="flat" cmpd="sng" w="28575">
            <a:solidFill>
              <a:srgbClr val="0069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5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Increase return to the MS and AM states tates</a:t>
            </a:r>
            <a:endParaRPr sz="15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41" name="Google Shape;141;p27"/>
          <p:cNvSpPr/>
          <p:nvPr/>
        </p:nvSpPr>
        <p:spPr>
          <a:xfrm>
            <a:off x="219400" y="3778475"/>
            <a:ext cx="2718000" cy="901800"/>
          </a:xfrm>
          <a:prstGeom prst="flowChartDelay">
            <a:avLst/>
          </a:prstGeom>
          <a:solidFill>
            <a:srgbClr val="00B0B0">
              <a:alpha val="70950"/>
            </a:srgbClr>
          </a:solidFill>
          <a:ln cap="flat" cmpd="sng" w="28575">
            <a:solidFill>
              <a:srgbClr val="0069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5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Strengthen CERN’s impact on society</a:t>
            </a:r>
            <a:endParaRPr b="1" sz="19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42" name="Google Shape;142;p27"/>
          <p:cNvSpPr txBox="1"/>
          <p:nvPr/>
        </p:nvSpPr>
        <p:spPr>
          <a:xfrm>
            <a:off x="73125" y="4729100"/>
            <a:ext cx="89340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50">
                <a:solidFill>
                  <a:schemeClr val="lt2"/>
                </a:solidFill>
              </a:rPr>
              <a:t>Fabiola Gianotti, on behalf of CERN’s Directorate Council, 25/3/2021, </a:t>
            </a:r>
            <a:r>
              <a:rPr lang="en" sz="1200">
                <a:solidFill>
                  <a:schemeClr val="lt2"/>
                </a:solidFill>
              </a:rPr>
              <a:t>CERN/SPC/1153/RA CERN/3556/RA</a:t>
            </a:r>
            <a:r>
              <a:rPr lang="en" sz="1550">
                <a:solidFill>
                  <a:schemeClr val="lt2"/>
                </a:solidFill>
              </a:rPr>
              <a:t> 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143" name="Google Shape;143;p27"/>
          <p:cNvSpPr txBox="1"/>
          <p:nvPr/>
        </p:nvSpPr>
        <p:spPr>
          <a:xfrm>
            <a:off x="3827150" y="1145700"/>
            <a:ext cx="4875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144" name="Google Shape;144;p27"/>
          <p:cNvSpPr/>
          <p:nvPr/>
        </p:nvSpPr>
        <p:spPr>
          <a:xfrm>
            <a:off x="4326875" y="3534625"/>
            <a:ext cx="4583100" cy="5607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50">
                <a:solidFill>
                  <a:srgbClr val="00695C"/>
                </a:solidFill>
              </a:rPr>
              <a:t>Necessary to increase CERN’s visibility and the support of governments and the public</a:t>
            </a:r>
            <a:endParaRPr b="1" sz="1500">
              <a:solidFill>
                <a:srgbClr val="00695C"/>
              </a:solidFill>
            </a:endParaRPr>
          </a:p>
        </p:txBody>
      </p:sp>
      <p:sp>
        <p:nvSpPr>
          <p:cNvPr id="145" name="Google Shape;145;p27"/>
          <p:cNvSpPr/>
          <p:nvPr/>
        </p:nvSpPr>
        <p:spPr>
          <a:xfrm>
            <a:off x="3242100" y="1450425"/>
            <a:ext cx="1011650" cy="2730200"/>
          </a:xfrm>
          <a:custGeom>
            <a:rect b="b" l="l" r="r" t="t"/>
            <a:pathLst>
              <a:path extrusionOk="0" h="109208" w="40466">
                <a:moveTo>
                  <a:pt x="0" y="109208"/>
                </a:moveTo>
                <a:cubicBezTo>
                  <a:pt x="3205" y="91054"/>
                  <a:pt x="4630" y="72567"/>
                  <a:pt x="8776" y="54604"/>
                </a:cubicBezTo>
                <a:cubicBezTo>
                  <a:pt x="10047" y="49096"/>
                  <a:pt x="13339" y="44111"/>
                  <a:pt x="14139" y="38515"/>
                </a:cubicBezTo>
                <a:cubicBezTo>
                  <a:pt x="16340" y="23121"/>
                  <a:pt x="24915" y="0"/>
                  <a:pt x="40466" y="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146" name="Google Shape;146;p27"/>
          <p:cNvCxnSpPr>
            <a:stCxn id="141" idx="3"/>
            <a:endCxn id="144" idx="1"/>
          </p:cNvCxnSpPr>
          <p:nvPr/>
        </p:nvCxnSpPr>
        <p:spPr>
          <a:xfrm flipH="1" rot="10800000">
            <a:off x="2937400" y="3815075"/>
            <a:ext cx="1389600" cy="414300"/>
          </a:xfrm>
          <a:prstGeom prst="curvedConnector3">
            <a:avLst>
              <a:gd fmla="val 49996" name="adj1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7" name="Google Shape;147;p27"/>
          <p:cNvSpPr/>
          <p:nvPr/>
        </p:nvSpPr>
        <p:spPr>
          <a:xfrm>
            <a:off x="4375500" y="4175375"/>
            <a:ext cx="4534500" cy="6147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50">
              <a:solidFill>
                <a:srgbClr val="00695C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50">
                <a:solidFill>
                  <a:srgbClr val="00695C"/>
                </a:solidFill>
              </a:rPr>
              <a:t>Strengthen Scientific communication; </a:t>
            </a:r>
            <a:endParaRPr b="1" sz="1550">
              <a:solidFill>
                <a:srgbClr val="00695C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50">
                <a:solidFill>
                  <a:srgbClr val="00695C"/>
                </a:solidFill>
              </a:rPr>
              <a:t>Open Access to knowledge.</a:t>
            </a:r>
            <a:endParaRPr b="1" sz="1550">
              <a:solidFill>
                <a:srgbClr val="00695C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7"/>
          <p:cNvSpPr/>
          <p:nvPr/>
        </p:nvSpPr>
        <p:spPr>
          <a:xfrm>
            <a:off x="219400" y="1084775"/>
            <a:ext cx="1718400" cy="365700"/>
          </a:xfrm>
          <a:prstGeom prst="flowChartAlternateProcess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accent1"/>
                </a:solidFill>
              </a:rPr>
              <a:t>CERN</a:t>
            </a:r>
            <a:endParaRPr b="1" sz="2100">
              <a:solidFill>
                <a:schemeClr val="accent1"/>
              </a:solidFill>
            </a:endParaRPr>
          </a:p>
        </p:txBody>
      </p:sp>
      <p:sp>
        <p:nvSpPr>
          <p:cNvPr id="149" name="Google Shape;149;p27"/>
          <p:cNvSpPr/>
          <p:nvPr/>
        </p:nvSpPr>
        <p:spPr>
          <a:xfrm flipH="1">
            <a:off x="5265525" y="523225"/>
            <a:ext cx="3790500" cy="1878000"/>
          </a:xfrm>
          <a:prstGeom prst="flowChartDelay">
            <a:avLst/>
          </a:prstGeom>
          <a:solidFill>
            <a:srgbClr val="00B0B0"/>
          </a:solidFill>
          <a:ln cap="flat" cmpd="sng" w="28575">
            <a:solidFill>
              <a:srgbClr val="0069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“Imagine a world in which every single person on the planet is given free access to the sum of all human knowledge. That's what we're doing”: Jimmy Wales</a:t>
            </a:r>
            <a:endParaRPr b="1"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50" name="Google Shape;150;p27"/>
          <p:cNvSpPr/>
          <p:nvPr/>
        </p:nvSpPr>
        <p:spPr>
          <a:xfrm>
            <a:off x="6910825" y="58900"/>
            <a:ext cx="1999200" cy="365700"/>
          </a:xfrm>
          <a:prstGeom prst="flowChartAlternateProcess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accent1"/>
                </a:solidFill>
              </a:rPr>
              <a:t>       Wikipedia</a:t>
            </a:r>
            <a:endParaRPr b="1" sz="2100">
              <a:solidFill>
                <a:schemeClr val="accent1"/>
              </a:solidFill>
            </a:endParaRPr>
          </a:p>
        </p:txBody>
      </p:sp>
      <p:cxnSp>
        <p:nvCxnSpPr>
          <p:cNvPr id="151" name="Google Shape;151;p27"/>
          <p:cNvCxnSpPr/>
          <p:nvPr/>
        </p:nvCxnSpPr>
        <p:spPr>
          <a:xfrm flipH="1" rot="10800000">
            <a:off x="4363450" y="3388550"/>
            <a:ext cx="4643700" cy="12000"/>
          </a:xfrm>
          <a:prstGeom prst="straightConnector1">
            <a:avLst/>
          </a:prstGeom>
          <a:noFill/>
          <a:ln cap="flat" cmpd="sng" w="38100">
            <a:solidFill>
              <a:srgbClr val="00B0B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52" name="Google Shape;152;p27"/>
          <p:cNvPicPr preferRelativeResize="0"/>
          <p:nvPr/>
        </p:nvPicPr>
        <p:blipFill rotWithShape="1">
          <a:blip r:embed="rId3">
            <a:alphaModFix/>
          </a:blip>
          <a:srcRect b="5642" l="21678" r="34117" t="0"/>
          <a:stretch/>
        </p:blipFill>
        <p:spPr>
          <a:xfrm>
            <a:off x="2864150" y="1261575"/>
            <a:ext cx="2358576" cy="20149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7"/>
          <p:cNvSpPr/>
          <p:nvPr/>
        </p:nvSpPr>
        <p:spPr>
          <a:xfrm>
            <a:off x="5033800" y="2788775"/>
            <a:ext cx="3534600" cy="446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</a:rPr>
              <a:t>= CERN+Wikipedia+Students</a:t>
            </a:r>
            <a:endParaRPr sz="1700">
              <a:solidFill>
                <a:schemeClr val="lt1"/>
              </a:solidFill>
            </a:endParaRPr>
          </a:p>
        </p:txBody>
      </p:sp>
      <p:cxnSp>
        <p:nvCxnSpPr>
          <p:cNvPr id="154" name="Google Shape;154;p27"/>
          <p:cNvCxnSpPr>
            <a:stCxn id="141" idx="3"/>
            <a:endCxn id="147" idx="1"/>
          </p:cNvCxnSpPr>
          <p:nvPr/>
        </p:nvCxnSpPr>
        <p:spPr>
          <a:xfrm>
            <a:off x="2937400" y="4229375"/>
            <a:ext cx="1438200" cy="253500"/>
          </a:xfrm>
          <a:prstGeom prst="curvedConnector3">
            <a:avLst>
              <a:gd fmla="val 49997" name="adj1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8"/>
          <p:cNvSpPr txBox="1"/>
          <p:nvPr>
            <p:ph type="title"/>
          </p:nvPr>
        </p:nvSpPr>
        <p:spPr>
          <a:xfrm>
            <a:off x="4704725" y="158450"/>
            <a:ext cx="5253000" cy="60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dk1"/>
                </a:solidFill>
                <a:highlight>
                  <a:schemeClr val="lt2"/>
                </a:highlight>
                <a:latin typeface="Arial"/>
                <a:ea typeface="Arial"/>
                <a:cs typeface="Arial"/>
                <a:sym typeface="Arial"/>
              </a:rPr>
              <a:t>Have a look at some statistics...</a:t>
            </a:r>
            <a:endParaRPr b="1" sz="2200">
              <a:solidFill>
                <a:schemeClr val="dk1"/>
              </a:solidFill>
              <a:highlight>
                <a:schemeClr val="lt2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28"/>
          <p:cNvSpPr txBox="1"/>
          <p:nvPr/>
        </p:nvSpPr>
        <p:spPr>
          <a:xfrm>
            <a:off x="121875" y="158450"/>
            <a:ext cx="609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161" name="Google Shape;161;p28"/>
          <p:cNvSpPr txBox="1"/>
          <p:nvPr/>
        </p:nvSpPr>
        <p:spPr>
          <a:xfrm>
            <a:off x="0" y="-73125"/>
            <a:ext cx="65697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400">
                <a:solidFill>
                  <a:schemeClr val="dk2"/>
                </a:solidFill>
                <a:highlight>
                  <a:schemeClr val="lt1"/>
                </a:highlight>
                <a:latin typeface="Poppins"/>
                <a:ea typeface="Poppins"/>
                <a:cs typeface="Poppins"/>
                <a:sym typeface="Poppins"/>
              </a:rPr>
              <a:t>Why Wikipedia?</a:t>
            </a:r>
            <a:endParaRPr>
              <a:highlight>
                <a:schemeClr val="lt1"/>
              </a:highlight>
            </a:endParaRPr>
          </a:p>
        </p:txBody>
      </p:sp>
      <p:sp>
        <p:nvSpPr>
          <p:cNvPr id="162" name="Google Shape;162;p28"/>
          <p:cNvSpPr txBox="1"/>
          <p:nvPr/>
        </p:nvSpPr>
        <p:spPr>
          <a:xfrm>
            <a:off x="4838800" y="97500"/>
            <a:ext cx="69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163" name="Google Shape;163;p28"/>
          <p:cNvSpPr txBox="1"/>
          <p:nvPr/>
        </p:nvSpPr>
        <p:spPr>
          <a:xfrm>
            <a:off x="0" y="4741275"/>
            <a:ext cx="9056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B7B7B7"/>
              </a:highlight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164" name="Google Shape;164;p28"/>
          <p:cNvPicPr preferRelativeResize="0"/>
          <p:nvPr/>
        </p:nvPicPr>
        <p:blipFill rotWithShape="1">
          <a:blip r:embed="rId3">
            <a:alphaModFix/>
          </a:blip>
          <a:srcRect b="46638" l="0" r="0" t="20962"/>
          <a:stretch/>
        </p:blipFill>
        <p:spPr>
          <a:xfrm>
            <a:off x="73125" y="867975"/>
            <a:ext cx="4107499" cy="3222723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65" name="Google Shape;165;p28"/>
          <p:cNvSpPr txBox="1"/>
          <p:nvPr/>
        </p:nvSpPr>
        <p:spPr>
          <a:xfrm>
            <a:off x="4704725" y="10200"/>
            <a:ext cx="4229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highlight>
                  <a:srgbClr val="B7B7B7"/>
                </a:highlight>
                <a:latin typeface="Old Standard TT"/>
                <a:ea typeface="Old Standard TT"/>
                <a:cs typeface="Old Standard TT"/>
                <a:sym typeface="Old Standard TT"/>
              </a:rPr>
              <a:t>https://pageviews.toolforge.org/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166" name="Google Shape;16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26550" y="702425"/>
            <a:ext cx="3922226" cy="2088724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67" name="Google Shape;167;p28"/>
          <p:cNvPicPr preferRelativeResize="0"/>
          <p:nvPr/>
        </p:nvPicPr>
        <p:blipFill rotWithShape="1">
          <a:blip r:embed="rId5">
            <a:alphaModFix/>
          </a:blip>
          <a:srcRect b="0" l="0" r="0" t="75676"/>
          <a:stretch/>
        </p:blipFill>
        <p:spPr>
          <a:xfrm>
            <a:off x="73125" y="4190625"/>
            <a:ext cx="3754026" cy="841199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68" name="Google Shape;168;p28"/>
          <p:cNvPicPr preferRelativeResize="0"/>
          <p:nvPr/>
        </p:nvPicPr>
        <p:blipFill rotWithShape="1">
          <a:blip r:embed="rId6">
            <a:alphaModFix/>
          </a:blip>
          <a:srcRect b="0" l="0" r="0" t="80759"/>
          <a:stretch/>
        </p:blipFill>
        <p:spPr>
          <a:xfrm>
            <a:off x="4741275" y="2886475"/>
            <a:ext cx="4107499" cy="609601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69" name="Google Shape;169;p28"/>
          <p:cNvPicPr preferRelativeResize="0"/>
          <p:nvPr/>
        </p:nvPicPr>
        <p:blipFill rotWithShape="1">
          <a:blip r:embed="rId7">
            <a:alphaModFix/>
          </a:blip>
          <a:srcRect b="12595" l="0" r="0" t="14935"/>
          <a:stretch/>
        </p:blipFill>
        <p:spPr>
          <a:xfrm>
            <a:off x="4406150" y="3611600"/>
            <a:ext cx="4442625" cy="637850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70" name="Google Shape;170;p28"/>
          <p:cNvPicPr preferRelativeResize="0"/>
          <p:nvPr/>
        </p:nvPicPr>
        <p:blipFill rotWithShape="1">
          <a:blip r:embed="rId8">
            <a:alphaModFix/>
          </a:blip>
          <a:srcRect b="0" l="0" r="0" t="17783"/>
          <a:stretch/>
        </p:blipFill>
        <p:spPr>
          <a:xfrm>
            <a:off x="3956500" y="4393225"/>
            <a:ext cx="4892276" cy="637850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9"/>
          <p:cNvSpPr txBox="1"/>
          <p:nvPr>
            <p:ph type="title"/>
          </p:nvPr>
        </p:nvSpPr>
        <p:spPr>
          <a:xfrm>
            <a:off x="-841000" y="633800"/>
            <a:ext cx="6204000" cy="52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r>
              <a:rPr b="1" lang="en" sz="1900"/>
              <a:t>Audience</a:t>
            </a:r>
            <a:r>
              <a:rPr b="1" lang="en" sz="1900"/>
              <a:t> of CERN Wikipedia articles... </a:t>
            </a:r>
            <a:endParaRPr b="1" sz="1900"/>
          </a:p>
        </p:txBody>
      </p:sp>
      <p:sp>
        <p:nvSpPr>
          <p:cNvPr id="176" name="Google Shape;176;p29"/>
          <p:cNvSpPr txBox="1"/>
          <p:nvPr>
            <p:ph idx="1" type="subTitle"/>
          </p:nvPr>
        </p:nvSpPr>
        <p:spPr>
          <a:xfrm>
            <a:off x="414400" y="1096950"/>
            <a:ext cx="3896400" cy="305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B0B0"/>
                </a:solidFill>
                <a:highlight>
                  <a:schemeClr val="dk1"/>
                </a:highlight>
              </a:rPr>
              <a:t>Student Community</a:t>
            </a:r>
            <a:endParaRPr b="1">
              <a:solidFill>
                <a:srgbClr val="00B0B0"/>
              </a:solidFill>
              <a:highlight>
                <a:schemeClr val="dk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highlight>
                  <a:schemeClr val="accent1"/>
                </a:highlight>
              </a:rPr>
              <a:t>General Public</a:t>
            </a:r>
            <a:endParaRPr b="1">
              <a:solidFill>
                <a:schemeClr val="dk1"/>
              </a:solidFill>
              <a:highlight>
                <a:schemeClr val="accen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B0B0"/>
                </a:solidFill>
                <a:highlight>
                  <a:schemeClr val="dk1"/>
                </a:highlight>
              </a:rPr>
              <a:t>Media and Newsrooms</a:t>
            </a:r>
            <a:endParaRPr b="1">
              <a:solidFill>
                <a:srgbClr val="00B0B0"/>
              </a:solidFill>
              <a:highlight>
                <a:schemeClr val="dk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highlight>
                  <a:schemeClr val="accent1"/>
                </a:highlight>
              </a:rPr>
              <a:t>Government and Do</a:t>
            </a:r>
            <a:r>
              <a:rPr b="1" lang="en">
                <a:solidFill>
                  <a:schemeClr val="dk1"/>
                </a:solidFill>
                <a:highlight>
                  <a:schemeClr val="accent1"/>
                </a:highlight>
              </a:rPr>
              <a:t>nors</a:t>
            </a:r>
            <a:endParaRPr b="1">
              <a:solidFill>
                <a:schemeClr val="dk1"/>
              </a:solidFill>
              <a:highlight>
                <a:schemeClr val="accen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B0B0"/>
                </a:solidFill>
                <a:highlight>
                  <a:schemeClr val="dk1"/>
                </a:highlight>
              </a:rPr>
              <a:t>Organisations/Activists</a:t>
            </a:r>
            <a:endParaRPr b="1">
              <a:solidFill>
                <a:srgbClr val="00B0B0"/>
              </a:solidFill>
              <a:highlight>
                <a:schemeClr val="dk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B0B0"/>
              </a:solidFill>
              <a:highlight>
                <a:schemeClr val="dk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B0B0"/>
              </a:solidFill>
              <a:highlight>
                <a:schemeClr val="dk1"/>
              </a:highlight>
            </a:endParaRPr>
          </a:p>
        </p:txBody>
      </p:sp>
      <p:sp>
        <p:nvSpPr>
          <p:cNvPr id="177" name="Google Shape;177;p29"/>
          <p:cNvSpPr txBox="1"/>
          <p:nvPr/>
        </p:nvSpPr>
        <p:spPr>
          <a:xfrm>
            <a:off x="4753475" y="1162275"/>
            <a:ext cx="4290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00B0B0"/>
              </a:solidFill>
              <a:highlight>
                <a:schemeClr val="dk1"/>
              </a:highlight>
            </a:endParaRPr>
          </a:p>
        </p:txBody>
      </p:sp>
      <p:sp>
        <p:nvSpPr>
          <p:cNvPr id="178" name="Google Shape;178;p29"/>
          <p:cNvSpPr txBox="1"/>
          <p:nvPr/>
        </p:nvSpPr>
        <p:spPr>
          <a:xfrm>
            <a:off x="0" y="0"/>
            <a:ext cx="6276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00695C"/>
                </a:solidFill>
                <a:highlight>
                  <a:schemeClr val="dk1"/>
                </a:highlight>
                <a:latin typeface="Poppins"/>
                <a:ea typeface="Poppins"/>
                <a:cs typeface="Poppins"/>
                <a:sym typeface="Poppins"/>
              </a:rPr>
              <a:t>Why Wikipedia?</a:t>
            </a:r>
            <a:endParaRPr sz="1200"/>
          </a:p>
        </p:txBody>
      </p:sp>
      <p:sp>
        <p:nvSpPr>
          <p:cNvPr id="179" name="Google Shape;179;p29"/>
          <p:cNvSpPr txBox="1"/>
          <p:nvPr/>
        </p:nvSpPr>
        <p:spPr>
          <a:xfrm>
            <a:off x="4911925" y="1426050"/>
            <a:ext cx="3837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0" name="Google Shape;18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025" y="1162278"/>
            <a:ext cx="345699" cy="31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025" y="1510803"/>
            <a:ext cx="345699" cy="31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025" y="1859328"/>
            <a:ext cx="345699" cy="31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025" y="2174653"/>
            <a:ext cx="345699" cy="31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025" y="2505753"/>
            <a:ext cx="345699" cy="31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76750" y="79550"/>
            <a:ext cx="2267025" cy="139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9"/>
          <p:cNvPicPr preferRelativeResize="0"/>
          <p:nvPr/>
        </p:nvPicPr>
        <p:blipFill rotWithShape="1">
          <a:blip r:embed="rId5">
            <a:alphaModFix/>
          </a:blip>
          <a:srcRect b="11260" l="0" r="0" t="0"/>
          <a:stretch/>
        </p:blipFill>
        <p:spPr>
          <a:xfrm>
            <a:off x="6776750" y="2089900"/>
            <a:ext cx="2267025" cy="234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9"/>
          <p:cNvSpPr txBox="1"/>
          <p:nvPr/>
        </p:nvSpPr>
        <p:spPr>
          <a:xfrm>
            <a:off x="7410550" y="2178300"/>
            <a:ext cx="11457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1"/>
                </a:solidFill>
                <a:highlight>
                  <a:schemeClr val="dk1"/>
                </a:highlight>
              </a:rPr>
              <a:t>Wikipedia Article</a:t>
            </a:r>
            <a:endParaRPr sz="1600">
              <a:solidFill>
                <a:schemeClr val="accent1"/>
              </a:solidFill>
              <a:highlight>
                <a:schemeClr val="dk1"/>
              </a:highlight>
            </a:endParaRPr>
          </a:p>
        </p:txBody>
      </p:sp>
      <p:sp>
        <p:nvSpPr>
          <p:cNvPr id="188" name="Google Shape;188;p29"/>
          <p:cNvSpPr txBox="1"/>
          <p:nvPr/>
        </p:nvSpPr>
        <p:spPr>
          <a:xfrm>
            <a:off x="-889750" y="146250"/>
            <a:ext cx="7020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29"/>
          <p:cNvSpPr txBox="1"/>
          <p:nvPr/>
        </p:nvSpPr>
        <p:spPr>
          <a:xfrm>
            <a:off x="6691300" y="4363450"/>
            <a:ext cx="2608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highlight>
                  <a:srgbClr val="00695C"/>
                </a:highlight>
              </a:rPr>
              <a:t>People reading a great wiki  article on an </a:t>
            </a:r>
            <a:r>
              <a:rPr lang="en">
                <a:solidFill>
                  <a:schemeClr val="dk1"/>
                </a:solidFill>
                <a:highlight>
                  <a:srgbClr val="00695C"/>
                </a:highlight>
              </a:rPr>
              <a:t>unfamiliar</a:t>
            </a:r>
            <a:r>
              <a:rPr lang="en">
                <a:solidFill>
                  <a:schemeClr val="dk1"/>
                </a:solidFill>
                <a:highlight>
                  <a:srgbClr val="00695C"/>
                </a:highlight>
              </a:rPr>
              <a:t> topic</a:t>
            </a:r>
            <a:endParaRPr>
              <a:solidFill>
                <a:schemeClr val="dk1"/>
              </a:solidFill>
              <a:highlight>
                <a:srgbClr val="00695C"/>
              </a:highlight>
            </a:endParaRPr>
          </a:p>
        </p:txBody>
      </p:sp>
      <p:pic>
        <p:nvPicPr>
          <p:cNvPr id="190" name="Google Shape;190;p29"/>
          <p:cNvPicPr preferRelativeResize="0"/>
          <p:nvPr/>
        </p:nvPicPr>
        <p:blipFill rotWithShape="1">
          <a:blip r:embed="rId6">
            <a:alphaModFix/>
          </a:blip>
          <a:srcRect b="29036" l="69801" r="10294" t="28311"/>
          <a:stretch/>
        </p:blipFill>
        <p:spPr>
          <a:xfrm>
            <a:off x="4643775" y="76400"/>
            <a:ext cx="2047525" cy="2487176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9"/>
          <p:cNvSpPr txBox="1"/>
          <p:nvPr/>
        </p:nvSpPr>
        <p:spPr>
          <a:xfrm>
            <a:off x="6776750" y="1347150"/>
            <a:ext cx="27060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highlight>
                  <a:srgbClr val="00695C"/>
                </a:highlight>
              </a:rPr>
              <a:t>Students finding great Wikipedia articles for Assignment!</a:t>
            </a:r>
            <a:endParaRPr sz="1500">
              <a:solidFill>
                <a:schemeClr val="dk1"/>
              </a:solidFill>
              <a:highlight>
                <a:srgbClr val="00695C"/>
              </a:highlight>
            </a:endParaRPr>
          </a:p>
        </p:txBody>
      </p:sp>
      <p:pic>
        <p:nvPicPr>
          <p:cNvPr id="192" name="Google Shape;192;p29"/>
          <p:cNvPicPr preferRelativeResize="0"/>
          <p:nvPr/>
        </p:nvPicPr>
        <p:blipFill rotWithShape="1">
          <a:blip r:embed="rId7">
            <a:alphaModFix/>
          </a:blip>
          <a:srcRect b="21623" l="0" r="0" t="0"/>
          <a:stretch/>
        </p:blipFill>
        <p:spPr>
          <a:xfrm>
            <a:off x="128025" y="2855400"/>
            <a:ext cx="3516175" cy="2227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9"/>
          <p:cNvPicPr preferRelativeResize="0"/>
          <p:nvPr/>
        </p:nvPicPr>
        <p:blipFill rotWithShape="1">
          <a:blip r:embed="rId8">
            <a:alphaModFix/>
          </a:blip>
          <a:srcRect b="15069" l="2884" r="3157" t="9584"/>
          <a:stretch/>
        </p:blipFill>
        <p:spPr>
          <a:xfrm>
            <a:off x="3729725" y="2571750"/>
            <a:ext cx="2961576" cy="95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9"/>
          <p:cNvPicPr preferRelativeResize="0"/>
          <p:nvPr/>
        </p:nvPicPr>
        <p:blipFill rotWithShape="1">
          <a:blip r:embed="rId9">
            <a:alphaModFix/>
          </a:blip>
          <a:srcRect b="46367" l="0" r="4589" t="5166"/>
          <a:stretch/>
        </p:blipFill>
        <p:spPr>
          <a:xfrm>
            <a:off x="3644200" y="4123450"/>
            <a:ext cx="3047101" cy="9590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5" name="Google Shape;195;p29"/>
          <p:cNvCxnSpPr/>
          <p:nvPr/>
        </p:nvCxnSpPr>
        <p:spPr>
          <a:xfrm>
            <a:off x="3729713" y="4676125"/>
            <a:ext cx="28641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6" name="Google Shape;196;p29"/>
          <p:cNvCxnSpPr/>
          <p:nvPr/>
        </p:nvCxnSpPr>
        <p:spPr>
          <a:xfrm>
            <a:off x="3729713" y="4986975"/>
            <a:ext cx="28641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7" name="Google Shape;197;p29"/>
          <p:cNvCxnSpPr/>
          <p:nvPr/>
        </p:nvCxnSpPr>
        <p:spPr>
          <a:xfrm>
            <a:off x="-175" y="1104438"/>
            <a:ext cx="4558500" cy="0"/>
          </a:xfrm>
          <a:prstGeom prst="straightConnector1">
            <a:avLst/>
          </a:prstGeom>
          <a:noFill/>
          <a:ln cap="flat" cmpd="sng" w="38100">
            <a:solidFill>
              <a:srgbClr val="00B0B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0"/>
          <p:cNvSpPr txBox="1"/>
          <p:nvPr>
            <p:ph type="title"/>
          </p:nvPr>
        </p:nvSpPr>
        <p:spPr>
          <a:xfrm>
            <a:off x="-73125" y="0"/>
            <a:ext cx="7960500" cy="87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>
                <a:solidFill>
                  <a:srgbClr val="00B0B0"/>
                </a:solidFill>
                <a:highlight>
                  <a:schemeClr val="lt1"/>
                </a:highlight>
                <a:latin typeface="Poppins"/>
                <a:ea typeface="Poppins"/>
                <a:cs typeface="Poppins"/>
                <a:sym typeface="Poppins"/>
              </a:rPr>
              <a:t>Why Wikipedia ?</a:t>
            </a:r>
            <a:endParaRPr b="1" sz="5000">
              <a:solidFill>
                <a:srgbClr val="00B0B0"/>
              </a:solidFill>
              <a:highlight>
                <a:schemeClr val="lt1"/>
              </a:highlight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3" name="Google Shape;203;p30"/>
          <p:cNvSpPr txBox="1"/>
          <p:nvPr/>
        </p:nvSpPr>
        <p:spPr>
          <a:xfrm>
            <a:off x="377850" y="999450"/>
            <a:ext cx="6481200" cy="27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Raleway"/>
              <a:buChar char="●"/>
            </a:pPr>
            <a:r>
              <a:rPr lang="en" sz="2600">
                <a:solidFill>
                  <a:schemeClr val="accent1"/>
                </a:solidFill>
                <a:highlight>
                  <a:srgbClr val="666666"/>
                </a:highlight>
                <a:latin typeface="Raleway"/>
                <a:ea typeface="Raleway"/>
                <a:cs typeface="Raleway"/>
                <a:sym typeface="Raleway"/>
              </a:rPr>
              <a:t>Hub of most simplified articles</a:t>
            </a:r>
            <a:endParaRPr sz="2600">
              <a:solidFill>
                <a:schemeClr val="accent1"/>
              </a:solidFill>
              <a:highlight>
                <a:srgbClr val="666666"/>
              </a:highlight>
              <a:latin typeface="Raleway"/>
              <a:ea typeface="Raleway"/>
              <a:cs typeface="Raleway"/>
              <a:sym typeface="Raleway"/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Raleway"/>
              <a:buChar char="●"/>
            </a:pPr>
            <a:r>
              <a:rPr lang="en" sz="2600">
                <a:solidFill>
                  <a:schemeClr val="accent1"/>
                </a:solidFill>
                <a:highlight>
                  <a:srgbClr val="666666"/>
                </a:highlight>
                <a:latin typeface="Raleway"/>
                <a:ea typeface="Raleway"/>
                <a:cs typeface="Raleway"/>
                <a:sym typeface="Raleway"/>
              </a:rPr>
              <a:t>Can be easily located on web</a:t>
            </a:r>
            <a:endParaRPr sz="2600">
              <a:solidFill>
                <a:schemeClr val="accent1"/>
              </a:solidFill>
              <a:highlight>
                <a:srgbClr val="666666"/>
              </a:highlight>
              <a:latin typeface="Raleway"/>
              <a:ea typeface="Raleway"/>
              <a:cs typeface="Raleway"/>
              <a:sym typeface="Raleway"/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Raleway"/>
              <a:buChar char="●"/>
            </a:pPr>
            <a:r>
              <a:rPr lang="en" sz="2600">
                <a:solidFill>
                  <a:schemeClr val="accent1"/>
                </a:solidFill>
                <a:highlight>
                  <a:srgbClr val="666666"/>
                </a:highlight>
                <a:latin typeface="Raleway"/>
                <a:ea typeface="Raleway"/>
                <a:cs typeface="Raleway"/>
                <a:sym typeface="Raleway"/>
              </a:rPr>
              <a:t>Large audience for CERN</a:t>
            </a:r>
            <a:endParaRPr sz="2600">
              <a:solidFill>
                <a:schemeClr val="accent1"/>
              </a:solidFill>
              <a:highlight>
                <a:srgbClr val="666666"/>
              </a:highlight>
              <a:latin typeface="Raleway"/>
              <a:ea typeface="Raleway"/>
              <a:cs typeface="Raleway"/>
              <a:sym typeface="Raleway"/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Raleway"/>
              <a:buChar char="●"/>
            </a:pPr>
            <a:r>
              <a:rPr lang="en" sz="2600">
                <a:solidFill>
                  <a:schemeClr val="accent1"/>
                </a:solidFill>
                <a:highlight>
                  <a:srgbClr val="666666"/>
                </a:highlight>
                <a:latin typeface="Raleway"/>
                <a:ea typeface="Raleway"/>
                <a:cs typeface="Raleway"/>
                <a:sym typeface="Raleway"/>
              </a:rPr>
              <a:t>Easy Editing </a:t>
            </a:r>
            <a:endParaRPr sz="2600">
              <a:solidFill>
                <a:schemeClr val="accent1"/>
              </a:solidFill>
              <a:highlight>
                <a:srgbClr val="666666"/>
              </a:highlight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00B0B0"/>
                </a:solidFill>
                <a:highlight>
                  <a:schemeClr val="lt1"/>
                </a:highlight>
                <a:latin typeface="Raleway"/>
                <a:ea typeface="Raleway"/>
                <a:cs typeface="Raleway"/>
                <a:sym typeface="Raleway"/>
              </a:rPr>
              <a:t>Beware of over 1000 administrators</a:t>
            </a:r>
            <a:endParaRPr sz="2600">
              <a:solidFill>
                <a:srgbClr val="00B0B0"/>
              </a:solidFill>
              <a:highlight>
                <a:schemeClr val="lt1"/>
              </a:highlight>
              <a:latin typeface="Raleway"/>
              <a:ea typeface="Raleway"/>
              <a:cs typeface="Raleway"/>
              <a:sym typeface="Raleway"/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Raleway"/>
              <a:buChar char="●"/>
            </a:pPr>
            <a:r>
              <a:rPr lang="en" sz="2600">
                <a:solidFill>
                  <a:schemeClr val="accent1"/>
                </a:solidFill>
                <a:highlight>
                  <a:srgbClr val="666666"/>
                </a:highlight>
                <a:latin typeface="Raleway"/>
                <a:ea typeface="Raleway"/>
                <a:cs typeface="Raleway"/>
                <a:sym typeface="Raleway"/>
              </a:rPr>
              <a:t>Reviewed content</a:t>
            </a:r>
            <a:endParaRPr sz="2600">
              <a:solidFill>
                <a:schemeClr val="accent1"/>
              </a:solidFill>
              <a:highlight>
                <a:srgbClr val="666666"/>
              </a:highlight>
              <a:latin typeface="Raleway"/>
              <a:ea typeface="Raleway"/>
              <a:cs typeface="Raleway"/>
              <a:sym typeface="Raleway"/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Raleway"/>
              <a:buChar char="●"/>
            </a:pPr>
            <a:r>
              <a:rPr lang="en" sz="2600">
                <a:solidFill>
                  <a:schemeClr val="accent1"/>
                </a:solidFill>
                <a:highlight>
                  <a:srgbClr val="666666"/>
                </a:highlight>
                <a:latin typeface="Raleway"/>
                <a:ea typeface="Raleway"/>
                <a:cs typeface="Raleway"/>
                <a:sym typeface="Raleway"/>
              </a:rPr>
              <a:t>Inline citations and references</a:t>
            </a:r>
            <a:endParaRPr sz="2600">
              <a:solidFill>
                <a:schemeClr val="accent1"/>
              </a:solidFill>
              <a:highlight>
                <a:srgbClr val="666666"/>
              </a:highlight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00B0B0"/>
                </a:solidFill>
                <a:highlight>
                  <a:schemeClr val="lt1"/>
                </a:highlight>
                <a:latin typeface="Raleway"/>
                <a:ea typeface="Raleway"/>
                <a:cs typeface="Raleway"/>
                <a:sym typeface="Raleway"/>
              </a:rPr>
              <a:t>Or always gives  heads-up otherwis </a:t>
            </a:r>
            <a:endParaRPr sz="2600">
              <a:solidFill>
                <a:srgbClr val="00B0B0"/>
              </a:solidFill>
              <a:highlight>
                <a:schemeClr val="lt1"/>
              </a:highlight>
              <a:latin typeface="Raleway"/>
              <a:ea typeface="Raleway"/>
              <a:cs typeface="Raleway"/>
              <a:sym typeface="Raleway"/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Raleway"/>
              <a:buChar char="●"/>
            </a:pPr>
            <a:r>
              <a:rPr lang="en" sz="2600">
                <a:solidFill>
                  <a:schemeClr val="accent1"/>
                </a:solidFill>
                <a:highlight>
                  <a:srgbClr val="666666"/>
                </a:highlight>
                <a:latin typeface="Raleway"/>
                <a:ea typeface="Raleway"/>
                <a:cs typeface="Raleway"/>
                <a:sym typeface="Raleway"/>
              </a:rPr>
              <a:t>Structured and Comprehensive</a:t>
            </a:r>
            <a:endParaRPr sz="2600">
              <a:solidFill>
                <a:schemeClr val="accent1"/>
              </a:solidFill>
              <a:highlight>
                <a:srgbClr val="666666"/>
              </a:highlight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04" name="Google Shape;204;p30"/>
          <p:cNvSpPr/>
          <p:nvPr/>
        </p:nvSpPr>
        <p:spPr>
          <a:xfrm>
            <a:off x="60950" y="1023825"/>
            <a:ext cx="5789400" cy="3815100"/>
          </a:xfrm>
          <a:prstGeom prst="rect">
            <a:avLst/>
          </a:prstGeom>
          <a:solidFill>
            <a:srgbClr val="666666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8735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Font typeface="Raleway"/>
              <a:buChar char="●"/>
            </a:pPr>
            <a:r>
              <a:rPr lang="en" sz="2500">
                <a:solidFill>
                  <a:schemeClr val="accent1"/>
                </a:solidFill>
                <a:highlight>
                  <a:srgbClr val="666666"/>
                </a:highlight>
                <a:latin typeface="Raleway"/>
                <a:ea typeface="Raleway"/>
                <a:cs typeface="Raleway"/>
                <a:sym typeface="Raleway"/>
              </a:rPr>
              <a:t>Hub of most simplified articles</a:t>
            </a:r>
            <a:endParaRPr sz="2500">
              <a:solidFill>
                <a:schemeClr val="accent1"/>
              </a:solidFill>
              <a:highlight>
                <a:srgbClr val="666666"/>
              </a:highlight>
              <a:latin typeface="Raleway"/>
              <a:ea typeface="Raleway"/>
              <a:cs typeface="Raleway"/>
              <a:sym typeface="Raleway"/>
            </a:endParaRPr>
          </a:p>
          <a:p>
            <a:pPr indent="-38735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Font typeface="Raleway"/>
              <a:buChar char="●"/>
            </a:pPr>
            <a:r>
              <a:rPr lang="en" sz="2500">
                <a:solidFill>
                  <a:schemeClr val="accent1"/>
                </a:solidFill>
                <a:highlight>
                  <a:srgbClr val="666666"/>
                </a:highlight>
                <a:latin typeface="Raleway"/>
                <a:ea typeface="Raleway"/>
                <a:cs typeface="Raleway"/>
                <a:sym typeface="Raleway"/>
              </a:rPr>
              <a:t>Can be easily located on web</a:t>
            </a:r>
            <a:endParaRPr sz="2500">
              <a:solidFill>
                <a:schemeClr val="accent1"/>
              </a:solidFill>
              <a:highlight>
                <a:srgbClr val="666666"/>
              </a:highlight>
              <a:latin typeface="Raleway"/>
              <a:ea typeface="Raleway"/>
              <a:cs typeface="Raleway"/>
              <a:sym typeface="Raleway"/>
            </a:endParaRPr>
          </a:p>
          <a:p>
            <a:pPr indent="-38735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Font typeface="Raleway"/>
              <a:buChar char="●"/>
            </a:pPr>
            <a:r>
              <a:rPr lang="en" sz="2500">
                <a:solidFill>
                  <a:schemeClr val="accent1"/>
                </a:solidFill>
                <a:highlight>
                  <a:srgbClr val="666666"/>
                </a:highlight>
                <a:latin typeface="Raleway"/>
                <a:ea typeface="Raleway"/>
                <a:cs typeface="Raleway"/>
                <a:sym typeface="Raleway"/>
              </a:rPr>
              <a:t>Large audience for CERN</a:t>
            </a:r>
            <a:endParaRPr sz="2500">
              <a:solidFill>
                <a:schemeClr val="accent1"/>
              </a:solidFill>
              <a:highlight>
                <a:srgbClr val="666666"/>
              </a:highlight>
              <a:latin typeface="Raleway"/>
              <a:ea typeface="Raleway"/>
              <a:cs typeface="Raleway"/>
              <a:sym typeface="Raleway"/>
            </a:endParaRPr>
          </a:p>
          <a:p>
            <a:pPr indent="-38735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Font typeface="Raleway"/>
              <a:buChar char="●"/>
            </a:pPr>
            <a:r>
              <a:rPr lang="en" sz="2500">
                <a:solidFill>
                  <a:schemeClr val="accent1"/>
                </a:solidFill>
                <a:highlight>
                  <a:srgbClr val="666666"/>
                </a:highlight>
                <a:latin typeface="Raleway"/>
                <a:ea typeface="Raleway"/>
                <a:cs typeface="Raleway"/>
                <a:sym typeface="Raleway"/>
              </a:rPr>
              <a:t>Easy Editing </a:t>
            </a:r>
            <a:endParaRPr sz="2500">
              <a:solidFill>
                <a:schemeClr val="accent1"/>
              </a:solidFill>
              <a:highlight>
                <a:srgbClr val="666666"/>
              </a:highlight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500">
                <a:solidFill>
                  <a:srgbClr val="00B0B0"/>
                </a:solidFill>
                <a:highlight>
                  <a:schemeClr val="accent1"/>
                </a:highlight>
                <a:latin typeface="Raleway"/>
                <a:ea typeface="Raleway"/>
                <a:cs typeface="Raleway"/>
                <a:sym typeface="Raleway"/>
              </a:rPr>
              <a:t>Beware of over 1000 administrators</a:t>
            </a:r>
            <a:endParaRPr sz="2500">
              <a:solidFill>
                <a:srgbClr val="00B0B0"/>
              </a:solidFill>
              <a:highlight>
                <a:schemeClr val="accent1"/>
              </a:highlight>
              <a:latin typeface="Raleway"/>
              <a:ea typeface="Raleway"/>
              <a:cs typeface="Raleway"/>
              <a:sym typeface="Raleway"/>
            </a:endParaRPr>
          </a:p>
          <a:p>
            <a:pPr indent="-38735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Font typeface="Raleway"/>
              <a:buChar char="●"/>
            </a:pPr>
            <a:r>
              <a:rPr lang="en" sz="2500">
                <a:solidFill>
                  <a:schemeClr val="accent1"/>
                </a:solidFill>
                <a:highlight>
                  <a:srgbClr val="666666"/>
                </a:highlight>
                <a:latin typeface="Raleway"/>
                <a:ea typeface="Raleway"/>
                <a:cs typeface="Raleway"/>
                <a:sym typeface="Raleway"/>
              </a:rPr>
              <a:t>Reviewed content</a:t>
            </a:r>
            <a:endParaRPr sz="2500">
              <a:solidFill>
                <a:schemeClr val="accent1"/>
              </a:solidFill>
              <a:highlight>
                <a:srgbClr val="666666"/>
              </a:highlight>
              <a:latin typeface="Raleway"/>
              <a:ea typeface="Raleway"/>
              <a:cs typeface="Raleway"/>
              <a:sym typeface="Raleway"/>
            </a:endParaRPr>
          </a:p>
          <a:p>
            <a:pPr indent="-38735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Font typeface="Raleway"/>
              <a:buChar char="●"/>
            </a:pPr>
            <a:r>
              <a:rPr lang="en" sz="2500">
                <a:solidFill>
                  <a:schemeClr val="accent1"/>
                </a:solidFill>
                <a:highlight>
                  <a:srgbClr val="666666"/>
                </a:highlight>
                <a:latin typeface="Raleway"/>
                <a:ea typeface="Raleway"/>
                <a:cs typeface="Raleway"/>
                <a:sym typeface="Raleway"/>
              </a:rPr>
              <a:t>Inline citations and references</a:t>
            </a:r>
            <a:endParaRPr sz="2500">
              <a:solidFill>
                <a:schemeClr val="accent1"/>
              </a:solidFill>
              <a:highlight>
                <a:srgbClr val="666666"/>
              </a:highlight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500">
                <a:solidFill>
                  <a:srgbClr val="00B0B0"/>
                </a:solidFill>
                <a:highlight>
                  <a:schemeClr val="lt1"/>
                </a:highlight>
                <a:latin typeface="Raleway"/>
                <a:ea typeface="Raleway"/>
                <a:cs typeface="Raleway"/>
                <a:sym typeface="Raleway"/>
              </a:rPr>
              <a:t>Or always gives  heads-up otherwise </a:t>
            </a:r>
            <a:endParaRPr sz="2500">
              <a:solidFill>
                <a:srgbClr val="00B0B0"/>
              </a:solidFill>
              <a:highlight>
                <a:schemeClr val="lt1"/>
              </a:highlight>
              <a:latin typeface="Raleway"/>
              <a:ea typeface="Raleway"/>
              <a:cs typeface="Raleway"/>
              <a:sym typeface="Raleway"/>
            </a:endParaRPr>
          </a:p>
          <a:p>
            <a:pPr indent="-38735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Font typeface="Raleway"/>
              <a:buChar char="●"/>
            </a:pPr>
            <a:r>
              <a:rPr lang="en" sz="2500">
                <a:solidFill>
                  <a:schemeClr val="accent1"/>
                </a:solidFill>
                <a:highlight>
                  <a:srgbClr val="666666"/>
                </a:highlight>
                <a:latin typeface="Raleway"/>
                <a:ea typeface="Raleway"/>
                <a:cs typeface="Raleway"/>
                <a:sym typeface="Raleway"/>
              </a:rPr>
              <a:t>Structured and Comprehensive</a:t>
            </a:r>
            <a:endParaRPr sz="1300"/>
          </a:p>
        </p:txBody>
      </p:sp>
      <p:pic>
        <p:nvPicPr>
          <p:cNvPr id="205" name="Google Shape;20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625" y="1100288"/>
            <a:ext cx="417450" cy="380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625" y="1509687"/>
            <a:ext cx="417450" cy="380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625" y="3159175"/>
            <a:ext cx="417450" cy="380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625" y="3581525"/>
            <a:ext cx="417450" cy="380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625" y="4400200"/>
            <a:ext cx="417450" cy="380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625" y="2340900"/>
            <a:ext cx="417450" cy="380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625" y="1918163"/>
            <a:ext cx="417450" cy="380923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30"/>
          <p:cNvSpPr txBox="1"/>
          <p:nvPr/>
        </p:nvSpPr>
        <p:spPr>
          <a:xfrm>
            <a:off x="6764550" y="583025"/>
            <a:ext cx="2303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arXiv:1702.05379</a:t>
            </a:r>
            <a:r>
              <a:rPr lang="en" sz="1700">
                <a:solidFill>
                  <a:schemeClr val="lt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 </a:t>
            </a:r>
            <a:r>
              <a:rPr lang="en">
                <a:solidFill>
                  <a:schemeClr val="lt1"/>
                </a:solidFill>
              </a:rPr>
              <a:t>2017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13" name="Google Shape;213;p30"/>
          <p:cNvSpPr/>
          <p:nvPr/>
        </p:nvSpPr>
        <p:spPr>
          <a:xfrm>
            <a:off x="5960125" y="1060050"/>
            <a:ext cx="1462500" cy="4614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lt1"/>
                </a:solidFill>
              </a:rPr>
              <a:t>Motivation</a:t>
            </a:r>
            <a:endParaRPr b="1" sz="1900">
              <a:solidFill>
                <a:schemeClr val="lt1"/>
              </a:solidFill>
            </a:endParaRPr>
          </a:p>
        </p:txBody>
      </p:sp>
      <p:sp>
        <p:nvSpPr>
          <p:cNvPr id="214" name="Google Shape;214;p30"/>
          <p:cNvSpPr txBox="1"/>
          <p:nvPr/>
        </p:nvSpPr>
        <p:spPr>
          <a:xfrm>
            <a:off x="6082000" y="1481200"/>
            <a:ext cx="32058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5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Work/school project</a:t>
            </a:r>
            <a:r>
              <a:rPr lang="en" sz="165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, Personal decision, </a:t>
            </a:r>
            <a:r>
              <a:rPr b="1" lang="en" sz="165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Current event,</a:t>
            </a:r>
            <a:r>
              <a:rPr lang="en" sz="165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 Media, </a:t>
            </a:r>
            <a:r>
              <a:rPr b="1" lang="en" sz="165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Conversation</a:t>
            </a:r>
            <a:r>
              <a:rPr lang="en" sz="165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, Bored/random, </a:t>
            </a:r>
            <a:r>
              <a:rPr b="1" lang="en" sz="165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Intrinsic learning</a:t>
            </a:r>
            <a:endParaRPr b="1" sz="1650">
              <a:solidFill>
                <a:schemeClr val="dk1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215" name="Google Shape;215;p30"/>
          <p:cNvSpPr/>
          <p:nvPr/>
        </p:nvSpPr>
        <p:spPr>
          <a:xfrm>
            <a:off x="5960125" y="2730125"/>
            <a:ext cx="1682100" cy="4614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lt1"/>
                </a:solidFill>
              </a:rPr>
              <a:t>Information</a:t>
            </a:r>
            <a:endParaRPr b="1" sz="1900">
              <a:solidFill>
                <a:schemeClr val="lt1"/>
              </a:solidFill>
            </a:endParaRPr>
          </a:p>
        </p:txBody>
      </p:sp>
      <p:sp>
        <p:nvSpPr>
          <p:cNvPr id="216" name="Google Shape;216;p30"/>
          <p:cNvSpPr/>
          <p:nvPr/>
        </p:nvSpPr>
        <p:spPr>
          <a:xfrm>
            <a:off x="5960125" y="3912600"/>
            <a:ext cx="2352300" cy="4614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lt1"/>
                </a:solidFill>
              </a:rPr>
              <a:t>Prior knowledge</a:t>
            </a:r>
            <a:endParaRPr b="1" sz="1900">
              <a:solidFill>
                <a:schemeClr val="lt1"/>
              </a:solidFill>
            </a:endParaRPr>
          </a:p>
        </p:txBody>
      </p:sp>
      <p:sp>
        <p:nvSpPr>
          <p:cNvPr id="217" name="Google Shape;217;p30"/>
          <p:cNvSpPr txBox="1"/>
          <p:nvPr/>
        </p:nvSpPr>
        <p:spPr>
          <a:xfrm>
            <a:off x="6082000" y="2989300"/>
            <a:ext cx="2986200" cy="9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50">
                <a:latin typeface="Old Standard TT"/>
                <a:ea typeface="Old Standard TT"/>
                <a:cs typeface="Old Standard TT"/>
                <a:sym typeface="Old Standard TT"/>
              </a:rPr>
              <a:t>Quick fact look-up, Overview, In-depth.</a:t>
            </a:r>
            <a:endParaRPr sz="1650"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218" name="Google Shape;218;p30"/>
          <p:cNvSpPr txBox="1"/>
          <p:nvPr/>
        </p:nvSpPr>
        <p:spPr>
          <a:xfrm>
            <a:off x="5691975" y="182825"/>
            <a:ext cx="32058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lt1"/>
                </a:solidFill>
                <a:highlight>
                  <a:srgbClr val="00695C"/>
                </a:highlight>
              </a:rPr>
              <a:t>Why We Read Wikipedia</a:t>
            </a:r>
            <a:endParaRPr sz="2100">
              <a:solidFill>
                <a:schemeClr val="lt1"/>
              </a:solidFill>
              <a:highlight>
                <a:srgbClr val="00695C"/>
              </a:highlight>
            </a:endParaRPr>
          </a:p>
        </p:txBody>
      </p:sp>
      <p:sp>
        <p:nvSpPr>
          <p:cNvPr id="219" name="Google Shape;219;p30"/>
          <p:cNvSpPr txBox="1"/>
          <p:nvPr/>
        </p:nvSpPr>
        <p:spPr>
          <a:xfrm>
            <a:off x="6082000" y="4400200"/>
            <a:ext cx="2559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Old Standard TT"/>
                <a:ea typeface="Old Standard TT"/>
                <a:cs typeface="Old Standard TT"/>
                <a:sym typeface="Old Standard TT"/>
              </a:rPr>
              <a:t>Familiar, Unfamiliar</a:t>
            </a:r>
            <a:endParaRPr sz="1600"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1"/>
          <p:cNvSpPr txBox="1"/>
          <p:nvPr>
            <p:ph idx="2" type="body"/>
          </p:nvPr>
        </p:nvSpPr>
        <p:spPr>
          <a:xfrm>
            <a:off x="2242675" y="788000"/>
            <a:ext cx="2329200" cy="57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900">
                <a:latin typeface="Poppins"/>
                <a:ea typeface="Poppins"/>
                <a:cs typeface="Poppins"/>
                <a:sym typeface="Poppins"/>
              </a:rPr>
              <a:t>Find a Topic</a:t>
            </a:r>
            <a:endParaRPr sz="19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25" name="Google Shape;225;p31"/>
          <p:cNvSpPr txBox="1"/>
          <p:nvPr/>
        </p:nvSpPr>
        <p:spPr>
          <a:xfrm rot="-5400000">
            <a:off x="-360750" y="2276038"/>
            <a:ext cx="10755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6" name="Google Shape;226;p31"/>
          <p:cNvSpPr txBox="1"/>
          <p:nvPr/>
        </p:nvSpPr>
        <p:spPr>
          <a:xfrm>
            <a:off x="123300" y="97500"/>
            <a:ext cx="44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31"/>
          <p:cNvSpPr txBox="1"/>
          <p:nvPr/>
        </p:nvSpPr>
        <p:spPr>
          <a:xfrm>
            <a:off x="123300" y="97500"/>
            <a:ext cx="7348200" cy="8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dk1"/>
                </a:solidFill>
              </a:rPr>
              <a:t>Writing a CERN-related Wikipedia article</a:t>
            </a:r>
            <a:endParaRPr b="1" sz="2200">
              <a:solidFill>
                <a:schemeClr val="dk1"/>
              </a:solidFill>
            </a:endParaRPr>
          </a:p>
        </p:txBody>
      </p:sp>
      <p:cxnSp>
        <p:nvCxnSpPr>
          <p:cNvPr id="228" name="Google Shape;228;p31"/>
          <p:cNvCxnSpPr/>
          <p:nvPr/>
        </p:nvCxnSpPr>
        <p:spPr>
          <a:xfrm flipH="1" rot="10800000">
            <a:off x="123300" y="633850"/>
            <a:ext cx="6726600" cy="600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9" name="Google Shape;229;p31"/>
          <p:cNvSpPr/>
          <p:nvPr/>
        </p:nvSpPr>
        <p:spPr>
          <a:xfrm>
            <a:off x="2632700" y="1377300"/>
            <a:ext cx="3315300" cy="3035100"/>
          </a:xfrm>
          <a:prstGeom prst="ellipse">
            <a:avLst/>
          </a:prstGeom>
          <a:solidFill>
            <a:srgbClr val="00B0B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30" name="Google Shape;230;p31"/>
          <p:cNvSpPr txBox="1"/>
          <p:nvPr/>
        </p:nvSpPr>
        <p:spPr>
          <a:xfrm>
            <a:off x="4521900" y="774075"/>
            <a:ext cx="2596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Find Verified Sources of Information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231" name="Google Shape;231;p31"/>
          <p:cNvSpPr/>
          <p:nvPr/>
        </p:nvSpPr>
        <p:spPr>
          <a:xfrm>
            <a:off x="6983950" y="585050"/>
            <a:ext cx="2059800" cy="12432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B0B0"/>
                </a:solidFill>
              </a:rPr>
              <a:t>CERN-CDS</a:t>
            </a:r>
            <a:endParaRPr b="1">
              <a:solidFill>
                <a:srgbClr val="00B0B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B0B0"/>
                </a:solidFill>
              </a:rPr>
              <a:t>CERN-Courier</a:t>
            </a:r>
            <a:endParaRPr b="1">
              <a:solidFill>
                <a:srgbClr val="00B0B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B0B0"/>
                </a:solidFill>
              </a:rPr>
              <a:t>CERN-News</a:t>
            </a:r>
            <a:endParaRPr b="1">
              <a:solidFill>
                <a:srgbClr val="00B0B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B0B0"/>
                </a:solidFill>
              </a:rPr>
              <a:t>INSPIRE-NET</a:t>
            </a:r>
            <a:endParaRPr b="1">
              <a:solidFill>
                <a:srgbClr val="00B0B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B0B0"/>
                </a:solidFill>
              </a:rPr>
              <a:t>Symmetry-</a:t>
            </a:r>
            <a:r>
              <a:rPr b="1" lang="en">
                <a:solidFill>
                  <a:srgbClr val="00B0B0"/>
                </a:solidFill>
              </a:rPr>
              <a:t>Magazine</a:t>
            </a:r>
            <a:endParaRPr b="1">
              <a:solidFill>
                <a:srgbClr val="00B0B0"/>
              </a:solidFill>
            </a:endParaRPr>
          </a:p>
        </p:txBody>
      </p:sp>
      <p:cxnSp>
        <p:nvCxnSpPr>
          <p:cNvPr id="232" name="Google Shape;232;p31"/>
          <p:cNvCxnSpPr/>
          <p:nvPr/>
        </p:nvCxnSpPr>
        <p:spPr>
          <a:xfrm flipH="1" rot="10800000">
            <a:off x="3875900" y="1091450"/>
            <a:ext cx="646200" cy="17700"/>
          </a:xfrm>
          <a:prstGeom prst="straightConnector1">
            <a:avLst/>
          </a:prstGeom>
          <a:noFill/>
          <a:ln cap="flat" cmpd="sng" w="28575">
            <a:solidFill>
              <a:srgbClr val="00B0B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233" name="Google Shape;233;p31"/>
          <p:cNvPicPr preferRelativeResize="0"/>
          <p:nvPr/>
        </p:nvPicPr>
        <p:blipFill rotWithShape="1">
          <a:blip r:embed="rId3">
            <a:alphaModFix/>
          </a:blip>
          <a:srcRect b="5169" l="0" r="0" t="-5170"/>
          <a:stretch/>
        </p:blipFill>
        <p:spPr>
          <a:xfrm>
            <a:off x="2905400" y="1563225"/>
            <a:ext cx="2766774" cy="259555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31"/>
          <p:cNvSpPr txBox="1"/>
          <p:nvPr/>
        </p:nvSpPr>
        <p:spPr>
          <a:xfrm>
            <a:off x="5862625" y="1828250"/>
            <a:ext cx="3281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Binge-Read the Information</a:t>
            </a:r>
            <a:endParaRPr sz="1800">
              <a:solidFill>
                <a:schemeClr val="dk1"/>
              </a:solidFill>
            </a:endParaRPr>
          </a:p>
        </p:txBody>
      </p:sp>
      <p:cxnSp>
        <p:nvCxnSpPr>
          <p:cNvPr id="235" name="Google Shape;235;p31"/>
          <p:cNvCxnSpPr>
            <a:stCxn id="230" idx="2"/>
          </p:cNvCxnSpPr>
          <p:nvPr/>
        </p:nvCxnSpPr>
        <p:spPr>
          <a:xfrm>
            <a:off x="5820000" y="1512975"/>
            <a:ext cx="432600" cy="333300"/>
          </a:xfrm>
          <a:prstGeom prst="straightConnector1">
            <a:avLst/>
          </a:prstGeom>
          <a:noFill/>
          <a:ln cap="flat" cmpd="sng" w="28575">
            <a:solidFill>
              <a:srgbClr val="00B0B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6" name="Google Shape;236;p31"/>
          <p:cNvSpPr/>
          <p:nvPr/>
        </p:nvSpPr>
        <p:spPr>
          <a:xfrm>
            <a:off x="6606100" y="2273250"/>
            <a:ext cx="2538000" cy="12981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B0B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B0B0"/>
                </a:solidFill>
              </a:rPr>
              <a:t>Project-Proposals</a:t>
            </a:r>
            <a:endParaRPr b="1">
              <a:solidFill>
                <a:srgbClr val="00B0B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B0B0"/>
                </a:solidFill>
              </a:rPr>
              <a:t>Technical-Design-Reports</a:t>
            </a:r>
            <a:endParaRPr b="1">
              <a:solidFill>
                <a:srgbClr val="00B0B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B0B0"/>
                </a:solidFill>
              </a:rPr>
              <a:t>Thesis</a:t>
            </a:r>
            <a:endParaRPr b="1">
              <a:solidFill>
                <a:srgbClr val="00B0B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B0B0"/>
                </a:solidFill>
              </a:rPr>
              <a:t>Publications</a:t>
            </a:r>
            <a:endParaRPr b="1">
              <a:solidFill>
                <a:srgbClr val="00B0B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B0B0"/>
                </a:solidFill>
              </a:rPr>
              <a:t>Sci-Comm Articles</a:t>
            </a:r>
            <a:endParaRPr b="1">
              <a:solidFill>
                <a:srgbClr val="00B0B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B0B0"/>
              </a:solidFill>
            </a:endParaRPr>
          </a:p>
        </p:txBody>
      </p:sp>
      <p:cxnSp>
        <p:nvCxnSpPr>
          <p:cNvPr id="237" name="Google Shape;237;p31"/>
          <p:cNvCxnSpPr/>
          <p:nvPr/>
        </p:nvCxnSpPr>
        <p:spPr>
          <a:xfrm flipH="1">
            <a:off x="6338050" y="2364550"/>
            <a:ext cx="24300" cy="1158000"/>
          </a:xfrm>
          <a:prstGeom prst="straightConnector1">
            <a:avLst/>
          </a:prstGeom>
          <a:noFill/>
          <a:ln cap="flat" cmpd="sng" w="28575">
            <a:solidFill>
              <a:srgbClr val="00B0B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8" name="Google Shape;238;p31"/>
          <p:cNvSpPr txBox="1"/>
          <p:nvPr/>
        </p:nvSpPr>
        <p:spPr>
          <a:xfrm>
            <a:off x="5628325" y="3577275"/>
            <a:ext cx="1916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Read Even M</a:t>
            </a:r>
            <a:r>
              <a:rPr lang="en" sz="1600">
                <a:solidFill>
                  <a:schemeClr val="dk1"/>
                </a:solidFill>
              </a:rPr>
              <a:t>ore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239" name="Google Shape;239;p31"/>
          <p:cNvSpPr/>
          <p:nvPr/>
        </p:nvSpPr>
        <p:spPr>
          <a:xfrm>
            <a:off x="6983950" y="3961225"/>
            <a:ext cx="2059800" cy="5775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B0B0"/>
                </a:solidFill>
              </a:rPr>
              <a:t>A good writer is a good reader first</a:t>
            </a:r>
            <a:endParaRPr b="1">
              <a:solidFill>
                <a:srgbClr val="00B0B0"/>
              </a:solidFill>
            </a:endParaRPr>
          </a:p>
        </p:txBody>
      </p:sp>
      <p:sp>
        <p:nvSpPr>
          <p:cNvPr id="240" name="Google Shape;240;p31"/>
          <p:cNvSpPr txBox="1"/>
          <p:nvPr/>
        </p:nvSpPr>
        <p:spPr>
          <a:xfrm>
            <a:off x="2632700" y="4600675"/>
            <a:ext cx="425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Create your first draft/edit on Wikipedia</a:t>
            </a:r>
            <a:endParaRPr sz="1800">
              <a:solidFill>
                <a:schemeClr val="dk1"/>
              </a:solidFill>
            </a:endParaRPr>
          </a:p>
        </p:txBody>
      </p:sp>
      <p:cxnSp>
        <p:nvCxnSpPr>
          <p:cNvPr id="241" name="Google Shape;241;p31"/>
          <p:cNvCxnSpPr/>
          <p:nvPr/>
        </p:nvCxnSpPr>
        <p:spPr>
          <a:xfrm flipH="1">
            <a:off x="5557875" y="4034350"/>
            <a:ext cx="560700" cy="645900"/>
          </a:xfrm>
          <a:prstGeom prst="straightConnector1">
            <a:avLst/>
          </a:prstGeom>
          <a:noFill/>
          <a:ln cap="flat" cmpd="sng" w="28575">
            <a:solidFill>
              <a:srgbClr val="00B0B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2" name="Google Shape;242;p31"/>
          <p:cNvSpPr txBox="1"/>
          <p:nvPr/>
        </p:nvSpPr>
        <p:spPr>
          <a:xfrm>
            <a:off x="-60950" y="3336900"/>
            <a:ext cx="3047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Write more, extend content </a:t>
            </a:r>
            <a:endParaRPr sz="1800">
              <a:solidFill>
                <a:schemeClr val="dk1"/>
              </a:solidFill>
            </a:endParaRPr>
          </a:p>
        </p:txBody>
      </p:sp>
      <p:cxnSp>
        <p:nvCxnSpPr>
          <p:cNvPr id="243" name="Google Shape;243;p31"/>
          <p:cNvCxnSpPr/>
          <p:nvPr/>
        </p:nvCxnSpPr>
        <p:spPr>
          <a:xfrm rot="10800000">
            <a:off x="2230350" y="3802725"/>
            <a:ext cx="768000" cy="889800"/>
          </a:xfrm>
          <a:prstGeom prst="straightConnector1">
            <a:avLst/>
          </a:prstGeom>
          <a:noFill/>
          <a:ln cap="flat" cmpd="sng" w="28575">
            <a:solidFill>
              <a:srgbClr val="00B0B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4" name="Google Shape;244;p31"/>
          <p:cNvSpPr txBox="1"/>
          <p:nvPr/>
        </p:nvSpPr>
        <p:spPr>
          <a:xfrm>
            <a:off x="1526675" y="2404275"/>
            <a:ext cx="12309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Review</a:t>
            </a:r>
            <a:endParaRPr sz="1900">
              <a:solidFill>
                <a:schemeClr val="dk1"/>
              </a:solidFill>
            </a:endParaRPr>
          </a:p>
        </p:txBody>
      </p:sp>
      <p:sp>
        <p:nvSpPr>
          <p:cNvPr id="245" name="Google Shape;245;p31"/>
          <p:cNvSpPr txBox="1"/>
          <p:nvPr/>
        </p:nvSpPr>
        <p:spPr>
          <a:xfrm>
            <a:off x="0" y="1486975"/>
            <a:ext cx="4071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    Publish, Improve, Update!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246" name="Google Shape;246;p31"/>
          <p:cNvSpPr/>
          <p:nvPr/>
        </p:nvSpPr>
        <p:spPr>
          <a:xfrm>
            <a:off x="231575" y="3746575"/>
            <a:ext cx="1487100" cy="577500"/>
          </a:xfrm>
          <a:prstGeom prst="roundRect">
            <a:avLst>
              <a:gd fmla="val 16667" name="adj"/>
            </a:avLst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FFFF"/>
                </a:solidFill>
              </a:rPr>
              <a:t>Remember the Wiki-Rules</a:t>
            </a:r>
            <a:endParaRPr b="1">
              <a:solidFill>
                <a:srgbClr val="00FFFF"/>
              </a:solidFill>
            </a:endParaRPr>
          </a:p>
        </p:txBody>
      </p:sp>
      <p:cxnSp>
        <p:nvCxnSpPr>
          <p:cNvPr id="247" name="Google Shape;247;p31"/>
          <p:cNvCxnSpPr>
            <a:endCxn id="244" idx="2"/>
          </p:cNvCxnSpPr>
          <p:nvPr/>
        </p:nvCxnSpPr>
        <p:spPr>
          <a:xfrm rot="10800000">
            <a:off x="2142125" y="2881275"/>
            <a:ext cx="6000" cy="471900"/>
          </a:xfrm>
          <a:prstGeom prst="straightConnector1">
            <a:avLst/>
          </a:prstGeom>
          <a:noFill/>
          <a:ln cap="flat" cmpd="sng" w="28575">
            <a:solidFill>
              <a:srgbClr val="00B0B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8" name="Google Shape;248;p31"/>
          <p:cNvCxnSpPr/>
          <p:nvPr/>
        </p:nvCxnSpPr>
        <p:spPr>
          <a:xfrm flipH="1" rot="10800000">
            <a:off x="2199638" y="1943188"/>
            <a:ext cx="159300" cy="562200"/>
          </a:xfrm>
          <a:prstGeom prst="straightConnector1">
            <a:avLst/>
          </a:prstGeom>
          <a:noFill/>
          <a:ln cap="flat" cmpd="sng" w="28575">
            <a:solidFill>
              <a:srgbClr val="00B0B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9" name="Google Shape;249;p31"/>
          <p:cNvSpPr/>
          <p:nvPr/>
        </p:nvSpPr>
        <p:spPr>
          <a:xfrm>
            <a:off x="158450" y="1974525"/>
            <a:ext cx="1487100" cy="477000"/>
          </a:xfrm>
          <a:prstGeom prst="roundRect">
            <a:avLst>
              <a:gd fmla="val 16667" name="adj"/>
            </a:avLst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FFFF"/>
                </a:solidFill>
                <a:highlight>
                  <a:srgbClr val="666666"/>
                </a:highlight>
              </a:rPr>
              <a:t>This can go on forever...</a:t>
            </a:r>
            <a:endParaRPr b="1">
              <a:solidFill>
                <a:srgbClr val="00FFFF"/>
              </a:solidFill>
              <a:highlight>
                <a:srgbClr val="666666"/>
              </a:highlight>
            </a:endParaRPr>
          </a:p>
        </p:txBody>
      </p:sp>
      <p:sp>
        <p:nvSpPr>
          <p:cNvPr id="250" name="Google Shape;250;p31"/>
          <p:cNvSpPr/>
          <p:nvPr/>
        </p:nvSpPr>
        <p:spPr>
          <a:xfrm>
            <a:off x="0" y="2845250"/>
            <a:ext cx="1916400" cy="577500"/>
          </a:xfrm>
          <a:prstGeom prst="roundRect">
            <a:avLst>
              <a:gd fmla="val 16667" name="adj"/>
            </a:avLst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FFFF"/>
                </a:solidFill>
                <a:highlight>
                  <a:srgbClr val="666666"/>
                </a:highlight>
              </a:rPr>
              <a:t>Check how it fits on Mobile device</a:t>
            </a:r>
            <a:endParaRPr b="1">
              <a:solidFill>
                <a:srgbClr val="00FFFF"/>
              </a:solidFill>
              <a:highlight>
                <a:srgbClr val="666666"/>
              </a:highlight>
            </a:endParaRPr>
          </a:p>
        </p:txBody>
      </p:sp>
      <p:cxnSp>
        <p:nvCxnSpPr>
          <p:cNvPr id="251" name="Google Shape;251;p31"/>
          <p:cNvCxnSpPr/>
          <p:nvPr/>
        </p:nvCxnSpPr>
        <p:spPr>
          <a:xfrm flipH="1" rot="10800000">
            <a:off x="2535175" y="1199700"/>
            <a:ext cx="237600" cy="372600"/>
          </a:xfrm>
          <a:prstGeom prst="straightConnector1">
            <a:avLst/>
          </a:prstGeom>
          <a:noFill/>
          <a:ln cap="flat" cmpd="sng" w="28575">
            <a:solidFill>
              <a:srgbClr val="00B0B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2" name="Google Shape;252;p31"/>
          <p:cNvSpPr txBox="1"/>
          <p:nvPr/>
        </p:nvSpPr>
        <p:spPr>
          <a:xfrm>
            <a:off x="2632700" y="1943200"/>
            <a:ext cx="3510300" cy="20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chemeClr val="dk1"/>
              </a:solidFill>
              <a:highlight>
                <a:srgbClr val="00695C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31"/>
          <p:cNvSpPr/>
          <p:nvPr/>
        </p:nvSpPr>
        <p:spPr>
          <a:xfrm>
            <a:off x="2900825" y="2050550"/>
            <a:ext cx="2766900" cy="1696200"/>
          </a:xfrm>
          <a:prstGeom prst="rect">
            <a:avLst/>
          </a:prstGeom>
          <a:solidFill>
            <a:srgbClr val="00695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  <a:highlight>
                  <a:srgbClr val="00695C"/>
                </a:highlight>
              </a:rPr>
              <a:t>Why Students should contribute?</a:t>
            </a:r>
            <a:endParaRPr b="1" sz="1700">
              <a:solidFill>
                <a:schemeClr val="dk1"/>
              </a:solidFill>
              <a:highlight>
                <a:srgbClr val="00695C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 u="sng">
                <a:solidFill>
                  <a:srgbClr val="00695C"/>
                </a:solidFill>
                <a:highlight>
                  <a:schemeClr val="dk1"/>
                </a:highlight>
              </a:rPr>
              <a:t>Way to learn about any topic in depth.</a:t>
            </a:r>
            <a:endParaRPr b="1" sz="1700" u="sng">
              <a:solidFill>
                <a:srgbClr val="00695C"/>
              </a:solidFill>
              <a:highlight>
                <a:schemeClr val="dk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 u="sng">
                <a:solidFill>
                  <a:srgbClr val="00695C"/>
                </a:solidFill>
                <a:highlight>
                  <a:schemeClr val="dk1"/>
                </a:highlight>
              </a:rPr>
              <a:t>Contribution to science outreach.</a:t>
            </a:r>
            <a:endParaRPr u="sng">
              <a:solidFill>
                <a:srgbClr val="00695C"/>
              </a:solidFill>
              <a:highlight>
                <a:schemeClr val="dk1"/>
              </a:highlight>
            </a:endParaRPr>
          </a:p>
        </p:txBody>
      </p:sp>
      <p:cxnSp>
        <p:nvCxnSpPr>
          <p:cNvPr id="254" name="Google Shape;254;p31"/>
          <p:cNvCxnSpPr/>
          <p:nvPr/>
        </p:nvCxnSpPr>
        <p:spPr>
          <a:xfrm>
            <a:off x="633800" y="1084775"/>
            <a:ext cx="1621200" cy="12300"/>
          </a:xfrm>
          <a:prstGeom prst="straightConnector1">
            <a:avLst/>
          </a:prstGeom>
          <a:noFill/>
          <a:ln cap="flat" cmpd="sng" w="38100">
            <a:solidFill>
              <a:srgbClr val="00B0B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2"/>
          <p:cNvSpPr txBox="1"/>
          <p:nvPr/>
        </p:nvSpPr>
        <p:spPr>
          <a:xfrm>
            <a:off x="5408375" y="1868950"/>
            <a:ext cx="3264600" cy="207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accen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60" name="Google Shape;260;p32"/>
          <p:cNvSpPr txBox="1"/>
          <p:nvPr/>
        </p:nvSpPr>
        <p:spPr>
          <a:xfrm>
            <a:off x="4833875" y="1037775"/>
            <a:ext cx="4217100" cy="6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261" name="Google Shape;261;p32"/>
          <p:cNvSpPr/>
          <p:nvPr/>
        </p:nvSpPr>
        <p:spPr>
          <a:xfrm flipH="1" rot="10800000">
            <a:off x="-274200" y="221650"/>
            <a:ext cx="3144582" cy="2282040"/>
          </a:xfrm>
          <a:prstGeom prst="irregularSeal2">
            <a:avLst/>
          </a:prstGeom>
          <a:solidFill>
            <a:schemeClr val="lt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32"/>
          <p:cNvSpPr/>
          <p:nvPr/>
        </p:nvSpPr>
        <p:spPr>
          <a:xfrm flipH="1" rot="10800000">
            <a:off x="-627687" y="2553610"/>
            <a:ext cx="3851550" cy="2742390"/>
          </a:xfrm>
          <a:prstGeom prst="irregularSeal2">
            <a:avLst/>
          </a:prstGeom>
          <a:solidFill>
            <a:schemeClr val="lt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32"/>
          <p:cNvSpPr/>
          <p:nvPr/>
        </p:nvSpPr>
        <p:spPr>
          <a:xfrm>
            <a:off x="6441625" y="82713"/>
            <a:ext cx="3264624" cy="2470878"/>
          </a:xfrm>
          <a:prstGeom prst="irregularSeal2">
            <a:avLst/>
          </a:prstGeom>
          <a:solidFill>
            <a:schemeClr val="lt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32"/>
          <p:cNvSpPr/>
          <p:nvPr/>
        </p:nvSpPr>
        <p:spPr>
          <a:xfrm rot="10800000">
            <a:off x="6258788" y="2503700"/>
            <a:ext cx="3144582" cy="2282040"/>
          </a:xfrm>
          <a:prstGeom prst="irregularSeal2">
            <a:avLst/>
          </a:prstGeom>
          <a:solidFill>
            <a:schemeClr val="lt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32"/>
          <p:cNvSpPr txBox="1"/>
          <p:nvPr/>
        </p:nvSpPr>
        <p:spPr>
          <a:xfrm>
            <a:off x="134075" y="663875"/>
            <a:ext cx="19989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/>
              <a:t>    </a:t>
            </a:r>
            <a:r>
              <a:rPr b="1" lang="en" sz="2500">
                <a:solidFill>
                  <a:schemeClr val="lt1"/>
                </a:solidFill>
              </a:rPr>
              <a:t>CERN FACILITIES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66" name="Google Shape;266;p32"/>
          <p:cNvSpPr txBox="1"/>
          <p:nvPr/>
        </p:nvSpPr>
        <p:spPr>
          <a:xfrm>
            <a:off x="6386725" y="694750"/>
            <a:ext cx="2888700" cy="12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/>
              <a:t>             </a:t>
            </a:r>
            <a:r>
              <a:rPr b="1" lang="en" sz="2300">
                <a:solidFill>
                  <a:schemeClr val="lt1"/>
                </a:solidFill>
              </a:rPr>
              <a:t>CERN    </a:t>
            </a:r>
            <a:endParaRPr b="1" sz="23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lt1"/>
                </a:solidFill>
              </a:rPr>
              <a:t>      E</a:t>
            </a:r>
            <a:r>
              <a:rPr b="1" lang="en" sz="2300">
                <a:solidFill>
                  <a:schemeClr val="lt1"/>
                </a:solidFill>
              </a:rPr>
              <a:t>XPERIMENTS</a:t>
            </a:r>
            <a:endParaRPr b="1" sz="23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/>
              <a:t>                                       </a:t>
            </a:r>
            <a:endParaRPr b="1" sz="2300"/>
          </a:p>
        </p:txBody>
      </p:sp>
      <p:sp>
        <p:nvSpPr>
          <p:cNvPr id="267" name="Google Shape;267;p32"/>
          <p:cNvSpPr txBox="1"/>
          <p:nvPr/>
        </p:nvSpPr>
        <p:spPr>
          <a:xfrm>
            <a:off x="60950" y="3132425"/>
            <a:ext cx="2938800" cy="130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lt1"/>
                </a:solidFill>
              </a:rPr>
              <a:t>PARTICLE </a:t>
            </a:r>
            <a:endParaRPr b="1" sz="20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lt1"/>
                </a:solidFill>
              </a:rPr>
              <a:t>AND NUCLEAR     PHYSICS</a:t>
            </a:r>
            <a:endParaRPr b="1" sz="2000">
              <a:solidFill>
                <a:schemeClr val="lt1"/>
              </a:solidFill>
            </a:endParaRPr>
          </a:p>
        </p:txBody>
      </p:sp>
      <p:sp>
        <p:nvSpPr>
          <p:cNvPr id="268" name="Google Shape;268;p32"/>
          <p:cNvSpPr txBox="1"/>
          <p:nvPr/>
        </p:nvSpPr>
        <p:spPr>
          <a:xfrm>
            <a:off x="7288650" y="3047100"/>
            <a:ext cx="1762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lt1"/>
                </a:solidFill>
              </a:rPr>
              <a:t>PEOPLE  AT CERN</a:t>
            </a:r>
            <a:endParaRPr b="1" sz="2400">
              <a:solidFill>
                <a:schemeClr val="lt1"/>
              </a:solidFill>
            </a:endParaRPr>
          </a:p>
        </p:txBody>
      </p:sp>
      <p:sp>
        <p:nvSpPr>
          <p:cNvPr id="269" name="Google Shape;269;p32"/>
          <p:cNvSpPr txBox="1"/>
          <p:nvPr/>
        </p:nvSpPr>
        <p:spPr>
          <a:xfrm>
            <a:off x="2011075" y="60950"/>
            <a:ext cx="5826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00B0B0"/>
                </a:solidFill>
                <a:highlight>
                  <a:schemeClr val="lt1"/>
                </a:highlight>
              </a:rPr>
              <a:t>     </a:t>
            </a:r>
            <a:r>
              <a:rPr b="1" lang="en" sz="3000">
                <a:solidFill>
                  <a:srgbClr val="00B0B0"/>
                </a:solidFill>
                <a:highlight>
                  <a:schemeClr val="lt1"/>
                </a:highlight>
              </a:rPr>
              <a:t> </a:t>
            </a:r>
            <a:r>
              <a:rPr b="1" lang="en" sz="2300">
                <a:solidFill>
                  <a:srgbClr val="00B0B0"/>
                </a:solidFill>
                <a:highlight>
                  <a:schemeClr val="lt1"/>
                </a:highlight>
              </a:rPr>
              <a:t>   </a:t>
            </a:r>
            <a:endParaRPr b="1" sz="2300">
              <a:solidFill>
                <a:srgbClr val="00B0B0"/>
              </a:solidFill>
              <a:highlight>
                <a:schemeClr val="lt1"/>
              </a:highlight>
            </a:endParaRPr>
          </a:p>
        </p:txBody>
      </p:sp>
      <p:sp>
        <p:nvSpPr>
          <p:cNvPr id="270" name="Google Shape;270;p32"/>
          <p:cNvSpPr txBox="1"/>
          <p:nvPr/>
        </p:nvSpPr>
        <p:spPr>
          <a:xfrm>
            <a:off x="2474250" y="670350"/>
            <a:ext cx="81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271" name="Google Shape;271;p32"/>
          <p:cNvSpPr txBox="1"/>
          <p:nvPr/>
        </p:nvSpPr>
        <p:spPr>
          <a:xfrm>
            <a:off x="2590225" y="658175"/>
            <a:ext cx="38517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High Luminosity LHC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Intersecting storage rings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Antiproton Decelerator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ELENA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         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72" name="Google Shape;272;p32"/>
          <p:cNvSpPr txBox="1"/>
          <p:nvPr/>
        </p:nvSpPr>
        <p:spPr>
          <a:xfrm>
            <a:off x="4302650" y="1374400"/>
            <a:ext cx="3144600" cy="22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Trap experiment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Cern Axion Solar telescope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AD- experiments (9)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NA64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International Axion Observatory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Scattering and Neutrino Detector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73" name="Google Shape;273;p32"/>
          <p:cNvSpPr txBox="1"/>
          <p:nvPr/>
        </p:nvSpPr>
        <p:spPr>
          <a:xfrm>
            <a:off x="2681450" y="3097625"/>
            <a:ext cx="25836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Fixed-target experiments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Stable Massive particles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Flavour problem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Nuclearites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74" name="Google Shape;274;p32"/>
          <p:cNvSpPr txBox="1"/>
          <p:nvPr/>
        </p:nvSpPr>
        <p:spPr>
          <a:xfrm>
            <a:off x="4572000" y="3875900"/>
            <a:ext cx="24606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Jeffrey Scott Hangst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Stefan Ulmer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75" name="Google Shape;275;p32"/>
          <p:cNvSpPr/>
          <p:nvPr/>
        </p:nvSpPr>
        <p:spPr>
          <a:xfrm>
            <a:off x="2072025" y="207200"/>
            <a:ext cx="4960800" cy="400200"/>
          </a:xfrm>
          <a:prstGeom prst="roundRect">
            <a:avLst>
              <a:gd fmla="val 16667" name="adj"/>
            </a:avLst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300">
                <a:solidFill>
                  <a:srgbClr val="00FFFF"/>
                </a:solidFill>
              </a:rPr>
              <a:t>     </a:t>
            </a:r>
            <a:r>
              <a:rPr b="1" lang="en" sz="3300">
                <a:solidFill>
                  <a:srgbClr val="00695C"/>
                </a:solidFill>
              </a:rPr>
              <a:t>CERN ARTICLES</a:t>
            </a:r>
            <a:endParaRPr b="1" sz="3300">
              <a:solidFill>
                <a:srgbClr val="00695C"/>
              </a:solidFill>
            </a:endParaRPr>
          </a:p>
        </p:txBody>
      </p:sp>
      <p:pic>
        <p:nvPicPr>
          <p:cNvPr id="276" name="Google Shape;27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70375" y="1825475"/>
            <a:ext cx="1432275" cy="1306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3"/>
          <p:cNvSpPr txBox="1"/>
          <p:nvPr/>
        </p:nvSpPr>
        <p:spPr>
          <a:xfrm>
            <a:off x="1073775" y="849775"/>
            <a:ext cx="5892000" cy="6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accen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82" name="Google Shape;282;p33"/>
          <p:cNvSpPr/>
          <p:nvPr/>
        </p:nvSpPr>
        <p:spPr>
          <a:xfrm>
            <a:off x="3668700" y="719125"/>
            <a:ext cx="5475300" cy="4424100"/>
          </a:xfrm>
          <a:prstGeom prst="rect">
            <a:avLst/>
          </a:prstGeom>
          <a:solidFill>
            <a:srgbClr val="00695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33"/>
          <p:cNvSpPr/>
          <p:nvPr/>
        </p:nvSpPr>
        <p:spPr>
          <a:xfrm>
            <a:off x="4180625" y="3722251"/>
            <a:ext cx="2519748" cy="397386"/>
          </a:xfrm>
          <a:prstGeom prst="flowChartTerminator">
            <a:avLst/>
          </a:prstGeom>
          <a:solidFill>
            <a:schemeClr val="lt1"/>
          </a:solidFill>
          <a:ln cap="flat" cmpd="sng" w="28575">
            <a:solidFill>
              <a:srgbClr val="00B0B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2"/>
                </a:solidFill>
              </a:rPr>
              <a:t>    </a:t>
            </a:r>
            <a:r>
              <a:rPr lang="en" sz="2000">
                <a:solidFill>
                  <a:schemeClr val="dk2"/>
                </a:solidFill>
              </a:rPr>
              <a:t> See Also</a:t>
            </a:r>
            <a:endParaRPr sz="2000">
              <a:solidFill>
                <a:schemeClr val="dk2"/>
              </a:solidFill>
            </a:endParaRPr>
          </a:p>
        </p:txBody>
      </p:sp>
      <p:sp>
        <p:nvSpPr>
          <p:cNvPr id="284" name="Google Shape;284;p33"/>
          <p:cNvSpPr/>
          <p:nvPr/>
        </p:nvSpPr>
        <p:spPr>
          <a:xfrm>
            <a:off x="292525" y="3721702"/>
            <a:ext cx="2821338" cy="397386"/>
          </a:xfrm>
          <a:prstGeom prst="flowChartTerminator">
            <a:avLst/>
          </a:prstGeom>
          <a:solidFill>
            <a:schemeClr val="lt1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2"/>
                </a:solidFill>
              </a:rPr>
              <a:t>   Further reading</a:t>
            </a:r>
            <a:r>
              <a:rPr lang="en" sz="2200">
                <a:solidFill>
                  <a:schemeClr val="dk2"/>
                </a:solidFill>
              </a:rPr>
              <a:t>     </a:t>
            </a:r>
            <a:endParaRPr sz="2200">
              <a:solidFill>
                <a:schemeClr val="dk2"/>
              </a:solidFill>
            </a:endParaRPr>
          </a:p>
        </p:txBody>
      </p:sp>
      <p:sp>
        <p:nvSpPr>
          <p:cNvPr id="285" name="Google Shape;285;p33"/>
          <p:cNvSpPr/>
          <p:nvPr/>
        </p:nvSpPr>
        <p:spPr>
          <a:xfrm>
            <a:off x="6862075" y="910725"/>
            <a:ext cx="2294136" cy="576342"/>
          </a:xfrm>
          <a:prstGeom prst="flowChartTerminator">
            <a:avLst/>
          </a:prstGeom>
          <a:solidFill>
            <a:schemeClr val="lt1"/>
          </a:solidFill>
          <a:ln cap="flat" cmpd="sng" w="28575">
            <a:solidFill>
              <a:srgbClr val="00B0B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2"/>
                </a:solidFill>
              </a:rPr>
              <a:t>Side templates</a:t>
            </a:r>
            <a:endParaRPr sz="2200">
              <a:solidFill>
                <a:schemeClr val="dk2"/>
              </a:solidFill>
            </a:endParaRPr>
          </a:p>
        </p:txBody>
      </p:sp>
      <p:sp>
        <p:nvSpPr>
          <p:cNvPr id="286" name="Google Shape;286;p33"/>
          <p:cNvSpPr/>
          <p:nvPr/>
        </p:nvSpPr>
        <p:spPr>
          <a:xfrm>
            <a:off x="130875" y="1730875"/>
            <a:ext cx="2754594" cy="397386"/>
          </a:xfrm>
          <a:prstGeom prst="flowChartTerminator">
            <a:avLst/>
          </a:prstGeom>
          <a:solidFill>
            <a:schemeClr val="lt1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2"/>
                </a:solidFill>
              </a:rPr>
              <a:t>    External links</a:t>
            </a:r>
            <a:endParaRPr sz="2200">
              <a:solidFill>
                <a:schemeClr val="dk2"/>
              </a:solidFill>
            </a:endParaRPr>
          </a:p>
        </p:txBody>
      </p:sp>
      <p:sp>
        <p:nvSpPr>
          <p:cNvPr id="287" name="Google Shape;287;p33"/>
          <p:cNvSpPr/>
          <p:nvPr/>
        </p:nvSpPr>
        <p:spPr>
          <a:xfrm>
            <a:off x="3875900" y="739312"/>
            <a:ext cx="2754594" cy="469260"/>
          </a:xfrm>
          <a:prstGeom prst="flowChartTerminator">
            <a:avLst/>
          </a:prstGeom>
          <a:solidFill>
            <a:schemeClr val="lt1"/>
          </a:solidFill>
          <a:ln cap="flat" cmpd="sng" w="28575">
            <a:solidFill>
              <a:srgbClr val="00B0B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2"/>
                </a:solidFill>
              </a:rPr>
              <a:t>     References</a:t>
            </a:r>
            <a:endParaRPr sz="2200">
              <a:solidFill>
                <a:schemeClr val="dk2"/>
              </a:solidFill>
            </a:endParaRPr>
          </a:p>
        </p:txBody>
      </p:sp>
      <p:pic>
        <p:nvPicPr>
          <p:cNvPr id="288" name="Google Shape;288;p33"/>
          <p:cNvPicPr preferRelativeResize="0"/>
          <p:nvPr/>
        </p:nvPicPr>
        <p:blipFill rotWithShape="1">
          <a:blip r:embed="rId3">
            <a:alphaModFix/>
          </a:blip>
          <a:srcRect b="32072" l="20006" r="69397" t="57327"/>
          <a:stretch/>
        </p:blipFill>
        <p:spPr>
          <a:xfrm>
            <a:off x="313713" y="765200"/>
            <a:ext cx="2388926" cy="8892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89" name="Google Shape;289;p33"/>
          <p:cNvPicPr preferRelativeResize="0"/>
          <p:nvPr/>
        </p:nvPicPr>
        <p:blipFill rotWithShape="1">
          <a:blip r:embed="rId4">
            <a:alphaModFix/>
          </a:blip>
          <a:srcRect b="13347" l="76180" r="2026" t="20606"/>
          <a:stretch/>
        </p:blipFill>
        <p:spPr>
          <a:xfrm>
            <a:off x="7078175" y="1669050"/>
            <a:ext cx="1992700" cy="3395249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33"/>
          <p:cNvSpPr/>
          <p:nvPr/>
        </p:nvSpPr>
        <p:spPr>
          <a:xfrm>
            <a:off x="12200" y="36575"/>
            <a:ext cx="9144000" cy="649800"/>
          </a:xfrm>
          <a:prstGeom prst="rect">
            <a:avLst/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33"/>
          <p:cNvSpPr txBox="1"/>
          <p:nvPr/>
        </p:nvSpPr>
        <p:spPr>
          <a:xfrm>
            <a:off x="97500" y="73125"/>
            <a:ext cx="8653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chemeClr val="lt1"/>
                </a:solidFill>
                <a:highlight>
                  <a:srgbClr val="666666"/>
                </a:highlight>
                <a:latin typeface="Poppins"/>
                <a:ea typeface="Poppins"/>
                <a:cs typeface="Poppins"/>
                <a:sym typeface="Poppins"/>
              </a:rPr>
              <a:t>Wikipedia Beyond the Main Article Content</a:t>
            </a:r>
            <a:endParaRPr b="1" sz="2800">
              <a:solidFill>
                <a:schemeClr val="lt1"/>
              </a:solidFill>
              <a:highlight>
                <a:srgbClr val="666666"/>
              </a:highlight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92" name="Google Shape;292;p33"/>
          <p:cNvSpPr/>
          <p:nvPr/>
        </p:nvSpPr>
        <p:spPr>
          <a:xfrm>
            <a:off x="3771875" y="1261500"/>
            <a:ext cx="3175500" cy="1291800"/>
          </a:xfrm>
          <a:prstGeom prst="roundRect">
            <a:avLst>
              <a:gd fmla="val 16667" name="adj"/>
            </a:avLst>
          </a:prstGeom>
          <a:solidFill>
            <a:srgbClr val="B7B7B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arXiv:1702.05379</a:t>
            </a:r>
            <a:r>
              <a:rPr lang="en">
                <a:solidFill>
                  <a:schemeClr val="dk1"/>
                </a:solidFill>
              </a:rPr>
              <a:t>, 2017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CERN/SPC/1153/RA CERN/3556/RA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https://diff.wikimedia.org/2018/03/15/why-the-world-reads-wikipedia/</a:t>
            </a: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7"/>
              </a:rPr>
              <a:t>https://pageviews.toolforge.org/</a:t>
            </a: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93" name="Google Shape;293;p33"/>
          <p:cNvSpPr/>
          <p:nvPr/>
        </p:nvSpPr>
        <p:spPr>
          <a:xfrm>
            <a:off x="3771875" y="4175000"/>
            <a:ext cx="3193800" cy="889200"/>
          </a:xfrm>
          <a:prstGeom prst="roundRect">
            <a:avLst>
              <a:gd fmla="val 16667" name="adj"/>
            </a:avLst>
          </a:prstGeom>
          <a:solidFill>
            <a:srgbClr val="B7B7B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8"/>
              </a:rPr>
              <a:t>https://en.wikipedia.org/wiki/Wikipedia:Why_Wikipedia_is_so_great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9"/>
              </a:rPr>
              <a:t>https://www.youtube.com/watch?v=1tMDTVtieSQ</a:t>
            </a:r>
            <a:r>
              <a:rPr lang="en"/>
              <a:t> </a:t>
            </a:r>
            <a:endParaRPr/>
          </a:p>
        </p:txBody>
      </p:sp>
      <p:sp>
        <p:nvSpPr>
          <p:cNvPr id="294" name="Google Shape;294;p33"/>
          <p:cNvSpPr/>
          <p:nvPr/>
        </p:nvSpPr>
        <p:spPr>
          <a:xfrm>
            <a:off x="97500" y="2190075"/>
            <a:ext cx="3486000" cy="615600"/>
          </a:xfrm>
          <a:prstGeom prst="roundRect">
            <a:avLst>
              <a:gd fmla="val 16667" name="adj"/>
            </a:avLst>
          </a:prstGeom>
          <a:solidFill>
            <a:srgbClr val="B7B7B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10"/>
              </a:rPr>
              <a:t>https://cds.cern.ch/collection/Photos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11"/>
              </a:rPr>
              <a:t>https://cds.cern.ch/record/2278355/</a:t>
            </a:r>
            <a:r>
              <a:rPr lang="en"/>
              <a:t> </a:t>
            </a:r>
            <a:endParaRPr/>
          </a:p>
        </p:txBody>
      </p:sp>
      <p:sp>
        <p:nvSpPr>
          <p:cNvPr id="295" name="Google Shape;295;p33"/>
          <p:cNvSpPr/>
          <p:nvPr/>
        </p:nvSpPr>
        <p:spPr>
          <a:xfrm>
            <a:off x="1474800" y="2888650"/>
            <a:ext cx="4753500" cy="615600"/>
          </a:xfrm>
          <a:prstGeom prst="roundRect">
            <a:avLst>
              <a:gd fmla="val 16667" name="adj"/>
            </a:avLst>
          </a:prstGeom>
          <a:solidFill>
            <a:srgbClr val="CCCCCC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/>
              <a:t>THANK YOU EVERYONE!</a:t>
            </a:r>
            <a:endParaRPr b="1" sz="2900"/>
          </a:p>
        </p:txBody>
      </p:sp>
      <p:sp>
        <p:nvSpPr>
          <p:cNvPr id="296" name="Google Shape;296;p33"/>
          <p:cNvSpPr/>
          <p:nvPr/>
        </p:nvSpPr>
        <p:spPr>
          <a:xfrm>
            <a:off x="97500" y="4264650"/>
            <a:ext cx="3486000" cy="615600"/>
          </a:xfrm>
          <a:prstGeom prst="roundRect">
            <a:avLst>
              <a:gd fmla="val 16667" name="adj"/>
            </a:avLst>
          </a:prstGeom>
          <a:solidFill>
            <a:srgbClr val="B7B7B7"/>
          </a:solidFill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12"/>
              </a:rPr>
              <a:t>https://courses.lumenlearning.com/readinganthology/chapter/wikipedia-is-good-for-you-by-james-purdy/</a:t>
            </a:r>
            <a:r>
              <a:rPr lang="en"/>
              <a:t> </a:t>
            </a:r>
            <a:endParaRPr/>
          </a:p>
        </p:txBody>
      </p:sp>
      <p:pic>
        <p:nvPicPr>
          <p:cNvPr id="297" name="Google Shape;297;p3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816625" y="2953310"/>
            <a:ext cx="572949" cy="522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3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313525" y="2935047"/>
            <a:ext cx="572949" cy="5228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474747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