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473" r:id="rId3"/>
    <p:sldId id="471" r:id="rId4"/>
    <p:sldId id="472" r:id="rId5"/>
    <p:sldId id="474" r:id="rId6"/>
    <p:sldId id="475" r:id="rId7"/>
    <p:sldId id="476" r:id="rId8"/>
    <p:sldId id="477" r:id="rId9"/>
    <p:sldId id="478" r:id="rId10"/>
    <p:sldId id="47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7F"/>
    <a:srgbClr val="00FF00"/>
    <a:srgbClr val="0000FF"/>
    <a:srgbClr val="54C711"/>
    <a:srgbClr val="124082"/>
    <a:srgbClr val="003F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6296"/>
  </p:normalViewPr>
  <p:slideViewPr>
    <p:cSldViewPr snapToGrid="0" snapToObjects="1">
      <p:cViewPr varScale="1">
        <p:scale>
          <a:sx n="114" d="100"/>
          <a:sy n="114" d="100"/>
        </p:scale>
        <p:origin x="212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92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ED90D-0AFB-C249-A725-7A87EAE32DF8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4F789-6722-0247-98AE-F25437FA7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6534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03388-544D-FD44-9ADF-10DF6F719C34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879FA-A9D1-A442-B236-3C7DD64B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860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3879FA-A9D1-A442-B236-3C7DD64B5C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806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3879FA-A9D1-A442-B236-3C7DD64B5C2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033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3879FA-A9D1-A442-B236-3C7DD64B5C2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64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3879FA-A9D1-A442-B236-3C7DD64B5C2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989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3879FA-A9D1-A442-B236-3C7DD64B5C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828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3879FA-A9D1-A442-B236-3C7DD64B5C2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62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3879FA-A9D1-A442-B236-3C7DD64B5C2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590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3879FA-A9D1-A442-B236-3C7DD64B5C2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170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3879FA-A9D1-A442-B236-3C7DD64B5C2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764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3879FA-A9D1-A442-B236-3C7DD64B5C2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44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-2"/>
            <a:ext cx="9143999" cy="3450073"/>
            <a:chOff x="0" y="-2"/>
            <a:chExt cx="9143999" cy="3450073"/>
          </a:xfrm>
        </p:grpSpPr>
        <p:sp>
          <p:nvSpPr>
            <p:cNvPr id="9" name="Rectangle 8"/>
            <p:cNvSpPr/>
            <p:nvPr userDrawn="1"/>
          </p:nvSpPr>
          <p:spPr>
            <a:xfrm>
              <a:off x="1011476" y="-1"/>
              <a:ext cx="8132523" cy="34500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0" y="0"/>
              <a:ext cx="539452" cy="345007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0464" y="-2"/>
              <a:ext cx="270000" cy="34500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0928" y="539424"/>
            <a:ext cx="6042144" cy="23712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0928" y="3886200"/>
            <a:ext cx="604214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19" name="Picture 18" descr="LogoOutline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90" y="5565560"/>
            <a:ext cx="1172148" cy="11721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F16A8D-B7CD-654A-A3FF-03CBC747DB2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61" y="5366508"/>
            <a:ext cx="2240589" cy="146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50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Leigh Whitehead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7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Leigh Whitehead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61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3405" y="6286695"/>
            <a:ext cx="9143999" cy="574349"/>
            <a:chOff x="0" y="-2"/>
            <a:chExt cx="9143999" cy="345007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011476" y="-1"/>
              <a:ext cx="8132523" cy="34500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0" y="0"/>
              <a:ext cx="539452" cy="345007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40464" y="-2"/>
              <a:ext cx="270000" cy="34500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255" y="11471"/>
            <a:ext cx="8670300" cy="70936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255" y="972562"/>
            <a:ext cx="8670300" cy="5204687"/>
          </a:xfrm>
        </p:spPr>
        <p:txBody>
          <a:bodyPr/>
          <a:lstStyle>
            <a:lvl1pPr>
              <a:buClr>
                <a:schemeClr val="accent5">
                  <a:lumMod val="75000"/>
                </a:schemeClr>
              </a:buClr>
              <a:defRPr sz="2400"/>
            </a:lvl1pPr>
            <a:lvl2pPr marL="742950" indent="-285750">
              <a:buClr>
                <a:schemeClr val="accent6"/>
              </a:buClr>
              <a:buFont typeface="Arial"/>
              <a:buChar char="•"/>
              <a:defRPr sz="2000"/>
            </a:lvl2pPr>
            <a:lvl3pPr>
              <a:buClr>
                <a:schemeClr val="accent5">
                  <a:lumMod val="75000"/>
                </a:schemeClr>
              </a:buClr>
              <a:defRPr sz="1800"/>
            </a:lvl3pPr>
            <a:lvl4pPr marL="1600200" indent="-228600">
              <a:buClr>
                <a:schemeClr val="accent6"/>
              </a:buClr>
              <a:buFont typeface="Arial"/>
              <a:buChar char="•"/>
              <a:defRPr sz="1800"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12717" y="6386474"/>
            <a:ext cx="6269517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Saul Alonso-Monsalve, Sebastian Pina-</a:t>
            </a:r>
            <a:r>
              <a:rPr lang="en-US" dirty="0" err="1"/>
              <a:t>Otey</a:t>
            </a:r>
            <a:r>
              <a:rPr lang="en-US" dirty="0"/>
              <a:t>, César Jesús-Valls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58595" y="6386474"/>
            <a:ext cx="549210" cy="36512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BE36A81-E5ED-204E-81A6-4F027D85A9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28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Saul Alonso-Monsalve, Sebastian Pina-</a:t>
            </a:r>
            <a:r>
              <a:rPr lang="en-US" dirty="0" err="1"/>
              <a:t>Otey</a:t>
            </a:r>
            <a:r>
              <a:rPr lang="en-US" dirty="0"/>
              <a:t>, César Jesús-Valls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48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Saul Alonso-Monsalve, Sebastian Pina-</a:t>
            </a:r>
            <a:r>
              <a:rPr lang="en-US" dirty="0" err="1"/>
              <a:t>Otey</a:t>
            </a:r>
            <a:r>
              <a:rPr lang="en-US" dirty="0"/>
              <a:t>, César Jesús-Valls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087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Saul Alonso-Monsalve, Sebastian Pina-</a:t>
            </a:r>
            <a:r>
              <a:rPr lang="en-US" dirty="0" err="1"/>
              <a:t>Otey</a:t>
            </a:r>
            <a:r>
              <a:rPr lang="en-US" dirty="0"/>
              <a:t>, César Jesús-Valls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78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Saul Alonso-Monsalve, Sebastian Pina-</a:t>
            </a:r>
            <a:r>
              <a:rPr lang="en-US" dirty="0" err="1"/>
              <a:t>Otey</a:t>
            </a:r>
            <a:r>
              <a:rPr lang="en-US" dirty="0"/>
              <a:t>, César Jesús-Valls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75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Saul Alonso-Monsalve, Sebastian Pina-</a:t>
            </a:r>
            <a:r>
              <a:rPr lang="en-US" dirty="0" err="1"/>
              <a:t>Otey</a:t>
            </a:r>
            <a:r>
              <a:rPr lang="en-US" dirty="0"/>
              <a:t>, César Jesús-Valls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645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Leigh Whitehead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08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Leigh Whitehead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6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Leigh Whitehead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5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50240" y="530635"/>
            <a:ext cx="5243519" cy="2281252"/>
          </a:xfrm>
        </p:spPr>
        <p:txBody>
          <a:bodyPr/>
          <a:lstStyle/>
          <a:p>
            <a:r>
              <a:rPr lang="en-US" sz="3600" dirty="0"/>
              <a:t>CVN tests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9053" y="3917244"/>
            <a:ext cx="6042144" cy="2649821"/>
          </a:xfrm>
        </p:spPr>
        <p:txBody>
          <a:bodyPr>
            <a:normAutofit/>
          </a:bodyPr>
          <a:lstStyle/>
          <a:p>
            <a:r>
              <a:rPr lang="en-US" b="1" dirty="0"/>
              <a:t>Saúl Alonso-Monsalve</a:t>
            </a:r>
            <a:r>
              <a:rPr lang="en-US" dirty="0"/>
              <a:t>,</a:t>
            </a:r>
          </a:p>
          <a:p>
            <a:endParaRPr lang="en-US" sz="2400" dirty="0"/>
          </a:p>
          <a:p>
            <a:r>
              <a:rPr lang="en-US" sz="2000" dirty="0"/>
              <a:t>19 November 2020</a:t>
            </a:r>
          </a:p>
        </p:txBody>
      </p:sp>
    </p:spTree>
    <p:extLst>
      <p:ext uri="{BB962C8B-B14F-4D97-AF65-F5344CB8AC3E}">
        <p14:creationId xmlns:p14="http://schemas.microsoft.com/office/powerpoint/2010/main" val="2099299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2044CB3-7D07-3847-8383-3F56810AF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" y="2185945"/>
            <a:ext cx="4572000" cy="2971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C04CB2-2DF1-4643-BC55-063085561E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3375" y="2185945"/>
            <a:ext cx="4572000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50" y="11471"/>
            <a:ext cx="8670300" cy="7093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Reweighting the loss function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Saúl Alonso-Monsalve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10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FF261C2-A073-3348-84F3-534B51807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0" y="720838"/>
            <a:ext cx="8591840" cy="494371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81848E-B506-8840-95DD-B417C807D4EE}"/>
              </a:ext>
            </a:extLst>
          </p:cNvPr>
          <p:cNvSpPr/>
          <p:nvPr/>
        </p:nvSpPr>
        <p:spPr>
          <a:xfrm>
            <a:off x="408360" y="954839"/>
            <a:ext cx="827250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Pay more attention to CC </a:t>
            </a:r>
            <a:r>
              <a:rPr lang="en-US" sz="2000" dirty="0" err="1"/>
              <a:t>ν</a:t>
            </a:r>
            <a:r>
              <a:rPr lang="en-US" sz="2000" baseline="-25000" dirty="0" err="1"/>
              <a:t>e</a:t>
            </a:r>
            <a:r>
              <a:rPr lang="en-US" sz="2000" dirty="0"/>
              <a:t> events while training.</a:t>
            </a:r>
            <a:endParaRPr lang="en-CH" sz="2000" dirty="0"/>
          </a:p>
          <a:p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194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50" y="11471"/>
            <a:ext cx="8670300" cy="7093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CVN trainings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Saúl Alonso-Monsalve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558BF1-C064-1B46-B1C0-AD5E5C56F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119" y="944088"/>
            <a:ext cx="6409067" cy="52191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B8374E-E78F-AE40-9FA5-147797C69EE1}"/>
              </a:ext>
            </a:extLst>
          </p:cNvPr>
          <p:cNvSpPr txBox="1"/>
          <p:nvPr/>
        </p:nvSpPr>
        <p:spPr>
          <a:xfrm>
            <a:off x="193955" y="1347153"/>
            <a:ext cx="243096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C00000"/>
                </a:solidFill>
              </a:rPr>
              <a:t>Induction plane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7CD30B-F3BE-BD41-8554-06B8EF6E78DA}"/>
              </a:ext>
            </a:extLst>
          </p:cNvPr>
          <p:cNvSpPr txBox="1"/>
          <p:nvPr/>
        </p:nvSpPr>
        <p:spPr>
          <a:xfrm>
            <a:off x="174153" y="2012776"/>
            <a:ext cx="243096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C00000"/>
                </a:solidFill>
              </a:rPr>
              <a:t>Induction plane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A3FF60-67FF-7847-A82F-16BB2B42ABB0}"/>
              </a:ext>
            </a:extLst>
          </p:cNvPr>
          <p:cNvSpPr txBox="1"/>
          <p:nvPr/>
        </p:nvSpPr>
        <p:spPr>
          <a:xfrm>
            <a:off x="174152" y="2680505"/>
            <a:ext cx="243096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C00000"/>
                </a:solidFill>
              </a:rPr>
              <a:t>Collection plane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1BDBD1F-A29C-A14A-BC91-A92CDF364716}"/>
              </a:ext>
            </a:extLst>
          </p:cNvPr>
          <p:cNvCxnSpPr/>
          <p:nvPr/>
        </p:nvCxnSpPr>
        <p:spPr>
          <a:xfrm>
            <a:off x="1940312" y="1531819"/>
            <a:ext cx="684609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37973A9-CDB5-5047-8863-2F5F38BDDD2B}"/>
              </a:ext>
            </a:extLst>
          </p:cNvPr>
          <p:cNvCxnSpPr/>
          <p:nvPr/>
        </p:nvCxnSpPr>
        <p:spPr>
          <a:xfrm>
            <a:off x="1920510" y="2197442"/>
            <a:ext cx="684609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DFEA87D-0228-2947-87FE-CD6E150B6476}"/>
              </a:ext>
            </a:extLst>
          </p:cNvPr>
          <p:cNvCxnSpPr/>
          <p:nvPr/>
        </p:nvCxnSpPr>
        <p:spPr>
          <a:xfrm>
            <a:off x="1920509" y="2865171"/>
            <a:ext cx="684609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77F5DD68-15A5-7E43-BD4D-61B24118ED51}"/>
              </a:ext>
            </a:extLst>
          </p:cNvPr>
          <p:cNvSpPr/>
          <p:nvPr/>
        </p:nvSpPr>
        <p:spPr>
          <a:xfrm>
            <a:off x="236850" y="3575795"/>
            <a:ext cx="70738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/>
              <a:t>Configurations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Only collection plane (view 2).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Two induction planes (views 0 and 1).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One induction plane + collection plane (views 1 and 2).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Compare </a:t>
            </a:r>
            <a:r>
              <a:rPr lang="en-US" dirty="0" err="1"/>
              <a:t>flavour</a:t>
            </a:r>
            <a:r>
              <a:rPr lang="en-US" dirty="0"/>
              <a:t> results against original DUNE CVN (three views, two induction planes + collection plane).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 the same training and test samples used for the DUNE CVN.</a:t>
            </a:r>
          </a:p>
        </p:txBody>
      </p:sp>
    </p:spTree>
    <p:extLst>
      <p:ext uri="{BB962C8B-B14F-4D97-AF65-F5344CB8AC3E}">
        <p14:creationId xmlns:p14="http://schemas.microsoft.com/office/powerpoint/2010/main" val="2664019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50" y="11471"/>
            <a:ext cx="8670300" cy="7093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Results (I)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Saúl Alonso-Monsalve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3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FF261C2-A073-3348-84F3-534B51807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0" y="720838"/>
            <a:ext cx="8591840" cy="4943710"/>
          </a:xfrm>
        </p:spPr>
        <p:txBody>
          <a:bodyPr>
            <a:normAutofit/>
          </a:bodyPr>
          <a:lstStyle/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B6A6B9A9-9B32-1244-9349-E3EC6E789F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602088"/>
              </p:ext>
            </p:extLst>
          </p:nvPr>
        </p:nvGraphicFramePr>
        <p:xfrm>
          <a:off x="39230" y="1341033"/>
          <a:ext cx="4354350" cy="203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70870">
                  <a:extLst>
                    <a:ext uri="{9D8B030D-6E8A-4147-A177-3AD203B41FA5}">
                      <a16:colId xmlns:a16="http://schemas.microsoft.com/office/drawing/2014/main" val="1284519499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559751634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1808885429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2447113236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1245640785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endParaRPr lang="en-CH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400" b="1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R</a:t>
                      </a:r>
                      <a:r>
                        <a:rPr lang="en-CH" sz="1400" b="1" dirty="0"/>
                        <a:t>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b="1" dirty="0"/>
                        <a:t>F1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b="1" dirty="0"/>
                        <a:t>#events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48238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err="1"/>
                        <a:t>ν</a:t>
                      </a:r>
                      <a:r>
                        <a:rPr lang="en-US" baseline="-25000" dirty="0" err="1"/>
                        <a:t>μ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>
                          <a:solidFill>
                            <a:srgbClr val="C00000"/>
                          </a:solidFill>
                        </a:rPr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26108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74980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err="1"/>
                        <a:t>ν</a:t>
                      </a:r>
                      <a:r>
                        <a:rPr lang="en-US" baseline="-25000" dirty="0" err="1"/>
                        <a:t>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>
                          <a:solidFill>
                            <a:srgbClr val="C00000"/>
                          </a:solidFill>
                        </a:rPr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25665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01002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err="1"/>
                        <a:t>ν</a:t>
                      </a:r>
                      <a:r>
                        <a:rPr lang="en-US" baseline="-25000" dirty="0" err="1"/>
                        <a:t>τ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>
                          <a:solidFill>
                            <a:srgbClr val="C00000"/>
                          </a:solidFill>
                        </a:rPr>
                        <a:t>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5813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08950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CH" dirty="0"/>
                        <a:t>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>
                          <a:solidFill>
                            <a:srgbClr val="C00000"/>
                          </a:solidFill>
                        </a:rPr>
                        <a:t>0.94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42382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733404"/>
                  </a:ext>
                </a:extLst>
              </a:tr>
            </a:tbl>
          </a:graphicData>
        </a:graphic>
      </p:graphicFrame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0E0F1F48-91C4-264B-8A5C-660D6ACB39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782193"/>
              </p:ext>
            </p:extLst>
          </p:nvPr>
        </p:nvGraphicFramePr>
        <p:xfrm>
          <a:off x="4631260" y="1338184"/>
          <a:ext cx="4354350" cy="203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70870">
                  <a:extLst>
                    <a:ext uri="{9D8B030D-6E8A-4147-A177-3AD203B41FA5}">
                      <a16:colId xmlns:a16="http://schemas.microsoft.com/office/drawing/2014/main" val="1284519499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559751634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1808885429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2447113236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1245640785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endParaRPr lang="en-CH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400" b="1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R</a:t>
                      </a:r>
                      <a:r>
                        <a:rPr lang="en-CH" sz="1400" b="1" dirty="0"/>
                        <a:t>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b="1" dirty="0"/>
                        <a:t>F1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b="1" dirty="0"/>
                        <a:t>#events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48238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err="1"/>
                        <a:t>ν</a:t>
                      </a:r>
                      <a:r>
                        <a:rPr lang="en-US" baseline="-25000" dirty="0" err="1"/>
                        <a:t>μ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>
                          <a:solidFill>
                            <a:srgbClr val="C00000"/>
                          </a:solidFill>
                        </a:rPr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26108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74980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err="1"/>
                        <a:t>ν</a:t>
                      </a:r>
                      <a:r>
                        <a:rPr lang="en-US" baseline="-25000" dirty="0" err="1"/>
                        <a:t>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>
                          <a:solidFill>
                            <a:srgbClr val="C00000"/>
                          </a:solidFill>
                        </a:rPr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25665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01002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err="1"/>
                        <a:t>ν</a:t>
                      </a:r>
                      <a:r>
                        <a:rPr lang="en-US" baseline="-25000" dirty="0" err="1"/>
                        <a:t>τ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>
                          <a:solidFill>
                            <a:srgbClr val="C00000"/>
                          </a:solidFill>
                        </a:rPr>
                        <a:t>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5813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08950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CH" dirty="0"/>
                        <a:t>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>
                          <a:solidFill>
                            <a:srgbClr val="C00000"/>
                          </a:solidFill>
                        </a:rPr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42382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733404"/>
                  </a:ext>
                </a:extLst>
              </a:tr>
            </a:tbl>
          </a:graphicData>
        </a:graphic>
      </p:graphicFrame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B75C6A76-4B24-F642-B7A9-6FF7CCBEEC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933040"/>
              </p:ext>
            </p:extLst>
          </p:nvPr>
        </p:nvGraphicFramePr>
        <p:xfrm>
          <a:off x="39230" y="3987530"/>
          <a:ext cx="4354350" cy="203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70870">
                  <a:extLst>
                    <a:ext uri="{9D8B030D-6E8A-4147-A177-3AD203B41FA5}">
                      <a16:colId xmlns:a16="http://schemas.microsoft.com/office/drawing/2014/main" val="1284519499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559751634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1808885429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2447113236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1245640785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endParaRPr lang="en-CH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400" b="1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R</a:t>
                      </a:r>
                      <a:r>
                        <a:rPr lang="en-CH" sz="1400" b="1" dirty="0"/>
                        <a:t>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b="1" dirty="0"/>
                        <a:t>F1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b="1" dirty="0"/>
                        <a:t>#events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48238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err="1"/>
                        <a:t>ν</a:t>
                      </a:r>
                      <a:r>
                        <a:rPr lang="en-US" baseline="-25000" dirty="0" err="1"/>
                        <a:t>μ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>
                          <a:solidFill>
                            <a:srgbClr val="C00000"/>
                          </a:solidFill>
                        </a:rPr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26108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74980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err="1"/>
                        <a:t>ν</a:t>
                      </a:r>
                      <a:r>
                        <a:rPr lang="en-US" baseline="-25000" dirty="0" err="1"/>
                        <a:t>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>
                          <a:solidFill>
                            <a:srgbClr val="C00000"/>
                          </a:solidFill>
                        </a:rPr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25665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01002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err="1"/>
                        <a:t>ν</a:t>
                      </a:r>
                      <a:r>
                        <a:rPr lang="en-US" baseline="-25000" dirty="0" err="1"/>
                        <a:t>τ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>
                          <a:solidFill>
                            <a:srgbClr val="C00000"/>
                          </a:solidFill>
                        </a:rPr>
                        <a:t>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5813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08950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CH" dirty="0"/>
                        <a:t>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>
                          <a:solidFill>
                            <a:srgbClr val="C00000"/>
                          </a:solidFill>
                        </a:rPr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42382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733404"/>
                  </a:ext>
                </a:extLst>
              </a:tr>
            </a:tbl>
          </a:graphicData>
        </a:graphic>
      </p:graphicFrame>
      <p:graphicFrame>
        <p:nvGraphicFramePr>
          <p:cNvPr id="12" name="Table 5">
            <a:extLst>
              <a:ext uri="{FF2B5EF4-FFF2-40B4-BE49-F238E27FC236}">
                <a16:creationId xmlns:a16="http://schemas.microsoft.com/office/drawing/2014/main" id="{42182B8A-2506-5947-A59F-F8835E5D4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716293"/>
              </p:ext>
            </p:extLst>
          </p:nvPr>
        </p:nvGraphicFramePr>
        <p:xfrm>
          <a:off x="4631260" y="3999493"/>
          <a:ext cx="4354350" cy="203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70870">
                  <a:extLst>
                    <a:ext uri="{9D8B030D-6E8A-4147-A177-3AD203B41FA5}">
                      <a16:colId xmlns:a16="http://schemas.microsoft.com/office/drawing/2014/main" val="1284519499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559751634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1808885429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2447113236"/>
                    </a:ext>
                  </a:extLst>
                </a:gridCol>
                <a:gridCol w="870870">
                  <a:extLst>
                    <a:ext uri="{9D8B030D-6E8A-4147-A177-3AD203B41FA5}">
                      <a16:colId xmlns:a16="http://schemas.microsoft.com/office/drawing/2014/main" val="1245640785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endParaRPr lang="en-CH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400" b="1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R</a:t>
                      </a:r>
                      <a:r>
                        <a:rPr lang="en-CH" sz="1400" b="1" dirty="0"/>
                        <a:t>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b="1" dirty="0"/>
                        <a:t>F1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b="1" dirty="0"/>
                        <a:t>#events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48238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err="1"/>
                        <a:t>ν</a:t>
                      </a:r>
                      <a:r>
                        <a:rPr lang="en-US" baseline="-25000" dirty="0" err="1"/>
                        <a:t>μ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>
                          <a:solidFill>
                            <a:srgbClr val="C00000"/>
                          </a:solidFill>
                        </a:rPr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26108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74980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err="1"/>
                        <a:t>ν</a:t>
                      </a:r>
                      <a:r>
                        <a:rPr lang="en-US" baseline="-25000" dirty="0" err="1"/>
                        <a:t>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>
                          <a:solidFill>
                            <a:srgbClr val="C00000"/>
                          </a:solidFill>
                        </a:rPr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 dirty="0"/>
                        <a:t>25665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01002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err="1"/>
                        <a:t>ν</a:t>
                      </a:r>
                      <a:r>
                        <a:rPr lang="en-US" baseline="-25000" dirty="0" err="1"/>
                        <a:t>τ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>
                          <a:solidFill>
                            <a:srgbClr val="C00000"/>
                          </a:solidFill>
                        </a:rPr>
                        <a:t>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5813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08950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CH" dirty="0"/>
                        <a:t>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>
                          <a:solidFill>
                            <a:srgbClr val="C00000"/>
                          </a:solidFill>
                        </a:rPr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42382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73340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4EE72106-783F-5A41-973F-EED92F41AD4A}"/>
              </a:ext>
            </a:extLst>
          </p:cNvPr>
          <p:cNvSpPr/>
          <p:nvPr/>
        </p:nvSpPr>
        <p:spPr>
          <a:xfrm>
            <a:off x="879800" y="930542"/>
            <a:ext cx="2996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DUNE CVN (views 0, 1, and 2) </a:t>
            </a:r>
            <a:endParaRPr lang="en-CH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3A851CA-9E89-D843-A894-96770D95F0B8}"/>
              </a:ext>
            </a:extLst>
          </p:cNvPr>
          <p:cNvSpPr/>
          <p:nvPr/>
        </p:nvSpPr>
        <p:spPr>
          <a:xfrm>
            <a:off x="5491901" y="935579"/>
            <a:ext cx="2551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Collection plane (view 2) </a:t>
            </a:r>
            <a:endParaRPr lang="en-CH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347EBF0-ADF2-1546-8D27-2256622BA58B}"/>
              </a:ext>
            </a:extLst>
          </p:cNvPr>
          <p:cNvSpPr/>
          <p:nvPr/>
        </p:nvSpPr>
        <p:spPr>
          <a:xfrm>
            <a:off x="862323" y="3603553"/>
            <a:ext cx="3204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Induction planes (views 0 and 1)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714CD8E-AD70-B248-B043-F93C25B429D1}"/>
              </a:ext>
            </a:extLst>
          </p:cNvPr>
          <p:cNvSpPr/>
          <p:nvPr/>
        </p:nvSpPr>
        <p:spPr>
          <a:xfrm>
            <a:off x="4514173" y="3594505"/>
            <a:ext cx="4939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Induction plane, collection plane (views 1 and 2).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96826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50" y="11471"/>
            <a:ext cx="8670300" cy="7093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Results (II)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Saúl Alonso-Monsalve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4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FF261C2-A073-3348-84F3-534B51807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0" y="720838"/>
            <a:ext cx="8591840" cy="4943710"/>
          </a:xfrm>
        </p:spPr>
        <p:txBody>
          <a:bodyPr>
            <a:normAutofit/>
          </a:bodyPr>
          <a:lstStyle/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1AC30DA-B1B1-A743-A224-6372378A88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574785"/>
              </p:ext>
            </p:extLst>
          </p:nvPr>
        </p:nvGraphicFramePr>
        <p:xfrm>
          <a:off x="315310" y="1592417"/>
          <a:ext cx="8513380" cy="392247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04144">
                  <a:extLst>
                    <a:ext uri="{9D8B030D-6E8A-4147-A177-3AD203B41FA5}">
                      <a16:colId xmlns:a16="http://schemas.microsoft.com/office/drawing/2014/main" val="1284519499"/>
                    </a:ext>
                  </a:extLst>
                </a:gridCol>
                <a:gridCol w="1650380">
                  <a:extLst>
                    <a:ext uri="{9D8B030D-6E8A-4147-A177-3AD203B41FA5}">
                      <a16:colId xmlns:a16="http://schemas.microsoft.com/office/drawing/2014/main" val="559751634"/>
                    </a:ext>
                  </a:extLst>
                </a:gridCol>
                <a:gridCol w="1594625">
                  <a:extLst>
                    <a:ext uri="{9D8B030D-6E8A-4147-A177-3AD203B41FA5}">
                      <a16:colId xmlns:a16="http://schemas.microsoft.com/office/drawing/2014/main" val="1808885429"/>
                    </a:ext>
                  </a:extLst>
                </a:gridCol>
                <a:gridCol w="1694985">
                  <a:extLst>
                    <a:ext uri="{9D8B030D-6E8A-4147-A177-3AD203B41FA5}">
                      <a16:colId xmlns:a16="http://schemas.microsoft.com/office/drawing/2014/main" val="2447113236"/>
                    </a:ext>
                  </a:extLst>
                </a:gridCol>
                <a:gridCol w="1569246">
                  <a:extLst>
                    <a:ext uri="{9D8B030D-6E8A-4147-A177-3AD203B41FA5}">
                      <a16:colId xmlns:a16="http://schemas.microsoft.com/office/drawing/2014/main" val="1245640785"/>
                    </a:ext>
                  </a:extLst>
                </a:gridCol>
              </a:tblGrid>
              <a:tr h="897147">
                <a:tc>
                  <a:txBody>
                    <a:bodyPr/>
                    <a:lstStyle/>
                    <a:p>
                      <a:endParaRPr lang="en-CH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Overall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Purity (CC </a:t>
                      </a:r>
                      <a:r>
                        <a:rPr lang="en-US" sz="1400" dirty="0" err="1"/>
                        <a:t>ν</a:t>
                      </a:r>
                      <a:r>
                        <a:rPr lang="en-US" sz="1400" baseline="-25000" dirty="0" err="1"/>
                        <a:t>μ</a:t>
                      </a:r>
                      <a:r>
                        <a:rPr lang="en-US" sz="1400" baseline="0" dirty="0"/>
                        <a:t>)</a:t>
                      </a:r>
                      <a:endParaRPr lang="en-CH" sz="1400" dirty="0"/>
                    </a:p>
                    <a:p>
                      <a:endParaRPr lang="en-CH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Overall</a:t>
                      </a:r>
                      <a:endParaRPr lang="en-CH" sz="1400" b="1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b="1" dirty="0"/>
                        <a:t>Purity (</a:t>
                      </a:r>
                      <a:r>
                        <a:rPr lang="en-US" sz="1400" dirty="0"/>
                        <a:t>CC </a:t>
                      </a:r>
                      <a:r>
                        <a:rPr lang="en-US" sz="1400" dirty="0" err="1"/>
                        <a:t>ν</a:t>
                      </a:r>
                      <a:r>
                        <a:rPr lang="en-US" sz="1400" baseline="-25000" dirty="0" err="1"/>
                        <a:t>e</a:t>
                      </a:r>
                      <a:r>
                        <a:rPr lang="en-CH" sz="1400" b="1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Overall</a:t>
                      </a:r>
                      <a:endParaRPr lang="en-CH" sz="1400" dirty="0"/>
                    </a:p>
                    <a:p>
                      <a:r>
                        <a:rPr lang="en-CH" sz="1400" dirty="0"/>
                        <a:t>Efficiency (</a:t>
                      </a:r>
                      <a:r>
                        <a:rPr lang="en-US" sz="1400" dirty="0"/>
                        <a:t>CC </a:t>
                      </a:r>
                      <a:r>
                        <a:rPr lang="en-US" sz="1400" dirty="0" err="1"/>
                        <a:t>ν</a:t>
                      </a:r>
                      <a:r>
                        <a:rPr lang="en-US" sz="1400" baseline="-25000" dirty="0" err="1"/>
                        <a:t>μ</a:t>
                      </a:r>
                      <a:r>
                        <a:rPr lang="en-CH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Overall</a:t>
                      </a:r>
                      <a:endParaRPr lang="en-CH" sz="1400" dirty="0"/>
                    </a:p>
                    <a:p>
                      <a:r>
                        <a:rPr lang="en-CH" sz="1400" dirty="0"/>
                        <a:t>Efficiency (</a:t>
                      </a:r>
                      <a:r>
                        <a:rPr lang="en-US" sz="1400" dirty="0"/>
                        <a:t>CC </a:t>
                      </a:r>
                      <a:r>
                        <a:rPr lang="en-US" sz="1400" dirty="0" err="1"/>
                        <a:t>ν</a:t>
                      </a:r>
                      <a:r>
                        <a:rPr lang="en-US" sz="1400" baseline="-25000" dirty="0" err="1"/>
                        <a:t>e</a:t>
                      </a:r>
                      <a:r>
                        <a:rPr lang="en-US" sz="1400" baseline="0" dirty="0"/>
                        <a:t>)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482384"/>
                  </a:ext>
                </a:extLst>
              </a:tr>
              <a:tr h="703644">
                <a:tc>
                  <a:txBody>
                    <a:bodyPr/>
                    <a:lstStyle/>
                    <a:p>
                      <a:r>
                        <a:rPr lang="en-US" dirty="0"/>
                        <a:t>DUNE CVN </a:t>
                      </a:r>
                    </a:p>
                    <a:p>
                      <a:r>
                        <a:rPr lang="en-US" dirty="0"/>
                        <a:t>(views 0, 1, and 2) 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0.9727</a:t>
                      </a:r>
                    </a:p>
                    <a:p>
                      <a:pPr algn="r"/>
                      <a:endParaRPr lang="en-CH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0.9219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0.9389</a:t>
                      </a:r>
                    </a:p>
                    <a:p>
                      <a:pPr algn="r"/>
                      <a:endParaRPr lang="en-CH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0.8896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749802"/>
                  </a:ext>
                </a:extLst>
              </a:tr>
              <a:tr h="70364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Collection plane (view 2) 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0.9636</a:t>
                      </a:r>
                    </a:p>
                    <a:p>
                      <a:pPr algn="r"/>
                      <a:endParaRPr lang="en-CH" b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0.8749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0.8839</a:t>
                      </a:r>
                    </a:p>
                    <a:p>
                      <a:pPr algn="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0.8086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010022"/>
                  </a:ext>
                </a:extLst>
              </a:tr>
              <a:tr h="70364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Induction planes (views 0 and 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0.9631</a:t>
                      </a:r>
                    </a:p>
                    <a:p>
                      <a:pPr algn="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0.8532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0.9129</a:t>
                      </a:r>
                    </a:p>
                    <a:p>
                      <a:pPr algn="r"/>
                      <a:endParaRPr lang="en-CH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0.8452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0895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Induction plane, collection plane (views 1 and 2)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0.9633</a:t>
                      </a:r>
                    </a:p>
                    <a:p>
                      <a:pPr algn="r"/>
                      <a:endParaRPr lang="en-CH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0.8551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0.9106</a:t>
                      </a:r>
                    </a:p>
                    <a:p>
                      <a:pPr algn="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0.8385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73340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9A3F3E7-6CB2-A04A-8578-9CF161D60CD9}"/>
              </a:ext>
            </a:extLst>
          </p:cNvPr>
          <p:cNvSpPr txBox="1"/>
          <p:nvPr/>
        </p:nvSpPr>
        <p:spPr>
          <a:xfrm>
            <a:off x="6063050" y="585123"/>
            <a:ext cx="2765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rgbClr val="C00000"/>
                </a:solidFill>
              </a:rPr>
              <a:t>Due to network parameter initialisation, the results have a ± error of ~0.005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8E16CDF-CFE5-3648-94C9-7FB9FB54FDF9}"/>
              </a:ext>
            </a:extLst>
          </p:cNvPr>
          <p:cNvSpPr/>
          <p:nvPr/>
        </p:nvSpPr>
        <p:spPr>
          <a:xfrm>
            <a:off x="0" y="6770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dirty="0">
                <a:solidFill>
                  <a:srgbClr val="C00000"/>
                </a:solidFill>
              </a:rPr>
              <a:t>CC </a:t>
            </a:r>
            <a:r>
              <a:rPr lang="en-US" dirty="0" err="1">
                <a:solidFill>
                  <a:srgbClr val="C00000"/>
                </a:solidFill>
              </a:rPr>
              <a:t>ν</a:t>
            </a:r>
            <a:r>
              <a:rPr lang="en-US" baseline="-25000" dirty="0" err="1">
                <a:solidFill>
                  <a:srgbClr val="C00000"/>
                </a:solidFill>
              </a:rPr>
              <a:t>e</a:t>
            </a:r>
            <a:r>
              <a:rPr lang="en-CH" baseline="-25000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C00000"/>
                </a:solidFill>
              </a:rPr>
              <a:t>cut: 0.85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>
                <a:solidFill>
                  <a:srgbClr val="C00000"/>
                </a:solidFill>
              </a:rPr>
              <a:t>CC </a:t>
            </a:r>
            <a:r>
              <a:rPr lang="en-US" dirty="0" err="1">
                <a:solidFill>
                  <a:srgbClr val="C00000"/>
                </a:solidFill>
              </a:rPr>
              <a:t>ν</a:t>
            </a:r>
            <a:r>
              <a:rPr lang="en-US" baseline="-25000" dirty="0" err="1">
                <a:solidFill>
                  <a:srgbClr val="C00000"/>
                </a:solidFill>
              </a:rPr>
              <a:t>μ</a:t>
            </a:r>
            <a:r>
              <a:rPr lang="en-CH" baseline="-25000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C00000"/>
                </a:solidFill>
              </a:rPr>
              <a:t>cut: 0.50</a:t>
            </a:r>
            <a:r>
              <a:rPr lang="en-US" dirty="0">
                <a:solidFill>
                  <a:srgbClr val="C00000"/>
                </a:solidFill>
              </a:rPr>
              <a:t> </a:t>
            </a:r>
            <a:endParaRPr lang="en-CH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3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5190A21-8D1C-A341-9AEE-AC9CFFAFC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85945"/>
            <a:ext cx="4572000" cy="2971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5834B28-7F12-B04D-AB2A-56548E6031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3575" y="2185945"/>
            <a:ext cx="4572000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50" y="11471"/>
            <a:ext cx="8670300" cy="7093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Probability histograms (I)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Saúl Alonso-Monsalve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5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FF261C2-A073-3348-84F3-534B51807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0" y="720838"/>
            <a:ext cx="8591840" cy="49437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81848E-B506-8840-95DD-B417C807D4EE}"/>
              </a:ext>
            </a:extLst>
          </p:cNvPr>
          <p:cNvSpPr/>
          <p:nvPr/>
        </p:nvSpPr>
        <p:spPr>
          <a:xfrm>
            <a:off x="408360" y="954839"/>
            <a:ext cx="707387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Original DUNE CVN (views 0, 1, and 2).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CC </a:t>
            </a:r>
            <a:r>
              <a:rPr lang="en-US" dirty="0" err="1"/>
              <a:t>ν</a:t>
            </a:r>
            <a:r>
              <a:rPr lang="en-US" baseline="-25000" dirty="0" err="1"/>
              <a:t>e</a:t>
            </a:r>
            <a:r>
              <a:rPr lang="en-CH" baseline="-25000" dirty="0"/>
              <a:t> </a:t>
            </a:r>
            <a:r>
              <a:rPr lang="en-CH" dirty="0"/>
              <a:t>cut: 0.85.</a:t>
            </a:r>
            <a:r>
              <a:rPr lang="en-US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CC </a:t>
            </a:r>
            <a:r>
              <a:rPr lang="en-US" dirty="0" err="1"/>
              <a:t>ν</a:t>
            </a:r>
            <a:r>
              <a:rPr lang="en-US" baseline="-25000" dirty="0" err="1"/>
              <a:t>μ</a:t>
            </a:r>
            <a:r>
              <a:rPr lang="en-CH" baseline="-25000" dirty="0"/>
              <a:t> </a:t>
            </a:r>
            <a:r>
              <a:rPr lang="en-CH" dirty="0"/>
              <a:t>cut: 0.50.</a:t>
            </a:r>
            <a:r>
              <a:rPr lang="en-US" dirty="0"/>
              <a:t> </a:t>
            </a:r>
            <a:endParaRPr lang="en-CH" dirty="0"/>
          </a:p>
          <a:p>
            <a:endParaRPr lang="en-US" dirty="0"/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EC053435-C6E3-1C4E-8D2D-CB62FE8FC01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016822" y="3870461"/>
            <a:ext cx="1789468" cy="206463"/>
          </a:xfrm>
          <a:prstGeom prst="bentConnector3">
            <a:avLst>
              <a:gd name="adj1" fmla="val 9997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54D79BEE-D606-B842-991E-F67BEC00F26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280680" y="4051313"/>
            <a:ext cx="1451375" cy="182852"/>
          </a:xfrm>
          <a:prstGeom prst="bentConnector3">
            <a:avLst>
              <a:gd name="adj1" fmla="val 99785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005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C7B4AEE-BCFD-B543-9616-19366BB67E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575" y="2185945"/>
            <a:ext cx="4572000" cy="2971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79DCBE-63BE-7243-B997-407E027FD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85945"/>
            <a:ext cx="4572000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50" y="11471"/>
            <a:ext cx="8670300" cy="7093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Probability histograms (I)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Saúl Alonso-Monsalve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6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FF261C2-A073-3348-84F3-534B51807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0" y="720838"/>
            <a:ext cx="8591840" cy="49437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81848E-B506-8840-95DD-B417C807D4EE}"/>
              </a:ext>
            </a:extLst>
          </p:cNvPr>
          <p:cNvSpPr/>
          <p:nvPr/>
        </p:nvSpPr>
        <p:spPr>
          <a:xfrm>
            <a:off x="408360" y="954839"/>
            <a:ext cx="707387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Alternative 1: only collection plane (view 2).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260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CC2E22B-FB81-6847-9C83-10A81BB9C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575" y="2185945"/>
            <a:ext cx="4572000" cy="2971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390EC7-AE8F-8547-97E8-86DD479937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85945"/>
            <a:ext cx="4572000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50" y="11471"/>
            <a:ext cx="8670300" cy="7093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Probability histograms (I)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Saúl Alonso-Monsalve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7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FF261C2-A073-3348-84F3-534B51807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0" y="720838"/>
            <a:ext cx="8591840" cy="49437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81848E-B506-8840-95DD-B417C807D4EE}"/>
              </a:ext>
            </a:extLst>
          </p:cNvPr>
          <p:cNvSpPr/>
          <p:nvPr/>
        </p:nvSpPr>
        <p:spPr>
          <a:xfrm>
            <a:off x="408360" y="954839"/>
            <a:ext cx="707387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Alternative 2: two induction planes (views 0 and 1).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519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D47ED91-6ACE-DB43-AD7D-C1ECDE21FC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575" y="2185945"/>
            <a:ext cx="4572000" cy="2971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F8BE98-0D15-7E49-9CC4-C442243010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85945"/>
            <a:ext cx="4572000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50" y="11471"/>
            <a:ext cx="8670300" cy="7093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Probability histograms (I)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Saúl Alonso-Monsalve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8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FF261C2-A073-3348-84F3-534B51807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0" y="720838"/>
            <a:ext cx="8591840" cy="49437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81848E-B506-8840-95DD-B417C807D4EE}"/>
              </a:ext>
            </a:extLst>
          </p:cNvPr>
          <p:cNvSpPr/>
          <p:nvPr/>
        </p:nvSpPr>
        <p:spPr>
          <a:xfrm>
            <a:off x="408360" y="954839"/>
            <a:ext cx="827250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Alternative 3: one induction plane + collection plane (views 1 and 2).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269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50" y="11471"/>
            <a:ext cx="8670300" cy="7093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Trying different CC </a:t>
            </a:r>
            <a:r>
              <a:rPr lang="el-GR" dirty="0">
                <a:solidFill>
                  <a:schemeClr val="accent1"/>
                </a:solidFill>
              </a:rPr>
              <a:t>ν</a:t>
            </a:r>
            <a:r>
              <a:rPr lang="en-US" dirty="0">
                <a:solidFill>
                  <a:schemeClr val="accent1"/>
                </a:solidFill>
              </a:rPr>
              <a:t>e cut values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Saúl Alonso-Monsalve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9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FF261C2-A073-3348-84F3-534B51807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0" y="720838"/>
            <a:ext cx="8591840" cy="4943710"/>
          </a:xfrm>
        </p:spPr>
        <p:txBody>
          <a:bodyPr>
            <a:normAutofit/>
          </a:bodyPr>
          <a:lstStyle/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1AC30DA-B1B1-A743-A224-6372378A88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750540"/>
              </p:ext>
            </p:extLst>
          </p:nvPr>
        </p:nvGraphicFramePr>
        <p:xfrm>
          <a:off x="165926" y="1469653"/>
          <a:ext cx="8741226" cy="438955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96987">
                  <a:extLst>
                    <a:ext uri="{9D8B030D-6E8A-4147-A177-3AD203B41FA5}">
                      <a16:colId xmlns:a16="http://schemas.microsoft.com/office/drawing/2014/main" val="1284519499"/>
                    </a:ext>
                  </a:extLst>
                </a:gridCol>
                <a:gridCol w="1232743">
                  <a:extLst>
                    <a:ext uri="{9D8B030D-6E8A-4147-A177-3AD203B41FA5}">
                      <a16:colId xmlns:a16="http://schemas.microsoft.com/office/drawing/2014/main" val="559751634"/>
                    </a:ext>
                  </a:extLst>
                </a:gridCol>
                <a:gridCol w="1191098">
                  <a:extLst>
                    <a:ext uri="{9D8B030D-6E8A-4147-A177-3AD203B41FA5}">
                      <a16:colId xmlns:a16="http://schemas.microsoft.com/office/drawing/2014/main" val="2828651263"/>
                    </a:ext>
                  </a:extLst>
                </a:gridCol>
                <a:gridCol w="1191098">
                  <a:extLst>
                    <a:ext uri="{9D8B030D-6E8A-4147-A177-3AD203B41FA5}">
                      <a16:colId xmlns:a16="http://schemas.microsoft.com/office/drawing/2014/main" val="4055130707"/>
                    </a:ext>
                  </a:extLst>
                </a:gridCol>
                <a:gridCol w="1191098">
                  <a:extLst>
                    <a:ext uri="{9D8B030D-6E8A-4147-A177-3AD203B41FA5}">
                      <a16:colId xmlns:a16="http://schemas.microsoft.com/office/drawing/2014/main" val="1808885429"/>
                    </a:ext>
                  </a:extLst>
                </a:gridCol>
                <a:gridCol w="1266060">
                  <a:extLst>
                    <a:ext uri="{9D8B030D-6E8A-4147-A177-3AD203B41FA5}">
                      <a16:colId xmlns:a16="http://schemas.microsoft.com/office/drawing/2014/main" val="2447113236"/>
                    </a:ext>
                  </a:extLst>
                </a:gridCol>
                <a:gridCol w="1172142">
                  <a:extLst>
                    <a:ext uri="{9D8B030D-6E8A-4147-A177-3AD203B41FA5}">
                      <a16:colId xmlns:a16="http://schemas.microsoft.com/office/drawing/2014/main" val="1245640785"/>
                    </a:ext>
                  </a:extLst>
                </a:gridCol>
              </a:tblGrid>
              <a:tr h="612178">
                <a:tc>
                  <a:txBody>
                    <a:bodyPr/>
                    <a:lstStyle/>
                    <a:p>
                      <a:endParaRPr lang="en-CH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b="1" dirty="0"/>
                        <a:t>Overal </a:t>
                      </a:r>
                      <a:r>
                        <a:rPr lang="en-GB" sz="1400" b="1" dirty="0"/>
                        <a:t>CC </a:t>
                      </a:r>
                      <a:r>
                        <a:rPr lang="el-GR" sz="1400" b="1" dirty="0"/>
                        <a:t>ν</a:t>
                      </a:r>
                      <a:r>
                        <a:rPr lang="en-GB" sz="1400" b="1" dirty="0"/>
                        <a:t>e </a:t>
                      </a:r>
                      <a:r>
                        <a:rPr lang="en-CH" sz="1400" b="1" dirty="0"/>
                        <a:t>purity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b="1" dirty="0"/>
                        <a:t>Overal </a:t>
                      </a:r>
                      <a:r>
                        <a:rPr lang="en-GB" sz="1400" b="1" dirty="0"/>
                        <a:t>CC </a:t>
                      </a:r>
                      <a:r>
                        <a:rPr lang="el-GR" sz="1400" b="1" dirty="0"/>
                        <a:t>ν</a:t>
                      </a:r>
                      <a:r>
                        <a:rPr lang="en-GB" sz="1400" b="1" dirty="0"/>
                        <a:t>e</a:t>
                      </a:r>
                      <a:r>
                        <a:rPr lang="en-CH" sz="1400" b="1" dirty="0"/>
                        <a:t> efficiency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631494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Cut value: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0.80</a:t>
                      </a:r>
                      <a:endParaRPr lang="en-CH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0.85</a:t>
                      </a:r>
                      <a:endParaRPr lang="en-CH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0.90</a:t>
                      </a:r>
                      <a:endParaRPr lang="en-CH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0.80</a:t>
                      </a:r>
                      <a:endParaRPr lang="en-CH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0.85</a:t>
                      </a:r>
                      <a:endParaRPr lang="en-CH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0.90</a:t>
                      </a:r>
                      <a:endParaRPr lang="en-CH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482384"/>
                  </a:ext>
                </a:extLst>
              </a:tr>
              <a:tr h="705176">
                <a:tc>
                  <a:txBody>
                    <a:bodyPr/>
                    <a:lstStyle/>
                    <a:p>
                      <a:r>
                        <a:rPr lang="en-US" sz="1600" dirty="0"/>
                        <a:t>DUNE CVN </a:t>
                      </a:r>
                    </a:p>
                    <a:p>
                      <a:r>
                        <a:rPr lang="en-US" sz="1600" dirty="0"/>
                        <a:t>(views 0, 1, and 2) 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0.9040</a:t>
                      </a:r>
                    </a:p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0.9219</a:t>
                      </a:r>
                    </a:p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0.9360</a:t>
                      </a:r>
                    </a:p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0.9008</a:t>
                      </a:r>
                    </a:p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0.8896</a:t>
                      </a:r>
                    </a:p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0.8486</a:t>
                      </a:r>
                    </a:p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749802"/>
                  </a:ext>
                </a:extLst>
              </a:tr>
              <a:tr h="59243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Collection plane (view 2) 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0.8526</a:t>
                      </a:r>
                    </a:p>
                    <a:p>
                      <a:pPr algn="ct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0.8749</a:t>
                      </a:r>
                    </a:p>
                    <a:p>
                      <a:pPr algn="ctr"/>
                      <a:endParaRPr lang="en-CH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0.8998</a:t>
                      </a:r>
                    </a:p>
                    <a:p>
                      <a:pPr algn="ctr"/>
                      <a:endParaRPr lang="en-CH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0.8422</a:t>
                      </a:r>
                    </a:p>
                    <a:p>
                      <a:pPr algn="ctr"/>
                      <a:endParaRPr lang="en-CH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0.8086</a:t>
                      </a:r>
                    </a:p>
                    <a:p>
                      <a:pPr algn="ct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0.7565</a:t>
                      </a:r>
                    </a:p>
                    <a:p>
                      <a:pPr algn="ct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010022"/>
                  </a:ext>
                </a:extLst>
              </a:tr>
              <a:tr h="77016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Induction planes (views 0 and 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0.8355</a:t>
                      </a:r>
                    </a:p>
                    <a:p>
                      <a:pPr algn="ct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0.8532</a:t>
                      </a:r>
                    </a:p>
                    <a:p>
                      <a:pPr algn="ct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0.8867</a:t>
                      </a:r>
                    </a:p>
                    <a:p>
                      <a:pPr algn="ct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0.8673</a:t>
                      </a:r>
                    </a:p>
                    <a:p>
                      <a:pPr algn="ct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0.8452</a:t>
                      </a:r>
                    </a:p>
                    <a:p>
                      <a:pPr algn="ctr"/>
                      <a:endParaRPr lang="en-CH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0.7992</a:t>
                      </a:r>
                    </a:p>
                    <a:p>
                      <a:pPr algn="ctr"/>
                      <a:endParaRPr lang="en-CH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089503"/>
                  </a:ext>
                </a:extLst>
              </a:tr>
              <a:tr h="1125617">
                <a:tc>
                  <a:txBody>
                    <a:bodyPr/>
                    <a:lstStyle/>
                    <a:p>
                      <a:r>
                        <a:rPr lang="en-US" sz="1600" dirty="0"/>
                        <a:t>Induction plane, collection plane (views 1 and 2)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0.8277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0.8551</a:t>
                      </a:r>
                    </a:p>
                    <a:p>
                      <a:pPr algn="ct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0.8835</a:t>
                      </a:r>
                    </a:p>
                    <a:p>
                      <a:pPr algn="ct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0.8575</a:t>
                      </a:r>
                    </a:p>
                    <a:p>
                      <a:pPr algn="ct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0.8385</a:t>
                      </a:r>
                    </a:p>
                    <a:p>
                      <a:pPr algn="ct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0.7823</a:t>
                      </a:r>
                    </a:p>
                    <a:p>
                      <a:pPr algn="ctr"/>
                      <a:endParaRPr lang="en-CH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73340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9A3F3E7-6CB2-A04A-8578-9CF161D60CD9}"/>
              </a:ext>
            </a:extLst>
          </p:cNvPr>
          <p:cNvSpPr txBox="1"/>
          <p:nvPr/>
        </p:nvSpPr>
        <p:spPr>
          <a:xfrm>
            <a:off x="6063050" y="585123"/>
            <a:ext cx="2765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rgbClr val="C00000"/>
                </a:solidFill>
              </a:rPr>
              <a:t>Due to network parameter initialisation, the results have a ± error of ~0.005</a:t>
            </a:r>
          </a:p>
        </p:txBody>
      </p:sp>
    </p:spTree>
    <p:extLst>
      <p:ext uri="{BB962C8B-B14F-4D97-AF65-F5344CB8AC3E}">
        <p14:creationId xmlns:p14="http://schemas.microsoft.com/office/powerpoint/2010/main" val="2592447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126462</TotalTime>
  <Words>574</Words>
  <Application>Microsoft Macintosh PowerPoint</Application>
  <PresentationFormat>On-screen Show (4:3)</PresentationFormat>
  <Paragraphs>253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CVN tests</vt:lpstr>
      <vt:lpstr>CVN trainings</vt:lpstr>
      <vt:lpstr>Results (I)</vt:lpstr>
      <vt:lpstr>Results (II)</vt:lpstr>
      <vt:lpstr>Probability histograms (I)</vt:lpstr>
      <vt:lpstr>Probability histograms (I)</vt:lpstr>
      <vt:lpstr>Probability histograms (I)</vt:lpstr>
      <vt:lpstr>Probability histograms (I)</vt:lpstr>
      <vt:lpstr>Trying different CC νe cut values</vt:lpstr>
      <vt:lpstr>Reweighting the loss function</vt:lpstr>
    </vt:vector>
  </TitlesOfParts>
  <Company>UCL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Leigh Whitehead</dc:creator>
  <cp:lastModifiedBy>Microsoft Office User</cp:lastModifiedBy>
  <cp:revision>1688</cp:revision>
  <cp:lastPrinted>2019-10-20T21:30:07Z</cp:lastPrinted>
  <dcterms:created xsi:type="dcterms:W3CDTF">2016-10-07T13:23:34Z</dcterms:created>
  <dcterms:modified xsi:type="dcterms:W3CDTF">2020-11-19T10:33:26Z</dcterms:modified>
</cp:coreProperties>
</file>