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 autoCompressPictures="0">
  <p:sldMasterIdLst>
    <p:sldMasterId id="2147483648" r:id="rId4"/>
  </p:sldMasterIdLst>
  <p:notesMasterIdLst>
    <p:notesMasterId r:id="rId65"/>
  </p:notesMasterIdLst>
  <p:handoutMasterIdLst>
    <p:handoutMasterId r:id="rId66"/>
  </p:handoutMasterIdLst>
  <p:sldIdLst>
    <p:sldId id="4897" r:id="rId5"/>
    <p:sldId id="5226" r:id="rId6"/>
    <p:sldId id="5365" r:id="rId7"/>
    <p:sldId id="5185" r:id="rId8"/>
    <p:sldId id="5209" r:id="rId9"/>
    <p:sldId id="4953" r:id="rId10"/>
    <p:sldId id="5213" r:id="rId11"/>
    <p:sldId id="5366" r:id="rId12"/>
    <p:sldId id="5002" r:id="rId13"/>
    <p:sldId id="5170" r:id="rId14"/>
    <p:sldId id="5171" r:id="rId15"/>
    <p:sldId id="5094" r:id="rId16"/>
    <p:sldId id="5383" r:id="rId17"/>
    <p:sldId id="5172" r:id="rId18"/>
    <p:sldId id="5173" r:id="rId19"/>
    <p:sldId id="5175" r:id="rId20"/>
    <p:sldId id="5176" r:id="rId21"/>
    <p:sldId id="5005" r:id="rId22"/>
    <p:sldId id="5465" r:id="rId23"/>
    <p:sldId id="5179" r:id="rId24"/>
    <p:sldId id="5180" r:id="rId25"/>
    <p:sldId id="5184" r:id="rId26"/>
    <p:sldId id="5024" r:id="rId27"/>
    <p:sldId id="5006" r:id="rId28"/>
    <p:sldId id="5210" r:id="rId29"/>
    <p:sldId id="5211" r:id="rId30"/>
    <p:sldId id="5212" r:id="rId31"/>
    <p:sldId id="5369" r:id="rId32"/>
    <p:sldId id="5029" r:id="rId33"/>
    <p:sldId id="5150" r:id="rId34"/>
    <p:sldId id="5030" r:id="rId35"/>
    <p:sldId id="5408" r:id="rId36"/>
    <p:sldId id="5371" r:id="rId37"/>
    <p:sldId id="5031" r:id="rId38"/>
    <p:sldId id="5373" r:id="rId39"/>
    <p:sldId id="5032" r:id="rId40"/>
    <p:sldId id="5033" r:id="rId41"/>
    <p:sldId id="5376" r:id="rId42"/>
    <p:sldId id="5217" r:id="rId43"/>
    <p:sldId id="5216" r:id="rId44"/>
    <p:sldId id="5218" r:id="rId45"/>
    <p:sldId id="5351" r:id="rId46"/>
    <p:sldId id="5021" r:id="rId47"/>
    <p:sldId id="5380" r:id="rId48"/>
    <p:sldId id="4951" r:id="rId49"/>
    <p:sldId id="5444" r:id="rId50"/>
    <p:sldId id="5219" r:id="rId51"/>
    <p:sldId id="5221" r:id="rId52"/>
    <p:sldId id="5445" r:id="rId53"/>
    <p:sldId id="5446" r:id="rId54"/>
    <p:sldId id="5049" r:id="rId55"/>
    <p:sldId id="5051" r:id="rId56"/>
    <p:sldId id="5443" r:id="rId57"/>
    <p:sldId id="5466" r:id="rId58"/>
    <p:sldId id="5413" r:id="rId59"/>
    <p:sldId id="5393" r:id="rId60"/>
    <p:sldId id="5412" r:id="rId61"/>
    <p:sldId id="5375" r:id="rId62"/>
    <p:sldId id="5378" r:id="rId63"/>
    <p:sldId id="5381" r:id="rId64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457200" rtl="0" eaLnBrk="1" latinLnBrk="0" hangingPunct="1">
      <a:defRPr sz="2000" kern="1200">
        <a:solidFill>
          <a:schemeClr val="tx1"/>
        </a:solidFill>
        <a:latin typeface="Tahoma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e Roeck Albert" initials="D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0000FF"/>
    <a:srgbClr val="FF0000"/>
    <a:srgbClr val="B00000"/>
    <a:srgbClr val="4BC995"/>
    <a:srgbClr val="7D1E33"/>
    <a:srgbClr val="34913D"/>
    <a:srgbClr val="62090D"/>
    <a:srgbClr val="FF00FF"/>
    <a:srgbClr val="B4D9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04" autoAdjust="0"/>
    <p:restoredTop sz="93399" autoAdjust="0"/>
  </p:normalViewPr>
  <p:slideViewPr>
    <p:cSldViewPr>
      <p:cViewPr varScale="1">
        <p:scale>
          <a:sx n="115" d="100"/>
          <a:sy n="115" d="100"/>
        </p:scale>
        <p:origin x="1168" y="2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76" d="100"/>
        <a:sy n="76" d="100"/>
      </p:scale>
      <p:origin x="0" y="6616"/>
    </p:cViewPr>
  </p:sorterViewPr>
  <p:notesViewPr>
    <p:cSldViewPr>
      <p:cViewPr varScale="1">
        <p:scale>
          <a:sx n="77" d="100"/>
          <a:sy n="77" d="100"/>
        </p:scale>
        <p:origin x="-2312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presProps" Target="presProps.xml"/><Relationship Id="rId7" Type="http://schemas.openxmlformats.org/officeDocument/2006/relationships/slide" Target="slides/slide3.xml"/><Relationship Id="rId71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commentAuthors" Target="commentAuthor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43220B03-83F8-3440-80C4-DD6AE27836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charset="0"/>
              </a:defRPr>
            </a:lvl1pPr>
          </a:lstStyle>
          <a:p>
            <a:pPr>
              <a:defRPr/>
            </a:pPr>
            <a:fld id="{1FB0F8AD-805F-F448-BEF0-A7851DD6B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2245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35495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FB0F8AD-805F-F448-BEF0-A7851DD6B041}" type="slidenum">
              <a:rPr lang="en-GB" smtClean="0"/>
              <a:pPr>
                <a:defRPr/>
              </a:pPr>
              <a:t>45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218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96647C-0FAB-E141-BC73-54E24A8E24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84006-A360-C34A-8354-4005F3958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133600" cy="6172200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04800" y="0"/>
            <a:ext cx="6248400" cy="61722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F9144B-FB19-3A43-9F41-D4813E9A71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382000" cy="5715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rgbClr val="0099FF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rgbClr val="C00000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315075"/>
            <a:ext cx="1917700" cy="542925"/>
          </a:xfrm>
          <a:prstGeom prst="rect">
            <a:avLst/>
          </a:prstGeom>
        </p:spPr>
        <p:txBody>
          <a:bodyPr/>
          <a:lstStyle/>
          <a:p>
            <a:fld id="{1AD93096-5B34-4342-9326-69289CEAE4C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072CF-7C2B-4649-8ABF-C5A89D5935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601D14-8C65-5C43-8E64-1F0A7F710F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1910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4406A-1268-B64E-94D5-08AC96D1CA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7073BB-2967-E04A-8A5C-832A142B88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390525"/>
            <a:ext cx="7239000" cy="90487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2C920-028E-2946-AE60-1B44A99515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42E69-D15F-A24A-8C3B-63DF190EA3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A495A-A608-DC4C-B7F0-9494D6E5C4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3508375" y="6519863"/>
            <a:ext cx="19177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xfrm>
            <a:off x="3028950" y="6324600"/>
            <a:ext cx="2914650" cy="27146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997700" y="6281738"/>
            <a:ext cx="1917700" cy="5429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D2487-C734-344E-8BF8-90D5E0A7D4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534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pour modifier les styles du </a:t>
            </a:r>
            <a:r>
              <a:rPr lang="en-US" dirty="0" err="1"/>
              <a:t>texte</a:t>
            </a:r>
            <a:r>
              <a:rPr lang="en-US" dirty="0"/>
              <a:t> du masque</a:t>
            </a:r>
          </a:p>
          <a:p>
            <a:pPr lvl="1"/>
            <a:r>
              <a:rPr lang="en-US" dirty="0" err="1"/>
              <a:t>Deuxième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2"/>
            <a:r>
              <a:rPr lang="en-US" dirty="0" err="1"/>
              <a:t>Troisième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3"/>
            <a:r>
              <a:rPr lang="en-US" dirty="0" err="1"/>
              <a:t>Quatrième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  <a:p>
            <a:pPr lvl="4"/>
            <a:r>
              <a:rPr lang="en-US" dirty="0" err="1"/>
              <a:t>Cinquième</a:t>
            </a:r>
            <a:r>
              <a:rPr lang="en-US" dirty="0"/>
              <a:t> </a:t>
            </a:r>
            <a:r>
              <a:rPr lang="en-US" dirty="0" err="1"/>
              <a:t>niveau</a:t>
            </a:r>
            <a:endParaRPr lang="en-US" dirty="0"/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249238" y="6324600"/>
            <a:ext cx="8666162" cy="1588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fr-FR"/>
          </a:p>
        </p:txBody>
      </p:sp>
      <p:pic>
        <p:nvPicPr>
          <p:cNvPr id="7" name="Image 6" descr="Screen shot 2011-04-30 at 11.53.31 PM.png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1"/>
            <a:ext cx="9144000" cy="764088"/>
          </a:xfrm>
          <a:prstGeom prst="rect">
            <a:avLst/>
          </a:prstGeom>
        </p:spPr>
      </p:pic>
      <p:sp>
        <p:nvSpPr>
          <p:cNvPr id="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-142875"/>
            <a:ext cx="7239000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137160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i="0">
          <a:solidFill>
            <a:srgbClr val="0000FF"/>
          </a:solidFill>
          <a:latin typeface="Arial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accent2">
              <a:lumMod val="75000"/>
            </a:schemeClr>
          </a:solidFill>
          <a:latin typeface="Arial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B00000"/>
          </a:solidFill>
          <a:latin typeface="Arial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4913D"/>
          </a:solidFill>
          <a:latin typeface="Arial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8-07-06 at 17.11.4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39831" y="-76200"/>
            <a:ext cx="9783831" cy="6934200"/>
          </a:xfrm>
          <a:prstGeom prst="rect">
            <a:avLst/>
          </a:prstGeom>
        </p:spPr>
      </p:pic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-108520" y="260648"/>
            <a:ext cx="9468544" cy="3570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      </a:t>
            </a:r>
            <a:r>
              <a:rPr lang="en-GB" sz="5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Neutrinos!</a:t>
            </a:r>
            <a:b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</a:b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</a:t>
            </a:r>
            <a:r>
              <a:rPr lang="en-GB" sz="33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Present Understanding &amp; Future Prospects </a:t>
            </a:r>
          </a:p>
          <a:p>
            <a:pPr eaLnBrk="0" hangingPunct="0">
              <a:defRPr/>
            </a:pPr>
            <a:r>
              <a:rPr lang="en-GB" sz="5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 </a:t>
            </a:r>
          </a:p>
          <a:p>
            <a:pPr eaLnBrk="0" hangingPunct="0">
              <a:defRPr/>
            </a:pP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</a:t>
            </a:r>
          </a:p>
          <a:p>
            <a:pPr eaLnBrk="0" hangingPunct="0">
              <a:defRPr/>
            </a:pPr>
            <a:r>
              <a:rPr lang="en-GB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Helvetica" charset="0"/>
              </a:rPr>
              <a:t>               </a:t>
            </a:r>
            <a:endParaRPr lang="en-US" sz="2400" b="1" dirty="0">
              <a:solidFill>
                <a:srgbClr val="FF3C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Helvetica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28600" y="1844824"/>
            <a:ext cx="38862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Albert De Roeck</a:t>
            </a:r>
          </a:p>
          <a:p>
            <a:pPr eaLnBrk="0" hangingPunct="0">
              <a:defRPr/>
            </a:pPr>
            <a:r>
              <a:rPr lang="en-US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CERN, Geneva, Switzerland</a:t>
            </a:r>
          </a:p>
        </p:txBody>
      </p:sp>
      <p:sp>
        <p:nvSpPr>
          <p:cNvPr id="6" name="Text Box 6">
            <a:extLst>
              <a:ext uri="{FF2B5EF4-FFF2-40B4-BE49-F238E27FC236}">
                <a16:creationId xmlns:a16="http://schemas.microsoft.com/office/drawing/2014/main" id="{648BEA0E-F92B-764B-A364-812411BE39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884" y="6279703"/>
            <a:ext cx="57182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bg2">
                <a:alpha val="74998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26 July 2021   Maria </a:t>
            </a:r>
            <a:r>
              <a:rPr lang="en-US" sz="2400" dirty="0" err="1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Laach</a:t>
            </a:r>
            <a:r>
              <a:rPr lang="en-US" sz="2400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/Bad </a:t>
            </a:r>
            <a:r>
              <a:rPr lang="en-US" sz="2400" dirty="0" err="1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Honnef</a:t>
            </a:r>
            <a:endParaRPr lang="en-US" sz="2400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4FBE2-D926-2542-B4A4-782AAD5D4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0"/>
            <a:ext cx="7239000" cy="904875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3DA74C-4398-314D-A39C-91762B94AD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18"/>
            <a:ext cx="9144000" cy="685536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9FD7BE0-016C-BF4D-8840-02E126D7F826}"/>
              </a:ext>
            </a:extLst>
          </p:cNvPr>
          <p:cNvSpPr txBox="1"/>
          <p:nvPr/>
        </p:nvSpPr>
        <p:spPr>
          <a:xfrm>
            <a:off x="5054098" y="252382"/>
            <a:ext cx="40899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Plenty of neutrinos in the Universe</a:t>
            </a:r>
          </a:p>
        </p:txBody>
      </p:sp>
    </p:spTree>
    <p:extLst>
      <p:ext uri="{BB962C8B-B14F-4D97-AF65-F5344CB8AC3E}">
        <p14:creationId xmlns:p14="http://schemas.microsoft.com/office/powerpoint/2010/main" val="1735219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4FBE2-D926-2542-B4A4-782AAD5D4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0"/>
            <a:ext cx="7239000" cy="904875"/>
          </a:xfrm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2F141AF-CF5B-E745-ABA3-7974CDE8B2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8A372EF-BE9C-D04C-B216-5431253916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18"/>
            <a:ext cx="9144000" cy="68553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C3551D-E850-A044-BCB5-053A82B059B4}"/>
              </a:ext>
            </a:extLst>
          </p:cNvPr>
          <p:cNvSpPr txBox="1"/>
          <p:nvPr/>
        </p:nvSpPr>
        <p:spPr>
          <a:xfrm>
            <a:off x="539552" y="404664"/>
            <a:ext cx="6541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3"/>
                </a:solidFill>
              </a:rPr>
              <a:t>Neutrinos give crucial insight on Supernovae explosions </a:t>
            </a:r>
          </a:p>
        </p:txBody>
      </p:sp>
    </p:spTree>
    <p:extLst>
      <p:ext uri="{BB962C8B-B14F-4D97-AF65-F5344CB8AC3E}">
        <p14:creationId xmlns:p14="http://schemas.microsoft.com/office/powerpoint/2010/main" val="23336498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6B629398-3D6A-324A-BEC9-28E6D48FD23F}"/>
              </a:ext>
            </a:extLst>
          </p:cNvPr>
          <p:cNvSpPr txBox="1">
            <a:spLocks noChangeArrowheads="1"/>
          </p:cNvSpPr>
          <p:nvPr/>
        </p:nvSpPr>
        <p:spPr>
          <a:xfrm>
            <a:off x="899592" y="0"/>
            <a:ext cx="7772400" cy="914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r>
              <a:rPr lang="en-US" kern="0" dirty="0"/>
              <a:t>…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A816E1-DC79-2C43-B3C8-56A7A68576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0924136-FD69-8A45-B376-C8DAC403F5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9596"/>
            <a:ext cx="9144000" cy="67788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D30BDF1-45F4-9844-BDF5-939B085783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2536" y="-40854"/>
            <a:ext cx="9396536" cy="696602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8D4A32A-542D-CA46-BFA5-377EC9806D20}"/>
              </a:ext>
            </a:extLst>
          </p:cNvPr>
          <p:cNvSpPr txBox="1"/>
          <p:nvPr/>
        </p:nvSpPr>
        <p:spPr>
          <a:xfrm>
            <a:off x="611560" y="188640"/>
            <a:ext cx="64163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Neutrinos allow us to to look into the heart of the sun </a:t>
            </a:r>
          </a:p>
        </p:txBody>
      </p:sp>
    </p:spTree>
    <p:extLst>
      <p:ext uri="{BB962C8B-B14F-4D97-AF65-F5344CB8AC3E}">
        <p14:creationId xmlns:p14="http://schemas.microsoft.com/office/powerpoint/2010/main" val="1617101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raphical user interface, application, Teams&#10;&#10;Description automatically generated">
            <a:extLst>
              <a:ext uri="{FF2B5EF4-FFF2-40B4-BE49-F238E27FC236}">
                <a16:creationId xmlns:a16="http://schemas.microsoft.com/office/drawing/2014/main" id="{3DFD6BFF-95C4-0846-8745-4B4DED5B58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00899"/>
            <a:ext cx="9144000" cy="4780429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97010CCF-25D3-984A-B1E4-5932CE78DAEB}"/>
              </a:ext>
            </a:extLst>
          </p:cNvPr>
          <p:cNvSpPr txBox="1">
            <a:spLocks/>
          </p:cNvSpPr>
          <p:nvPr/>
        </p:nvSpPr>
        <p:spPr>
          <a:xfrm>
            <a:off x="1115616" y="75853"/>
            <a:ext cx="7239000" cy="90487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r>
              <a:rPr lang="en-CH" kern="0" dirty="0"/>
              <a:t>Solar Neutrinos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9A0421-680B-FF4A-B6B5-F57951FE7F2C}"/>
              </a:ext>
            </a:extLst>
          </p:cNvPr>
          <p:cNvSpPr txBox="1"/>
          <p:nvPr/>
        </p:nvSpPr>
        <p:spPr>
          <a:xfrm>
            <a:off x="128315" y="980728"/>
            <a:ext cx="888736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N</a:t>
            </a:r>
            <a:r>
              <a:rPr lang="en-CH" sz="2400" dirty="0">
                <a:solidFill>
                  <a:srgbClr val="0000FF"/>
                </a:solidFill>
              </a:rPr>
              <a:t>eutrino measurements allow to understand how the sun works</a:t>
            </a:r>
          </a:p>
        </p:txBody>
      </p:sp>
    </p:spTree>
    <p:extLst>
      <p:ext uri="{BB962C8B-B14F-4D97-AF65-F5344CB8AC3E}">
        <p14:creationId xmlns:p14="http://schemas.microsoft.com/office/powerpoint/2010/main" val="41621715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6B629398-3D6A-324A-BEC9-28E6D48FD23F}"/>
              </a:ext>
            </a:extLst>
          </p:cNvPr>
          <p:cNvSpPr txBox="1">
            <a:spLocks noChangeArrowheads="1"/>
          </p:cNvSpPr>
          <p:nvPr/>
        </p:nvSpPr>
        <p:spPr>
          <a:xfrm>
            <a:off x="899592" y="0"/>
            <a:ext cx="7772400" cy="914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r>
              <a:rPr lang="en-US" kern="0" dirty="0"/>
              <a:t>…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D6DF5E-E34C-4B47-9479-F58009DC44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AB4533-DA5C-6048-8ECC-1386C7F064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7" y="0"/>
            <a:ext cx="9136966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26C978B-F6F1-F44F-9FED-2D5A91954CDC}"/>
              </a:ext>
            </a:extLst>
          </p:cNvPr>
          <p:cNvSpPr txBox="1"/>
          <p:nvPr/>
        </p:nvSpPr>
        <p:spPr>
          <a:xfrm>
            <a:off x="3635896" y="257145"/>
            <a:ext cx="53773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very high energy neutrinos from outer space</a:t>
            </a:r>
          </a:p>
        </p:txBody>
      </p:sp>
    </p:spTree>
    <p:extLst>
      <p:ext uri="{BB962C8B-B14F-4D97-AF65-F5344CB8AC3E}">
        <p14:creationId xmlns:p14="http://schemas.microsoft.com/office/powerpoint/2010/main" val="1589532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6B629398-3D6A-324A-BEC9-28E6D48FD23F}"/>
              </a:ext>
            </a:extLst>
          </p:cNvPr>
          <p:cNvSpPr txBox="1">
            <a:spLocks noChangeArrowheads="1"/>
          </p:cNvSpPr>
          <p:nvPr/>
        </p:nvSpPr>
        <p:spPr>
          <a:xfrm>
            <a:off x="899592" y="0"/>
            <a:ext cx="7772400" cy="914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r>
              <a:rPr lang="en-US" kern="0" dirty="0"/>
              <a:t>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3A030B-C730-E14F-BC8E-B17FF8525A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8858" y="-60143"/>
            <a:ext cx="9292858" cy="694552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3E0DFD5-2497-BA4E-B5F3-EEA2A475E1D2}"/>
              </a:ext>
            </a:extLst>
          </p:cNvPr>
          <p:cNvSpPr txBox="1"/>
          <p:nvPr/>
        </p:nvSpPr>
        <p:spPr>
          <a:xfrm>
            <a:off x="5076056" y="260648"/>
            <a:ext cx="32633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Neutrinos from cosmic rays</a:t>
            </a:r>
          </a:p>
        </p:txBody>
      </p:sp>
    </p:spTree>
    <p:extLst>
      <p:ext uri="{BB962C8B-B14F-4D97-AF65-F5344CB8AC3E}">
        <p14:creationId xmlns:p14="http://schemas.microsoft.com/office/powerpoint/2010/main" val="41481038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6B629398-3D6A-324A-BEC9-28E6D48FD23F}"/>
              </a:ext>
            </a:extLst>
          </p:cNvPr>
          <p:cNvSpPr txBox="1">
            <a:spLocks noChangeArrowheads="1"/>
          </p:cNvSpPr>
          <p:nvPr/>
        </p:nvSpPr>
        <p:spPr>
          <a:xfrm>
            <a:off x="899592" y="0"/>
            <a:ext cx="7772400" cy="914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r>
              <a:rPr lang="en-US" kern="0" dirty="0"/>
              <a:t>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2C1B8D-C099-CA48-B379-83BCDA3154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96552" y="-27384"/>
            <a:ext cx="9718424" cy="68853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405AA2E-6C7F-7B4D-ACBD-23F3A96AB59E}"/>
              </a:ext>
            </a:extLst>
          </p:cNvPr>
          <p:cNvSpPr txBox="1"/>
          <p:nvPr/>
        </p:nvSpPr>
        <p:spPr>
          <a:xfrm>
            <a:off x="0" y="188640"/>
            <a:ext cx="5038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Reactors produce &gt; 10</a:t>
            </a:r>
            <a:r>
              <a:rPr lang="en-US" sz="1800" baseline="30000" dirty="0">
                <a:solidFill>
                  <a:schemeClr val="bg1"/>
                </a:solidFill>
              </a:rPr>
              <a:t>21</a:t>
            </a:r>
            <a:r>
              <a:rPr lang="en-US" sz="1800" dirty="0">
                <a:solidFill>
                  <a:schemeClr val="bg1"/>
                </a:solidFill>
              </a:rPr>
              <a:t> neutrinos per second  </a:t>
            </a:r>
          </a:p>
        </p:txBody>
      </p:sp>
    </p:spTree>
    <p:extLst>
      <p:ext uri="{BB962C8B-B14F-4D97-AF65-F5344CB8AC3E}">
        <p14:creationId xmlns:p14="http://schemas.microsoft.com/office/powerpoint/2010/main" val="41453079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6B629398-3D6A-324A-BEC9-28E6D48FD23F}"/>
              </a:ext>
            </a:extLst>
          </p:cNvPr>
          <p:cNvSpPr txBox="1">
            <a:spLocks noChangeArrowheads="1"/>
          </p:cNvSpPr>
          <p:nvPr/>
        </p:nvSpPr>
        <p:spPr>
          <a:xfrm>
            <a:off x="899592" y="0"/>
            <a:ext cx="7772400" cy="914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r>
              <a:rPr lang="en-US" kern="0" dirty="0"/>
              <a:t>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BB6FBC7-6925-3449-9167-BF79EE0946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7042" y="0"/>
            <a:ext cx="9181042" cy="68304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721218-F144-E544-A54E-CC7092121E8C}"/>
              </a:ext>
            </a:extLst>
          </p:cNvPr>
          <p:cNvSpPr txBox="1"/>
          <p:nvPr/>
        </p:nvSpPr>
        <p:spPr>
          <a:xfrm>
            <a:off x="467544" y="332656"/>
            <a:ext cx="63325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Radioactive beta-decay</a:t>
            </a:r>
          </a:p>
          <a:p>
            <a:r>
              <a:rPr lang="en-US" dirty="0">
                <a:solidFill>
                  <a:schemeClr val="bg1"/>
                </a:solidFill>
              </a:rPr>
              <a:t>The process that led to the postulation of the neutrino</a:t>
            </a:r>
          </a:p>
        </p:txBody>
      </p:sp>
    </p:spTree>
    <p:extLst>
      <p:ext uri="{BB962C8B-B14F-4D97-AF65-F5344CB8AC3E}">
        <p14:creationId xmlns:p14="http://schemas.microsoft.com/office/powerpoint/2010/main" val="10505668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4072CF-7C2B-4649-8ABF-C5A89D5935BB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5" name="Image 4" descr="Screen Shot 2018-04-24 at 06.36.3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4000" cy="6824662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B6009-D191-4D41-958B-40E864984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71438"/>
            <a:ext cx="9144000" cy="904875"/>
          </a:xfrm>
        </p:spPr>
        <p:txBody>
          <a:bodyPr/>
          <a:lstStyle/>
          <a:p>
            <a:r>
              <a:rPr lang="en-CH" sz="3400" dirty="0"/>
              <a:t>Neutrino Sources, Flux and Cross Sections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F8710A71-21B3-B648-A017-620EF4B33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81178"/>
            <a:ext cx="9144000" cy="4440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51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CE7C3-D78E-3345-A6D7-0983A56AB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576" y="-99392"/>
            <a:ext cx="7239000" cy="904875"/>
          </a:xfrm>
        </p:spPr>
        <p:txBody>
          <a:bodyPr/>
          <a:lstStyle/>
          <a:p>
            <a:r>
              <a:rPr lang="en-CH" dirty="0"/>
              <a:t>Lecture(r) Today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5550D3-480A-B84E-9249-54C5EE456E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1636" y="1268768"/>
            <a:ext cx="3784876" cy="2806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7AD2DBF-527D-9D4C-890B-F86997B27B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7624" y="1124744"/>
            <a:ext cx="2376264" cy="310742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D0BE6E1-0DA9-EF48-AC81-302DF35ACB64}"/>
              </a:ext>
            </a:extLst>
          </p:cNvPr>
          <p:cNvSpPr txBox="1"/>
          <p:nvPr/>
        </p:nvSpPr>
        <p:spPr>
          <a:xfrm>
            <a:off x="755576" y="4365104"/>
            <a:ext cx="3877985" cy="1661993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    </a:t>
            </a:r>
            <a:r>
              <a:rPr lang="en-CH" dirty="0">
                <a:solidFill>
                  <a:srgbClr val="FF0000"/>
                </a:solidFill>
              </a:rPr>
              <a:t>Prof. Albert De Roeck</a:t>
            </a:r>
          </a:p>
          <a:p>
            <a:r>
              <a:rPr lang="en-CH" dirty="0">
                <a:solidFill>
                  <a:srgbClr val="0000FF"/>
                </a:solidFill>
              </a:rPr>
              <a:t>• </a:t>
            </a:r>
            <a:r>
              <a:rPr lang="en-CH" sz="2200" dirty="0">
                <a:solidFill>
                  <a:srgbClr val="0000FF"/>
                </a:solidFill>
              </a:rPr>
              <a:t>CERN, Geneva Switzerland</a:t>
            </a:r>
          </a:p>
          <a:p>
            <a:r>
              <a:rPr lang="en-CH" dirty="0">
                <a:solidFill>
                  <a:srgbClr val="0000FF"/>
                </a:solidFill>
              </a:rPr>
              <a:t>• U</a:t>
            </a:r>
            <a:r>
              <a:rPr lang="en-GB" dirty="0">
                <a:solidFill>
                  <a:srgbClr val="0000FF"/>
                </a:solidFill>
              </a:rPr>
              <a:t>n</a:t>
            </a:r>
            <a:r>
              <a:rPr lang="en-CH" dirty="0">
                <a:solidFill>
                  <a:srgbClr val="0000FF"/>
                </a:solidFill>
              </a:rPr>
              <a:t>iversity of Antwerp, Belgium</a:t>
            </a:r>
          </a:p>
          <a:p>
            <a:r>
              <a:rPr lang="en-CH" dirty="0">
                <a:solidFill>
                  <a:srgbClr val="0000FF"/>
                </a:solidFill>
              </a:rPr>
              <a:t>• NTU, Singapore</a:t>
            </a:r>
          </a:p>
          <a:p>
            <a:r>
              <a:rPr lang="en-CH" dirty="0">
                <a:solidFill>
                  <a:srgbClr val="0000FF"/>
                </a:solidFill>
              </a:rPr>
              <a:t>• Adjunct Prof. at UCDavis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44FF1CC-6F94-D547-B5D6-56A4449512F2}"/>
              </a:ext>
            </a:extLst>
          </p:cNvPr>
          <p:cNvSpPr txBox="1"/>
          <p:nvPr/>
        </p:nvSpPr>
        <p:spPr>
          <a:xfrm>
            <a:off x="5330151" y="4523361"/>
            <a:ext cx="3058273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Live from CERN, Geneva</a:t>
            </a:r>
            <a:endParaRPr lang="en-CH" dirty="0"/>
          </a:p>
          <a:p>
            <a:r>
              <a:rPr lang="en-CH" dirty="0"/>
              <a:t> (travel restrictions)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66F6B7-CA0E-2741-8697-933BAB0B9F40}"/>
              </a:ext>
            </a:extLst>
          </p:cNvPr>
          <p:cNvSpPr txBox="1"/>
          <p:nvPr/>
        </p:nvSpPr>
        <p:spPr>
          <a:xfrm>
            <a:off x="5101636" y="6027097"/>
            <a:ext cx="3283784" cy="584775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CH" sz="1600" dirty="0"/>
              <a:t>Some slides taken from CERN ATC</a:t>
            </a:r>
          </a:p>
          <a:p>
            <a:r>
              <a:rPr lang="en-CH" sz="1600" dirty="0"/>
              <a:t>(S. Soeldner-Rembold)</a:t>
            </a:r>
          </a:p>
        </p:txBody>
      </p:sp>
    </p:spTree>
    <p:extLst>
      <p:ext uri="{BB962C8B-B14F-4D97-AF65-F5344CB8AC3E}">
        <p14:creationId xmlns:p14="http://schemas.microsoft.com/office/powerpoint/2010/main" val="31252191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4FBE2-D926-2542-B4A4-782AAD5D4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0"/>
            <a:ext cx="7239000" cy="904875"/>
          </a:xfrm>
        </p:spPr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B0ED5E-45A4-6548-AC53-1B72E6ACA4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145966-5CC3-0543-8CB6-7108425C8F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2875" y="0"/>
            <a:ext cx="942975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972D18-0F42-7346-B372-AFD5A46B5D0F}"/>
              </a:ext>
            </a:extLst>
          </p:cNvPr>
          <p:cNvSpPr txBox="1"/>
          <p:nvPr/>
        </p:nvSpPr>
        <p:spPr>
          <a:xfrm>
            <a:off x="858483" y="658653"/>
            <a:ext cx="742703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solidFill>
                  <a:schemeClr val="bg1"/>
                </a:solidFill>
              </a:rPr>
              <a:t>Neutrinos interact very weakly with matter</a:t>
            </a:r>
          </a:p>
        </p:txBody>
      </p:sp>
    </p:spTree>
    <p:extLst>
      <p:ext uri="{BB962C8B-B14F-4D97-AF65-F5344CB8AC3E}">
        <p14:creationId xmlns:p14="http://schemas.microsoft.com/office/powerpoint/2010/main" val="24404470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4FBE2-D926-2542-B4A4-782AAD5D4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0"/>
            <a:ext cx="7239000" cy="904875"/>
          </a:xfrm>
        </p:spPr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D4588D-A773-2941-BDFC-BCA4216F6C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520" y="-38053"/>
            <a:ext cx="9252520" cy="692343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B5364A2-6C1B-094E-9B7A-E2344D30D1B0}"/>
              </a:ext>
            </a:extLst>
          </p:cNvPr>
          <p:cNvSpPr txBox="1"/>
          <p:nvPr/>
        </p:nvSpPr>
        <p:spPr>
          <a:xfrm>
            <a:off x="1043608" y="412432"/>
            <a:ext cx="554350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solidFill>
                  <a:schemeClr val="bg1"/>
                </a:solidFill>
              </a:rPr>
              <a:t>Very large detectors are needed</a:t>
            </a:r>
          </a:p>
        </p:txBody>
      </p:sp>
    </p:spTree>
    <p:extLst>
      <p:ext uri="{BB962C8B-B14F-4D97-AF65-F5344CB8AC3E}">
        <p14:creationId xmlns:p14="http://schemas.microsoft.com/office/powerpoint/2010/main" val="24553844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6B629398-3D6A-324A-BEC9-28E6D48FD23F}"/>
              </a:ext>
            </a:extLst>
          </p:cNvPr>
          <p:cNvSpPr txBox="1">
            <a:spLocks noChangeArrowheads="1"/>
          </p:cNvSpPr>
          <p:nvPr/>
        </p:nvSpPr>
        <p:spPr>
          <a:xfrm>
            <a:off x="899592" y="0"/>
            <a:ext cx="7772400" cy="914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r>
              <a:rPr lang="en-US" kern="0" dirty="0"/>
              <a:t>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8B9414-8B3A-4144-A08D-DC6D95919B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EFF6B7A-1A6D-6649-A17B-F26D381BD3F2}"/>
              </a:ext>
            </a:extLst>
          </p:cNvPr>
          <p:cNvSpPr txBox="1"/>
          <p:nvPr/>
        </p:nvSpPr>
        <p:spPr>
          <a:xfrm>
            <a:off x="858483" y="658653"/>
            <a:ext cx="7507183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b="1" dirty="0">
                <a:solidFill>
                  <a:schemeClr val="bg1"/>
                </a:solidFill>
              </a:rPr>
              <a:t>And often they are placed far underground</a:t>
            </a:r>
          </a:p>
        </p:txBody>
      </p:sp>
    </p:spTree>
    <p:extLst>
      <p:ext uri="{BB962C8B-B14F-4D97-AF65-F5344CB8AC3E}">
        <p14:creationId xmlns:p14="http://schemas.microsoft.com/office/powerpoint/2010/main" val="6934745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8600" y="-76200"/>
            <a:ext cx="853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7" tIns="45704" rIns="91407" bIns="45704" anchor="ctr">
            <a:prstTxWarp prst="textNoShape">
              <a:avLst/>
            </a:prstTxWarp>
            <a:normAutofit fontScale="92500"/>
          </a:bodyPr>
          <a:lstStyle/>
          <a:p>
            <a:pPr algn="ctr" eaLnBrk="0" hangingPunct="0">
              <a:defRPr/>
            </a:pPr>
            <a:r>
              <a:rPr lang="en-US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Neutrinos were introduced in 1930!</a:t>
            </a:r>
          </a:p>
        </p:txBody>
      </p:sp>
      <p:pic>
        <p:nvPicPr>
          <p:cNvPr id="6" name="Espace réservé du contenu 4" descr="Screen Shot 2015-08-12 at 17.13.14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1295400"/>
            <a:ext cx="2774852" cy="2057400"/>
          </a:xfrm>
        </p:spPr>
      </p:pic>
      <p:pic>
        <p:nvPicPr>
          <p:cNvPr id="7" name="Espace réservé du contenu 4" descr="Screen Shot 2015-08-12 at 17.14.30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7556" y="3502081"/>
            <a:ext cx="3017105" cy="2333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Espace réservé du contenu 6" descr="Screen Shot 2015-08-14 at 16.36.4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343400" y="2419350"/>
            <a:ext cx="2930333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2895600" y="762000"/>
            <a:ext cx="6326521" cy="156966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  <a:latin typeface="Arial"/>
              </a:rPr>
              <a:t>If the process is A -&gt; B + electron, the energy </a:t>
            </a:r>
          </a:p>
          <a:p>
            <a:r>
              <a:rPr lang="en-GB" sz="2400" dirty="0">
                <a:solidFill>
                  <a:srgbClr val="0000FF"/>
                </a:solidFill>
                <a:latin typeface="Arial"/>
              </a:rPr>
              <a:t>of the electron should be at a fixed value.</a:t>
            </a:r>
          </a:p>
          <a:p>
            <a:r>
              <a:rPr lang="en-GB" sz="2400" dirty="0">
                <a:solidFill>
                  <a:srgbClr val="0000FF"/>
                </a:solidFill>
                <a:latin typeface="Arial"/>
              </a:rPr>
              <a:t>This is not the case! </a:t>
            </a:r>
            <a:r>
              <a:rPr lang="en-GB" sz="2400" dirty="0">
                <a:solidFill>
                  <a:srgbClr val="FF0000"/>
                </a:solidFill>
                <a:latin typeface="Arial"/>
              </a:rPr>
              <a:t>Energy-momentum not</a:t>
            </a:r>
          </a:p>
          <a:p>
            <a:r>
              <a:rPr lang="en-GB" sz="2400" dirty="0">
                <a:solidFill>
                  <a:srgbClr val="FF0000"/>
                </a:solidFill>
                <a:latin typeface="Arial"/>
              </a:rPr>
              <a:t>conserved in Beta-decays?  </a:t>
            </a:r>
          </a:p>
        </p:txBody>
      </p:sp>
      <p:pic>
        <p:nvPicPr>
          <p:cNvPr id="10" name="Image 9" descr="Screen Shot 2015-08-20 at 12.05.55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39215" y="5579835"/>
            <a:ext cx="1996105" cy="47601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</p:pic>
      <p:sp>
        <p:nvSpPr>
          <p:cNvPr id="11" name="ZoneTexte 10"/>
          <p:cNvSpPr txBox="1"/>
          <p:nvPr/>
        </p:nvSpPr>
        <p:spPr>
          <a:xfrm>
            <a:off x="3798277" y="5029200"/>
            <a:ext cx="507798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  <a:latin typeface="Arial"/>
              </a:rPr>
              <a:t>Pauli proposed instead the process:   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533400" y="1219201"/>
            <a:ext cx="162576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  <a:latin typeface="Arial"/>
              </a:rPr>
              <a:t>β-decay   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015CC80-71DC-7940-BE31-D67884D0603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8116" y="2348880"/>
            <a:ext cx="3801988" cy="192899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0BBFAA8-ED50-EE44-9680-2F7C96C0F0A1}"/>
              </a:ext>
            </a:extLst>
          </p:cNvPr>
          <p:cNvSpPr/>
          <p:nvPr/>
        </p:nvSpPr>
        <p:spPr bwMode="auto">
          <a:xfrm>
            <a:off x="7187157" y="4276130"/>
            <a:ext cx="1372947" cy="75307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C1C72B9-7AC6-E74F-BB4A-3DC83D5F3D72}"/>
              </a:ext>
            </a:extLst>
          </p:cNvPr>
          <p:cNvSpPr/>
          <p:nvPr/>
        </p:nvSpPr>
        <p:spPr bwMode="auto">
          <a:xfrm>
            <a:off x="6695002" y="5629395"/>
            <a:ext cx="432048" cy="37689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2826E5-89B1-574E-8016-5C367D9FD253}"/>
              </a:ext>
            </a:extLst>
          </p:cNvPr>
          <p:cNvSpPr txBox="1"/>
          <p:nvPr/>
        </p:nvSpPr>
        <p:spPr>
          <a:xfrm>
            <a:off x="718021" y="6172236"/>
            <a:ext cx="7842083" cy="492443"/>
          </a:xfrm>
          <a:prstGeom prst="rect">
            <a:avLst/>
          </a:prstGeom>
          <a:solidFill>
            <a:srgbClr val="FFFF00"/>
          </a:solidFill>
          <a:ln w="3492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rgbClr val="FF0000"/>
                </a:solidFill>
              </a:rPr>
              <a:t>But he believed we could never detect this particle!!</a:t>
            </a:r>
          </a:p>
        </p:txBody>
      </p:sp>
    </p:spTree>
    <p:extLst>
      <p:ext uri="{BB962C8B-B14F-4D97-AF65-F5344CB8AC3E}">
        <p14:creationId xmlns:p14="http://schemas.microsoft.com/office/powerpoint/2010/main" val="15015878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Screen Shot 2018-07-01 at 14.27.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838200"/>
            <a:ext cx="7239000" cy="4511260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28600" y="-76200"/>
            <a:ext cx="853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7" tIns="45704" rIns="91407" bIns="45704" anchor="ctr">
            <a:prstTxWarp prst="textNoShape">
              <a:avLst/>
            </a:prstTxWarp>
            <a:normAutofit fontScale="92500"/>
          </a:bodyPr>
          <a:lstStyle/>
          <a:p>
            <a:pPr algn="ctr" eaLnBrk="0" hangingPunct="0">
              <a:defRPr/>
            </a:pPr>
            <a:r>
              <a:rPr lang="en-US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Neutrinos are know to us since 1930!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553525" y="5334000"/>
            <a:ext cx="8074571" cy="132343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Pauli did not believe energy-momentum conservation was violated</a:t>
            </a:r>
          </a:p>
          <a:p>
            <a:r>
              <a:rPr lang="en-GB" dirty="0">
                <a:solidFill>
                  <a:srgbClr val="0000FF"/>
                </a:solidFill>
              </a:rPr>
              <a:t>He proposed a desperate way out: </a:t>
            </a:r>
            <a:r>
              <a:rPr lang="en-GB" dirty="0">
                <a:solidFill>
                  <a:srgbClr val="FF0000"/>
                </a:solidFill>
              </a:rPr>
              <a:t>a new ‘invisible’ particle</a:t>
            </a:r>
          </a:p>
          <a:p>
            <a:r>
              <a:rPr lang="en-GB" dirty="0">
                <a:solidFill>
                  <a:srgbClr val="0000FF"/>
                </a:solidFill>
              </a:rPr>
              <a:t>He called it the neutron.</a:t>
            </a:r>
          </a:p>
          <a:p>
            <a:r>
              <a:rPr lang="en-GB" dirty="0">
                <a:solidFill>
                  <a:srgbClr val="FF0000"/>
                </a:solidFill>
              </a:rPr>
              <a:t>He also stayed away from the conference because of a ball in Zurich..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28600" y="-76200"/>
            <a:ext cx="853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7" tIns="45704" rIns="91407" bIns="45704" anchor="ctr">
            <a:prstTxWarp prst="textNoShape">
              <a:avLst/>
            </a:prstTxWarp>
            <a:normAutofit fontScale="85000" lnSpcReduction="10000"/>
          </a:bodyPr>
          <a:lstStyle/>
          <a:p>
            <a:pPr algn="ctr" eaLnBrk="0" hangingPunct="0">
              <a:defRPr/>
            </a:pPr>
            <a:r>
              <a:rPr lang="en-US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Neutrinos are known to us since 1934!</a:t>
            </a:r>
          </a:p>
        </p:txBody>
      </p:sp>
      <p:pic>
        <p:nvPicPr>
          <p:cNvPr id="5" name="Image 4" descr="Screen Shot 2018-07-01 at 14.27.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1517" y="1371600"/>
            <a:ext cx="3752483" cy="47371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94020" y="1124744"/>
            <a:ext cx="5081199" cy="538609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1934</a:t>
            </a:r>
          </a:p>
          <a:p>
            <a:r>
              <a:rPr lang="en-GB" dirty="0" err="1">
                <a:solidFill>
                  <a:srgbClr val="0000FF"/>
                </a:solidFill>
              </a:rPr>
              <a:t>Enrico</a:t>
            </a:r>
            <a:r>
              <a:rPr lang="en-GB" dirty="0">
                <a:solidFill>
                  <a:srgbClr val="0000FF"/>
                </a:solidFill>
              </a:rPr>
              <a:t> Fermi, father of the world’s first</a:t>
            </a:r>
          </a:p>
          <a:p>
            <a:r>
              <a:rPr lang="en-GB" dirty="0">
                <a:solidFill>
                  <a:srgbClr val="0000FF"/>
                </a:solidFill>
              </a:rPr>
              <a:t>nuclear reactor, </a:t>
            </a:r>
            <a:r>
              <a:rPr lang="en-GB" dirty="0">
                <a:solidFill>
                  <a:srgbClr val="FF0000"/>
                </a:solidFill>
              </a:rPr>
              <a:t>coined the term “neutrino”</a:t>
            </a:r>
          </a:p>
          <a:p>
            <a:r>
              <a:rPr lang="en-GB" dirty="0">
                <a:solidFill>
                  <a:srgbClr val="0000FF"/>
                </a:solidFill>
              </a:rPr>
              <a:t>which is Italian for “little neutral”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He proposed a theory for </a:t>
            </a:r>
            <a:r>
              <a:rPr lang="en-GB" dirty="0">
                <a:solidFill>
                  <a:srgbClr val="FF0000"/>
                </a:solidFill>
                <a:latin typeface="Arial"/>
              </a:rPr>
              <a:t>β-</a:t>
            </a:r>
            <a:r>
              <a:rPr lang="en-GB" dirty="0">
                <a:solidFill>
                  <a:srgbClr val="FF0000"/>
                </a:solidFill>
              </a:rPr>
              <a:t>decay </a:t>
            </a:r>
          </a:p>
          <a:p>
            <a:r>
              <a:rPr lang="en-GB" dirty="0">
                <a:solidFill>
                  <a:srgbClr val="FF0000"/>
                </a:solidFill>
              </a:rPr>
              <a:t>including the neutrino, a first formulation </a:t>
            </a:r>
          </a:p>
          <a:p>
            <a:r>
              <a:rPr lang="en-GB" dirty="0">
                <a:solidFill>
                  <a:srgbClr val="FF0000"/>
                </a:solidFill>
              </a:rPr>
              <a:t>of the weak force…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0000FF"/>
                </a:solidFill>
              </a:rPr>
              <a:t>This is one of the keystone papers for the </a:t>
            </a:r>
          </a:p>
          <a:p>
            <a:r>
              <a:rPr lang="en-GB" dirty="0">
                <a:solidFill>
                  <a:srgbClr val="0000FF"/>
                </a:solidFill>
              </a:rPr>
              <a:t>Later development of the Standard Model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endParaRPr lang="en-GB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Funny enough his paper got refused by </a:t>
            </a:r>
          </a:p>
          <a:p>
            <a:r>
              <a:rPr lang="en-GB" dirty="0">
                <a:solidFill>
                  <a:srgbClr val="FF0000"/>
                </a:solidFill>
              </a:rPr>
              <a:t>Nature magazine</a:t>
            </a:r>
          </a:p>
          <a:p>
            <a:r>
              <a:rPr lang="en-GB" dirty="0">
                <a:solidFill>
                  <a:srgbClr val="0000FF"/>
                </a:solidFill>
              </a:rPr>
              <a:t>(criticism: nothing practical in this paper) 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5578920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30" name="Espace réservé du contenu 4" descr="Screen Shot 2015-08-12 at 17.14.58.pn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" y="1066800"/>
            <a:ext cx="4496386" cy="3429000"/>
          </a:xfrm>
        </p:spPr>
      </p:pic>
      <p:sp>
        <p:nvSpPr>
          <p:cNvPr id="227332" name="Espace réservé du numéro de diapositive 3"/>
          <p:cNvSpPr>
            <a:spLocks noGrp="1"/>
          </p:cNvSpPr>
          <p:nvPr>
            <p:ph type="sldNum" sz="quarter" idx="4294967295"/>
          </p:nvPr>
        </p:nvSpPr>
        <p:spPr>
          <a:xfrm>
            <a:off x="8141677" y="6524625"/>
            <a:ext cx="791308" cy="171450"/>
          </a:xfrm>
          <a:prstGeom prst="rect">
            <a:avLst/>
          </a:prstGeom>
          <a:noFill/>
        </p:spPr>
        <p:txBody>
          <a:bodyPr/>
          <a:lstStyle/>
          <a:p>
            <a:fld id="{552FCD9C-F294-2546-B568-2987A0CAFB4A}" type="slidenum">
              <a:rPr lang="en-US" smtClean="0">
                <a:latin typeface="Times New Roman" pitchFamily="4" charset="0"/>
              </a:rPr>
              <a:pPr/>
              <a:t>25</a:t>
            </a:fld>
            <a:endParaRPr lang="en-US">
              <a:latin typeface="Times New Roman" pitchFamily="4" charset="0"/>
            </a:endParaRPr>
          </a:p>
        </p:txBody>
      </p:sp>
      <p:pic>
        <p:nvPicPr>
          <p:cNvPr id="5" name="Espace réservé du contenu 4" descr="Screen Shot 2015-08-12 at 17.15.16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600" y="4359275"/>
            <a:ext cx="3786816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3962400" y="990600"/>
            <a:ext cx="5282666" cy="230832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  <a:latin typeface="Arial"/>
              </a:rPr>
              <a:t>It took 26 years to detect this particle.</a:t>
            </a:r>
          </a:p>
          <a:p>
            <a:r>
              <a:rPr lang="en-GB" sz="2400" dirty="0">
                <a:solidFill>
                  <a:srgbClr val="FF0000"/>
                </a:solidFill>
                <a:latin typeface="Arial"/>
              </a:rPr>
              <a:t>Cowan and </a:t>
            </a:r>
            <a:r>
              <a:rPr lang="en-GB" sz="2400" dirty="0" err="1">
                <a:solidFill>
                  <a:srgbClr val="FF0000"/>
                </a:solidFill>
                <a:latin typeface="Arial"/>
              </a:rPr>
              <a:t>Reines</a:t>
            </a:r>
            <a:r>
              <a:rPr lang="en-GB" sz="2400" dirty="0">
                <a:solidFill>
                  <a:srgbClr val="FF0000"/>
                </a:solidFill>
                <a:latin typeface="Arial"/>
              </a:rPr>
              <a:t> </a:t>
            </a:r>
            <a:r>
              <a:rPr lang="en-GB" sz="2400" dirty="0">
                <a:solidFill>
                  <a:srgbClr val="0000FF"/>
                </a:solidFill>
                <a:latin typeface="Arial"/>
              </a:rPr>
              <a:t>put a detector </a:t>
            </a:r>
          </a:p>
          <a:p>
            <a:r>
              <a:rPr lang="en-GB" sz="2400" dirty="0">
                <a:solidFill>
                  <a:srgbClr val="0000FF"/>
                </a:solidFill>
                <a:latin typeface="Arial"/>
              </a:rPr>
              <a:t>close to the reactor in South Carolina</a:t>
            </a:r>
          </a:p>
          <a:p>
            <a:r>
              <a:rPr lang="en-GB" sz="2400" dirty="0">
                <a:solidFill>
                  <a:srgbClr val="0000FF"/>
                </a:solidFill>
                <a:latin typeface="Arial"/>
              </a:rPr>
              <a:t>and observed the inverse beta decay </a:t>
            </a:r>
          </a:p>
          <a:p>
            <a:r>
              <a:rPr lang="en-GB" sz="2400" dirty="0">
                <a:solidFill>
                  <a:srgbClr val="0000FF"/>
                </a:solidFill>
                <a:latin typeface="Arial"/>
              </a:rPr>
              <a:t>process (few events/hour)</a:t>
            </a:r>
          </a:p>
          <a:p>
            <a:r>
              <a:rPr lang="en-GB" sz="2400" dirty="0">
                <a:solidFill>
                  <a:srgbClr val="0000FF"/>
                </a:solidFill>
                <a:latin typeface="Arial"/>
              </a:rPr>
              <a:t>Early reactors gave 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28600" y="-76200"/>
            <a:ext cx="853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7" tIns="45704" rIns="91407" bIns="45704" anchor="ctr">
            <a:prstTxWarp prst="textNoShape">
              <a:avLst/>
            </a:prstTxWarp>
            <a:normAutofit/>
          </a:bodyPr>
          <a:lstStyle/>
          <a:p>
            <a:pPr algn="ctr" eaLnBrk="0" hangingPunct="0">
              <a:defRPr/>
            </a:pPr>
            <a:r>
              <a:rPr lang="en-US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The Discovery of the Neutrino</a:t>
            </a:r>
          </a:p>
        </p:txBody>
      </p:sp>
      <p:pic>
        <p:nvPicPr>
          <p:cNvPr id="9" name="Image 8" descr="Screen Shot 2018-06-30 at 14.55.3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1203" y="3886200"/>
            <a:ext cx="4412797" cy="2921000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30950" y="5238690"/>
            <a:ext cx="2020605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5 </a:t>
            </a:r>
            <a:r>
              <a:rPr lang="en-US" dirty="0" err="1">
                <a:sym typeface="Symbol"/>
              </a:rPr>
              <a:t></a:t>
            </a:r>
            <a:r>
              <a:rPr lang="en-GB" dirty="0"/>
              <a:t>second delay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6804248" y="2852936"/>
            <a:ext cx="2251997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10</a:t>
            </a:r>
            <a:r>
              <a:rPr lang="en-GB" baseline="30000" dirty="0"/>
              <a:t>19</a:t>
            </a:r>
            <a:r>
              <a:rPr lang="en-GB" dirty="0"/>
              <a:t> neutrinos/sec</a:t>
            </a:r>
          </a:p>
        </p:txBody>
      </p:sp>
      <p:sp>
        <p:nvSpPr>
          <p:cNvPr id="13" name="ZoneTexte 7">
            <a:extLst>
              <a:ext uri="{FF2B5EF4-FFF2-40B4-BE49-F238E27FC236}">
                <a16:creationId xmlns:a16="http://schemas.microsoft.com/office/drawing/2014/main" id="{7F3F8FF6-73BE-F146-9B85-CA7622DEA2AC}"/>
              </a:ext>
            </a:extLst>
          </p:cNvPr>
          <p:cNvSpPr txBox="1"/>
          <p:nvPr/>
        </p:nvSpPr>
        <p:spPr>
          <a:xfrm>
            <a:off x="4919115" y="3429000"/>
            <a:ext cx="3983720" cy="492443"/>
          </a:xfrm>
          <a:prstGeom prst="rect">
            <a:avLst/>
          </a:prstGeom>
          <a:solidFill>
            <a:srgbClr val="FFFF00"/>
          </a:solidFill>
          <a:ln w="3492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2600" dirty="0">
                <a:solidFill>
                  <a:srgbClr val="FF0000"/>
                </a:solidFill>
                <a:latin typeface="Arial"/>
              </a:rPr>
              <a:t>The neutrino really exists!   </a:t>
            </a:r>
          </a:p>
        </p:txBody>
      </p:sp>
    </p:spTree>
    <p:extLst>
      <p:ext uri="{BB962C8B-B14F-4D97-AF65-F5344CB8AC3E}">
        <p14:creationId xmlns:p14="http://schemas.microsoft.com/office/powerpoint/2010/main" val="3025123048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/>
        </p:nvSpPr>
        <p:spPr>
          <a:xfrm>
            <a:off x="4038600" y="1278553"/>
            <a:ext cx="5128477" cy="489364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  <a:latin typeface="Arial"/>
              </a:rPr>
              <a:t>This was however not the first idea</a:t>
            </a:r>
          </a:p>
          <a:p>
            <a:r>
              <a:rPr lang="en-GB" sz="2400" dirty="0">
                <a:solidFill>
                  <a:srgbClr val="0000FF"/>
                </a:solidFill>
                <a:latin typeface="Arial"/>
              </a:rPr>
              <a:t>of Cowan and </a:t>
            </a:r>
            <a:r>
              <a:rPr lang="en-GB" sz="2400" dirty="0" err="1">
                <a:solidFill>
                  <a:srgbClr val="0000FF"/>
                </a:solidFill>
                <a:latin typeface="Arial"/>
              </a:rPr>
              <a:t>Reines</a:t>
            </a:r>
            <a:r>
              <a:rPr lang="en-GB" sz="2400" dirty="0">
                <a:solidFill>
                  <a:srgbClr val="0000FF"/>
                </a:solidFill>
                <a:latin typeface="Arial"/>
              </a:rPr>
              <a:t>.</a:t>
            </a:r>
          </a:p>
          <a:p>
            <a:endParaRPr lang="en-GB" sz="2400" dirty="0">
              <a:solidFill>
                <a:srgbClr val="0000FF"/>
              </a:solidFill>
              <a:latin typeface="Arial"/>
            </a:endParaRPr>
          </a:p>
          <a:p>
            <a:r>
              <a:rPr lang="en-GB" sz="2400" dirty="0">
                <a:solidFill>
                  <a:srgbClr val="0000FF"/>
                </a:solidFill>
                <a:latin typeface="Arial"/>
              </a:rPr>
              <a:t>They had originally proposed (and </a:t>
            </a:r>
          </a:p>
          <a:p>
            <a:r>
              <a:rPr lang="en-GB" sz="2400" dirty="0">
                <a:solidFill>
                  <a:srgbClr val="0000FF"/>
                </a:solidFill>
                <a:latin typeface="Arial"/>
              </a:rPr>
              <a:t>got approved for) putting an </a:t>
            </a:r>
          </a:p>
          <a:p>
            <a:r>
              <a:rPr lang="en-GB" sz="2400" dirty="0">
                <a:solidFill>
                  <a:srgbClr val="0000FF"/>
                </a:solidFill>
                <a:latin typeface="Arial"/>
              </a:rPr>
              <a:t>experiment  close to an even more </a:t>
            </a:r>
          </a:p>
          <a:p>
            <a:r>
              <a:rPr lang="en-GB" sz="2400" dirty="0">
                <a:solidFill>
                  <a:srgbClr val="0000FF"/>
                </a:solidFill>
                <a:latin typeface="Arial"/>
              </a:rPr>
              <a:t>intense source of neutrinos </a:t>
            </a:r>
            <a:r>
              <a:rPr lang="en-GB" sz="2400" dirty="0" err="1">
                <a:solidFill>
                  <a:srgbClr val="0000FF"/>
                </a:solidFill>
                <a:latin typeface="Arial"/>
              </a:rPr>
              <a:t>nml</a:t>
            </a:r>
            <a:endParaRPr lang="en-GB" sz="2400" dirty="0">
              <a:solidFill>
                <a:srgbClr val="0000FF"/>
              </a:solidFill>
              <a:latin typeface="Arial"/>
            </a:endParaRPr>
          </a:p>
          <a:p>
            <a:r>
              <a:rPr lang="en-GB" sz="2400" dirty="0">
                <a:solidFill>
                  <a:srgbClr val="FF0000"/>
                </a:solidFill>
                <a:latin typeface="Arial"/>
              </a:rPr>
              <a:t>100m distance from an atomic blast!</a:t>
            </a:r>
          </a:p>
          <a:p>
            <a:endParaRPr lang="en-GB" sz="2400" dirty="0">
              <a:solidFill>
                <a:srgbClr val="0000FF"/>
              </a:solidFill>
              <a:latin typeface="Arial"/>
            </a:endParaRPr>
          </a:p>
          <a:p>
            <a:r>
              <a:rPr lang="en-GB" sz="2400" dirty="0">
                <a:solidFill>
                  <a:srgbClr val="0000FF"/>
                </a:solidFill>
                <a:latin typeface="Arial"/>
              </a:rPr>
              <a:t>They abandoned that idea when the</a:t>
            </a:r>
          </a:p>
          <a:p>
            <a:r>
              <a:rPr lang="en-GB" sz="2400" dirty="0">
                <a:solidFill>
                  <a:srgbClr val="0000FF"/>
                </a:solidFill>
                <a:latin typeface="Arial"/>
              </a:rPr>
              <a:t>realized there were certain </a:t>
            </a:r>
          </a:p>
          <a:p>
            <a:r>
              <a:rPr lang="en-GB" sz="2400" dirty="0">
                <a:solidFill>
                  <a:srgbClr val="0000FF"/>
                </a:solidFill>
                <a:latin typeface="Arial"/>
              </a:rPr>
              <a:t>‘</a:t>
            </a:r>
            <a:r>
              <a:rPr lang="en-GB" sz="2400" dirty="0">
                <a:solidFill>
                  <a:srgbClr val="FF0000"/>
                </a:solidFill>
                <a:latin typeface="Arial"/>
              </a:rPr>
              <a:t>practical problems’ for the </a:t>
            </a:r>
          </a:p>
          <a:p>
            <a:r>
              <a:rPr lang="en-GB" sz="2400" dirty="0">
                <a:solidFill>
                  <a:srgbClr val="FF0000"/>
                </a:solidFill>
                <a:latin typeface="Arial"/>
              </a:rPr>
              <a:t>detector…</a:t>
            </a:r>
            <a:r>
              <a:rPr lang="en-GB" sz="2400" dirty="0">
                <a:solidFill>
                  <a:srgbClr val="0000FF"/>
                </a:solidFill>
                <a:latin typeface="Arial"/>
              </a:rPr>
              <a:t> (to survive) 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28600" y="-76200"/>
            <a:ext cx="853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7" tIns="45704" rIns="91407" bIns="45704" anchor="ctr">
            <a:prstTxWarp prst="textNoShape">
              <a:avLst/>
            </a:prstTxWarp>
            <a:normAutofit/>
          </a:bodyPr>
          <a:lstStyle/>
          <a:p>
            <a:pPr algn="ctr" eaLnBrk="0" hangingPunct="0">
              <a:defRPr/>
            </a:pPr>
            <a:r>
              <a:rPr lang="en-US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The Discovery of the Neutrino</a:t>
            </a:r>
          </a:p>
        </p:txBody>
      </p:sp>
      <p:pic>
        <p:nvPicPr>
          <p:cNvPr id="12" name="Image 11" descr="Screen Shot 2018-07-09 at 14.57.2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886200"/>
            <a:ext cx="3504063" cy="2788268"/>
          </a:xfrm>
          <a:prstGeom prst="rect">
            <a:avLst/>
          </a:prstGeom>
        </p:spPr>
      </p:pic>
      <p:pic>
        <p:nvPicPr>
          <p:cNvPr id="13" name="Image 12" descr="Screen Shot 2018-07-09 at 14.58.4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990600"/>
            <a:ext cx="3548792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344026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DAE416-6837-2C40-AC1A-D6904ED14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4875"/>
          </a:xfrm>
        </p:spPr>
        <p:txBody>
          <a:bodyPr/>
          <a:lstStyle/>
          <a:p>
            <a:r>
              <a:rPr lang="en-CH" sz="3400" dirty="0"/>
              <a:t>The ”Original” Cowan and Reines proposal 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3BA02754-4992-194C-8AB7-0B44988870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994179"/>
            <a:ext cx="6003583" cy="56297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965E64A-B152-C14E-986D-97E50BF1851F}"/>
              </a:ext>
            </a:extLst>
          </p:cNvPr>
          <p:cNvSpPr txBox="1"/>
          <p:nvPr/>
        </p:nvSpPr>
        <p:spPr>
          <a:xfrm>
            <a:off x="4716016" y="1733907"/>
            <a:ext cx="3701334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G</a:t>
            </a:r>
            <a:r>
              <a:rPr lang="en-CH" sz="2400" dirty="0">
                <a:solidFill>
                  <a:srgbClr val="0000FF"/>
                </a:solidFill>
              </a:rPr>
              <a:t>ot approved and funded</a:t>
            </a:r>
          </a:p>
          <a:p>
            <a:r>
              <a:rPr lang="en-CH" sz="2400" dirty="0">
                <a:solidFill>
                  <a:srgbClr val="0000FF"/>
                </a:solidFill>
              </a:rPr>
              <a:t>… but was never tried out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F7A89D9-AF21-814B-BBBC-EF371EE5B611}"/>
              </a:ext>
            </a:extLst>
          </p:cNvPr>
          <p:cNvSpPr txBox="1"/>
          <p:nvPr/>
        </p:nvSpPr>
        <p:spPr>
          <a:xfrm>
            <a:off x="1086209" y="5608291"/>
            <a:ext cx="278473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Neutrino intensity at a</a:t>
            </a:r>
          </a:p>
          <a:p>
            <a:r>
              <a:rPr lang="en-GB" dirty="0"/>
              <a:t>n</a:t>
            </a:r>
            <a:r>
              <a:rPr lang="en-CH" dirty="0"/>
              <a:t>uclear blast is ~1000</a:t>
            </a:r>
          </a:p>
          <a:p>
            <a:r>
              <a:rPr lang="en-GB" dirty="0"/>
              <a:t>t</a:t>
            </a:r>
            <a:r>
              <a:rPr lang="en-CH" dirty="0"/>
              <a:t>imes that if a reactor</a:t>
            </a:r>
          </a:p>
        </p:txBody>
      </p:sp>
    </p:spTree>
    <p:extLst>
      <p:ext uri="{BB962C8B-B14F-4D97-AF65-F5344CB8AC3E}">
        <p14:creationId xmlns:p14="http://schemas.microsoft.com/office/powerpoint/2010/main" val="39256412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Screen Shot 2018-07-01 at 14.28.3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500" y="2133600"/>
            <a:ext cx="6032500" cy="4343400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28600" y="-76200"/>
            <a:ext cx="853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7" tIns="45704" rIns="91407" bIns="45704" anchor="ctr">
            <a:prstTxWarp prst="textNoShape">
              <a:avLst/>
            </a:prstTxWarp>
            <a:normAutofit/>
          </a:bodyPr>
          <a:lstStyle/>
          <a:p>
            <a:pPr algn="ctr" eaLnBrk="0" hangingPunct="0">
              <a:defRPr/>
            </a:pPr>
            <a:r>
              <a:rPr lang="en-US" sz="4000" b="1" kern="0" dirty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rPr>
              <a:t>The Discovery of the Neutrino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16904" y="990601"/>
            <a:ext cx="8991600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1956: </a:t>
            </a:r>
            <a:r>
              <a:rPr lang="en-GB" sz="2400" dirty="0">
                <a:solidFill>
                  <a:srgbClr val="0000FF"/>
                </a:solidFill>
              </a:rPr>
              <a:t>the first experimental evidence from project “Poltergeist”,</a:t>
            </a:r>
          </a:p>
          <a:p>
            <a:r>
              <a:rPr lang="en-GB" sz="2400" dirty="0">
                <a:solidFill>
                  <a:srgbClr val="0000FF"/>
                </a:solidFill>
              </a:rPr>
              <a:t>informing Wolfgang Pauli..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223A34-95D4-2742-B764-CEF2E72E6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8700" y="-99392"/>
            <a:ext cx="7239000" cy="904875"/>
          </a:xfrm>
        </p:spPr>
        <p:txBody>
          <a:bodyPr/>
          <a:lstStyle/>
          <a:p>
            <a:r>
              <a:rPr lang="en-CH" dirty="0"/>
              <a:t>3 Lectures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6BA42B-2531-364E-901A-673B3E1C2A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78160" y="980728"/>
            <a:ext cx="8587680" cy="5458544"/>
          </a:xfrm>
          <a:solidFill>
            <a:schemeClr val="accent3"/>
          </a:solidFill>
        </p:spPr>
        <p:txBody>
          <a:bodyPr/>
          <a:lstStyle/>
          <a:p>
            <a:r>
              <a:rPr lang="en-CH" sz="3200" dirty="0">
                <a:solidFill>
                  <a:srgbClr val="FF0000"/>
                </a:solidFill>
              </a:rPr>
              <a:t>Lecture 1: </a:t>
            </a:r>
          </a:p>
          <a:p>
            <a:pPr lvl="1"/>
            <a:r>
              <a:rPr lang="en-CH" sz="2800" dirty="0">
                <a:solidFill>
                  <a:srgbClr val="0000FF"/>
                </a:solidFill>
              </a:rPr>
              <a:t>Introduction to neutrinos</a:t>
            </a:r>
          </a:p>
          <a:p>
            <a:pPr lvl="1"/>
            <a:r>
              <a:rPr lang="en-CH" sz="2800" dirty="0">
                <a:solidFill>
                  <a:srgbClr val="0000FF"/>
                </a:solidFill>
              </a:rPr>
              <a:t>History of neutrino physics and open questions. </a:t>
            </a:r>
          </a:p>
          <a:p>
            <a:r>
              <a:rPr lang="en-CH" sz="3200" dirty="0">
                <a:solidFill>
                  <a:srgbClr val="FF0000"/>
                </a:solidFill>
              </a:rPr>
              <a:t>Lecture 2: </a:t>
            </a:r>
          </a:p>
          <a:p>
            <a:pPr lvl="1"/>
            <a:r>
              <a:rPr lang="en-CH" sz="2800" dirty="0">
                <a:solidFill>
                  <a:srgbClr val="0000FF"/>
                </a:solidFill>
              </a:rPr>
              <a:t>Neutrino oscillation physics</a:t>
            </a:r>
          </a:p>
          <a:p>
            <a:pPr lvl="1"/>
            <a:r>
              <a:rPr lang="en-CH" sz="2800" dirty="0">
                <a:solidFill>
                  <a:srgbClr val="0000FF"/>
                </a:solidFill>
              </a:rPr>
              <a:t>Neutrino properties</a:t>
            </a:r>
          </a:p>
          <a:p>
            <a:r>
              <a:rPr lang="en-CH" sz="3200" dirty="0">
                <a:solidFill>
                  <a:srgbClr val="FF0000"/>
                </a:solidFill>
              </a:rPr>
              <a:t>Lecture 3: </a:t>
            </a:r>
          </a:p>
          <a:p>
            <a:pPr lvl="1"/>
            <a:r>
              <a:rPr lang="en-CH" sz="2800" dirty="0">
                <a:solidFill>
                  <a:srgbClr val="0000FF"/>
                </a:solidFill>
              </a:rPr>
              <a:t>Cosmological neutrinos </a:t>
            </a:r>
          </a:p>
          <a:p>
            <a:pPr lvl="1"/>
            <a:r>
              <a:rPr lang="en-GB" sz="2800" dirty="0">
                <a:solidFill>
                  <a:srgbClr val="0000FF"/>
                </a:solidFill>
              </a:rPr>
              <a:t>S</a:t>
            </a:r>
            <a:r>
              <a:rPr lang="en-CH" sz="2800" dirty="0">
                <a:solidFill>
                  <a:srgbClr val="0000FF"/>
                </a:solidFill>
              </a:rPr>
              <a:t>earches for the 4th generation</a:t>
            </a:r>
          </a:p>
          <a:p>
            <a:pPr lvl="1"/>
            <a:r>
              <a:rPr lang="en-CH" sz="2800" dirty="0">
                <a:solidFill>
                  <a:srgbClr val="0000FF"/>
                </a:solidFill>
              </a:rPr>
              <a:t>Next generation of neutrino experiments &amp; LHC</a:t>
            </a:r>
          </a:p>
        </p:txBody>
      </p:sp>
    </p:spTree>
    <p:extLst>
      <p:ext uri="{BB962C8B-B14F-4D97-AF65-F5344CB8AC3E}">
        <p14:creationId xmlns:p14="http://schemas.microsoft.com/office/powerpoint/2010/main" val="39873149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A15C3E-C496-4348-9FED-02639AFCE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99392"/>
            <a:ext cx="9144000" cy="904875"/>
          </a:xfrm>
        </p:spPr>
        <p:txBody>
          <a:bodyPr/>
          <a:lstStyle/>
          <a:p>
            <a:r>
              <a:rPr lang="en-US" dirty="0"/>
              <a:t>How Many Different Neutrinos?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3037C2-F2A4-4D41-8F0E-E76DF3E7A9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7888" y="1432002"/>
            <a:ext cx="3668608" cy="24784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16023E4-B158-3849-B85B-BED6D335C7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4077072"/>
            <a:ext cx="3024336" cy="269421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4A0EBF1-8AA9-454F-A816-F7CE095C89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9245" y="4963243"/>
            <a:ext cx="2163067" cy="11543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C0D77A3-3C34-0B41-850C-E4D2CEE0BB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0699" y="1241053"/>
            <a:ext cx="3503229" cy="26916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F9B1E7F-2354-0C4C-94C0-0F1EE0ABF40E}"/>
              </a:ext>
            </a:extLst>
          </p:cNvPr>
          <p:cNvSpPr txBox="1"/>
          <p:nvPr/>
        </p:nvSpPr>
        <p:spPr>
          <a:xfrm>
            <a:off x="35496" y="836712"/>
            <a:ext cx="460677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LEP </a:t>
            </a:r>
            <a:r>
              <a:rPr lang="en-US" dirty="0" err="1">
                <a:solidFill>
                  <a:srgbClr val="0000FF"/>
                </a:solidFill>
              </a:rPr>
              <a:t>e+e</a:t>
            </a:r>
            <a:r>
              <a:rPr lang="en-US" dirty="0">
                <a:solidFill>
                  <a:srgbClr val="0000FF"/>
                </a:solidFill>
              </a:rPr>
              <a:t>- collider at CERN (1988-2000)</a:t>
            </a:r>
          </a:p>
        </p:txBody>
      </p:sp>
      <p:sp>
        <p:nvSpPr>
          <p:cNvPr id="9" name="AutoShape 8">
            <a:extLst>
              <a:ext uri="{FF2B5EF4-FFF2-40B4-BE49-F238E27FC236}">
                <a16:creationId xmlns:a16="http://schemas.microsoft.com/office/drawing/2014/main" id="{2338BDFD-1E55-ED42-BB15-F935C92873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46110" y="2243956"/>
            <a:ext cx="990600" cy="685800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50D22E-63D0-CA4B-889B-23DC3621FB0E}"/>
              </a:ext>
            </a:extLst>
          </p:cNvPr>
          <p:cNvSpPr txBox="1"/>
          <p:nvPr/>
        </p:nvSpPr>
        <p:spPr>
          <a:xfrm>
            <a:off x="5431341" y="836712"/>
            <a:ext cx="353314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Detailed study of the Z-boson</a:t>
            </a:r>
          </a:p>
        </p:txBody>
      </p:sp>
      <p:sp>
        <p:nvSpPr>
          <p:cNvPr id="12" name="AutoShape 8">
            <a:extLst>
              <a:ext uri="{FF2B5EF4-FFF2-40B4-BE49-F238E27FC236}">
                <a16:creationId xmlns:a16="http://schemas.microsoft.com/office/drawing/2014/main" id="{2560A7D0-BF1F-D049-AF86-793121CE7A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7904" y="5119464"/>
            <a:ext cx="990600" cy="685800"/>
          </a:xfrm>
          <a:prstGeom prst="rightArrow">
            <a:avLst>
              <a:gd name="adj1" fmla="val 50000"/>
              <a:gd name="adj2" fmla="val 50357"/>
            </a:avLst>
          </a:prstGeom>
          <a:solidFill>
            <a:srgbClr val="FF0000"/>
          </a:solidFill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B88A58-529F-9747-9DE7-110481072EB2}"/>
              </a:ext>
            </a:extLst>
          </p:cNvPr>
          <p:cNvSpPr txBox="1"/>
          <p:nvPr/>
        </p:nvSpPr>
        <p:spPr>
          <a:xfrm>
            <a:off x="4932040" y="4149754"/>
            <a:ext cx="3589059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The width of the Z-boson</a:t>
            </a:r>
          </a:p>
          <a:p>
            <a:r>
              <a:rPr lang="en-US" dirty="0"/>
              <a:t>gives the number of neutrinos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C86AEFF-5973-904B-A392-CE1217D8A698}"/>
              </a:ext>
            </a:extLst>
          </p:cNvPr>
          <p:cNvSpPr txBox="1"/>
          <p:nvPr/>
        </p:nvSpPr>
        <p:spPr>
          <a:xfrm>
            <a:off x="3635896" y="6269250"/>
            <a:ext cx="5452134" cy="400110"/>
          </a:xfrm>
          <a:prstGeom prst="rect">
            <a:avLst/>
          </a:prstGeom>
          <a:solidFill>
            <a:srgbClr val="FFFF00"/>
          </a:solidFill>
          <a:ln w="3492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LEP: three </a:t>
            </a:r>
            <a:r>
              <a:rPr lang="en-US" dirty="0">
                <a:solidFill>
                  <a:srgbClr val="FF0000"/>
                </a:solidFill>
              </a:rPr>
              <a:t>active</a:t>
            </a:r>
            <a:r>
              <a:rPr lang="en-US" dirty="0"/>
              <a:t> neutrinos with </a:t>
            </a:r>
            <a:r>
              <a:rPr lang="en-US" dirty="0">
                <a:solidFill>
                  <a:srgbClr val="FF0000"/>
                </a:solidFill>
              </a:rPr>
              <a:t>mass&lt;45 GeV</a:t>
            </a:r>
          </a:p>
        </p:txBody>
      </p:sp>
    </p:spTree>
    <p:extLst>
      <p:ext uri="{BB962C8B-B14F-4D97-AF65-F5344CB8AC3E}">
        <p14:creationId xmlns:p14="http://schemas.microsoft.com/office/powerpoint/2010/main" val="383446807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-142875"/>
            <a:ext cx="8077200" cy="904875"/>
          </a:xfrm>
        </p:spPr>
        <p:txBody>
          <a:bodyPr/>
          <a:lstStyle/>
          <a:p>
            <a:r>
              <a:rPr lang="en-GB" dirty="0"/>
              <a:t>More Neutrino Personalities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0" y="838200"/>
            <a:ext cx="7099156" cy="212365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200" dirty="0">
                <a:solidFill>
                  <a:srgbClr val="FF0000"/>
                </a:solidFill>
              </a:rPr>
              <a:t>1937: </a:t>
            </a:r>
            <a:r>
              <a:rPr lang="en-GB" sz="2200" dirty="0" err="1">
                <a:solidFill>
                  <a:srgbClr val="FF0000"/>
                </a:solidFill>
              </a:rPr>
              <a:t>Ettore</a:t>
            </a:r>
            <a:r>
              <a:rPr lang="en-GB" sz="2200" dirty="0">
                <a:solidFill>
                  <a:srgbClr val="FF0000"/>
                </a:solidFill>
              </a:rPr>
              <a:t> </a:t>
            </a:r>
            <a:r>
              <a:rPr lang="en-GB" sz="2200" dirty="0" err="1">
                <a:solidFill>
                  <a:srgbClr val="FF0000"/>
                </a:solidFill>
              </a:rPr>
              <a:t>Majorana</a:t>
            </a:r>
            <a:r>
              <a:rPr lang="en-GB" sz="2200" dirty="0">
                <a:solidFill>
                  <a:srgbClr val="FF0000"/>
                </a:solidFill>
              </a:rPr>
              <a:t> </a:t>
            </a:r>
          </a:p>
          <a:p>
            <a:r>
              <a:rPr lang="en-GB" sz="2200" dirty="0">
                <a:solidFill>
                  <a:srgbClr val="0000FF"/>
                </a:solidFill>
              </a:rPr>
              <a:t>He postulated that </a:t>
            </a:r>
            <a:r>
              <a:rPr lang="en-GB" sz="2200" dirty="0">
                <a:solidFill>
                  <a:srgbClr val="FF0000"/>
                </a:solidFill>
              </a:rPr>
              <a:t>neutrinos could be their </a:t>
            </a:r>
          </a:p>
          <a:p>
            <a:r>
              <a:rPr lang="en-GB" sz="2200" dirty="0">
                <a:solidFill>
                  <a:srgbClr val="FF0000"/>
                </a:solidFill>
              </a:rPr>
              <a:t>own antiparticles</a:t>
            </a:r>
            <a:r>
              <a:rPr lang="en-GB" sz="2200" dirty="0">
                <a:solidFill>
                  <a:srgbClr val="0000FF"/>
                </a:solidFill>
              </a:rPr>
              <a:t>. This special class of particles</a:t>
            </a:r>
          </a:p>
          <a:p>
            <a:r>
              <a:rPr lang="en-GB" sz="2200" dirty="0">
                <a:solidFill>
                  <a:srgbClr val="0000FF"/>
                </a:solidFill>
              </a:rPr>
              <a:t>came to bear his name: </a:t>
            </a:r>
            <a:r>
              <a:rPr lang="en-GB" sz="2200" dirty="0" err="1">
                <a:solidFill>
                  <a:srgbClr val="0000FF"/>
                </a:solidFill>
              </a:rPr>
              <a:t>Majorana</a:t>
            </a:r>
            <a:r>
              <a:rPr lang="en-GB" sz="2200" dirty="0">
                <a:solidFill>
                  <a:srgbClr val="0000FF"/>
                </a:solidFill>
              </a:rPr>
              <a:t> particles </a:t>
            </a:r>
          </a:p>
          <a:p>
            <a:endParaRPr lang="en-GB" sz="2200" dirty="0"/>
          </a:p>
          <a:p>
            <a:r>
              <a:rPr lang="en-GB" sz="2200" dirty="0" err="1"/>
              <a:t>Majorana</a:t>
            </a:r>
            <a:r>
              <a:rPr lang="en-GB" sz="2200" dirty="0"/>
              <a:t> disappeared in 1938 on a boat trip from Sicily</a:t>
            </a:r>
          </a:p>
          <a:p>
            <a:endParaRPr lang="en-GB" sz="2200" dirty="0"/>
          </a:p>
        </p:txBody>
      </p:sp>
      <p:sp>
        <p:nvSpPr>
          <p:cNvPr id="9" name="ZoneTexte 8"/>
          <p:cNvSpPr txBox="1"/>
          <p:nvPr/>
        </p:nvSpPr>
        <p:spPr>
          <a:xfrm>
            <a:off x="0" y="3227725"/>
            <a:ext cx="6979169" cy="34778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200" dirty="0">
                <a:solidFill>
                  <a:srgbClr val="FF0000"/>
                </a:solidFill>
              </a:rPr>
              <a:t>1957:  Bruno </a:t>
            </a:r>
            <a:r>
              <a:rPr lang="en-GB" sz="2200" dirty="0" err="1">
                <a:solidFill>
                  <a:srgbClr val="FF0000"/>
                </a:solidFill>
              </a:rPr>
              <a:t>Pontecorvo</a:t>
            </a:r>
            <a:endParaRPr lang="en-GB" sz="2200" dirty="0">
              <a:solidFill>
                <a:srgbClr val="FF0000"/>
              </a:solidFill>
            </a:endParaRPr>
          </a:p>
          <a:p>
            <a:r>
              <a:rPr lang="en-GB" sz="2200" dirty="0">
                <a:solidFill>
                  <a:srgbClr val="0000FF"/>
                </a:solidFill>
              </a:rPr>
              <a:t>He hypothesized that neutrinos may oscillate, or</a:t>
            </a:r>
          </a:p>
          <a:p>
            <a:r>
              <a:rPr lang="en-GB" sz="2200" dirty="0">
                <a:solidFill>
                  <a:srgbClr val="FF0000"/>
                </a:solidFill>
              </a:rPr>
              <a:t>change from one type to another </a:t>
            </a:r>
            <a:r>
              <a:rPr lang="en-GB" sz="2200" dirty="0">
                <a:solidFill>
                  <a:srgbClr val="0000FF"/>
                </a:solidFill>
              </a:rPr>
              <a:t>and would go on to </a:t>
            </a:r>
          </a:p>
          <a:p>
            <a:r>
              <a:rPr lang="en-GB" sz="2200" dirty="0">
                <a:solidFill>
                  <a:srgbClr val="0000FF"/>
                </a:solidFill>
              </a:rPr>
              <a:t>develop that theory over the years as more </a:t>
            </a:r>
            <a:r>
              <a:rPr lang="en-GB" sz="2200" dirty="0" err="1">
                <a:solidFill>
                  <a:srgbClr val="0000FF"/>
                </a:solidFill>
              </a:rPr>
              <a:t>flavors</a:t>
            </a:r>
            <a:r>
              <a:rPr lang="en-GB" sz="2200" dirty="0">
                <a:solidFill>
                  <a:srgbClr val="0000FF"/>
                </a:solidFill>
              </a:rPr>
              <a:t> </a:t>
            </a:r>
          </a:p>
          <a:p>
            <a:r>
              <a:rPr lang="en-GB" sz="2200" dirty="0">
                <a:solidFill>
                  <a:srgbClr val="0000FF"/>
                </a:solidFill>
              </a:rPr>
              <a:t>were discovered.</a:t>
            </a:r>
          </a:p>
          <a:p>
            <a:r>
              <a:rPr lang="en-GB" sz="2200" dirty="0">
                <a:solidFill>
                  <a:srgbClr val="0000FF"/>
                </a:solidFill>
              </a:rPr>
              <a:t>He also predicted that </a:t>
            </a:r>
            <a:r>
              <a:rPr lang="en-GB" sz="2200" dirty="0">
                <a:solidFill>
                  <a:srgbClr val="FF0000"/>
                </a:solidFill>
              </a:rPr>
              <a:t>supernovae</a:t>
            </a:r>
            <a:r>
              <a:rPr lang="en-GB" sz="2200" dirty="0">
                <a:solidFill>
                  <a:srgbClr val="0000FF"/>
                </a:solidFill>
              </a:rPr>
              <a:t>, the giant explosion  </a:t>
            </a:r>
          </a:p>
          <a:p>
            <a:r>
              <a:rPr lang="en-GB" sz="2200" dirty="0">
                <a:solidFill>
                  <a:srgbClr val="0000FF"/>
                </a:solidFill>
              </a:rPr>
              <a:t>of a dying star, would </a:t>
            </a:r>
            <a:r>
              <a:rPr lang="en-GB" sz="2200" dirty="0">
                <a:solidFill>
                  <a:srgbClr val="FF0000"/>
                </a:solidFill>
              </a:rPr>
              <a:t>release an enormous amount </a:t>
            </a:r>
          </a:p>
          <a:p>
            <a:r>
              <a:rPr lang="en-GB" sz="2200" dirty="0">
                <a:solidFill>
                  <a:srgbClr val="FF0000"/>
                </a:solidFill>
              </a:rPr>
              <a:t>of energy in the form of neutrinos</a:t>
            </a:r>
          </a:p>
          <a:p>
            <a:endParaRPr lang="en-GB" sz="2200" dirty="0"/>
          </a:p>
          <a:p>
            <a:r>
              <a:rPr lang="en-GB" sz="2200" dirty="0" err="1"/>
              <a:t>Pontecorvo</a:t>
            </a:r>
            <a:r>
              <a:rPr lang="en-GB" sz="2200" dirty="0"/>
              <a:t> disappeared … to the east block in 1950 </a:t>
            </a:r>
          </a:p>
          <a:p>
            <a:endParaRPr lang="en-GB" sz="2200" dirty="0"/>
          </a:p>
        </p:txBody>
      </p:sp>
      <p:pic>
        <p:nvPicPr>
          <p:cNvPr id="10" name="Image 9" descr="Screen Shot 2018-07-10 at 10.06.3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9354" y="3810000"/>
            <a:ext cx="2004646" cy="2514600"/>
          </a:xfrm>
          <a:prstGeom prst="rect">
            <a:avLst/>
          </a:prstGeom>
        </p:spPr>
      </p:pic>
      <p:pic>
        <p:nvPicPr>
          <p:cNvPr id="11" name="Image 10" descr="Screen Shot 2018-07-01 at 14.28.0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8489" y="762000"/>
            <a:ext cx="2122337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7B397-E46B-A545-A9BC-EF97221DC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-71438"/>
            <a:ext cx="7239000" cy="904875"/>
          </a:xfrm>
        </p:spPr>
        <p:txBody>
          <a:bodyPr/>
          <a:lstStyle/>
          <a:p>
            <a:r>
              <a:rPr lang="en-CH" dirty="0"/>
              <a:t>Majorana Neutrinos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7DE3E3-872D-AE49-BC46-DE20CA72C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059904"/>
            <a:ext cx="8534400" cy="5465440"/>
          </a:xfrm>
          <a:solidFill>
            <a:schemeClr val="accent3"/>
          </a:solidFill>
        </p:spPr>
        <p:txBody>
          <a:bodyPr/>
          <a:lstStyle/>
          <a:p>
            <a:r>
              <a:rPr lang="en-CH" sz="2200" dirty="0">
                <a:solidFill>
                  <a:srgbClr val="FF0000"/>
                </a:solidFill>
              </a:rPr>
              <a:t>A Majorana fermion is a fermion that is its own antiparticle</a:t>
            </a:r>
          </a:p>
          <a:p>
            <a:pPr marL="0" indent="0">
              <a:buNone/>
            </a:pPr>
            <a:r>
              <a:rPr lang="en-CH" sz="2200" dirty="0">
                <a:solidFill>
                  <a:srgbClr val="0000FF"/>
                </a:solidFill>
              </a:rPr>
              <a:t>    A Dirac fermion particle and antiparticles are not the same</a:t>
            </a:r>
          </a:p>
          <a:p>
            <a:r>
              <a:rPr lang="en-CH" sz="2200" dirty="0">
                <a:solidFill>
                  <a:srgbClr val="0000FF"/>
                </a:solidFill>
              </a:rPr>
              <a:t>Fermions with electric charge (ie all fermions except neutrinos)  are by definition Dirac fermions</a:t>
            </a:r>
          </a:p>
          <a:p>
            <a:r>
              <a:rPr lang="en-CH" sz="2200" dirty="0">
                <a:solidFill>
                  <a:srgbClr val="FF0000"/>
                </a:solidFill>
              </a:rPr>
              <a:t>Neutrinos COULD be Majorana Fermions, but not demonstrated yet -&gt;  The goal of neutrinoless double beta decay experiments</a:t>
            </a:r>
          </a:p>
          <a:p>
            <a:r>
              <a:rPr lang="en-GB" sz="2200" dirty="0">
                <a:solidFill>
                  <a:srgbClr val="0000FF"/>
                </a:solidFill>
              </a:rPr>
              <a:t>Neutrino mass -&gt; allows for Majorana mass terms </a:t>
            </a:r>
            <a:endParaRPr lang="en-CH" sz="22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CH" sz="2200" dirty="0"/>
          </a:p>
        </p:txBody>
      </p:sp>
      <p:pic>
        <p:nvPicPr>
          <p:cNvPr id="5" name="Picture 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A6C136AB-3D39-E143-9940-6BC096CE24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7124" y="3861048"/>
            <a:ext cx="3118717" cy="2453630"/>
          </a:xfrm>
          <a:prstGeom prst="rect">
            <a:avLst/>
          </a:prstGeom>
        </p:spPr>
      </p:pic>
      <p:pic>
        <p:nvPicPr>
          <p:cNvPr id="7" name="Picture 6" descr="A picture containing text, iPod, electronics, vector graphics&#10;&#10;Description automatically generated">
            <a:extLst>
              <a:ext uri="{FF2B5EF4-FFF2-40B4-BE49-F238E27FC236}">
                <a16:creationId xmlns:a16="http://schemas.microsoft.com/office/drawing/2014/main" id="{66EAB48B-E765-F34F-B9EA-BD1D0A7D2B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3861048"/>
            <a:ext cx="2113554" cy="2453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6211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76916-5FFC-FC43-A201-E294FC991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62525"/>
            <a:ext cx="9144000" cy="904875"/>
          </a:xfrm>
        </p:spPr>
        <p:txBody>
          <a:bodyPr/>
          <a:lstStyle/>
          <a:p>
            <a:r>
              <a:rPr lang="en-CH" dirty="0"/>
              <a:t>Pontecorvo &amp; Neutrino Oscillations</a:t>
            </a:r>
          </a:p>
        </p:txBody>
      </p:sp>
      <p:pic>
        <p:nvPicPr>
          <p:cNvPr id="5" name="Content Placeholder 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9023C7D-721E-E441-B857-6B329EE321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875" y="1611560"/>
            <a:ext cx="8986125" cy="4404090"/>
          </a:xfrm>
        </p:spPr>
      </p:pic>
    </p:spTree>
    <p:extLst>
      <p:ext uri="{BB962C8B-B14F-4D97-AF65-F5344CB8AC3E}">
        <p14:creationId xmlns:p14="http://schemas.microsoft.com/office/powerpoint/2010/main" val="27687925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-142875"/>
            <a:ext cx="7239000" cy="904875"/>
          </a:xfrm>
        </p:spPr>
        <p:txBody>
          <a:bodyPr/>
          <a:lstStyle/>
          <a:p>
            <a:r>
              <a:rPr lang="en-GB" dirty="0"/>
              <a:t>Neutrinos in the 1960s</a:t>
            </a:r>
          </a:p>
        </p:txBody>
      </p:sp>
      <p:pic>
        <p:nvPicPr>
          <p:cNvPr id="3" name="Image 2" descr="Screen Shot 2018-07-01 at 14.29.2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838200"/>
            <a:ext cx="2593003" cy="38989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590800" y="838200"/>
            <a:ext cx="6606809" cy="110799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200" dirty="0">
                <a:solidFill>
                  <a:srgbClr val="FF0000"/>
                </a:solidFill>
              </a:rPr>
              <a:t>1962: </a:t>
            </a:r>
            <a:r>
              <a:rPr lang="en-GB" sz="2200" dirty="0">
                <a:solidFill>
                  <a:srgbClr val="0000FF"/>
                </a:solidFill>
              </a:rPr>
              <a:t>Lederman, Schwartz and Steinberger </a:t>
            </a:r>
          </a:p>
          <a:p>
            <a:r>
              <a:rPr lang="en-GB" sz="2200" dirty="0">
                <a:solidFill>
                  <a:srgbClr val="0000FF"/>
                </a:solidFill>
              </a:rPr>
              <a:t>discovered the existence of second type of neutrino</a:t>
            </a:r>
          </a:p>
          <a:p>
            <a:r>
              <a:rPr lang="en-GB" sz="2200" dirty="0">
                <a:solidFill>
                  <a:srgbClr val="0000FF"/>
                </a:solidFill>
              </a:rPr>
              <a:t>at the AGS in Brookhaven: the </a:t>
            </a:r>
            <a:r>
              <a:rPr lang="en-GB" sz="2200" dirty="0" err="1">
                <a:solidFill>
                  <a:srgbClr val="0000FF"/>
                </a:solidFill>
              </a:rPr>
              <a:t>muon</a:t>
            </a:r>
            <a:r>
              <a:rPr lang="en-GB" sz="2200" dirty="0">
                <a:solidFill>
                  <a:srgbClr val="0000FF"/>
                </a:solidFill>
              </a:rPr>
              <a:t> neutrino</a:t>
            </a:r>
            <a:r>
              <a:rPr lang="en-GB" dirty="0">
                <a:solidFill>
                  <a:srgbClr val="0000FF"/>
                </a:solidFill>
              </a:rPr>
              <a:t> </a:t>
            </a:r>
          </a:p>
        </p:txBody>
      </p:sp>
      <p:pic>
        <p:nvPicPr>
          <p:cNvPr id="6" name="Image 5" descr="Screen Shot 2018-07-01 at 14.29.5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81599" y="3793855"/>
            <a:ext cx="3962401" cy="306414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52400" y="5181600"/>
            <a:ext cx="4983330" cy="144655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200" dirty="0">
                <a:solidFill>
                  <a:srgbClr val="FF0000"/>
                </a:solidFill>
              </a:rPr>
              <a:t>1968: </a:t>
            </a:r>
            <a:r>
              <a:rPr lang="en-GB" sz="2200" dirty="0">
                <a:solidFill>
                  <a:srgbClr val="0000FF"/>
                </a:solidFill>
              </a:rPr>
              <a:t>Davis and </a:t>
            </a:r>
            <a:r>
              <a:rPr lang="en-GB" sz="2200" dirty="0" err="1">
                <a:solidFill>
                  <a:srgbClr val="0000FF"/>
                </a:solidFill>
              </a:rPr>
              <a:t>Bahcall</a:t>
            </a:r>
            <a:r>
              <a:rPr lang="en-GB" sz="2200" dirty="0">
                <a:solidFill>
                  <a:srgbClr val="0000FF"/>
                </a:solidFill>
              </a:rPr>
              <a:t> and the solar</a:t>
            </a:r>
          </a:p>
          <a:p>
            <a:r>
              <a:rPr lang="en-GB" sz="2200" dirty="0">
                <a:solidFill>
                  <a:srgbClr val="0000FF"/>
                </a:solidFill>
              </a:rPr>
              <a:t>neutrino problem. Only 1/3 of the </a:t>
            </a:r>
          </a:p>
          <a:p>
            <a:r>
              <a:rPr lang="en-GB" sz="2200" dirty="0">
                <a:solidFill>
                  <a:srgbClr val="0000FF"/>
                </a:solidFill>
              </a:rPr>
              <a:t>expected (electron) neutrino rate</a:t>
            </a:r>
          </a:p>
          <a:p>
            <a:r>
              <a:rPr lang="en-GB" sz="2200" dirty="0">
                <a:solidFill>
                  <a:srgbClr val="0000FF"/>
                </a:solidFill>
              </a:rPr>
              <a:t>was observed. </a:t>
            </a:r>
            <a:r>
              <a:rPr lang="en-GB" sz="2200" dirty="0">
                <a:solidFill>
                  <a:srgbClr val="FF0000"/>
                </a:solidFill>
              </a:rPr>
              <a:t>What was wrong?  </a:t>
            </a:r>
          </a:p>
        </p:txBody>
      </p:sp>
      <p:pic>
        <p:nvPicPr>
          <p:cNvPr id="7" name="Image 6" descr="Screen Shot 2018-07-09 at 23.12.5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2650" y="2115492"/>
            <a:ext cx="5416550" cy="1694508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FC1E9-E99B-BF4B-8617-0C905F15E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-99392"/>
            <a:ext cx="7239000" cy="904875"/>
          </a:xfrm>
        </p:spPr>
        <p:txBody>
          <a:bodyPr/>
          <a:lstStyle/>
          <a:p>
            <a:r>
              <a:rPr lang="en-CH" dirty="0"/>
              <a:t>Davis and Bahcall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6F9801CB-065A-8947-8206-750A33DC2D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820" y="2852936"/>
            <a:ext cx="7812360" cy="3839435"/>
          </a:xfrm>
          <a:prstGeom prst="rect">
            <a:avLst/>
          </a:prstGeom>
        </p:spPr>
      </p:pic>
      <p:pic>
        <p:nvPicPr>
          <p:cNvPr id="7" name="Picture 6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43D829F7-BD2A-1F48-9A19-1FA7C3C168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7014" y="1065338"/>
            <a:ext cx="3783789" cy="1499566"/>
          </a:xfrm>
          <a:prstGeom prst="rect">
            <a:avLst/>
          </a:prstGeom>
        </p:spPr>
      </p:pic>
      <p:pic>
        <p:nvPicPr>
          <p:cNvPr id="9" name="Picture 8" descr="A picture containing text, person, indoor, person&#10;&#10;Description automatically generated">
            <a:extLst>
              <a:ext uri="{FF2B5EF4-FFF2-40B4-BE49-F238E27FC236}">
                <a16:creationId xmlns:a16="http://schemas.microsoft.com/office/drawing/2014/main" id="{8C520336-29A6-AB4B-B460-D77100C173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011" y="836712"/>
            <a:ext cx="1441343" cy="1931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5786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-142875"/>
            <a:ext cx="7239000" cy="904875"/>
          </a:xfrm>
        </p:spPr>
        <p:txBody>
          <a:bodyPr/>
          <a:lstStyle/>
          <a:p>
            <a:r>
              <a:rPr lang="en-GB" dirty="0"/>
              <a:t>Neutrinos in the 1970s</a:t>
            </a:r>
          </a:p>
        </p:txBody>
      </p:sp>
      <p:pic>
        <p:nvPicPr>
          <p:cNvPr id="3" name="Image 2" descr="Screen Shot 2018-07-01 at 14.30.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295400"/>
            <a:ext cx="3378200" cy="3378200"/>
          </a:xfrm>
          <a:prstGeom prst="rect">
            <a:avLst/>
          </a:prstGeom>
        </p:spPr>
      </p:pic>
      <p:pic>
        <p:nvPicPr>
          <p:cNvPr id="5" name="Image 4" descr="Screen Shot 2018-07-06 at 16.18.0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990600"/>
            <a:ext cx="4566444" cy="36322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838200" y="5029200"/>
            <a:ext cx="8045692" cy="110799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200" dirty="0">
                <a:solidFill>
                  <a:srgbClr val="FF0000"/>
                </a:solidFill>
              </a:rPr>
              <a:t>1973: </a:t>
            </a:r>
            <a:r>
              <a:rPr lang="en-GB" sz="2200" dirty="0">
                <a:solidFill>
                  <a:srgbClr val="0000FF"/>
                </a:solidFill>
              </a:rPr>
              <a:t>Discovery of the “neutral currents” as predicted from the</a:t>
            </a:r>
          </a:p>
          <a:p>
            <a:r>
              <a:rPr lang="en-GB" sz="2200" dirty="0">
                <a:solidFill>
                  <a:srgbClr val="0000FF"/>
                </a:solidFill>
              </a:rPr>
              <a:t>Electroweak Theory:    </a:t>
            </a:r>
            <a:r>
              <a:rPr lang="en-GB" sz="2200" dirty="0">
                <a:solidFill>
                  <a:srgbClr val="FF0000"/>
                </a:solidFill>
              </a:rPr>
              <a:t>neutrino + proton -&gt; neutrino +X</a:t>
            </a:r>
          </a:p>
          <a:p>
            <a:r>
              <a:rPr lang="en-GB" sz="2200" dirty="0">
                <a:solidFill>
                  <a:srgbClr val="0000FF"/>
                </a:solidFill>
              </a:rPr>
              <a:t>A triumph for the emerging Standard Model !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Screen Shot 2018-07-01 at 14.30.4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838200"/>
            <a:ext cx="2928231" cy="2921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914400" y="-142875"/>
            <a:ext cx="7239000" cy="904875"/>
          </a:xfrm>
        </p:spPr>
        <p:txBody>
          <a:bodyPr/>
          <a:lstStyle/>
          <a:p>
            <a:r>
              <a:rPr lang="en-GB" dirty="0"/>
              <a:t>Neutrinos in the 1980s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3352800" y="914400"/>
            <a:ext cx="5808701" cy="255454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1987: A supernova, a dying star, exploded </a:t>
            </a:r>
            <a:r>
              <a:rPr lang="en-GB" dirty="0">
                <a:solidFill>
                  <a:srgbClr val="0000FF"/>
                </a:solidFill>
              </a:rPr>
              <a:t>in the </a:t>
            </a:r>
          </a:p>
          <a:p>
            <a:r>
              <a:rPr lang="en-GB" dirty="0">
                <a:solidFill>
                  <a:srgbClr val="0000FF"/>
                </a:solidFill>
              </a:rPr>
              <a:t>Large </a:t>
            </a:r>
            <a:r>
              <a:rPr lang="en-GB" dirty="0" err="1">
                <a:solidFill>
                  <a:srgbClr val="0000FF"/>
                </a:solidFill>
              </a:rPr>
              <a:t>Magellanic</a:t>
            </a:r>
            <a:r>
              <a:rPr lang="en-GB" dirty="0">
                <a:solidFill>
                  <a:srgbClr val="0000FF"/>
                </a:solidFill>
              </a:rPr>
              <a:t> Cloud. Most of the energy is </a:t>
            </a:r>
          </a:p>
          <a:p>
            <a:r>
              <a:rPr lang="en-GB" dirty="0">
                <a:solidFill>
                  <a:srgbClr val="0000FF"/>
                </a:solidFill>
              </a:rPr>
              <a:t>released as neutrinos. The </a:t>
            </a:r>
            <a:r>
              <a:rPr lang="en-GB" dirty="0" err="1">
                <a:solidFill>
                  <a:srgbClr val="0000FF"/>
                </a:solidFill>
              </a:rPr>
              <a:t>Kamiokande</a:t>
            </a:r>
            <a:r>
              <a:rPr lang="en-GB" dirty="0">
                <a:solidFill>
                  <a:srgbClr val="0000FF"/>
                </a:solidFill>
              </a:rPr>
              <a:t> and IMB </a:t>
            </a:r>
          </a:p>
          <a:p>
            <a:r>
              <a:rPr lang="en-GB" dirty="0">
                <a:solidFill>
                  <a:srgbClr val="0000FF"/>
                </a:solidFill>
              </a:rPr>
              <a:t>experiments –both large experiments conceived </a:t>
            </a:r>
          </a:p>
          <a:p>
            <a:r>
              <a:rPr lang="en-GB" dirty="0">
                <a:solidFill>
                  <a:srgbClr val="0000FF"/>
                </a:solidFill>
              </a:rPr>
              <a:t>to detect proton decays– saw a dozen of neutrino </a:t>
            </a:r>
          </a:p>
          <a:p>
            <a:r>
              <a:rPr lang="en-GB" dirty="0">
                <a:solidFill>
                  <a:srgbClr val="0000FF"/>
                </a:solidFill>
              </a:rPr>
              <a:t>events during the burst of O(10) seconds. </a:t>
            </a:r>
          </a:p>
          <a:p>
            <a:r>
              <a:rPr lang="en-GB" dirty="0">
                <a:solidFill>
                  <a:srgbClr val="FF0000"/>
                </a:solidFill>
              </a:rPr>
              <a:t>The neutrinos arrive at the earth before the light </a:t>
            </a:r>
          </a:p>
          <a:p>
            <a:r>
              <a:rPr lang="en-GB" dirty="0">
                <a:solidFill>
                  <a:srgbClr val="FF0000"/>
                </a:solidFill>
              </a:rPr>
              <a:t>does </a:t>
            </a:r>
            <a:r>
              <a:rPr lang="en-GB" dirty="0">
                <a:solidFill>
                  <a:srgbClr val="0000FF"/>
                </a:solidFill>
              </a:rPr>
              <a:t>(and could trigger an SN observation)   </a:t>
            </a:r>
          </a:p>
          <a:p>
            <a:endParaRPr lang="en-GB" dirty="0"/>
          </a:p>
        </p:txBody>
      </p:sp>
      <p:pic>
        <p:nvPicPr>
          <p:cNvPr id="7" name="Image 6" descr="Screen Shot 2018-07-01 at 14.30.5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3886200"/>
            <a:ext cx="3986086" cy="2735714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52400" y="4114800"/>
            <a:ext cx="4537821" cy="224676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1987: </a:t>
            </a:r>
            <a:r>
              <a:rPr lang="en-GB" dirty="0" err="1">
                <a:solidFill>
                  <a:srgbClr val="0000FF"/>
                </a:solidFill>
              </a:rPr>
              <a:t>Kamiokande</a:t>
            </a:r>
            <a:r>
              <a:rPr lang="en-GB" dirty="0">
                <a:solidFill>
                  <a:srgbClr val="0000FF"/>
                </a:solidFill>
              </a:rPr>
              <a:t> (Japan) and IMB</a:t>
            </a:r>
          </a:p>
          <a:p>
            <a:r>
              <a:rPr lang="en-GB" dirty="0">
                <a:solidFill>
                  <a:srgbClr val="0000FF"/>
                </a:solidFill>
              </a:rPr>
              <a:t>(US) detect atmospheric neutrinos.</a:t>
            </a:r>
          </a:p>
          <a:p>
            <a:r>
              <a:rPr lang="en-GB" dirty="0">
                <a:solidFill>
                  <a:srgbClr val="0000FF"/>
                </a:solidFill>
              </a:rPr>
              <a:t>Echoing the solar neutrino problem:</a:t>
            </a:r>
          </a:p>
          <a:p>
            <a:r>
              <a:rPr lang="en-GB" dirty="0">
                <a:solidFill>
                  <a:srgbClr val="0000FF"/>
                </a:solidFill>
              </a:rPr>
              <a:t>the experiment found a smaller ratio</a:t>
            </a:r>
          </a:p>
          <a:p>
            <a:r>
              <a:rPr lang="en-GB" dirty="0">
                <a:solidFill>
                  <a:srgbClr val="0000FF"/>
                </a:solidFill>
              </a:rPr>
              <a:t>of </a:t>
            </a:r>
            <a:r>
              <a:rPr lang="en-GB" dirty="0" err="1">
                <a:solidFill>
                  <a:srgbClr val="0000FF"/>
                </a:solidFill>
              </a:rPr>
              <a:t>muon</a:t>
            </a:r>
            <a:r>
              <a:rPr lang="en-GB" dirty="0">
                <a:solidFill>
                  <a:srgbClr val="0000FF"/>
                </a:solidFill>
              </a:rPr>
              <a:t> neutrinos to electron </a:t>
            </a:r>
          </a:p>
          <a:p>
            <a:r>
              <a:rPr lang="en-GB" dirty="0">
                <a:solidFill>
                  <a:srgbClr val="0000FF"/>
                </a:solidFill>
              </a:rPr>
              <a:t>neutrinos than expected. </a:t>
            </a:r>
            <a:r>
              <a:rPr lang="en-GB" dirty="0">
                <a:solidFill>
                  <a:srgbClr val="FF0000"/>
                </a:solidFill>
              </a:rPr>
              <a:t>This became </a:t>
            </a:r>
          </a:p>
          <a:p>
            <a:r>
              <a:rPr lang="en-GB" dirty="0">
                <a:solidFill>
                  <a:srgbClr val="FF0000"/>
                </a:solidFill>
              </a:rPr>
              <a:t>the atmospheric neutrino anomaly  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B50DAA-540F-304E-A787-59571A3D0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-171400"/>
            <a:ext cx="7992888" cy="904875"/>
          </a:xfrm>
        </p:spPr>
        <p:txBody>
          <a:bodyPr/>
          <a:lstStyle/>
          <a:p>
            <a:r>
              <a:rPr lang="en-CH" dirty="0"/>
              <a:t>Neutrino Anomalies at the Time</a:t>
            </a:r>
          </a:p>
        </p:txBody>
      </p:sp>
      <p:pic>
        <p:nvPicPr>
          <p:cNvPr id="5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74968864-75A3-9947-80F1-6DEAE4BDF1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31324"/>
            <a:ext cx="9144000" cy="4761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3006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r>
              <a:rPr lang="en-GB" dirty="0"/>
              <a:t>Atmospheric Neutrinos</a:t>
            </a:r>
          </a:p>
        </p:txBody>
      </p:sp>
      <p:pic>
        <p:nvPicPr>
          <p:cNvPr id="5" name="Image 4" descr="Screen Shot 2018-07-09 at 00.08.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2389843"/>
            <a:ext cx="4283968" cy="34874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FA91A63-BA68-4545-938E-F1A2F15467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2401664"/>
            <a:ext cx="4253729" cy="34756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C0CAE60-6B5E-0840-BA1F-F9EE2989B48D}"/>
              </a:ext>
            </a:extLst>
          </p:cNvPr>
          <p:cNvSpPr txBox="1"/>
          <p:nvPr/>
        </p:nvSpPr>
        <p:spPr>
          <a:xfrm>
            <a:off x="251520" y="980728"/>
            <a:ext cx="3835858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Cosmic rays hit the atmosphere </a:t>
            </a:r>
          </a:p>
          <a:p>
            <a:r>
              <a:rPr lang="en-US" dirty="0">
                <a:solidFill>
                  <a:srgbClr val="0000FF"/>
                </a:solidFill>
              </a:rPr>
              <a:t>at 30 km height.</a:t>
            </a:r>
          </a:p>
          <a:p>
            <a:r>
              <a:rPr lang="en-US" dirty="0">
                <a:solidFill>
                  <a:srgbClr val="0000FF"/>
                </a:solidFill>
              </a:rPr>
              <a:t>These produce particles that</a:t>
            </a:r>
          </a:p>
          <a:p>
            <a:r>
              <a:rPr lang="en-US" dirty="0">
                <a:solidFill>
                  <a:srgbClr val="0000FF"/>
                </a:solidFill>
              </a:rPr>
              <a:t>decay and give neutrinos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60D1FAA-94C6-FD48-AE8D-91C25677E6FF}"/>
              </a:ext>
            </a:extLst>
          </p:cNvPr>
          <p:cNvSpPr txBox="1"/>
          <p:nvPr/>
        </p:nvSpPr>
        <p:spPr>
          <a:xfrm>
            <a:off x="4749143" y="1052736"/>
            <a:ext cx="4394857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Some neutrinos are produced close</a:t>
            </a:r>
          </a:p>
          <a:p>
            <a:r>
              <a:rPr lang="en-US" dirty="0">
                <a:solidFill>
                  <a:srgbClr val="0000FF"/>
                </a:solidFill>
              </a:rPr>
              <a:t>to the detector.</a:t>
            </a:r>
          </a:p>
          <a:p>
            <a:r>
              <a:rPr lang="en-US" dirty="0">
                <a:solidFill>
                  <a:srgbClr val="0000FF"/>
                </a:solidFill>
              </a:rPr>
              <a:t>Others thousands of km away from it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384E51-F162-7A43-807B-929E2EB63F17}"/>
              </a:ext>
            </a:extLst>
          </p:cNvPr>
          <p:cNvSpPr txBox="1"/>
          <p:nvPr/>
        </p:nvSpPr>
        <p:spPr>
          <a:xfrm>
            <a:off x="216004" y="6165304"/>
            <a:ext cx="8897757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Neutrinos hitting the detector ‘from below’ travelled much longer than others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914CF6C-6B4B-0D40-B8E8-EA5111BAE6F8}"/>
              </a:ext>
            </a:extLst>
          </p:cNvPr>
          <p:cNvSpPr/>
          <p:nvPr/>
        </p:nvSpPr>
        <p:spPr bwMode="auto">
          <a:xfrm>
            <a:off x="6804248" y="2564904"/>
            <a:ext cx="1008112" cy="1008112"/>
          </a:xfrm>
          <a:prstGeom prst="ellipse">
            <a:avLst/>
          </a:prstGeom>
          <a:noFill/>
          <a:ln w="603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C2688EC-FF8E-A841-A007-21812A9773F9}"/>
              </a:ext>
            </a:extLst>
          </p:cNvPr>
          <p:cNvSpPr/>
          <p:nvPr/>
        </p:nvSpPr>
        <p:spPr bwMode="auto">
          <a:xfrm>
            <a:off x="5148064" y="4509120"/>
            <a:ext cx="1008112" cy="1008112"/>
          </a:xfrm>
          <a:prstGeom prst="ellipse">
            <a:avLst/>
          </a:prstGeom>
          <a:noFill/>
          <a:ln w="603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9092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3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6B629398-3D6A-324A-BEC9-28E6D48FD23F}"/>
              </a:ext>
            </a:extLst>
          </p:cNvPr>
          <p:cNvSpPr txBox="1">
            <a:spLocks noChangeArrowheads="1"/>
          </p:cNvSpPr>
          <p:nvPr/>
        </p:nvSpPr>
        <p:spPr>
          <a:xfrm>
            <a:off x="899592" y="0"/>
            <a:ext cx="7772400" cy="9144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 i="0">
                <a:solidFill>
                  <a:srgbClr val="0000FF"/>
                </a:solidFill>
                <a:latin typeface="Arial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  <a:ea typeface="ＭＳ Ｐゴシック" charset="-128"/>
                <a:cs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imes" charset="0"/>
              </a:defRPr>
            </a:lvl9pPr>
          </a:lstStyle>
          <a:p>
            <a:r>
              <a:rPr lang="en-US" kern="0" dirty="0"/>
              <a:t>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61A1398-3C40-8E4C-8BD2-A303EC5F61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6512" y="-27384"/>
            <a:ext cx="9180512" cy="69847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783D8AF-26AB-F04B-9EB7-295D56DA62EB}"/>
              </a:ext>
            </a:extLst>
          </p:cNvPr>
          <p:cNvSpPr txBox="1"/>
          <p:nvPr/>
        </p:nvSpPr>
        <p:spPr>
          <a:xfrm>
            <a:off x="5102201" y="272261"/>
            <a:ext cx="3142207" cy="492443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chemeClr val="bg1"/>
                </a:solidFill>
              </a:rPr>
              <a:t>The Standard Model</a:t>
            </a:r>
          </a:p>
        </p:txBody>
      </p:sp>
    </p:spTree>
    <p:extLst>
      <p:ext uri="{BB962C8B-B14F-4D97-AF65-F5344CB8AC3E}">
        <p14:creationId xmlns:p14="http://schemas.microsoft.com/office/powerpoint/2010/main" val="373729690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-142875"/>
            <a:ext cx="7239000" cy="904875"/>
          </a:xfrm>
        </p:spPr>
        <p:txBody>
          <a:bodyPr/>
          <a:lstStyle/>
          <a:p>
            <a:r>
              <a:rPr lang="en-GB" dirty="0" err="1"/>
              <a:t>SuperKamiokande</a:t>
            </a:r>
            <a:endParaRPr lang="en-GB" dirty="0"/>
          </a:p>
        </p:txBody>
      </p:sp>
      <p:pic>
        <p:nvPicPr>
          <p:cNvPr id="5" name="Image 4" descr="Screen Shot 2018-07-08 at 23.49.4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4946650"/>
            <a:ext cx="3640387" cy="1911350"/>
          </a:xfrm>
          <a:prstGeom prst="rect">
            <a:avLst/>
          </a:prstGeom>
        </p:spPr>
      </p:pic>
      <p:pic>
        <p:nvPicPr>
          <p:cNvPr id="6" name="Image 5" descr="Screen Shot 2018-07-08 at 23.50.2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6206" y="838200"/>
            <a:ext cx="3516194" cy="2019300"/>
          </a:xfrm>
          <a:prstGeom prst="rect">
            <a:avLst/>
          </a:prstGeom>
        </p:spPr>
      </p:pic>
      <p:pic>
        <p:nvPicPr>
          <p:cNvPr id="7" name="Image 6" descr="Screen Shot 2018-07-08 at 23.50.3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3301" y="2895600"/>
            <a:ext cx="4991099" cy="1969987"/>
          </a:xfrm>
          <a:prstGeom prst="rect">
            <a:avLst/>
          </a:prstGeom>
        </p:spPr>
      </p:pic>
      <p:pic>
        <p:nvPicPr>
          <p:cNvPr id="8" name="Image 7" descr="Screen Shot 2018-07-08 at 23.50.5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" y="4978400"/>
            <a:ext cx="2001555" cy="165100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209800" y="5257800"/>
            <a:ext cx="3020979" cy="101566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50,000 tons of ultra-pure</a:t>
            </a:r>
          </a:p>
          <a:p>
            <a:r>
              <a:rPr lang="en-GB" dirty="0">
                <a:solidFill>
                  <a:srgbClr val="0000FF"/>
                </a:solidFill>
              </a:rPr>
              <a:t>water, watched by </a:t>
            </a:r>
          </a:p>
          <a:p>
            <a:r>
              <a:rPr lang="en-GB" dirty="0">
                <a:solidFill>
                  <a:srgbClr val="0000FF"/>
                </a:solidFill>
              </a:rPr>
              <a:t>13,000 photomultipliers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C2B87A-7294-E14F-8CBD-46AFA28316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6192" y="836712"/>
            <a:ext cx="2565648" cy="397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6857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creen Shot 2018-07-01 at 14.32.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214" y="908720"/>
            <a:ext cx="5566866" cy="3750558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990600" y="-142875"/>
            <a:ext cx="7239000" cy="904875"/>
          </a:xfrm>
        </p:spPr>
        <p:txBody>
          <a:bodyPr/>
          <a:lstStyle/>
          <a:p>
            <a:r>
              <a:rPr lang="en-GB" dirty="0"/>
              <a:t>Neutrinos Oscillate! (1998)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5496" y="4797152"/>
            <a:ext cx="9374682" cy="193899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1998: </a:t>
            </a:r>
            <a:r>
              <a:rPr lang="en-GB" dirty="0">
                <a:solidFill>
                  <a:srgbClr val="0000FF"/>
                </a:solidFill>
              </a:rPr>
              <a:t>The Super-</a:t>
            </a:r>
            <a:r>
              <a:rPr lang="en-GB" dirty="0" err="1">
                <a:solidFill>
                  <a:srgbClr val="0000FF"/>
                </a:solidFill>
              </a:rPr>
              <a:t>Kamiokande</a:t>
            </a:r>
            <a:r>
              <a:rPr lang="en-GB" dirty="0">
                <a:solidFill>
                  <a:srgbClr val="0000FF"/>
                </a:solidFill>
              </a:rPr>
              <a:t> experiment in Japan used a massive </a:t>
            </a:r>
          </a:p>
          <a:p>
            <a:r>
              <a:rPr lang="en-GB" dirty="0">
                <a:solidFill>
                  <a:srgbClr val="0000FF"/>
                </a:solidFill>
              </a:rPr>
              <a:t>underground detector filled with ultrapure water. 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0000FF"/>
                </a:solidFill>
              </a:rPr>
              <a:t>They announced </a:t>
            </a:r>
            <a:r>
              <a:rPr lang="en-GB" dirty="0">
                <a:solidFill>
                  <a:srgbClr val="FF0000"/>
                </a:solidFill>
              </a:rPr>
              <a:t>first evidence of neutrino oscillations</a:t>
            </a:r>
            <a:r>
              <a:rPr lang="en-GB" dirty="0">
                <a:solidFill>
                  <a:srgbClr val="0000FF"/>
                </a:solidFill>
              </a:rPr>
              <a:t>. The experiment showed </a:t>
            </a:r>
          </a:p>
          <a:p>
            <a:r>
              <a:rPr lang="en-GB" dirty="0">
                <a:solidFill>
                  <a:srgbClr val="0000FF"/>
                </a:solidFill>
              </a:rPr>
              <a:t>that muon neutrinos disappear as they travel through the earth to the detector</a:t>
            </a:r>
          </a:p>
          <a:p>
            <a:r>
              <a:rPr lang="en-GB" dirty="0">
                <a:solidFill>
                  <a:srgbClr val="0000FF"/>
                </a:solidFill>
              </a:rPr>
              <a:t>It also offered an explanation for the observed </a:t>
            </a:r>
            <a:r>
              <a:rPr lang="en-GB" dirty="0">
                <a:solidFill>
                  <a:srgbClr val="FF0000"/>
                </a:solidFill>
              </a:rPr>
              <a:t>solar neutrino discrepancy.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207780" y="2420888"/>
            <a:ext cx="3271217" cy="707886"/>
          </a:xfrm>
          <a:prstGeom prst="rect">
            <a:avLst/>
          </a:prstGeom>
          <a:solidFill>
            <a:schemeClr val="accent3"/>
          </a:solidFill>
          <a:scene3d>
            <a:camera prst="orthographicFront">
              <a:rot lat="0" lon="0" rev="27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FF0000"/>
                </a:solidFill>
              </a:rPr>
              <a:t>23 years ago!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793401F-E13E-684B-9964-19287AE981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8143" y="908720"/>
            <a:ext cx="3275857" cy="3765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884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, schematic&#10;&#10;Description automatically generated">
            <a:extLst>
              <a:ext uri="{FF2B5EF4-FFF2-40B4-BE49-F238E27FC236}">
                <a16:creationId xmlns:a16="http://schemas.microsoft.com/office/drawing/2014/main" id="{6BC9596B-0BA6-CE4E-87B2-CD253D784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283" y="829653"/>
            <a:ext cx="8552305" cy="598051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6EFEF8-2C19-9845-9119-4E19A815183E}"/>
              </a:ext>
            </a:extLst>
          </p:cNvPr>
          <p:cNvSpPr txBox="1"/>
          <p:nvPr/>
        </p:nvSpPr>
        <p:spPr>
          <a:xfrm>
            <a:off x="7020272" y="4306451"/>
            <a:ext cx="1808316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700" dirty="0"/>
              <a:t>E. Lisi</a:t>
            </a:r>
          </a:p>
          <a:p>
            <a:r>
              <a:rPr lang="en-GB" sz="1700" dirty="0"/>
              <a:t>R</a:t>
            </a:r>
            <a:r>
              <a:rPr lang="en-CH" sz="1700" dirty="0"/>
              <a:t>e-interpretation</a:t>
            </a:r>
          </a:p>
          <a:p>
            <a:r>
              <a:rPr lang="en-GB" sz="1700" dirty="0"/>
              <a:t>W</a:t>
            </a:r>
            <a:r>
              <a:rPr lang="en-CH" sz="1700" dirty="0"/>
              <a:t>orkshop</a:t>
            </a:r>
          </a:p>
          <a:p>
            <a:r>
              <a:rPr lang="en-CH" sz="1700" dirty="0"/>
              <a:t>17/2/2021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6C1DAF-C805-7745-A34E-60FDDD01DA94}"/>
              </a:ext>
            </a:extLst>
          </p:cNvPr>
          <p:cNvSpPr txBox="1"/>
          <p:nvPr/>
        </p:nvSpPr>
        <p:spPr>
          <a:xfrm>
            <a:off x="315412" y="6302332"/>
            <a:ext cx="8230330" cy="400110"/>
          </a:xfrm>
          <a:prstGeom prst="rect">
            <a:avLst/>
          </a:prstGeom>
          <a:solidFill>
            <a:srgbClr val="FFFF00"/>
          </a:solidFill>
          <a:ln w="3492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Neutrino Oscillations first firmly established with atmospheric neutrinos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A12F518F-C7F2-E84C-BF3C-B65FFD9CF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-142875"/>
            <a:ext cx="7239000" cy="904875"/>
          </a:xfrm>
        </p:spPr>
        <p:txBody>
          <a:bodyPr/>
          <a:lstStyle/>
          <a:p>
            <a:r>
              <a:rPr lang="en-GB" dirty="0"/>
              <a:t>Neutrinos Oscillate! (1998)</a:t>
            </a:r>
          </a:p>
        </p:txBody>
      </p:sp>
    </p:spTree>
    <p:extLst>
      <p:ext uri="{BB962C8B-B14F-4D97-AF65-F5344CB8AC3E}">
        <p14:creationId xmlns:p14="http://schemas.microsoft.com/office/powerpoint/2010/main" val="294421592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Screen Shot 2018-07-01 at 14.32.2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914400"/>
            <a:ext cx="3195464" cy="4471575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066800" y="-142875"/>
            <a:ext cx="7239000" cy="904875"/>
          </a:xfrm>
        </p:spPr>
        <p:txBody>
          <a:bodyPr/>
          <a:lstStyle/>
          <a:p>
            <a:r>
              <a:rPr lang="en-GB" dirty="0"/>
              <a:t>Neutrinos in 2000+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4179169" y="1078974"/>
            <a:ext cx="4867679" cy="563231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2002: The </a:t>
            </a:r>
            <a:r>
              <a:rPr lang="en-GB" dirty="0">
                <a:solidFill>
                  <a:srgbClr val="FF0000"/>
                </a:solidFill>
              </a:rPr>
              <a:t>Sudbury Neutrino Observatory</a:t>
            </a:r>
          </a:p>
          <a:p>
            <a:r>
              <a:rPr lang="en-GB" dirty="0">
                <a:solidFill>
                  <a:srgbClr val="FF0000"/>
                </a:solidFill>
              </a:rPr>
              <a:t>(SNO)</a:t>
            </a:r>
            <a:r>
              <a:rPr lang="en-GB" dirty="0">
                <a:solidFill>
                  <a:srgbClr val="0000FF"/>
                </a:solidFill>
              </a:rPr>
              <a:t> used heavy water in a detector </a:t>
            </a:r>
          </a:p>
          <a:p>
            <a:r>
              <a:rPr lang="en-GB" dirty="0">
                <a:solidFill>
                  <a:srgbClr val="0000FF"/>
                </a:solidFill>
              </a:rPr>
              <a:t>deep underground in Canada, announced</a:t>
            </a:r>
          </a:p>
          <a:p>
            <a:r>
              <a:rPr lang="en-GB" dirty="0">
                <a:solidFill>
                  <a:srgbClr val="0000FF"/>
                </a:solidFill>
              </a:rPr>
              <a:t>conclusive evidence on solar neutrino</a:t>
            </a:r>
          </a:p>
          <a:p>
            <a:r>
              <a:rPr lang="en-GB" dirty="0">
                <a:solidFill>
                  <a:srgbClr val="0000FF"/>
                </a:solidFill>
              </a:rPr>
              <a:t>Oscillations, by measuring the sum of </a:t>
            </a:r>
          </a:p>
          <a:p>
            <a:r>
              <a:rPr lang="en-GB" dirty="0">
                <a:solidFill>
                  <a:srgbClr val="0000FF"/>
                </a:solidFill>
              </a:rPr>
              <a:t>all neutrino interactions as well.</a:t>
            </a:r>
          </a:p>
          <a:p>
            <a:endParaRPr lang="en-GB" dirty="0">
              <a:solidFill>
                <a:srgbClr val="0000FF"/>
              </a:solidFill>
            </a:endParaRPr>
          </a:p>
          <a:p>
            <a:endParaRPr lang="en-GB" dirty="0">
              <a:solidFill>
                <a:srgbClr val="0000FF"/>
              </a:solidFill>
            </a:endParaRPr>
          </a:p>
          <a:p>
            <a:endParaRPr lang="en-GB" dirty="0">
              <a:solidFill>
                <a:srgbClr val="0000FF"/>
              </a:solidFill>
            </a:endParaRPr>
          </a:p>
          <a:p>
            <a:endParaRPr lang="en-GB" dirty="0">
              <a:solidFill>
                <a:srgbClr val="0000FF"/>
              </a:solidFill>
            </a:endParaRPr>
          </a:p>
          <a:p>
            <a:endParaRPr lang="en-GB" dirty="0">
              <a:solidFill>
                <a:srgbClr val="0000FF"/>
              </a:solidFill>
            </a:endParaRPr>
          </a:p>
          <a:p>
            <a:endParaRPr lang="en-GB" dirty="0">
              <a:solidFill>
                <a:srgbClr val="0000FF"/>
              </a:solidFill>
            </a:endParaRPr>
          </a:p>
          <a:p>
            <a:endParaRPr lang="en-GB" dirty="0">
              <a:solidFill>
                <a:srgbClr val="0000FF"/>
              </a:solidFill>
            </a:endParaRPr>
          </a:p>
          <a:p>
            <a:r>
              <a:rPr lang="en-GB" dirty="0">
                <a:solidFill>
                  <a:srgbClr val="0000FF"/>
                </a:solidFill>
              </a:rPr>
              <a:t>This was the final answer to</a:t>
            </a:r>
          </a:p>
          <a:p>
            <a:r>
              <a:rPr lang="en-GB" dirty="0">
                <a:solidFill>
                  <a:srgbClr val="0000FF"/>
                </a:solidFill>
              </a:rPr>
              <a:t>Ray Davis’ solar neutrino problem:</a:t>
            </a:r>
          </a:p>
          <a:p>
            <a:r>
              <a:rPr lang="en-GB" dirty="0">
                <a:solidFill>
                  <a:srgbClr val="FF0000"/>
                </a:solidFill>
              </a:rPr>
              <a:t>Neutrinos from the sun transformed</a:t>
            </a:r>
          </a:p>
          <a:p>
            <a:r>
              <a:rPr lang="en-GB" dirty="0">
                <a:solidFill>
                  <a:srgbClr val="FF0000"/>
                </a:solidFill>
              </a:rPr>
              <a:t>from the electron variety onto other</a:t>
            </a:r>
          </a:p>
          <a:p>
            <a:r>
              <a:rPr lang="en-GB" dirty="0" err="1">
                <a:solidFill>
                  <a:srgbClr val="FF0000"/>
                </a:solidFill>
              </a:rPr>
              <a:t>flavors</a:t>
            </a:r>
            <a:r>
              <a:rPr lang="en-GB" dirty="0">
                <a:solidFill>
                  <a:srgbClr val="FF0000"/>
                </a:solidFill>
              </a:rPr>
              <a:t> as they travelled to earth  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20897" y="5558056"/>
            <a:ext cx="3555504" cy="1015663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1000 tons of heavy water in a 6m radius vessel, viewed by 9600 photomultiplier tubes</a:t>
            </a:r>
          </a:p>
        </p:txBody>
      </p:sp>
      <p:pic>
        <p:nvPicPr>
          <p:cNvPr id="3" name="Picture 2" descr="A picture containing clock, watch&#10;&#10;Description automatically generated">
            <a:extLst>
              <a:ext uri="{FF2B5EF4-FFF2-40B4-BE49-F238E27FC236}">
                <a16:creationId xmlns:a16="http://schemas.microsoft.com/office/drawing/2014/main" id="{E3592410-9A73-4049-AE6C-4C40338218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86172" y="3138934"/>
            <a:ext cx="2152279" cy="1668016"/>
          </a:xfrm>
          <a:prstGeom prst="rect">
            <a:avLst/>
          </a:prstGeom>
        </p:spPr>
      </p:pic>
      <p:pic>
        <p:nvPicPr>
          <p:cNvPr id="9" name="Picture 8" descr="A picture containing clock&#10;&#10;Description automatically generated">
            <a:extLst>
              <a:ext uri="{FF2B5EF4-FFF2-40B4-BE49-F238E27FC236}">
                <a16:creationId xmlns:a16="http://schemas.microsoft.com/office/drawing/2014/main" id="{08652CFE-192A-4E49-934A-59F7459E30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6256" y="3119459"/>
            <a:ext cx="2008569" cy="1668016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428EC-1A73-5547-9DD1-7765C6F40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4" y="-171400"/>
            <a:ext cx="8928992" cy="904875"/>
          </a:xfrm>
        </p:spPr>
        <p:txBody>
          <a:bodyPr/>
          <a:lstStyle/>
          <a:p>
            <a:r>
              <a:rPr lang="en-CH" dirty="0"/>
              <a:t>SNO Demonstrates Flavor Change 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955DAE77-B27F-4643-878A-F0E4E4B4BC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3373" y="980728"/>
            <a:ext cx="6677254" cy="46308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EABF6B2-AB11-E642-8CAE-7EA0C6143EF3}"/>
              </a:ext>
            </a:extLst>
          </p:cNvPr>
          <p:cNvSpPr txBox="1"/>
          <p:nvPr/>
        </p:nvSpPr>
        <p:spPr>
          <a:xfrm>
            <a:off x="323528" y="5830133"/>
            <a:ext cx="8339078" cy="707886"/>
          </a:xfrm>
          <a:prstGeom prst="rect">
            <a:avLst/>
          </a:prstGeom>
          <a:solidFill>
            <a:srgbClr val="FFFF00"/>
          </a:solidFill>
          <a:ln w="3492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SNO could show conclusively the 2/3 missing electron neutrinos appear </a:t>
            </a:r>
          </a:p>
          <a:p>
            <a:r>
              <a:rPr lang="en-GB" dirty="0">
                <a:solidFill>
                  <a:srgbClr val="0000FF"/>
                </a:solidFill>
              </a:rPr>
              <a:t>w</a:t>
            </a:r>
            <a:r>
              <a:rPr lang="en-CH" dirty="0">
                <a:solidFill>
                  <a:srgbClr val="0000FF"/>
                </a:solidFill>
              </a:rPr>
              <a:t>ith a different flavor in the detector </a:t>
            </a:r>
            <a:r>
              <a:rPr lang="en-CH" dirty="0">
                <a:solidFill>
                  <a:srgbClr val="FF0000"/>
                </a:solidFill>
              </a:rPr>
              <a:t>-&gt; Neutrino oscillations!! </a:t>
            </a:r>
          </a:p>
        </p:txBody>
      </p:sp>
    </p:spTree>
    <p:extLst>
      <p:ext uri="{BB962C8B-B14F-4D97-AF65-F5344CB8AC3E}">
        <p14:creationId xmlns:p14="http://schemas.microsoft.com/office/powerpoint/2010/main" val="136662317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creen Shot 2018-07-06 at 15.24.4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524000"/>
            <a:ext cx="8067554" cy="5181600"/>
          </a:xfrm>
          <a:prstGeom prst="rect">
            <a:avLst/>
          </a:prstGeom>
        </p:spPr>
      </p:pic>
      <p:sp>
        <p:nvSpPr>
          <p:cNvPr id="3" name="Titre 1"/>
          <p:cNvSpPr>
            <a:spLocks noGrp="1"/>
          </p:cNvSpPr>
          <p:nvPr>
            <p:ph type="title"/>
          </p:nvPr>
        </p:nvSpPr>
        <p:spPr>
          <a:xfrm>
            <a:off x="1066800" y="-142875"/>
            <a:ext cx="7239000" cy="904875"/>
          </a:xfrm>
        </p:spPr>
        <p:txBody>
          <a:bodyPr/>
          <a:lstStyle/>
          <a:p>
            <a:r>
              <a:rPr lang="en-GB" dirty="0"/>
              <a:t>Neutrinos Oscillations!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593433" y="914400"/>
            <a:ext cx="5950367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Atmospheric and solar neutrinos oscillate!!</a:t>
            </a:r>
          </a:p>
        </p:txBody>
      </p:sp>
    </p:spTree>
    <p:extLst>
      <p:ext uri="{BB962C8B-B14F-4D97-AF65-F5344CB8AC3E}">
        <p14:creationId xmlns:p14="http://schemas.microsoft.com/office/powerpoint/2010/main" val="141165972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62000" y="-152400"/>
            <a:ext cx="7239000" cy="904875"/>
          </a:xfrm>
        </p:spPr>
        <p:txBody>
          <a:bodyPr/>
          <a:lstStyle/>
          <a:p>
            <a:r>
              <a:rPr lang="en-GB" dirty="0"/>
              <a:t>Neutrino Oscillations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3581400"/>
          </a:xfrm>
          <a:solidFill>
            <a:schemeClr val="accent3"/>
          </a:solidFill>
        </p:spPr>
        <p:txBody>
          <a:bodyPr/>
          <a:lstStyle/>
          <a:p>
            <a:r>
              <a:rPr lang="en-GB" sz="2800" dirty="0">
                <a:solidFill>
                  <a:srgbClr val="FF0000"/>
                </a:solidFill>
              </a:rPr>
              <a:t>Important discovery in 1998: neutrino oscillations</a:t>
            </a:r>
          </a:p>
          <a:p>
            <a:r>
              <a:rPr lang="en-GB" sz="2400" dirty="0">
                <a:solidFill>
                  <a:srgbClr val="0000FF"/>
                </a:solidFill>
              </a:rPr>
              <a:t>Neutrino oscillation is a quantum mechanical phenomenon whereby a neutrino  created with a specific lepton </a:t>
            </a:r>
            <a:r>
              <a:rPr lang="en-GB" sz="2400" dirty="0" err="1">
                <a:solidFill>
                  <a:srgbClr val="0000FF"/>
                </a:solidFill>
              </a:rPr>
              <a:t>flavor</a:t>
            </a:r>
            <a:r>
              <a:rPr lang="en-GB" sz="2400" dirty="0">
                <a:solidFill>
                  <a:srgbClr val="0000FF"/>
                </a:solidFill>
              </a:rPr>
              <a:t> (electron, muon, or tau) can later be measured to have a different </a:t>
            </a:r>
            <a:r>
              <a:rPr lang="en-GB" sz="2400" dirty="0" err="1">
                <a:solidFill>
                  <a:srgbClr val="0000FF"/>
                </a:solidFill>
              </a:rPr>
              <a:t>flavor</a:t>
            </a:r>
            <a:r>
              <a:rPr lang="en-GB" sz="2400" dirty="0">
                <a:solidFill>
                  <a:srgbClr val="0000FF"/>
                </a:solidFill>
              </a:rPr>
              <a:t>. The probability of measuring a particular </a:t>
            </a:r>
            <a:r>
              <a:rPr lang="en-GB" sz="2400" dirty="0" err="1">
                <a:solidFill>
                  <a:srgbClr val="0000FF"/>
                </a:solidFill>
              </a:rPr>
              <a:t>flavor</a:t>
            </a:r>
            <a:r>
              <a:rPr lang="en-GB" sz="2400" dirty="0">
                <a:solidFill>
                  <a:srgbClr val="0000FF"/>
                </a:solidFill>
              </a:rPr>
              <a:t> for a neutrino varies between 3 known states as it propagates through space</a:t>
            </a:r>
          </a:p>
          <a:p>
            <a:r>
              <a:rPr lang="en-GB" sz="2400" dirty="0">
                <a:solidFill>
                  <a:srgbClr val="0000FF"/>
                </a:solidFill>
              </a:rPr>
              <a:t>Neutrino oscillations only possible if </a:t>
            </a:r>
            <a:r>
              <a:rPr lang="en-GB" sz="2400" dirty="0">
                <a:solidFill>
                  <a:srgbClr val="FF0000"/>
                </a:solidFill>
              </a:rPr>
              <a:t>neutrinos have a non-zero mass!   Neutrino oscillations -&gt; Neutrinos have mass!!</a:t>
            </a:r>
          </a:p>
          <a:p>
            <a:r>
              <a:rPr lang="en-GB" sz="2400" dirty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en-GB" dirty="0"/>
              <a:t> </a:t>
            </a:r>
          </a:p>
        </p:txBody>
      </p:sp>
      <p:pic>
        <p:nvPicPr>
          <p:cNvPr id="5" name="Image 4" descr="Screen Shot 2018-04-25 at 03.31.26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19413"/>
            <a:ext cx="9144000" cy="213858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4F08F14-E32E-3248-82FB-51FF16135DF3}"/>
              </a:ext>
            </a:extLst>
          </p:cNvPr>
          <p:cNvSpPr/>
          <p:nvPr/>
        </p:nvSpPr>
        <p:spPr bwMode="auto">
          <a:xfrm>
            <a:off x="1425352" y="5157192"/>
            <a:ext cx="914400" cy="9144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C1C2E61-08DB-344D-B5D8-D6A0DE633ECF}"/>
              </a:ext>
            </a:extLst>
          </p:cNvPr>
          <p:cNvSpPr/>
          <p:nvPr/>
        </p:nvSpPr>
        <p:spPr bwMode="auto">
          <a:xfrm>
            <a:off x="1115616" y="6219004"/>
            <a:ext cx="1584176" cy="309787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E6CA400-6944-C546-B783-C58780FD434E}"/>
              </a:ext>
            </a:extLst>
          </p:cNvPr>
          <p:cNvSpPr/>
          <p:nvPr/>
        </p:nvSpPr>
        <p:spPr bwMode="auto">
          <a:xfrm>
            <a:off x="6804248" y="4719413"/>
            <a:ext cx="2232248" cy="202195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6CEAF0E-42A7-7244-B862-3619F4C46E5E}"/>
              </a:ext>
            </a:extLst>
          </p:cNvPr>
          <p:cNvSpPr/>
          <p:nvPr/>
        </p:nvSpPr>
        <p:spPr bwMode="auto">
          <a:xfrm>
            <a:off x="323528" y="3789040"/>
            <a:ext cx="8443664" cy="782960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541282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70A75-91B5-8342-B3E8-3D1F86B57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-140171"/>
            <a:ext cx="7239000" cy="904875"/>
          </a:xfrm>
        </p:spPr>
        <p:txBody>
          <a:bodyPr/>
          <a:lstStyle/>
          <a:p>
            <a:r>
              <a:rPr lang="en-US" dirty="0"/>
              <a:t>Neutrino oscillations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0E509E6-D8D6-2C4A-9BE8-8AB6F012CB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950" y="1412776"/>
            <a:ext cx="8166100" cy="2654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0019DC-6ECE-354F-BF6F-F11952E247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4682232"/>
            <a:ext cx="6807083" cy="15773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D7E5944-FBC9-E141-BA6F-2C5F33983418}"/>
              </a:ext>
            </a:extLst>
          </p:cNvPr>
          <p:cNvSpPr txBox="1"/>
          <p:nvPr/>
        </p:nvSpPr>
        <p:spPr>
          <a:xfrm>
            <a:off x="1475656" y="4221088"/>
            <a:ext cx="161884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Flavor states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3F52C1-E7CF-8C4E-9A00-9DC5AE7A99CE}"/>
              </a:ext>
            </a:extLst>
          </p:cNvPr>
          <p:cNvSpPr txBox="1"/>
          <p:nvPr/>
        </p:nvSpPr>
        <p:spPr>
          <a:xfrm>
            <a:off x="683568" y="2276872"/>
            <a:ext cx="1377749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Neutrino </a:t>
            </a:r>
          </a:p>
          <a:p>
            <a:r>
              <a:rPr lang="en-US" dirty="0"/>
              <a:t>interaction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7839A5-E7F9-C840-949E-69EC3E68DF37}"/>
              </a:ext>
            </a:extLst>
          </p:cNvPr>
          <p:cNvSpPr txBox="1"/>
          <p:nvPr/>
        </p:nvSpPr>
        <p:spPr>
          <a:xfrm>
            <a:off x="6732240" y="2204864"/>
            <a:ext cx="1862946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Neutrino travel</a:t>
            </a:r>
          </a:p>
          <a:p>
            <a:r>
              <a:rPr lang="en-US" dirty="0"/>
              <a:t>through space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BB02B7-22B3-9B4D-A454-4B77EF48100E}"/>
              </a:ext>
            </a:extLst>
          </p:cNvPr>
          <p:cNvSpPr txBox="1"/>
          <p:nvPr/>
        </p:nvSpPr>
        <p:spPr>
          <a:xfrm>
            <a:off x="3851920" y="4067076"/>
            <a:ext cx="5356723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(*) </a:t>
            </a:r>
            <a:r>
              <a:rPr lang="en-US" dirty="0">
                <a:solidFill>
                  <a:srgbClr val="FF0000"/>
                </a:solidFill>
              </a:rPr>
              <a:t>P</a:t>
            </a:r>
            <a:r>
              <a:rPr lang="en-US" dirty="0"/>
              <a:t>ontecorvo-</a:t>
            </a:r>
            <a:r>
              <a:rPr lang="en-US" dirty="0">
                <a:solidFill>
                  <a:srgbClr val="FF0000"/>
                </a:solidFill>
              </a:rPr>
              <a:t>M</a:t>
            </a:r>
            <a:r>
              <a:rPr lang="en-US" dirty="0"/>
              <a:t>aki-</a:t>
            </a:r>
            <a:r>
              <a:rPr lang="en-US" dirty="0">
                <a:solidFill>
                  <a:srgbClr val="FF0000"/>
                </a:solidFill>
              </a:rPr>
              <a:t>N</a:t>
            </a:r>
            <a:r>
              <a:rPr lang="en-US" dirty="0"/>
              <a:t>akagawa-</a:t>
            </a: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/>
              <a:t>akata Matrix</a:t>
            </a:r>
          </a:p>
        </p:txBody>
      </p:sp>
    </p:spTree>
    <p:extLst>
      <p:ext uri="{BB962C8B-B14F-4D97-AF65-F5344CB8AC3E}">
        <p14:creationId xmlns:p14="http://schemas.microsoft.com/office/powerpoint/2010/main" val="19628252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73458C-692F-BB49-B4F5-C3E25374A8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-99392"/>
            <a:ext cx="7239000" cy="904875"/>
          </a:xfrm>
        </p:spPr>
        <p:txBody>
          <a:bodyPr/>
          <a:lstStyle/>
          <a:p>
            <a:r>
              <a:rPr lang="en-US" dirty="0"/>
              <a:t>Neutrino Oscillations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FDFF7C-FE03-824B-823B-4B4EECA60C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3244304"/>
            <a:ext cx="7670800" cy="2921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FE4034-FFBE-8C4D-89AE-58F878B194F2}"/>
              </a:ext>
            </a:extLst>
          </p:cNvPr>
          <p:cNvSpPr txBox="1"/>
          <p:nvPr/>
        </p:nvSpPr>
        <p:spPr>
          <a:xfrm>
            <a:off x="645557" y="1330790"/>
            <a:ext cx="8367996" cy="193899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Take that the neutrino particle is a hybrid of </a:t>
            </a:r>
            <a:r>
              <a:rPr lang="en-US" dirty="0">
                <a:solidFill>
                  <a:srgbClr val="FF0000"/>
                </a:solidFill>
              </a:rPr>
              <a:t>two mass states  v1 and v2</a:t>
            </a:r>
          </a:p>
          <a:p>
            <a:r>
              <a:rPr lang="en-US" dirty="0">
                <a:solidFill>
                  <a:srgbClr val="0000FF"/>
                </a:solidFill>
              </a:rPr>
              <a:t>as it travels through space the associated waves of </a:t>
            </a:r>
            <a:r>
              <a:rPr lang="en-US" dirty="0">
                <a:solidFill>
                  <a:srgbClr val="FF0000"/>
                </a:solidFill>
              </a:rPr>
              <a:t>these mass states</a:t>
            </a:r>
          </a:p>
          <a:p>
            <a:r>
              <a:rPr lang="en-US" dirty="0">
                <a:solidFill>
                  <a:srgbClr val="FF0000"/>
                </a:solidFill>
              </a:rPr>
              <a:t>advance at a different rate</a:t>
            </a:r>
          </a:p>
          <a:p>
            <a:endParaRPr lang="en-US" dirty="0"/>
          </a:p>
          <a:p>
            <a:r>
              <a:rPr lang="en-US" dirty="0">
                <a:solidFill>
                  <a:srgbClr val="0000FF"/>
                </a:solidFill>
              </a:rPr>
              <a:t>Hence the picture looks as follows: (propagation as a superposition </a:t>
            </a:r>
          </a:p>
          <a:p>
            <a:r>
              <a:rPr lang="en-US" dirty="0">
                <a:solidFill>
                  <a:srgbClr val="0000FF"/>
                </a:solidFill>
              </a:rPr>
              <a:t>of two masses)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D8FEC2-FE95-2F40-9C40-A6FE4A45EEE2}"/>
              </a:ext>
            </a:extLst>
          </p:cNvPr>
          <p:cNvSpPr txBox="1"/>
          <p:nvPr/>
        </p:nvSpPr>
        <p:spPr>
          <a:xfrm>
            <a:off x="105966" y="821915"/>
            <a:ext cx="9074546" cy="492443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en-US" sz="2500" dirty="0">
                <a:solidFill>
                  <a:srgbClr val="FF0000"/>
                </a:solidFill>
              </a:rPr>
              <a:t>The bizarre world of Quantum Mechanics: particles and waves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376B56-E9C0-344F-A742-8F23073AB5EF}"/>
              </a:ext>
            </a:extLst>
          </p:cNvPr>
          <p:cNvSpPr txBox="1"/>
          <p:nvPr/>
        </p:nvSpPr>
        <p:spPr>
          <a:xfrm>
            <a:off x="7941890" y="5909210"/>
            <a:ext cx="21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➜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F100ECC-AD11-B442-AC81-10B509C1235A}"/>
              </a:ext>
            </a:extLst>
          </p:cNvPr>
          <p:cNvCxnSpPr>
            <a:cxnSpLocks/>
          </p:cNvCxnSpPr>
          <p:nvPr/>
        </p:nvCxnSpPr>
        <p:spPr bwMode="auto">
          <a:xfrm>
            <a:off x="1259632" y="6093296"/>
            <a:ext cx="6840760" cy="0"/>
          </a:xfrm>
          <a:prstGeom prst="line">
            <a:avLst/>
          </a:prstGeom>
          <a:solidFill>
            <a:schemeClr val="accent1"/>
          </a:solidFill>
          <a:ln w="476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8B9EC23-E03B-BA4A-8442-BA4EC761E0A6}"/>
              </a:ext>
            </a:extLst>
          </p:cNvPr>
          <p:cNvSpPr txBox="1"/>
          <p:nvPr/>
        </p:nvSpPr>
        <p:spPr>
          <a:xfrm>
            <a:off x="5436096" y="5644786"/>
            <a:ext cx="17796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length or time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EC3724D-12D4-424B-B788-59130E6474EA}"/>
              </a:ext>
            </a:extLst>
          </p:cNvPr>
          <p:cNvSpPr txBox="1"/>
          <p:nvPr/>
        </p:nvSpPr>
        <p:spPr>
          <a:xfrm>
            <a:off x="1259632" y="6228982"/>
            <a:ext cx="6495176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The neutrinos change identity (flavor) along the way…!!</a:t>
            </a:r>
          </a:p>
        </p:txBody>
      </p:sp>
    </p:spTree>
    <p:extLst>
      <p:ext uri="{BB962C8B-B14F-4D97-AF65-F5344CB8AC3E}">
        <p14:creationId xmlns:p14="http://schemas.microsoft.com/office/powerpoint/2010/main" val="33211532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B3E777-C5D2-D647-8854-F87236D66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-68163"/>
            <a:ext cx="7239000" cy="904875"/>
          </a:xfrm>
        </p:spPr>
        <p:txBody>
          <a:bodyPr/>
          <a:lstStyle/>
          <a:p>
            <a:r>
              <a:rPr lang="en-CH" dirty="0"/>
              <a:t>Two Flavour Oscillations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4F67154A-7F0A-F041-9FC5-452FFDADC2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99816"/>
            <a:ext cx="9144000" cy="5769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2775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/>
              <a:t>Neutrinos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670C8DD-46D8-B44A-B1D4-6881E47EC9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9208" y="5013176"/>
            <a:ext cx="3967008" cy="16561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1D5A96D-5DF9-BE49-B62E-2D1CEE1BFF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1644084"/>
            <a:ext cx="5899472" cy="30810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1B9894-A3C0-6242-9985-ABF767316A57}"/>
              </a:ext>
            </a:extLst>
          </p:cNvPr>
          <p:cNvSpPr txBox="1"/>
          <p:nvPr/>
        </p:nvSpPr>
        <p:spPr>
          <a:xfrm>
            <a:off x="611560" y="992341"/>
            <a:ext cx="8015015" cy="492443"/>
          </a:xfrm>
          <a:prstGeom prst="rect">
            <a:avLst/>
          </a:prstGeom>
          <a:solidFill>
            <a:srgbClr val="FFFF00"/>
          </a:solidFill>
          <a:ln w="3492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600" dirty="0">
                <a:solidFill>
                  <a:srgbClr val="0000FF"/>
                </a:solidFill>
              </a:rPr>
              <a:t>Neutrinos come in three different types: three flavors</a:t>
            </a:r>
          </a:p>
        </p:txBody>
      </p:sp>
    </p:spTree>
    <p:extLst>
      <p:ext uri="{BB962C8B-B14F-4D97-AF65-F5344CB8AC3E}">
        <p14:creationId xmlns:p14="http://schemas.microsoft.com/office/powerpoint/2010/main" val="24478948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076D6-7459-3046-935C-28A1D2283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584" y="-99392"/>
            <a:ext cx="7239000" cy="904875"/>
          </a:xfrm>
        </p:spPr>
        <p:txBody>
          <a:bodyPr/>
          <a:lstStyle/>
          <a:p>
            <a:r>
              <a:rPr lang="en-CH" dirty="0"/>
              <a:t>Two Flavour Oscillations</a:t>
            </a:r>
          </a:p>
        </p:txBody>
      </p:sp>
      <p:pic>
        <p:nvPicPr>
          <p:cNvPr id="5" name="Picture 4" descr="Text, letter&#10;&#10;Description automatically generated">
            <a:extLst>
              <a:ext uri="{FF2B5EF4-FFF2-40B4-BE49-F238E27FC236}">
                <a16:creationId xmlns:a16="http://schemas.microsoft.com/office/drawing/2014/main" id="{63582310-5540-0D4D-B014-5C78B83116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8955"/>
            <a:ext cx="9144000" cy="429831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5665239-30C1-F943-8815-53ED1B4CB2B4}"/>
              </a:ext>
            </a:extLst>
          </p:cNvPr>
          <p:cNvSpPr/>
          <p:nvPr/>
        </p:nvSpPr>
        <p:spPr bwMode="auto">
          <a:xfrm>
            <a:off x="179512" y="4972397"/>
            <a:ext cx="6912768" cy="904875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0A0CEEF-F373-A046-BA2F-7CC1820C3F3F}"/>
              </a:ext>
            </a:extLst>
          </p:cNvPr>
          <p:cNvSpPr/>
          <p:nvPr/>
        </p:nvSpPr>
        <p:spPr bwMode="auto">
          <a:xfrm>
            <a:off x="107504" y="2370801"/>
            <a:ext cx="6912768" cy="904875"/>
          </a:xfrm>
          <a:prstGeom prst="rect">
            <a:avLst/>
          </a:prstGeom>
          <a:noFill/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2173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-152400"/>
            <a:ext cx="7239000" cy="904875"/>
          </a:xfrm>
        </p:spPr>
        <p:txBody>
          <a:bodyPr/>
          <a:lstStyle/>
          <a:p>
            <a:r>
              <a:rPr lang="en-GB" dirty="0"/>
              <a:t>Neutrino Oscillations</a:t>
            </a:r>
          </a:p>
        </p:txBody>
      </p:sp>
      <p:pic>
        <p:nvPicPr>
          <p:cNvPr id="4" name="Image 3" descr="Screen Shot 2018-07-09 at 23.34.0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704" y="1700808"/>
            <a:ext cx="5523197" cy="34021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575BD0E-8CE2-8549-BE95-37A055DEEAB0}"/>
              </a:ext>
            </a:extLst>
          </p:cNvPr>
          <p:cNvSpPr txBox="1"/>
          <p:nvPr/>
        </p:nvSpPr>
        <p:spPr>
          <a:xfrm>
            <a:off x="107504" y="791396"/>
            <a:ext cx="8996694" cy="83099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Neutrino oscillations is a pure Quantum Mechanical effect</a:t>
            </a:r>
          </a:p>
          <a:p>
            <a:r>
              <a:rPr lang="en-US" sz="2400" dirty="0">
                <a:solidFill>
                  <a:srgbClr val="0000FF"/>
                </a:solidFill>
              </a:rPr>
              <a:t>The effect depends on </a:t>
            </a:r>
            <a:r>
              <a:rPr lang="en-US" sz="2400" dirty="0">
                <a:solidFill>
                  <a:srgbClr val="FF0000"/>
                </a:solidFill>
              </a:rPr>
              <a:t>the mass difference </a:t>
            </a:r>
            <a:r>
              <a:rPr lang="en-US" sz="2400" dirty="0">
                <a:solidFill>
                  <a:srgbClr val="0000FF"/>
                </a:solidFill>
              </a:rPr>
              <a:t>between flavor states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9D8BA3A-10EB-2B42-92B3-A7B35C1BC7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5157192"/>
            <a:ext cx="7847484" cy="853171"/>
          </a:xfrm>
          <a:prstGeom prst="rect">
            <a:avLst/>
          </a:prstGeom>
          <a:ln w="34925">
            <a:solidFill>
              <a:srgbClr val="FF0000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4650ED-76F6-1847-BC02-ACB2F561D28B}"/>
              </a:ext>
            </a:extLst>
          </p:cNvPr>
          <p:cNvSpPr txBox="1"/>
          <p:nvPr/>
        </p:nvSpPr>
        <p:spPr>
          <a:xfrm>
            <a:off x="1743836" y="6165304"/>
            <a:ext cx="568694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Absolute mass values?   Mass hierarchy?</a:t>
            </a:r>
          </a:p>
        </p:txBody>
      </p:sp>
    </p:spTree>
    <p:extLst>
      <p:ext uri="{BB962C8B-B14F-4D97-AF65-F5344CB8AC3E}">
        <p14:creationId xmlns:p14="http://schemas.microsoft.com/office/powerpoint/2010/main" val="212785231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-142875"/>
            <a:ext cx="7239000" cy="904875"/>
          </a:xfrm>
        </p:spPr>
        <p:txBody>
          <a:bodyPr/>
          <a:lstStyle/>
          <a:p>
            <a:r>
              <a:rPr lang="en-GB" dirty="0"/>
              <a:t>Neutrino Oscillations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4038600"/>
          </a:xfrm>
          <a:solidFill>
            <a:schemeClr val="accent3"/>
          </a:solidFill>
        </p:spPr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Since 20 years an active field of study and data from many experiments collected:</a:t>
            </a:r>
          </a:p>
          <a:p>
            <a:pPr lvl="1"/>
            <a:r>
              <a:rPr lang="en-GB" sz="3000" dirty="0">
                <a:solidFill>
                  <a:srgbClr val="0000FF"/>
                </a:solidFill>
              </a:rPr>
              <a:t>Long baseline accelerator experiments (LBL)</a:t>
            </a:r>
          </a:p>
          <a:p>
            <a:pPr lvl="1"/>
            <a:r>
              <a:rPr lang="en-GB" sz="3000" dirty="0">
                <a:solidFill>
                  <a:srgbClr val="0000FF"/>
                </a:solidFill>
              </a:rPr>
              <a:t>Short baseline reactor experiments</a:t>
            </a:r>
          </a:p>
          <a:p>
            <a:pPr lvl="1"/>
            <a:r>
              <a:rPr lang="en-GB" sz="3000" dirty="0">
                <a:solidFill>
                  <a:srgbClr val="0000FF"/>
                </a:solidFill>
              </a:rPr>
              <a:t>Atmospheric neutrinos</a:t>
            </a:r>
          </a:p>
          <a:p>
            <a:pPr lvl="1"/>
            <a:r>
              <a:rPr lang="en-GB" sz="3000" dirty="0">
                <a:solidFill>
                  <a:srgbClr val="0000FF"/>
                </a:solidFill>
              </a:rPr>
              <a:t>Solar Neutrinos</a:t>
            </a:r>
          </a:p>
          <a:p>
            <a:pPr lvl="1"/>
            <a:r>
              <a:rPr lang="en-GB" sz="3000" dirty="0" err="1">
                <a:solidFill>
                  <a:srgbClr val="0000FF"/>
                </a:solidFill>
              </a:rPr>
              <a:t>Neutrinoless</a:t>
            </a:r>
            <a:r>
              <a:rPr lang="en-GB" sz="3000" dirty="0">
                <a:solidFill>
                  <a:srgbClr val="0000FF"/>
                </a:solidFill>
              </a:rPr>
              <a:t> double beta decay experiments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3332900" y="5867400"/>
            <a:ext cx="535390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0000FF"/>
                </a:solidFill>
              </a:rPr>
              <a:t>LBL experiments in the US and Japan</a:t>
            </a:r>
          </a:p>
        </p:txBody>
      </p:sp>
    </p:spTree>
    <p:extLst>
      <p:ext uri="{BB962C8B-B14F-4D97-AF65-F5344CB8AC3E}">
        <p14:creationId xmlns:p14="http://schemas.microsoft.com/office/powerpoint/2010/main" val="232543309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E28D7-2C33-8142-BCB3-E114E5A15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-171400"/>
            <a:ext cx="7239000" cy="904875"/>
          </a:xfrm>
        </p:spPr>
        <p:txBody>
          <a:bodyPr/>
          <a:lstStyle/>
          <a:p>
            <a:r>
              <a:rPr lang="en-CH" dirty="0"/>
              <a:t>End of Lecture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8A2B15-E3CF-6B4B-B31F-56F17536DB2A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3"/>
          </a:solidFill>
          <a:ln>
            <a:noFill/>
          </a:ln>
        </p:spPr>
        <p:txBody>
          <a:bodyPr/>
          <a:lstStyle/>
          <a:p>
            <a:r>
              <a:rPr lang="en-CH" sz="2600" dirty="0">
                <a:solidFill>
                  <a:srgbClr val="0000FF"/>
                </a:solidFill>
              </a:rPr>
              <a:t>Neutrinos oscillate and hence have a tiny mass, as found in atmospheric neutrinos and neutrinos from the sun</a:t>
            </a:r>
          </a:p>
          <a:p>
            <a:r>
              <a:rPr lang="en-CH" sz="2600" dirty="0">
                <a:solidFill>
                  <a:srgbClr val="0000FF"/>
                </a:solidFill>
              </a:rPr>
              <a:t>How small are the masses? </a:t>
            </a:r>
          </a:p>
          <a:p>
            <a:r>
              <a:rPr lang="en-CH" sz="2600" dirty="0">
                <a:solidFill>
                  <a:srgbClr val="0000FF"/>
                </a:solidFill>
              </a:rPr>
              <a:t>What generates the neutrino mass?</a:t>
            </a:r>
          </a:p>
          <a:p>
            <a:r>
              <a:rPr lang="en-CH" sz="2600" dirty="0">
                <a:solidFill>
                  <a:srgbClr val="0000FF"/>
                </a:solidFill>
              </a:rPr>
              <a:t>How do the neutrinos mix in the mass states?</a:t>
            </a:r>
          </a:p>
          <a:p>
            <a:r>
              <a:rPr lang="en-CH" sz="2600" dirty="0">
                <a:solidFill>
                  <a:srgbClr val="0000FF"/>
                </a:solidFill>
              </a:rPr>
              <a:t>Is the neutrino a Majorana particle?</a:t>
            </a:r>
          </a:p>
          <a:p>
            <a:pPr marL="0" indent="0">
              <a:buNone/>
            </a:pPr>
            <a:endParaRPr lang="en-CH" sz="26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CH" sz="2600" dirty="0">
                <a:solidFill>
                  <a:srgbClr val="FF0000"/>
                </a:solidFill>
              </a:rPr>
              <a:t>=&gt; Lecture 2:  Look at recent experimental data</a:t>
            </a:r>
          </a:p>
        </p:txBody>
      </p:sp>
    </p:spTree>
    <p:extLst>
      <p:ext uri="{BB962C8B-B14F-4D97-AF65-F5344CB8AC3E}">
        <p14:creationId xmlns:p14="http://schemas.microsoft.com/office/powerpoint/2010/main" val="343213299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1DC7B-E29A-DA4F-83C1-AEF98BCF3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3140968"/>
            <a:ext cx="7239000" cy="904875"/>
          </a:xfrm>
        </p:spPr>
        <p:txBody>
          <a:bodyPr/>
          <a:lstStyle/>
          <a:p>
            <a:r>
              <a:rPr lang="en-CH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419785019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12EB0-09D4-3A4E-8DD9-FC288E9287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764704"/>
            <a:ext cx="8534400" cy="6093296"/>
          </a:xfrm>
          <a:solidFill>
            <a:schemeClr val="accent3"/>
          </a:solidFill>
        </p:spPr>
        <p:txBody>
          <a:bodyPr/>
          <a:lstStyle/>
          <a:p>
            <a:r>
              <a:rPr lang="en-GB" sz="2200" dirty="0">
                <a:solidFill>
                  <a:srgbClr val="0000FF"/>
                </a:solidFill>
              </a:rPr>
              <a:t>When neutrinos travel over long distances through dense matter (Sun, Earth), </a:t>
            </a:r>
            <a:r>
              <a:rPr lang="en-GB" sz="2200" dirty="0">
                <a:solidFill>
                  <a:srgbClr val="FF0000"/>
                </a:solidFill>
              </a:rPr>
              <a:t>their propagation is modified through coherent forward scattering off electrons </a:t>
            </a:r>
            <a:r>
              <a:rPr lang="en-GB" sz="2200" dirty="0">
                <a:solidFill>
                  <a:srgbClr val="0000FF"/>
                </a:solidFill>
              </a:rPr>
              <a:t>(…like light in matter)</a:t>
            </a:r>
          </a:p>
          <a:p>
            <a:r>
              <a:rPr lang="en-GB" sz="2200" dirty="0">
                <a:solidFill>
                  <a:srgbClr val="0000FF"/>
                </a:solidFill>
              </a:rPr>
              <a:t>This effect modifies the flavour oscillation probability (</a:t>
            </a:r>
            <a:r>
              <a:rPr lang="en-GB" sz="2200" dirty="0" err="1">
                <a:solidFill>
                  <a:schemeClr val="tx2"/>
                </a:solidFill>
              </a:rPr>
              <a:t>Mikhaev</a:t>
            </a:r>
            <a:r>
              <a:rPr lang="en-GB" sz="2200" dirty="0">
                <a:solidFill>
                  <a:schemeClr val="tx2"/>
                </a:solidFill>
              </a:rPr>
              <a:t>, Smirnov, Wolfenstein</a:t>
            </a:r>
            <a:r>
              <a:rPr lang="en-GB" sz="2200" dirty="0">
                <a:solidFill>
                  <a:srgbClr val="0000FF"/>
                </a:solidFill>
              </a:rPr>
              <a:t>). Once the neutrino leaves the sun it is in a pure mass eigenstate consisting predominantly of the muon and tau </a:t>
            </a:r>
            <a:r>
              <a:rPr lang="en-GB" sz="2200" dirty="0" err="1">
                <a:solidFill>
                  <a:srgbClr val="0000FF"/>
                </a:solidFill>
              </a:rPr>
              <a:t>flavors</a:t>
            </a:r>
            <a:r>
              <a:rPr lang="en-GB" sz="2200" dirty="0">
                <a:solidFill>
                  <a:srgbClr val="0000FF"/>
                </a:solidFill>
              </a:rPr>
              <a:t>; no more further oscillation until it reaches earth.</a:t>
            </a:r>
          </a:p>
          <a:p>
            <a:r>
              <a:rPr lang="en-GB" sz="2200" dirty="0">
                <a:solidFill>
                  <a:srgbClr val="FF0000"/>
                </a:solidFill>
              </a:rPr>
              <a:t>The MSW effect predicts a </a:t>
            </a:r>
            <a:r>
              <a:rPr lang="en-GB" sz="2200" dirty="0" err="1">
                <a:solidFill>
                  <a:srgbClr val="FF0000"/>
                </a:solidFill>
              </a:rPr>
              <a:t>flavor</a:t>
            </a:r>
            <a:r>
              <a:rPr lang="en-GB" sz="2200" dirty="0">
                <a:solidFill>
                  <a:srgbClr val="FF0000"/>
                </a:solidFill>
              </a:rPr>
              <a:t> conversion of solar neutrinos, that is independent of the distance between the sun and earth, of a factor 3 for the electron neutrinos </a:t>
            </a:r>
            <a:r>
              <a:rPr lang="en-GB" sz="2200" dirty="0">
                <a:solidFill>
                  <a:srgbClr val="0000FF"/>
                </a:solidFill>
              </a:rPr>
              <a:t>(without any fine tuning)</a:t>
            </a:r>
          </a:p>
          <a:p>
            <a:endParaRPr lang="en-GB" sz="22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CH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58D15AA-CC89-E94C-A258-769D4A7BD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-71438"/>
            <a:ext cx="7239000" cy="904875"/>
          </a:xfrm>
        </p:spPr>
        <p:txBody>
          <a:bodyPr/>
          <a:lstStyle/>
          <a:p>
            <a:r>
              <a:rPr lang="en-CH" dirty="0"/>
              <a:t>Note: MSW or Matter Effect</a:t>
            </a:r>
          </a:p>
        </p:txBody>
      </p:sp>
      <p:pic>
        <p:nvPicPr>
          <p:cNvPr id="6" name="Picture 5" descr="Chart&#10;&#10;Description automatically generated">
            <a:extLst>
              <a:ext uri="{FF2B5EF4-FFF2-40B4-BE49-F238E27FC236}">
                <a16:creationId xmlns:a16="http://schemas.microsoft.com/office/drawing/2014/main" id="{20CD39BB-5DEA-1746-8CD6-D5B1155410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7132" y="4401921"/>
            <a:ext cx="3485348" cy="2456079"/>
          </a:xfrm>
          <a:prstGeom prst="rect">
            <a:avLst/>
          </a:prstGeom>
        </p:spPr>
      </p:pic>
      <p:pic>
        <p:nvPicPr>
          <p:cNvPr id="8" name="Picture 7" descr="Diagram, schematic&#10;&#10;Description automatically generated">
            <a:extLst>
              <a:ext uri="{FF2B5EF4-FFF2-40B4-BE49-F238E27FC236}">
                <a16:creationId xmlns:a16="http://schemas.microsoft.com/office/drawing/2014/main" id="{EEEB33EA-A0D8-104C-85B0-7A3F363149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4" y="4382098"/>
            <a:ext cx="2808312" cy="2456079"/>
          </a:xfrm>
          <a:prstGeom prst="rect">
            <a:avLst/>
          </a:prstGeom>
        </p:spPr>
      </p:pic>
      <p:pic>
        <p:nvPicPr>
          <p:cNvPr id="5" name="Picture 4" descr="A picture containing skiing, ski tow, pole, line&#10;&#10;Description automatically generated">
            <a:extLst>
              <a:ext uri="{FF2B5EF4-FFF2-40B4-BE49-F238E27FC236}">
                <a16:creationId xmlns:a16="http://schemas.microsoft.com/office/drawing/2014/main" id="{1ADCCA8A-21A3-CF4C-AD9F-536C52A278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331" y="4563532"/>
            <a:ext cx="2096644" cy="213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55111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A952CD-70BE-B248-9A1A-12F969F2C1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9632" y="-171400"/>
            <a:ext cx="7239000" cy="904875"/>
          </a:xfrm>
        </p:spPr>
        <p:txBody>
          <a:bodyPr/>
          <a:lstStyle/>
          <a:p>
            <a:r>
              <a:rPr lang="en-CH" dirty="0"/>
              <a:t>Right handed neutrinos?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90F00-DD91-DD46-A545-F694EE4FB7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080" y="1587624"/>
            <a:ext cx="8534400" cy="4217640"/>
          </a:xfrm>
          <a:solidFill>
            <a:schemeClr val="accent3"/>
          </a:solidFill>
        </p:spPr>
        <p:txBody>
          <a:bodyPr/>
          <a:lstStyle/>
          <a:p>
            <a:r>
              <a:rPr lang="en-GB" sz="2000" dirty="0">
                <a:solidFill>
                  <a:srgbClr val="FF0000"/>
                </a:solidFill>
              </a:rPr>
              <a:t>Where are all the right-handed neutrinos and the left-handed antineutrinos? </a:t>
            </a:r>
          </a:p>
          <a:p>
            <a:r>
              <a:rPr lang="en-GB" sz="2000" dirty="0">
                <a:solidFill>
                  <a:srgbClr val="0000FF"/>
                </a:solidFill>
              </a:rPr>
              <a:t>Still a mystery but if these right-handed neutrinos exist they </a:t>
            </a:r>
            <a:r>
              <a:rPr lang="en-GB" sz="2000" dirty="0">
                <a:solidFill>
                  <a:srgbClr val="FF0000"/>
                </a:solidFill>
              </a:rPr>
              <a:t>will be very different from the left-handed neutrinos we know.</a:t>
            </a:r>
            <a:r>
              <a:rPr lang="en-GB" sz="2000" dirty="0">
                <a:solidFill>
                  <a:srgbClr val="0000FF"/>
                </a:solidFill>
              </a:rPr>
              <a:t> Probably  they are much heavier, or do not interact via the weak force but instead interact only via gravity or via weak mixing</a:t>
            </a:r>
            <a:r>
              <a:rPr lang="en-GB" sz="2000" dirty="0">
                <a:solidFill>
                  <a:srgbClr val="FF0000"/>
                </a:solidFill>
              </a:rPr>
              <a:t>, so-called “sterile neutrinos”. </a:t>
            </a:r>
          </a:p>
          <a:p>
            <a:r>
              <a:rPr lang="en-GB" sz="2000" dirty="0">
                <a:solidFill>
                  <a:srgbClr val="0000FF"/>
                </a:solidFill>
              </a:rPr>
              <a:t>Right-handed neutrinos are expected to be singlets under the electromagnetic, the weak, and the strong interactions</a:t>
            </a:r>
          </a:p>
          <a:p>
            <a:r>
              <a:rPr lang="en-GB" sz="2000" dirty="0">
                <a:solidFill>
                  <a:srgbClr val="0000FF"/>
                </a:solidFill>
              </a:rPr>
              <a:t>These right-handed neutrinos </a:t>
            </a:r>
            <a:r>
              <a:rPr lang="en-GB" sz="2000" dirty="0">
                <a:solidFill>
                  <a:srgbClr val="FF0000"/>
                </a:solidFill>
              </a:rPr>
              <a:t>are a good candidate for the sterile neutrinos that have been hinted at through various experiments but not yet discovered.</a:t>
            </a:r>
            <a:r>
              <a:rPr lang="en-GB" sz="2000" dirty="0">
                <a:solidFill>
                  <a:srgbClr val="0000FF"/>
                </a:solidFill>
              </a:rPr>
              <a:t> Many experiments are trying right now to see whether these sterile neutrinos really do exist. (-&gt; lecture 3)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2232204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065B57-B6F0-4748-835C-BFFE970A5B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3400" y="-71438"/>
            <a:ext cx="7239000" cy="904875"/>
          </a:xfrm>
        </p:spPr>
        <p:txBody>
          <a:bodyPr/>
          <a:lstStyle/>
          <a:p>
            <a:r>
              <a:rPr lang="en-CH" dirty="0"/>
              <a:t>Dirac &amp; Majorana Masses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725FC-0FB8-A747-BCC5-F3A71FFD69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876300"/>
            <a:ext cx="8534400" cy="5649044"/>
          </a:xfrm>
          <a:solidFill>
            <a:schemeClr val="accent3"/>
          </a:solidFill>
        </p:spPr>
        <p:txBody>
          <a:bodyPr/>
          <a:lstStyle/>
          <a:p>
            <a:r>
              <a:rPr lang="en-GB" sz="2000" dirty="0">
                <a:solidFill>
                  <a:srgbClr val="0000FF"/>
                </a:solidFill>
              </a:rPr>
              <a:t>Unlike the other fermions, </a:t>
            </a:r>
            <a:r>
              <a:rPr lang="en-GB" sz="2000" dirty="0">
                <a:solidFill>
                  <a:srgbClr val="FF0000"/>
                </a:solidFill>
              </a:rPr>
              <a:t>the electrical neutrality allows neutrinos to acquire mass by coupling a neutrino to an anti-neutrino through a so-called “Majorana” mass term/contribution. </a:t>
            </a:r>
          </a:p>
          <a:p>
            <a:r>
              <a:rPr lang="en-GB" sz="2000" dirty="0">
                <a:solidFill>
                  <a:srgbClr val="0000FF"/>
                </a:solidFill>
              </a:rPr>
              <a:t>In addition they may also acquire mass through the normal Higgs interaction which couples left-handed particles to right-handed particles, i.e. through the so-called Dirac mass terms. </a:t>
            </a:r>
          </a:p>
          <a:p>
            <a:r>
              <a:rPr lang="en-GB" sz="2000" dirty="0">
                <a:solidFill>
                  <a:srgbClr val="FF0000"/>
                </a:solidFill>
              </a:rPr>
              <a:t>A Majorana mass term is forbidden for charged fermions because it violates the conservation of charge, but there is nothing that forbids Majorana mass terms for neutrinos. </a:t>
            </a:r>
            <a:r>
              <a:rPr lang="en-GB" sz="2000" dirty="0">
                <a:solidFill>
                  <a:srgbClr val="0000FF"/>
                </a:solidFill>
              </a:rPr>
              <a:t>If neutrinos have both Dirac and Majorana mass terms, the so-called ‘see-saw’ mechanism may take place, in which there exists four neutrino states per family (just like there exist four states of the electron e-</a:t>
            </a:r>
            <a:r>
              <a:rPr lang="en-GB" sz="2000" baseline="-25000" dirty="0">
                <a:solidFill>
                  <a:srgbClr val="0000FF"/>
                </a:solidFill>
              </a:rPr>
              <a:t>L</a:t>
            </a:r>
            <a:r>
              <a:rPr lang="en-GB" sz="2000" dirty="0">
                <a:solidFill>
                  <a:srgbClr val="0000FF"/>
                </a:solidFill>
              </a:rPr>
              <a:t> e-</a:t>
            </a:r>
            <a:r>
              <a:rPr lang="en-GB" sz="2000" baseline="-25000" dirty="0">
                <a:solidFill>
                  <a:srgbClr val="0000FF"/>
                </a:solidFill>
              </a:rPr>
              <a:t>R</a:t>
            </a:r>
            <a:r>
              <a:rPr lang="en-GB" sz="2000" dirty="0">
                <a:solidFill>
                  <a:srgbClr val="0000FF"/>
                </a:solidFill>
              </a:rPr>
              <a:t>, </a:t>
            </a:r>
            <a:r>
              <a:rPr lang="en-GB" sz="2000" dirty="0" err="1">
                <a:solidFill>
                  <a:srgbClr val="0000FF"/>
                </a:solidFill>
              </a:rPr>
              <a:t>e+</a:t>
            </a:r>
            <a:r>
              <a:rPr lang="en-GB" sz="2000" baseline="-25000" dirty="0" err="1">
                <a:solidFill>
                  <a:srgbClr val="0000FF"/>
                </a:solidFill>
              </a:rPr>
              <a:t>L</a:t>
            </a:r>
            <a:r>
              <a:rPr lang="en-GB" sz="2000" dirty="0">
                <a:solidFill>
                  <a:srgbClr val="0000FF"/>
                </a:solidFill>
              </a:rPr>
              <a:t> </a:t>
            </a:r>
            <a:r>
              <a:rPr lang="en-GB" sz="2000" dirty="0" err="1">
                <a:solidFill>
                  <a:srgbClr val="0000FF"/>
                </a:solidFill>
              </a:rPr>
              <a:t>e+</a:t>
            </a:r>
            <a:r>
              <a:rPr lang="en-GB" sz="2000" baseline="-25000" dirty="0" err="1">
                <a:solidFill>
                  <a:srgbClr val="0000FF"/>
                </a:solidFill>
              </a:rPr>
              <a:t>R</a:t>
            </a:r>
            <a:r>
              <a:rPr lang="en-GB" sz="2000" dirty="0">
                <a:solidFill>
                  <a:srgbClr val="0000FF"/>
                </a:solidFill>
              </a:rPr>
              <a:t>), but so that in addition to the known, light left-handed neutrino (and antineutrino), two heavier ones may exist. Searches are ongoing (see Lecture 3)</a:t>
            </a:r>
          </a:p>
          <a:p>
            <a:r>
              <a:rPr lang="en-GB" sz="2000" dirty="0">
                <a:solidFill>
                  <a:srgbClr val="FF0000"/>
                </a:solidFill>
              </a:rPr>
              <a:t>The Majorana mass terms are totally unknown, any right-handed neutrino mass between a fraction of and eV up to a fraction of the GUT scale (10</a:t>
            </a:r>
            <a:r>
              <a:rPr lang="en-GB" sz="2000" baseline="30000" dirty="0">
                <a:solidFill>
                  <a:srgbClr val="FF0000"/>
                </a:solidFill>
              </a:rPr>
              <a:t>15</a:t>
            </a:r>
            <a:r>
              <a:rPr lang="en-GB" sz="2000" dirty="0">
                <a:solidFill>
                  <a:srgbClr val="FF0000"/>
                </a:solidFill>
              </a:rPr>
              <a:t> GeV/) is conceivable.  </a:t>
            </a:r>
            <a:endParaRPr lang="en-CH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3329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FF31E-4402-FF4F-9F00-557051EA5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-171400"/>
            <a:ext cx="7239000" cy="904875"/>
          </a:xfrm>
        </p:spPr>
        <p:txBody>
          <a:bodyPr/>
          <a:lstStyle/>
          <a:p>
            <a:r>
              <a:rPr lang="en-CH" dirty="0"/>
              <a:t>SuperKamiokande</a:t>
            </a:r>
          </a:p>
        </p:txBody>
      </p:sp>
      <p:pic>
        <p:nvPicPr>
          <p:cNvPr id="5" name="Picture 4" descr="Chart&#10;&#10;Description automatically generated">
            <a:extLst>
              <a:ext uri="{FF2B5EF4-FFF2-40B4-BE49-F238E27FC236}">
                <a16:creationId xmlns:a16="http://schemas.microsoft.com/office/drawing/2014/main" id="{D6CDC337-1DDE-E546-AEB9-D2EA963A20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6712"/>
            <a:ext cx="9144000" cy="53759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5BC4671-6A6D-A144-905F-89009A47B5E4}"/>
              </a:ext>
            </a:extLst>
          </p:cNvPr>
          <p:cNvSpPr txBox="1"/>
          <p:nvPr/>
        </p:nvSpPr>
        <p:spPr>
          <a:xfrm>
            <a:off x="353441" y="6315862"/>
            <a:ext cx="8437118" cy="400110"/>
          </a:xfrm>
          <a:prstGeom prst="rect">
            <a:avLst/>
          </a:prstGeom>
          <a:solidFill>
            <a:srgbClr val="FFFF00"/>
          </a:solidFill>
          <a:ln w="3492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E</a:t>
            </a:r>
            <a:r>
              <a:rPr lang="en-CH" dirty="0">
                <a:solidFill>
                  <a:srgbClr val="0000FF"/>
                </a:solidFill>
              </a:rPr>
              <a:t>xplained if muon neutrinos oscilate with tau neutrinos with max. mixing</a:t>
            </a:r>
          </a:p>
        </p:txBody>
      </p:sp>
    </p:spTree>
    <p:extLst>
      <p:ext uri="{BB962C8B-B14F-4D97-AF65-F5344CB8AC3E}">
        <p14:creationId xmlns:p14="http://schemas.microsoft.com/office/powerpoint/2010/main" val="288506495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49697-C7CA-AD4D-BAD0-8FA6F09A3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624" y="-171400"/>
            <a:ext cx="7239000" cy="904875"/>
          </a:xfrm>
        </p:spPr>
        <p:txBody>
          <a:bodyPr/>
          <a:lstStyle/>
          <a:p>
            <a:r>
              <a:rPr lang="en-CH" dirty="0"/>
              <a:t>SNO Experiment Challenge</a:t>
            </a:r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B24AA05E-66EC-884A-A1CF-648D86838B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2816"/>
            <a:ext cx="9144000" cy="447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92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904875"/>
          </a:xfrm>
        </p:spPr>
        <p:txBody>
          <a:bodyPr/>
          <a:lstStyle/>
          <a:p>
            <a:r>
              <a:rPr lang="en-GB" dirty="0"/>
              <a:t>Neutrinos 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908720"/>
            <a:ext cx="6096000" cy="5410200"/>
          </a:xfrm>
          <a:solidFill>
            <a:srgbClr val="FFFF00"/>
          </a:solidFill>
        </p:spPr>
        <p:txBody>
          <a:bodyPr/>
          <a:lstStyle/>
          <a:p>
            <a:r>
              <a:rPr lang="en-GB" sz="2400" dirty="0"/>
              <a:t>Neutrinos are </a:t>
            </a:r>
            <a:r>
              <a:rPr lang="en-GB" sz="2400" dirty="0">
                <a:solidFill>
                  <a:srgbClr val="FF0000"/>
                </a:solidFill>
              </a:rPr>
              <a:t>fundamental particles</a:t>
            </a:r>
          </a:p>
          <a:p>
            <a:r>
              <a:rPr lang="en-GB" sz="2400" dirty="0"/>
              <a:t>Neutrino are </a:t>
            </a:r>
            <a:r>
              <a:rPr lang="en-GB" sz="2400" dirty="0">
                <a:solidFill>
                  <a:srgbClr val="FF0000"/>
                </a:solidFill>
              </a:rPr>
              <a:t>ghostly particles</a:t>
            </a:r>
          </a:p>
          <a:p>
            <a:r>
              <a:rPr lang="en-GB" sz="2400" dirty="0"/>
              <a:t>Trillions (10</a:t>
            </a:r>
            <a:r>
              <a:rPr lang="en-GB" sz="2400" baseline="30000" dirty="0"/>
              <a:t>12</a:t>
            </a:r>
            <a:r>
              <a:rPr lang="en-GB" sz="2400" dirty="0"/>
              <a:t>) of neutrinos pass per second through you for every second of your life! </a:t>
            </a:r>
            <a:r>
              <a:rPr lang="en-GB" sz="2400" dirty="0">
                <a:solidFill>
                  <a:srgbClr val="FF0000"/>
                </a:solidFill>
              </a:rPr>
              <a:t>They come from the sun</a:t>
            </a:r>
          </a:p>
          <a:p>
            <a:r>
              <a:rPr lang="en-GB" sz="2400" dirty="0"/>
              <a:t>Neutrinos need a </a:t>
            </a:r>
            <a:r>
              <a:rPr lang="en-GB" sz="2400" dirty="0">
                <a:solidFill>
                  <a:srgbClr val="FF0000"/>
                </a:solidFill>
              </a:rPr>
              <a:t>light year of lead</a:t>
            </a:r>
            <a:r>
              <a:rPr lang="en-GB" sz="2400" dirty="0"/>
              <a:t> (~10</a:t>
            </a:r>
            <a:r>
              <a:rPr lang="en-GB" sz="2400" baseline="30000" dirty="0"/>
              <a:t>13</a:t>
            </a:r>
            <a:r>
              <a:rPr lang="en-GB" sz="2400" dirty="0"/>
              <a:t> km) be stopped with 50% chance</a:t>
            </a:r>
          </a:p>
          <a:p>
            <a:r>
              <a:rPr lang="en-GB" sz="2400" dirty="0"/>
              <a:t>There are </a:t>
            </a:r>
            <a:r>
              <a:rPr lang="en-GB" sz="2400" dirty="0">
                <a:solidFill>
                  <a:srgbClr val="FF0000"/>
                </a:solidFill>
              </a:rPr>
              <a:t>a billion neutrinos for each atom in the Universe</a:t>
            </a:r>
            <a:r>
              <a:rPr lang="en-GB" sz="2400" dirty="0"/>
              <a:t>. There are ~3.10</a:t>
            </a:r>
            <a:r>
              <a:rPr lang="en-GB" sz="2400" baseline="30000" dirty="0"/>
              <a:t>8</a:t>
            </a:r>
            <a:r>
              <a:rPr lang="en-GB" sz="2400" dirty="0"/>
              <a:t> neutrinos per cubic meter-relic neutrinos</a:t>
            </a:r>
          </a:p>
          <a:p>
            <a:r>
              <a:rPr lang="en-GB" sz="2400" dirty="0">
                <a:solidFill>
                  <a:srgbClr val="FF0000"/>
                </a:solidFill>
              </a:rPr>
              <a:t>Their sheer number must mean they have important role in the Universe</a:t>
            </a:r>
          </a:p>
          <a:p>
            <a:r>
              <a:rPr lang="en-GB" sz="2400" dirty="0"/>
              <a:t>Neutrinos have a fixed/single chirality          -&gt;</a:t>
            </a:r>
            <a:r>
              <a:rPr lang="en-GB" sz="2400" baseline="30000" dirty="0"/>
              <a:t>     </a:t>
            </a:r>
            <a:endParaRPr lang="en-GB" sz="2400" dirty="0"/>
          </a:p>
          <a:p>
            <a:endParaRPr lang="en-GB" sz="2400" dirty="0"/>
          </a:p>
        </p:txBody>
      </p:sp>
      <p:pic>
        <p:nvPicPr>
          <p:cNvPr id="5" name="Image 4" descr="Screen Shot 2018-07-06 at 15.25.2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6176" y="836712"/>
            <a:ext cx="2971800" cy="2127250"/>
          </a:xfrm>
          <a:prstGeom prst="rect">
            <a:avLst/>
          </a:prstGeom>
        </p:spPr>
      </p:pic>
      <p:pic>
        <p:nvPicPr>
          <p:cNvPr id="6" name="Image 5" descr="Screen Shot 2018-07-06 at 17.55.5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2971800"/>
            <a:ext cx="3048000" cy="1901742"/>
          </a:xfrm>
          <a:prstGeom prst="rect">
            <a:avLst/>
          </a:prstGeom>
        </p:spPr>
      </p:pic>
      <p:pic>
        <p:nvPicPr>
          <p:cNvPr id="7" name="Image 6" descr="Screen Shot 2018-07-06 at 15.27.3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80108" y="4953000"/>
            <a:ext cx="2863892" cy="1905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67E8139-BF6B-524D-8A89-C9A60603E366}"/>
              </a:ext>
            </a:extLst>
          </p:cNvPr>
          <p:cNvSpPr txBox="1"/>
          <p:nvPr/>
        </p:nvSpPr>
        <p:spPr>
          <a:xfrm>
            <a:off x="7001252" y="2564904"/>
            <a:ext cx="1531188" cy="2308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US" sz="900" b="1" dirty="0"/>
              <a:t>65 billion </a:t>
            </a:r>
            <a:r>
              <a:rPr lang="en-US" sz="900" dirty="0"/>
              <a:t>neutrinos pass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CA11CB40-789F-254C-9F38-9B43C918C338}"/>
              </a:ext>
            </a:extLst>
          </p:cNvPr>
          <p:cNvSpPr txBox="1"/>
          <p:nvPr/>
        </p:nvSpPr>
        <p:spPr>
          <a:xfrm>
            <a:off x="412977" y="6324600"/>
            <a:ext cx="4997223" cy="400110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An (American) billion = 10</a:t>
            </a:r>
            <a:r>
              <a:rPr lang="en-GB" baseline="30000" dirty="0"/>
              <a:t>9</a:t>
            </a:r>
            <a:r>
              <a:rPr lang="en-GB" dirty="0"/>
              <a:t> = 1000000000</a:t>
            </a: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86C4A-14BB-2143-81F6-F32B4D9F7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5408" y="-171400"/>
            <a:ext cx="7239000" cy="904875"/>
          </a:xfrm>
        </p:spPr>
        <p:txBody>
          <a:bodyPr/>
          <a:lstStyle/>
          <a:p>
            <a:r>
              <a:rPr lang="en-CH" dirty="0"/>
              <a:t>Neutrinos</a:t>
            </a:r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5E20E7FA-9897-834D-B9D2-6FB269794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00808"/>
            <a:ext cx="9144000" cy="440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253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838200"/>
            <a:ext cx="8659688" cy="6019800"/>
          </a:xfrm>
          <a:solidFill>
            <a:schemeClr val="accent3"/>
          </a:solidFill>
        </p:spPr>
        <p:txBody>
          <a:bodyPr/>
          <a:lstStyle/>
          <a:p>
            <a:pPr>
              <a:buNone/>
            </a:pPr>
            <a:r>
              <a:rPr lang="en-GB" dirty="0"/>
              <a:t>         </a:t>
            </a:r>
            <a:r>
              <a:rPr lang="en-GB" dirty="0">
                <a:solidFill>
                  <a:srgbClr val="FF0000"/>
                </a:solidFill>
              </a:rPr>
              <a:t>Neutrinos are mysterious particles</a:t>
            </a:r>
          </a:p>
          <a:p>
            <a:r>
              <a:rPr lang="en-GB" sz="2600" dirty="0">
                <a:solidFill>
                  <a:srgbClr val="0000FF"/>
                </a:solidFill>
              </a:rPr>
              <a:t>Have only </a:t>
            </a:r>
            <a:r>
              <a:rPr lang="en-GB" sz="2600" dirty="0">
                <a:solidFill>
                  <a:srgbClr val="FF0000"/>
                </a:solidFill>
              </a:rPr>
              <a:t>weak </a:t>
            </a:r>
            <a:r>
              <a:rPr lang="en-GB" sz="2600" dirty="0">
                <a:solidFill>
                  <a:srgbClr val="0000FF"/>
                </a:solidFill>
              </a:rPr>
              <a:t>interactions</a:t>
            </a:r>
          </a:p>
          <a:p>
            <a:r>
              <a:rPr lang="en-GB" sz="2600" dirty="0">
                <a:solidFill>
                  <a:srgbClr val="0000FF"/>
                </a:solidFill>
              </a:rPr>
              <a:t>The only neutral matter particles in the Standard Model</a:t>
            </a:r>
          </a:p>
          <a:p>
            <a:r>
              <a:rPr lang="en-GB" sz="2600" dirty="0">
                <a:solidFill>
                  <a:srgbClr val="0000FF"/>
                </a:solidFill>
              </a:rPr>
              <a:t>Neutrinos could be their own anti-particle</a:t>
            </a:r>
          </a:p>
          <a:p>
            <a:r>
              <a:rPr lang="en-GB" sz="2600" dirty="0">
                <a:solidFill>
                  <a:srgbClr val="0000FF"/>
                </a:solidFill>
              </a:rPr>
              <a:t>Are mass-less in the (minimal) Standard Model but were recently found to have very tiny masses</a:t>
            </a:r>
          </a:p>
          <a:p>
            <a:r>
              <a:rPr lang="en-GB" sz="2600" dirty="0">
                <a:solidFill>
                  <a:srgbClr val="FF0000"/>
                </a:solidFill>
              </a:rPr>
              <a:t>Neutrinos are Chameleons: They can change flavour!!</a:t>
            </a:r>
          </a:p>
          <a:p>
            <a:pPr marL="0" indent="0">
              <a:buNone/>
            </a:pPr>
            <a:endParaRPr lang="en-GB" sz="2600" dirty="0">
              <a:solidFill>
                <a:srgbClr val="0000FF"/>
              </a:solidFill>
            </a:endParaRPr>
          </a:p>
          <a:p>
            <a:endParaRPr lang="en-GB" dirty="0">
              <a:solidFill>
                <a:srgbClr val="0000FF"/>
              </a:solidFill>
            </a:endParaRPr>
          </a:p>
          <a:p>
            <a:endParaRPr lang="en-GB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762000" y="-152400"/>
            <a:ext cx="7239000" cy="904875"/>
          </a:xfrm>
        </p:spPr>
        <p:txBody>
          <a:bodyPr/>
          <a:lstStyle/>
          <a:p>
            <a:r>
              <a:rPr lang="en-GB" dirty="0"/>
              <a:t>Neutrinos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65FB5D-95B7-8041-82D9-55A57F8E11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7864" y="4208361"/>
            <a:ext cx="2285961" cy="12876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79AA4D8-8E82-C041-B382-3AA7033305DC}"/>
              </a:ext>
            </a:extLst>
          </p:cNvPr>
          <p:cNvSpPr txBox="1"/>
          <p:nvPr/>
        </p:nvSpPr>
        <p:spPr>
          <a:xfrm>
            <a:off x="251520" y="5653697"/>
            <a:ext cx="8464305" cy="1015663"/>
          </a:xfrm>
          <a:prstGeom prst="rect">
            <a:avLst/>
          </a:prstGeom>
          <a:solidFill>
            <a:srgbClr val="FFFF00"/>
          </a:solidFill>
          <a:ln w="3492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At the same time neutrinos are essential parts of our Universe and our </a:t>
            </a:r>
          </a:p>
          <a:p>
            <a:r>
              <a:rPr lang="en-US" dirty="0">
                <a:solidFill>
                  <a:srgbClr val="FF0000"/>
                </a:solidFill>
              </a:rPr>
              <a:t>very existence, and can provide answers to some of the key fundamental</a:t>
            </a:r>
          </a:p>
          <a:p>
            <a:r>
              <a:rPr lang="en-US" dirty="0">
                <a:solidFill>
                  <a:srgbClr val="FF0000"/>
                </a:solidFill>
              </a:rPr>
              <a:t>questions today: matter-antimatter asymmetry, dark matter…</a:t>
            </a:r>
          </a:p>
        </p:txBody>
      </p:sp>
    </p:spTree>
    <p:extLst>
      <p:ext uri="{BB962C8B-B14F-4D97-AF65-F5344CB8AC3E}">
        <p14:creationId xmlns:p14="http://schemas.microsoft.com/office/powerpoint/2010/main" val="2074471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11452-1C7C-894C-868D-254B15E5F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616" y="-171400"/>
            <a:ext cx="7239000" cy="904875"/>
          </a:xfrm>
        </p:spPr>
        <p:txBody>
          <a:bodyPr/>
          <a:lstStyle/>
          <a:p>
            <a:r>
              <a:rPr lang="en-CH" dirty="0"/>
              <a:t>Neutrinos</a:t>
            </a: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1AC4680C-8620-7146-BD2C-F9CFDF4EB4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7079" y="3842663"/>
            <a:ext cx="4557578" cy="2600447"/>
          </a:xfrm>
          <a:prstGeom prst="rect">
            <a:avLst/>
          </a:prstGeom>
        </p:spPr>
      </p:pic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C2080141-7232-A64F-BA2D-ACA647F83F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938638"/>
            <a:ext cx="4546105" cy="2600447"/>
          </a:xfrm>
          <a:prstGeom prst="rect">
            <a:avLst/>
          </a:prstGeom>
        </p:spPr>
      </p:pic>
      <p:pic>
        <p:nvPicPr>
          <p:cNvPr id="13" name="Picture 12" descr="A picture containing text&#10;&#10;Description automatically generated">
            <a:extLst>
              <a:ext uri="{FF2B5EF4-FFF2-40B4-BE49-F238E27FC236}">
                <a16:creationId xmlns:a16="http://schemas.microsoft.com/office/drawing/2014/main" id="{751EA311-F027-DB43-BC63-C687D235E0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12" y="3143887"/>
            <a:ext cx="4089400" cy="2159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D978197-D895-2B47-95E1-2D351145BC47}"/>
              </a:ext>
            </a:extLst>
          </p:cNvPr>
          <p:cNvSpPr txBox="1"/>
          <p:nvPr/>
        </p:nvSpPr>
        <p:spPr>
          <a:xfrm>
            <a:off x="251520" y="1562212"/>
            <a:ext cx="4051430" cy="132343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00FF"/>
                </a:solidFill>
              </a:rPr>
              <a:t>We basically do not know how </a:t>
            </a:r>
          </a:p>
          <a:p>
            <a:r>
              <a:rPr lang="en-GB" dirty="0">
                <a:solidFill>
                  <a:srgbClr val="0000FF"/>
                </a:solidFill>
              </a:rPr>
              <a:t>a</a:t>
            </a:r>
            <a:r>
              <a:rPr lang="en-CH" dirty="0">
                <a:solidFill>
                  <a:srgbClr val="0000FF"/>
                </a:solidFill>
              </a:rPr>
              <a:t> neutrino looks like in the mirror</a:t>
            </a:r>
          </a:p>
          <a:p>
            <a:r>
              <a:rPr lang="en-GB" dirty="0">
                <a:solidFill>
                  <a:srgbClr val="0000FF"/>
                </a:solidFill>
              </a:rPr>
              <a:t>-- u</a:t>
            </a:r>
            <a:r>
              <a:rPr lang="en-CH" dirty="0">
                <a:solidFill>
                  <a:srgbClr val="0000FF"/>
                </a:solidFill>
              </a:rPr>
              <a:t>nlike for the other elementary </a:t>
            </a:r>
          </a:p>
          <a:p>
            <a:r>
              <a:rPr lang="en-GB" dirty="0">
                <a:solidFill>
                  <a:srgbClr val="0000FF"/>
                </a:solidFill>
              </a:rPr>
              <a:t>p</a:t>
            </a:r>
            <a:r>
              <a:rPr lang="en-CH" dirty="0">
                <a:solidFill>
                  <a:srgbClr val="0000FF"/>
                </a:solidFill>
              </a:rPr>
              <a:t>articles.</a:t>
            </a:r>
          </a:p>
        </p:txBody>
      </p:sp>
    </p:spTree>
    <p:extLst>
      <p:ext uri="{BB962C8B-B14F-4D97-AF65-F5344CB8AC3E}">
        <p14:creationId xmlns:p14="http://schemas.microsoft.com/office/powerpoint/2010/main" val="221682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04800" y="1124744"/>
            <a:ext cx="8534400" cy="4174976"/>
          </a:xfrm>
          <a:solidFill>
            <a:schemeClr val="accent3"/>
          </a:solidFill>
        </p:spPr>
        <p:txBody>
          <a:bodyPr/>
          <a:lstStyle/>
          <a:p>
            <a:pPr>
              <a:buNone/>
            </a:pPr>
            <a:r>
              <a:rPr lang="en-GB" dirty="0"/>
              <a:t>         </a:t>
            </a:r>
            <a:r>
              <a:rPr lang="en-GB" dirty="0">
                <a:solidFill>
                  <a:srgbClr val="FF0000"/>
                </a:solidFill>
              </a:rPr>
              <a:t>Where do neutrinos come from?</a:t>
            </a:r>
          </a:p>
          <a:p>
            <a:r>
              <a:rPr lang="en-GB" sz="2600" dirty="0">
                <a:solidFill>
                  <a:srgbClr val="0000FF"/>
                </a:solidFill>
              </a:rPr>
              <a:t>Neutrinos are produced everywhere </a:t>
            </a:r>
          </a:p>
          <a:p>
            <a:pPr lvl="1"/>
            <a:r>
              <a:rPr lang="en-GB" sz="2400" dirty="0">
                <a:solidFill>
                  <a:srgbClr val="0000FF"/>
                </a:solidFill>
              </a:rPr>
              <a:t>Solar neutrinos</a:t>
            </a:r>
          </a:p>
          <a:p>
            <a:pPr lvl="1"/>
            <a:r>
              <a:rPr lang="en-GB" sz="2400" dirty="0">
                <a:solidFill>
                  <a:srgbClr val="0000FF"/>
                </a:solidFill>
              </a:rPr>
              <a:t>Atmospheric neutrinos</a:t>
            </a:r>
          </a:p>
          <a:p>
            <a:pPr lvl="1"/>
            <a:r>
              <a:rPr lang="en-GB" sz="2400" dirty="0">
                <a:solidFill>
                  <a:srgbClr val="0000FF"/>
                </a:solidFill>
              </a:rPr>
              <a:t>Primordial/relic neutrinos from the big bang</a:t>
            </a:r>
          </a:p>
          <a:p>
            <a:pPr lvl="1"/>
            <a:r>
              <a:rPr lang="en-GB" sz="2400" dirty="0">
                <a:solidFill>
                  <a:srgbClr val="0000FF"/>
                </a:solidFill>
              </a:rPr>
              <a:t>Neutrinos from supernova explosions</a:t>
            </a:r>
          </a:p>
          <a:p>
            <a:pPr lvl="1"/>
            <a:r>
              <a:rPr lang="en-GB" sz="2400" dirty="0">
                <a:solidFill>
                  <a:srgbClr val="0000FF"/>
                </a:solidFill>
              </a:rPr>
              <a:t>Nuclear reactor created neutrinos</a:t>
            </a:r>
          </a:p>
          <a:p>
            <a:pPr lvl="1"/>
            <a:r>
              <a:rPr lang="en-GB" sz="2400" dirty="0">
                <a:solidFill>
                  <a:srgbClr val="0000FF"/>
                </a:solidFill>
              </a:rPr>
              <a:t>Accelerator created neutrinos</a:t>
            </a:r>
          </a:p>
          <a:p>
            <a:pPr lvl="1"/>
            <a:r>
              <a:rPr lang="en-GB" sz="2400" dirty="0">
                <a:solidFill>
                  <a:srgbClr val="0000FF"/>
                </a:solidFill>
              </a:rPr>
              <a:t>Geoneutrinos, radioactive decay, </a:t>
            </a:r>
            <a:r>
              <a:rPr lang="en-GB" sz="2400" dirty="0">
                <a:solidFill>
                  <a:srgbClr val="FF0000"/>
                </a:solidFill>
              </a:rPr>
              <a:t>even from your body </a:t>
            </a:r>
          </a:p>
          <a:p>
            <a:pPr marL="0" indent="0">
              <a:buNone/>
            </a:pPr>
            <a:endParaRPr lang="en-GB" sz="2600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en-GB" dirty="0">
              <a:solidFill>
                <a:srgbClr val="0000FF"/>
              </a:solidFill>
            </a:endParaRPr>
          </a:p>
          <a:p>
            <a:endParaRPr lang="en-GB" dirty="0"/>
          </a:p>
        </p:txBody>
      </p:sp>
      <p:sp>
        <p:nvSpPr>
          <p:cNvPr id="5" name="Titre 1"/>
          <p:cNvSpPr>
            <a:spLocks noGrp="1"/>
          </p:cNvSpPr>
          <p:nvPr>
            <p:ph type="title"/>
          </p:nvPr>
        </p:nvSpPr>
        <p:spPr>
          <a:xfrm>
            <a:off x="762000" y="-152400"/>
            <a:ext cx="7239000" cy="904875"/>
          </a:xfrm>
        </p:spPr>
        <p:txBody>
          <a:bodyPr/>
          <a:lstStyle/>
          <a:p>
            <a:r>
              <a:rPr lang="en-GB" dirty="0"/>
              <a:t>Neutrinos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44B9D4-3F79-2546-A124-EC18B64E7F9B}"/>
              </a:ext>
            </a:extLst>
          </p:cNvPr>
          <p:cNvSpPr txBox="1"/>
          <p:nvPr/>
        </p:nvSpPr>
        <p:spPr>
          <a:xfrm>
            <a:off x="62373" y="5661248"/>
            <a:ext cx="904613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Neutrinos are the most abundant matter particles in our Universe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Reunion_17_01_03">
  <a:themeElements>
    <a:clrScheme name="Reunion_17_01_0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Reunion_17_01_03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Reunion_17_01_0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union_17_01_0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union_17_01_0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279c20c3caf3300dae6b438536eb8c56">
  <xsd:schema xmlns:xsd="http://www.w3.org/2001/XMLSchema" xmlns:p="http://schemas.microsoft.com/office/2006/metadata/properties" targetNamespace="http://schemas.microsoft.com/office/2006/metadata/properties" ma:root="true" ma:fieldsID="0d2e1ca116041f9e11471c52c4c9d60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5E2FAED9-7DAD-4E4E-9DA8-3DFDA72659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2270AB-C998-4F97-93A9-39174A3BBD86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0A248C7B-BB18-4DC6-A696-92564656A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Jaguar:Applications:Microsoft Office X:Modèles:Présentations:Modèles:Écran</Template>
  <TotalTime>252166</TotalTime>
  <Words>2372</Words>
  <Application>Microsoft Macintosh PowerPoint</Application>
  <PresentationFormat>On-screen Show (4:3)</PresentationFormat>
  <Paragraphs>335</Paragraphs>
  <Slides>60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6" baseType="lpstr">
      <vt:lpstr>Arial</vt:lpstr>
      <vt:lpstr>Helvetica</vt:lpstr>
      <vt:lpstr>Tahoma</vt:lpstr>
      <vt:lpstr>Times</vt:lpstr>
      <vt:lpstr>Times New Roman</vt:lpstr>
      <vt:lpstr>Reunion_17_01_03</vt:lpstr>
      <vt:lpstr>PowerPoint Presentation</vt:lpstr>
      <vt:lpstr>Lecture(r) Today</vt:lpstr>
      <vt:lpstr>3 Lectures </vt:lpstr>
      <vt:lpstr>PowerPoint Presentation</vt:lpstr>
      <vt:lpstr>Neutrinos </vt:lpstr>
      <vt:lpstr>Neutrinos </vt:lpstr>
      <vt:lpstr>Neutrinos</vt:lpstr>
      <vt:lpstr>Neutrinos</vt:lpstr>
      <vt:lpstr>Neutrinos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Neutrino Sources, Flux and Cross Sections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”Original” Cowan and Reines proposal </vt:lpstr>
      <vt:lpstr>PowerPoint Presentation</vt:lpstr>
      <vt:lpstr>How Many Different Neutrinos? </vt:lpstr>
      <vt:lpstr>More Neutrino Personalities</vt:lpstr>
      <vt:lpstr>Majorana Neutrinos</vt:lpstr>
      <vt:lpstr>Pontecorvo &amp; Neutrino Oscillations</vt:lpstr>
      <vt:lpstr>Neutrinos in the 1960s</vt:lpstr>
      <vt:lpstr>Davis and Bahcall</vt:lpstr>
      <vt:lpstr>Neutrinos in the 1970s</vt:lpstr>
      <vt:lpstr>Neutrinos in the 1980s</vt:lpstr>
      <vt:lpstr>Neutrino Anomalies at the Time</vt:lpstr>
      <vt:lpstr>Atmospheric Neutrinos</vt:lpstr>
      <vt:lpstr>SuperKamiokande</vt:lpstr>
      <vt:lpstr>Neutrinos Oscillate! (1998)</vt:lpstr>
      <vt:lpstr>Neutrinos Oscillate! (1998)</vt:lpstr>
      <vt:lpstr>Neutrinos in 2000+</vt:lpstr>
      <vt:lpstr>SNO Demonstrates Flavor Change </vt:lpstr>
      <vt:lpstr>Neutrinos Oscillations!</vt:lpstr>
      <vt:lpstr>Neutrino Oscillations</vt:lpstr>
      <vt:lpstr>Neutrino oscillations</vt:lpstr>
      <vt:lpstr>Neutrino Oscillations</vt:lpstr>
      <vt:lpstr>Two Flavour Oscillations</vt:lpstr>
      <vt:lpstr>Two Flavour Oscillations</vt:lpstr>
      <vt:lpstr>Neutrino Oscillations</vt:lpstr>
      <vt:lpstr>Neutrino Oscillations</vt:lpstr>
      <vt:lpstr>End of Lecture 1</vt:lpstr>
      <vt:lpstr>Backup</vt:lpstr>
      <vt:lpstr>Note: MSW or Matter Effect</vt:lpstr>
      <vt:lpstr>Right handed neutrinos?</vt:lpstr>
      <vt:lpstr>Dirac &amp; Majorana Masses</vt:lpstr>
      <vt:lpstr>SuperKamiokande</vt:lpstr>
      <vt:lpstr>SNO Experiment Challenge</vt:lpstr>
      <vt:lpstr>Neutrinos</vt:lpstr>
    </vt:vector>
  </TitlesOfParts>
  <Company>ѻ ]翘ԭੌ뿿큠ř㸠]翘ѻ盼뿿큐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Yves Sirois</dc:creator>
  <cp:lastModifiedBy>Albert De Roeck</cp:lastModifiedBy>
  <cp:revision>6615</cp:revision>
  <cp:lastPrinted>2018-04-21T11:05:31Z</cp:lastPrinted>
  <dcterms:created xsi:type="dcterms:W3CDTF">2018-09-11T13:51:22Z</dcterms:created>
  <dcterms:modified xsi:type="dcterms:W3CDTF">2021-08-01T09:25:30Z</dcterms:modified>
</cp:coreProperties>
</file>