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4"/>
  </p:sldMasterIdLst>
  <p:notesMasterIdLst>
    <p:notesMasterId r:id="rId70"/>
  </p:notesMasterIdLst>
  <p:handoutMasterIdLst>
    <p:handoutMasterId r:id="rId71"/>
  </p:handoutMasterIdLst>
  <p:sldIdLst>
    <p:sldId id="5437" r:id="rId5"/>
    <p:sldId id="5365" r:id="rId6"/>
    <p:sldId id="5443" r:id="rId7"/>
    <p:sldId id="5403" r:id="rId8"/>
    <p:sldId id="5439" r:id="rId9"/>
    <p:sldId id="4968" r:id="rId10"/>
    <p:sldId id="5401" r:id="rId11"/>
    <p:sldId id="5404" r:id="rId12"/>
    <p:sldId id="5440" r:id="rId13"/>
    <p:sldId id="5444" r:id="rId14"/>
    <p:sldId id="5430" r:id="rId15"/>
    <p:sldId id="5396" r:id="rId16"/>
    <p:sldId id="5429" r:id="rId17"/>
    <p:sldId id="5436" r:id="rId18"/>
    <p:sldId id="5428" r:id="rId19"/>
    <p:sldId id="4989" r:id="rId20"/>
    <p:sldId id="5065" r:id="rId21"/>
    <p:sldId id="4993" r:id="rId22"/>
    <p:sldId id="5264" r:id="rId23"/>
    <p:sldId id="4957" r:id="rId24"/>
    <p:sldId id="4990" r:id="rId25"/>
    <p:sldId id="5073" r:id="rId26"/>
    <p:sldId id="5299" r:id="rId27"/>
    <p:sldId id="5052" r:id="rId28"/>
    <p:sldId id="5055" r:id="rId29"/>
    <p:sldId id="5224" r:id="rId30"/>
    <p:sldId id="5063" r:id="rId31"/>
    <p:sldId id="941" r:id="rId32"/>
    <p:sldId id="5064" r:id="rId33"/>
    <p:sldId id="4756" r:id="rId34"/>
    <p:sldId id="5072" r:id="rId35"/>
    <p:sldId id="4822" r:id="rId36"/>
    <p:sldId id="1037" r:id="rId37"/>
    <p:sldId id="949" r:id="rId38"/>
    <p:sldId id="950" r:id="rId39"/>
    <p:sldId id="5435" r:id="rId40"/>
    <p:sldId id="5447" r:id="rId41"/>
    <p:sldId id="1023" r:id="rId42"/>
    <p:sldId id="5431" r:id="rId43"/>
    <p:sldId id="5432" r:id="rId44"/>
    <p:sldId id="5364" r:id="rId45"/>
    <p:sldId id="5236" r:id="rId46"/>
    <p:sldId id="5323" r:id="rId47"/>
    <p:sldId id="5328" r:id="rId48"/>
    <p:sldId id="5304" r:id="rId49"/>
    <p:sldId id="5229" r:id="rId50"/>
    <p:sldId id="5433" r:id="rId51"/>
    <p:sldId id="1139" r:id="rId52"/>
    <p:sldId id="1140" r:id="rId53"/>
    <p:sldId id="4985" r:id="rId54"/>
    <p:sldId id="259" r:id="rId55"/>
    <p:sldId id="4963" r:id="rId56"/>
    <p:sldId id="5357" r:id="rId57"/>
    <p:sldId id="5426" r:id="rId58"/>
    <p:sldId id="4988" r:id="rId59"/>
    <p:sldId id="5045" r:id="rId60"/>
    <p:sldId id="5358" r:id="rId61"/>
    <p:sldId id="5360" r:id="rId62"/>
    <p:sldId id="5397" r:id="rId63"/>
    <p:sldId id="1089" r:id="rId64"/>
    <p:sldId id="1136" r:id="rId65"/>
    <p:sldId id="5390" r:id="rId66"/>
    <p:sldId id="1138" r:id="rId67"/>
    <p:sldId id="5361" r:id="rId68"/>
    <p:sldId id="5445" r:id="rId69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Roeck Albert" initials="D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FF0000"/>
    <a:srgbClr val="B00000"/>
    <a:srgbClr val="0000FF"/>
    <a:srgbClr val="4BC995"/>
    <a:srgbClr val="7D1E33"/>
    <a:srgbClr val="34913D"/>
    <a:srgbClr val="62090D"/>
    <a:srgbClr val="FF00FF"/>
    <a:srgbClr val="B4D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17" autoAdjust="0"/>
    <p:restoredTop sz="93469" autoAdjust="0"/>
  </p:normalViewPr>
  <p:slideViewPr>
    <p:cSldViewPr>
      <p:cViewPr varScale="1">
        <p:scale>
          <a:sx n="115" d="100"/>
          <a:sy n="115" d="100"/>
        </p:scale>
        <p:origin x="760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76" d="100"/>
        <a:sy n="76" d="100"/>
      </p:scale>
      <p:origin x="0" y="6616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626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753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573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838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199036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0855" y="890723"/>
            <a:ext cx="8232771" cy="547490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00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                     A. De Roeck  |  SM and BSM physics with DUNE</a:t>
            </a:r>
          </a:p>
        </p:txBody>
      </p:sp>
    </p:spTree>
    <p:extLst>
      <p:ext uri="{BB962C8B-B14F-4D97-AF65-F5344CB8AC3E}">
        <p14:creationId xmlns:p14="http://schemas.microsoft.com/office/powerpoint/2010/main" val="3632329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4026" y="215347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>
                <a:latin typeface="Helvetica"/>
                <a:cs typeface="Helvetica"/>
              </a:rPr>
              <a:t>8-Oct-2019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965064"/>
            <a:ext cx="3990750" cy="527433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973015"/>
            <a:ext cx="3990750" cy="527433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                     A. De Roeck        BSM physics with DUNE</a:t>
            </a:r>
          </a:p>
        </p:txBody>
      </p:sp>
    </p:spTree>
    <p:extLst>
      <p:ext uri="{BB962C8B-B14F-4D97-AF65-F5344CB8AC3E}">
        <p14:creationId xmlns:p14="http://schemas.microsoft.com/office/powerpoint/2010/main" val="1407496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/Users/Albert/Downloads/IceCube%20high-energy%20astrophysical%20neutrinos.mp4" TargetMode="External"/><Relationship Id="rId1" Type="http://schemas.microsoft.com/office/2007/relationships/media" Target="file:////Users/Albert/Downloads/IceCube%20high-energy%20astrophysical%20neutrinos.mp4" TargetMode="Externa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tif"/><Relationship Id="rId9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6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8-07-06 at 17.11.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9831" y="-76200"/>
            <a:ext cx="9783831" cy="6934200"/>
          </a:xfrm>
          <a:prstGeom prst="rect">
            <a:avLst/>
          </a:prstGeom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-108520" y="260648"/>
            <a:ext cx="9468544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     </a:t>
            </a:r>
            <a:r>
              <a:rPr lang="en-GB" sz="5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Neutrinos!</a:t>
            </a:r>
            <a:b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</a:b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</a:t>
            </a:r>
            <a:r>
              <a:rPr lang="en-GB" sz="33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Present Understanding &amp; Future Prospects </a:t>
            </a:r>
          </a:p>
          <a:p>
            <a:pPr eaLnBrk="0" hangingPunct="0">
              <a:defRPr/>
            </a:pPr>
            <a:r>
              <a:rPr lang="en-GB" sz="5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28600" y="1844824"/>
            <a:ext cx="3886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648BEA0E-F92B-764B-A364-812411BE3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884" y="6279703"/>
            <a:ext cx="51422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28 July    Maria </a:t>
            </a:r>
            <a:r>
              <a:rPr lang="en-US" sz="2400" dirty="0" err="1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Laach</a:t>
            </a: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/Bad </a:t>
            </a:r>
            <a:r>
              <a:rPr lang="en-US" sz="2400" dirty="0" err="1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Honnef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E5A05CF-3909-5A46-8040-83A5FE65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144636"/>
            <a:ext cx="9036496" cy="995363"/>
          </a:xfrm>
        </p:spPr>
        <p:txBody>
          <a:bodyPr/>
          <a:lstStyle/>
          <a:p>
            <a:r>
              <a:rPr lang="en-CH" dirty="0"/>
              <a:t>Neutrinoless Double Beta Decay </a:t>
            </a:r>
          </a:p>
        </p:txBody>
      </p:sp>
      <p:pic>
        <p:nvPicPr>
          <p:cNvPr id="6" name="Picture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0F9348E3-56E6-A94D-9735-3B5FEFFA4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1087"/>
            <a:ext cx="9144000" cy="43361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045E57-C412-A24B-B757-8BE23A4C3803}"/>
              </a:ext>
            </a:extLst>
          </p:cNvPr>
          <p:cNvSpPr txBox="1"/>
          <p:nvPr/>
        </p:nvSpPr>
        <p:spPr>
          <a:xfrm>
            <a:off x="395760" y="6093296"/>
            <a:ext cx="8560357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Many experiments operating, planned or in R&amp;D: LEGEND, SNO+, NEXT…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FB58F5-33D4-D84B-B360-4739ECC50BBF}"/>
              </a:ext>
            </a:extLst>
          </p:cNvPr>
          <p:cNvSpPr txBox="1"/>
          <p:nvPr/>
        </p:nvSpPr>
        <p:spPr>
          <a:xfrm>
            <a:off x="1115616" y="980728"/>
            <a:ext cx="286007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Experimental status</a:t>
            </a:r>
          </a:p>
        </p:txBody>
      </p:sp>
    </p:spTree>
    <p:extLst>
      <p:ext uri="{BB962C8B-B14F-4D97-AF65-F5344CB8AC3E}">
        <p14:creationId xmlns:p14="http://schemas.microsoft.com/office/powerpoint/2010/main" val="1222707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89E74-0202-AA42-8122-1F15678D7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-169926"/>
            <a:ext cx="7239000" cy="904875"/>
          </a:xfrm>
        </p:spPr>
        <p:txBody>
          <a:bodyPr/>
          <a:lstStyle/>
          <a:p>
            <a:r>
              <a:rPr lang="en-CH" dirty="0"/>
              <a:t>Neutrinos &amp; Cosmos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22ACA-D1D6-4746-B5DB-3F677FA260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8659688" cy="5105400"/>
          </a:xfrm>
          <a:solidFill>
            <a:schemeClr val="accent3"/>
          </a:solidFill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CH" dirty="0">
                <a:solidFill>
                  <a:srgbClr val="FF0000"/>
                </a:solidFill>
              </a:rPr>
              <a:t>eutrinos very relevant for cosmological studies. Examples: 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N</a:t>
            </a:r>
            <a:r>
              <a:rPr lang="en-CH" sz="2600" dirty="0">
                <a:solidFill>
                  <a:srgbClr val="0000FF"/>
                </a:solidFill>
              </a:rPr>
              <a:t>eutrinos affecting the Big Bang nucleo-synthesis. </a:t>
            </a:r>
          </a:p>
          <a:p>
            <a:pPr lvl="1"/>
            <a:r>
              <a:rPr lang="en-CH" sz="2600" dirty="0">
                <a:solidFill>
                  <a:srgbClr val="0000FF"/>
                </a:solidFill>
              </a:rPr>
              <a:t>Relic neutrinos from the Big Bang: cosmic neutrino background, probe beyond the CMB horizon</a:t>
            </a:r>
          </a:p>
          <a:p>
            <a:pPr lvl="1"/>
            <a:r>
              <a:rPr lang="en-CH" sz="2600" dirty="0">
                <a:solidFill>
                  <a:srgbClr val="0000FF"/>
                </a:solidFill>
              </a:rPr>
              <a:t>Neutrinos from supernova explosions: study supernova dynamics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M</a:t>
            </a:r>
            <a:r>
              <a:rPr lang="en-CH" sz="2600" dirty="0">
                <a:solidFill>
                  <a:srgbClr val="0000FF"/>
                </a:solidFill>
              </a:rPr>
              <a:t>ass limits on neutrinos and number of different neutrinos from cosmology (eg from Planck)</a:t>
            </a:r>
          </a:p>
          <a:p>
            <a:r>
              <a:rPr lang="en-CH" dirty="0">
                <a:solidFill>
                  <a:srgbClr val="FF0000"/>
                </a:solidFill>
              </a:rPr>
              <a:t>Sum of the mass of all the neutrinos in the Universe is larger than that of all the stars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10220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3C36F-D521-9C42-96EE-DECE79263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-71438"/>
            <a:ext cx="7239000" cy="904875"/>
          </a:xfrm>
        </p:spPr>
        <p:txBody>
          <a:bodyPr/>
          <a:lstStyle/>
          <a:p>
            <a:r>
              <a:rPr lang="en-CH" dirty="0"/>
              <a:t>Neutrinos and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61A6F-8046-0D44-8AA3-1FAC68731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08720"/>
            <a:ext cx="8534400" cy="1368152"/>
          </a:xfrm>
          <a:solidFill>
            <a:srgbClr val="FFFF00"/>
          </a:solidFill>
        </p:spPr>
        <p:txBody>
          <a:bodyPr/>
          <a:lstStyle/>
          <a:p>
            <a:r>
              <a:rPr lang="en-GB" sz="2400" dirty="0">
                <a:solidFill>
                  <a:srgbClr val="0000FF"/>
                </a:solidFill>
              </a:rPr>
              <a:t>I</a:t>
            </a:r>
            <a:r>
              <a:rPr lang="en-CH" sz="2400" dirty="0">
                <a:solidFill>
                  <a:srgbClr val="0000FF"/>
                </a:solidFill>
              </a:rPr>
              <a:t>f the mass of the neutrinos would be </a:t>
            </a:r>
            <a:r>
              <a:rPr lang="en-CH" sz="2400" dirty="0">
                <a:solidFill>
                  <a:srgbClr val="FF0000"/>
                </a:solidFill>
              </a:rPr>
              <a:t>40 eV or more</a:t>
            </a:r>
            <a:r>
              <a:rPr lang="en-CH" sz="2400" dirty="0">
                <a:solidFill>
                  <a:srgbClr val="0000FF"/>
                </a:solidFill>
              </a:rPr>
              <a:t>, the universe would have already </a:t>
            </a:r>
            <a:r>
              <a:rPr lang="en-CH" sz="2400" dirty="0">
                <a:solidFill>
                  <a:srgbClr val="FF0000"/>
                </a:solidFill>
              </a:rPr>
              <a:t>collapsed under its own gravity</a:t>
            </a:r>
            <a:r>
              <a:rPr lang="en-CH" sz="2400" dirty="0">
                <a:solidFill>
                  <a:srgbClr val="0000FF"/>
                </a:solidFill>
              </a:rPr>
              <a:t> before human beings could walk the earth…</a:t>
            </a:r>
          </a:p>
          <a:p>
            <a:endParaRPr lang="en-CH" sz="2400" dirty="0"/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78C1DEEC-512B-EC44-BBB9-649D0B397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356471"/>
            <a:ext cx="50165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601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60F55-B144-6E4D-8E09-453A3B7A1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r>
              <a:rPr lang="en-CH" dirty="0"/>
              <a:t>Neutrino 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2CE82-6C06-A040-96A0-5119B1052E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836712"/>
            <a:ext cx="8731696" cy="5904656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>
                <a:solidFill>
                  <a:srgbClr val="FF0000"/>
                </a:solidFill>
              </a:rPr>
              <a:t>C</a:t>
            </a:r>
            <a:r>
              <a:rPr lang="en-CH" sz="2600" dirty="0">
                <a:solidFill>
                  <a:srgbClr val="FF0000"/>
                </a:solidFill>
              </a:rPr>
              <a:t>osmological limit on the sum of the masses of neutrino flavors e.g. from the Planck satelite experiment:</a:t>
            </a:r>
          </a:p>
          <a:p>
            <a:endParaRPr lang="en-CH" sz="26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CH" sz="26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CH" sz="26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CH" sz="2600" dirty="0">
              <a:solidFill>
                <a:srgbClr val="0000FF"/>
              </a:solidFill>
            </a:endParaRPr>
          </a:p>
          <a:p>
            <a:r>
              <a:rPr lang="en-CH" sz="2600" dirty="0">
                <a:solidFill>
                  <a:srgbClr val="0000FF"/>
                </a:solidFill>
              </a:rPr>
              <a:t>This assumes however that                                       neutrinos are </a:t>
            </a:r>
            <a:r>
              <a:rPr lang="en-CH" sz="2600" dirty="0">
                <a:solidFill>
                  <a:srgbClr val="FF0000"/>
                </a:solidFill>
              </a:rPr>
              <a:t>stable with a lifetime larger than the age of the Universe </a:t>
            </a:r>
          </a:p>
          <a:p>
            <a:r>
              <a:rPr lang="en-GB" sz="2600" dirty="0">
                <a:solidFill>
                  <a:srgbClr val="0000FF"/>
                </a:solidFill>
              </a:rPr>
              <a:t>If decays are allowed the limit can as much as 1eV</a:t>
            </a:r>
            <a:endParaRPr lang="en-CH" sz="2600" dirty="0">
              <a:solidFill>
                <a:srgbClr val="FF0000"/>
              </a:solidFill>
            </a:endParaRPr>
          </a:p>
          <a:p>
            <a:r>
              <a:rPr lang="en-GB" sz="2600" dirty="0">
                <a:solidFill>
                  <a:srgbClr val="0000FF"/>
                </a:solidFill>
              </a:rPr>
              <a:t>These measurements are sensitive to the neutrino masses through the gravitational effects of the relic neutrinos left over from the Big Bang on the CMB</a:t>
            </a:r>
          </a:p>
          <a:p>
            <a:pPr marL="0" indent="0">
              <a:buNone/>
            </a:pPr>
            <a:endParaRPr lang="en-CH" dirty="0"/>
          </a:p>
        </p:txBody>
      </p:sp>
      <p:pic>
        <p:nvPicPr>
          <p:cNvPr id="6" name="Picture 5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91CE1E6F-B11D-0C4A-995D-2FE74B1E7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373" y="1988840"/>
            <a:ext cx="2897263" cy="576064"/>
          </a:xfrm>
          <a:prstGeom prst="rect">
            <a:avLst/>
          </a:prstGeom>
        </p:spPr>
      </p:pic>
      <p:pic>
        <p:nvPicPr>
          <p:cNvPr id="8" name="Picture 7" descr="A picture containing satellite&#10;&#10;Description automatically generated">
            <a:extLst>
              <a:ext uri="{FF2B5EF4-FFF2-40B4-BE49-F238E27FC236}">
                <a16:creationId xmlns:a16="http://schemas.microsoft.com/office/drawing/2014/main" id="{0438BC08-04DE-9244-8B19-8EB8E8775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1772816"/>
            <a:ext cx="3239700" cy="223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59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5347F-CE58-BA42-81BC-5E4FDB30B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99392"/>
            <a:ext cx="8856984" cy="904875"/>
          </a:xfrm>
        </p:spPr>
        <p:txBody>
          <a:bodyPr/>
          <a:lstStyle/>
          <a:p>
            <a:r>
              <a:rPr lang="en-CH" dirty="0"/>
              <a:t>Study of Supernova Explosions</a:t>
            </a:r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999514A4-B633-8942-8D38-E8BF36A42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272" y="836712"/>
            <a:ext cx="9468544" cy="53361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5A2A30-9638-7D45-936A-5849656E59A1}"/>
              </a:ext>
            </a:extLst>
          </p:cNvPr>
          <p:cNvSpPr txBox="1"/>
          <p:nvPr/>
        </p:nvSpPr>
        <p:spPr>
          <a:xfrm>
            <a:off x="611560" y="6309320"/>
            <a:ext cx="708719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In 1987 in total ~24 events were detected in 3 experiments</a:t>
            </a:r>
          </a:p>
        </p:txBody>
      </p:sp>
    </p:spTree>
    <p:extLst>
      <p:ext uri="{BB962C8B-B14F-4D97-AF65-F5344CB8AC3E}">
        <p14:creationId xmlns:p14="http://schemas.microsoft.com/office/powerpoint/2010/main" val="3938541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0E5DB-E350-F14D-886E-32088B925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-185221"/>
            <a:ext cx="7239000" cy="904875"/>
          </a:xfrm>
        </p:spPr>
        <p:txBody>
          <a:bodyPr/>
          <a:lstStyle/>
          <a:p>
            <a:r>
              <a:rPr lang="en-CH" dirty="0"/>
              <a:t>Type II Supernovae</a:t>
            </a:r>
          </a:p>
        </p:txBody>
      </p:sp>
      <p:pic>
        <p:nvPicPr>
          <p:cNvPr id="6" name="Content Placeholder 5" descr="Chart, bubble chart&#10;&#10;Description automatically generated">
            <a:extLst>
              <a:ext uri="{FF2B5EF4-FFF2-40B4-BE49-F238E27FC236}">
                <a16:creationId xmlns:a16="http://schemas.microsoft.com/office/drawing/2014/main" id="{00463AA6-EC87-F548-9561-9EFB1025858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3713" y="1223959"/>
            <a:ext cx="8945539" cy="5013353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E7A1890-5371-7949-93CB-5701F7FD2DD3}"/>
              </a:ext>
            </a:extLst>
          </p:cNvPr>
          <p:cNvSpPr/>
          <p:nvPr/>
        </p:nvSpPr>
        <p:spPr bwMode="auto">
          <a:xfrm>
            <a:off x="7524328" y="5517232"/>
            <a:ext cx="914400" cy="36004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523068-9AB1-D744-8E3B-408DD65474B0}"/>
              </a:ext>
            </a:extLst>
          </p:cNvPr>
          <p:cNvSpPr/>
          <p:nvPr/>
        </p:nvSpPr>
        <p:spPr bwMode="auto">
          <a:xfrm>
            <a:off x="248072" y="5651018"/>
            <a:ext cx="914400" cy="36004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3EA637-FC31-2348-8E06-02BA657A69BC}"/>
              </a:ext>
            </a:extLst>
          </p:cNvPr>
          <p:cNvSpPr txBox="1"/>
          <p:nvPr/>
        </p:nvSpPr>
        <p:spPr>
          <a:xfrm>
            <a:off x="218697" y="6120860"/>
            <a:ext cx="859401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We are waiting for the next nearby supernova to go off  (it is kinda late….)</a:t>
            </a:r>
          </a:p>
        </p:txBody>
      </p:sp>
    </p:spTree>
    <p:extLst>
      <p:ext uri="{BB962C8B-B14F-4D97-AF65-F5344CB8AC3E}">
        <p14:creationId xmlns:p14="http://schemas.microsoft.com/office/powerpoint/2010/main" val="2778883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-142875"/>
            <a:ext cx="7239000" cy="904875"/>
          </a:xfrm>
        </p:spPr>
        <p:txBody>
          <a:bodyPr/>
          <a:lstStyle/>
          <a:p>
            <a:r>
              <a:rPr lang="en-GB" dirty="0"/>
              <a:t>Neutrino Astronomy </a:t>
            </a:r>
          </a:p>
        </p:txBody>
      </p:sp>
      <p:pic>
        <p:nvPicPr>
          <p:cNvPr id="5" name="Image 4" descr="Screen Shot 2018-07-08 at 23.27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4953000" cy="3068626"/>
          </a:xfrm>
          <a:prstGeom prst="rect">
            <a:avLst/>
          </a:prstGeom>
        </p:spPr>
      </p:pic>
      <p:pic>
        <p:nvPicPr>
          <p:cNvPr id="7" name="Image 6" descr="Screen Shot 2017-01-11 at 23.06.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276" y="3429000"/>
            <a:ext cx="4352468" cy="3429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09600" y="838200"/>
            <a:ext cx="7162800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Build gigantic detectors 1 km</a:t>
            </a:r>
            <a:r>
              <a:rPr lang="en-GB" sz="2400" baseline="30000" dirty="0">
                <a:solidFill>
                  <a:srgbClr val="FF0000"/>
                </a:solidFill>
              </a:rPr>
              <a:t>3</a:t>
            </a:r>
            <a:r>
              <a:rPr lang="en-GB" sz="2400" dirty="0">
                <a:solidFill>
                  <a:srgbClr val="FF0000"/>
                </a:solidFill>
              </a:rPr>
              <a:t> of size and beyond…</a:t>
            </a:r>
          </a:p>
          <a:p>
            <a:r>
              <a:rPr lang="en-GB" sz="2400" dirty="0">
                <a:solidFill>
                  <a:srgbClr val="FF0000"/>
                </a:solidFill>
              </a:rPr>
              <a:t>Use the resources of planet Earth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495800" y="1752600"/>
            <a:ext cx="3006327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</a:t>
            </a:r>
            <a:r>
              <a:rPr lang="en-GB" dirty="0" err="1"/>
              <a:t>IceCube</a:t>
            </a:r>
            <a:r>
              <a:rPr lang="en-GB" dirty="0"/>
              <a:t> Experiment</a:t>
            </a:r>
          </a:p>
          <a:p>
            <a:r>
              <a:rPr lang="en-GB" dirty="0"/>
              <a:t>-&gt; In the ice of </a:t>
            </a:r>
            <a:r>
              <a:rPr lang="en-GB" dirty="0" err="1"/>
              <a:t>Antartica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5824962" y="2819400"/>
            <a:ext cx="335220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KM3NET Experiment</a:t>
            </a:r>
          </a:p>
          <a:p>
            <a:r>
              <a:rPr lang="en-GB" dirty="0"/>
              <a:t>-&gt; In the </a:t>
            </a:r>
            <a:r>
              <a:rPr lang="en-GB" dirty="0" err="1"/>
              <a:t>Mediterranian</a:t>
            </a:r>
            <a:r>
              <a:rPr lang="en-GB" dirty="0"/>
              <a:t> Sea</a:t>
            </a:r>
          </a:p>
        </p:txBody>
      </p:sp>
      <p:pic>
        <p:nvPicPr>
          <p:cNvPr id="11" name="Image 10" descr="Screen Shot 2018-07-08 at 19.55.2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4831977"/>
            <a:ext cx="2504902" cy="202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459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r>
              <a:rPr lang="en-GB" dirty="0"/>
              <a:t>Neutrinos in the Ice</a:t>
            </a:r>
          </a:p>
        </p:txBody>
      </p:sp>
      <p:pic>
        <p:nvPicPr>
          <p:cNvPr id="4" name="IceCube high-energy astrophysical neutrinos.mp4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4800" y="1524000"/>
            <a:ext cx="8534400" cy="4800600"/>
          </a:xfrm>
        </p:spPr>
      </p:pic>
    </p:spTree>
    <p:extLst>
      <p:ext uri="{BB962C8B-B14F-4D97-AF65-F5344CB8AC3E}">
        <p14:creationId xmlns:p14="http://schemas.microsoft.com/office/powerpoint/2010/main" val="312014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6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Most Energetic Neutrino Interactions 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28600" y="1219200"/>
            <a:ext cx="8916060" cy="11079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2012: </a:t>
            </a:r>
            <a:r>
              <a:rPr lang="en-GB" sz="2200" dirty="0">
                <a:solidFill>
                  <a:srgbClr val="0000FF"/>
                </a:solidFill>
              </a:rPr>
              <a:t>Extra-galactic neutrinos with energies around 1-2 </a:t>
            </a:r>
            <a:r>
              <a:rPr lang="en-GB" sz="2200" dirty="0" err="1">
                <a:solidFill>
                  <a:srgbClr val="0000FF"/>
                </a:solidFill>
              </a:rPr>
              <a:t>PeV</a:t>
            </a:r>
            <a:r>
              <a:rPr lang="en-GB" sz="2200" dirty="0">
                <a:solidFill>
                  <a:srgbClr val="0000FF"/>
                </a:solidFill>
              </a:rPr>
              <a:t> observed </a:t>
            </a:r>
          </a:p>
          <a:p>
            <a:r>
              <a:rPr lang="en-GB" sz="2200" dirty="0">
                <a:solidFill>
                  <a:srgbClr val="0000FF"/>
                </a:solidFill>
              </a:rPr>
              <a:t>in the </a:t>
            </a:r>
            <a:r>
              <a:rPr lang="en-GB" sz="2200" dirty="0" err="1">
                <a:solidFill>
                  <a:srgbClr val="0000FF"/>
                </a:solidFill>
              </a:rPr>
              <a:t>IceCube</a:t>
            </a:r>
            <a:r>
              <a:rPr lang="en-GB" sz="2200" dirty="0">
                <a:solidFill>
                  <a:srgbClr val="0000FF"/>
                </a:solidFill>
              </a:rPr>
              <a:t> detector  (1 </a:t>
            </a:r>
            <a:r>
              <a:rPr lang="en-GB" sz="2200" dirty="0" err="1">
                <a:solidFill>
                  <a:srgbClr val="0000FF"/>
                </a:solidFill>
              </a:rPr>
              <a:t>PeV</a:t>
            </a:r>
            <a:r>
              <a:rPr lang="en-GB" sz="2200" dirty="0">
                <a:solidFill>
                  <a:srgbClr val="0000FF"/>
                </a:solidFill>
              </a:rPr>
              <a:t> = 10</a:t>
            </a:r>
            <a:r>
              <a:rPr lang="en-GB" sz="2200" baseline="30000" dirty="0">
                <a:solidFill>
                  <a:srgbClr val="0000FF"/>
                </a:solidFill>
              </a:rPr>
              <a:t>6</a:t>
            </a:r>
            <a:r>
              <a:rPr lang="en-GB" sz="2200" dirty="0">
                <a:solidFill>
                  <a:srgbClr val="0000FF"/>
                </a:solidFill>
              </a:rPr>
              <a:t> </a:t>
            </a:r>
            <a:r>
              <a:rPr lang="en-GB" sz="2200" dirty="0" err="1">
                <a:solidFill>
                  <a:srgbClr val="0000FF"/>
                </a:solidFill>
              </a:rPr>
              <a:t>GeV</a:t>
            </a:r>
            <a:r>
              <a:rPr lang="en-GB" sz="2200" dirty="0">
                <a:solidFill>
                  <a:srgbClr val="0000FF"/>
                </a:solidFill>
              </a:rPr>
              <a:t>) </a:t>
            </a:r>
          </a:p>
          <a:p>
            <a:r>
              <a:rPr lang="en-GB" sz="2200" dirty="0">
                <a:solidFill>
                  <a:srgbClr val="FF0000"/>
                </a:solidFill>
              </a:rPr>
              <a:t>They were named “Bert” and “Ernie</a:t>
            </a:r>
          </a:p>
        </p:txBody>
      </p:sp>
      <p:pic>
        <p:nvPicPr>
          <p:cNvPr id="5" name="Image 4" descr="Screen Shot 2018-07-09 at 00.01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3832" y="3124200"/>
            <a:ext cx="2495107" cy="2438400"/>
          </a:xfrm>
          <a:prstGeom prst="rect">
            <a:avLst/>
          </a:prstGeom>
        </p:spPr>
      </p:pic>
      <p:pic>
        <p:nvPicPr>
          <p:cNvPr id="6" name="Image 5" descr="Screen Shot 2018-06-30 at 15.07.4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2819400"/>
            <a:ext cx="618122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731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FDB23-7CB2-EB45-9904-440DEB36E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416" y="-71438"/>
            <a:ext cx="7239000" cy="904875"/>
          </a:xfrm>
        </p:spPr>
        <p:txBody>
          <a:bodyPr/>
          <a:lstStyle/>
          <a:p>
            <a:r>
              <a:rPr lang="en-CH" dirty="0"/>
              <a:t>Multi-Messenger Astronomy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0718E7EE-5458-CA42-B892-A0AB257C0C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836712"/>
            <a:ext cx="7827817" cy="5849071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A3DA1A1-E90F-8F47-82D1-C24604E6CF25}"/>
              </a:ext>
            </a:extLst>
          </p:cNvPr>
          <p:cNvSpPr txBox="1"/>
          <p:nvPr/>
        </p:nvSpPr>
        <p:spPr>
          <a:xfrm>
            <a:off x="5652120" y="4941168"/>
            <a:ext cx="271260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Now: (Icecube)</a:t>
            </a:r>
          </a:p>
          <a:p>
            <a:r>
              <a:rPr lang="en-CH" dirty="0">
                <a:solidFill>
                  <a:schemeClr val="bg1"/>
                </a:solidFill>
              </a:rPr>
              <a:t>  neutrinos +photons</a:t>
            </a:r>
          </a:p>
          <a:p>
            <a:r>
              <a:rPr lang="en-CH" dirty="0">
                <a:solidFill>
                  <a:schemeClr val="bg1"/>
                </a:solidFill>
              </a:rPr>
              <a:t>Next?</a:t>
            </a:r>
          </a:p>
          <a:p>
            <a:r>
              <a:rPr lang="en-CH" dirty="0">
                <a:solidFill>
                  <a:schemeClr val="bg1"/>
                </a:solidFill>
              </a:rPr>
              <a:t>  neutrinos and </a:t>
            </a:r>
          </a:p>
          <a:p>
            <a:r>
              <a:rPr lang="en-CH" dirty="0">
                <a:solidFill>
                  <a:schemeClr val="bg1"/>
                </a:solidFill>
              </a:rPr>
              <a:t>  gravitational waves?</a:t>
            </a:r>
          </a:p>
        </p:txBody>
      </p:sp>
    </p:spTree>
    <p:extLst>
      <p:ext uri="{BB962C8B-B14F-4D97-AF65-F5344CB8AC3E}">
        <p14:creationId xmlns:p14="http://schemas.microsoft.com/office/powerpoint/2010/main" val="1218298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23A34-95D4-2742-B764-CEF2E72E6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-99392"/>
            <a:ext cx="7239000" cy="904875"/>
          </a:xfrm>
        </p:spPr>
        <p:txBody>
          <a:bodyPr/>
          <a:lstStyle/>
          <a:p>
            <a:r>
              <a:rPr lang="en-CH" dirty="0"/>
              <a:t>3 Lectures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BA42B-2531-364E-901A-673B3E1C2A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8160" y="980728"/>
            <a:ext cx="8587680" cy="5458544"/>
          </a:xfrm>
          <a:solidFill>
            <a:schemeClr val="accent3"/>
          </a:solidFill>
        </p:spPr>
        <p:txBody>
          <a:bodyPr/>
          <a:lstStyle/>
          <a:p>
            <a:r>
              <a:rPr lang="en-CH" sz="3200" dirty="0">
                <a:solidFill>
                  <a:srgbClr val="FF0000"/>
                </a:solidFill>
              </a:rPr>
              <a:t>Lecture 1: 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Introduction to neutrinos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History of neutrino physics and open questions. </a:t>
            </a:r>
          </a:p>
          <a:p>
            <a:r>
              <a:rPr lang="en-CH" sz="3200" dirty="0">
                <a:solidFill>
                  <a:srgbClr val="FF0000"/>
                </a:solidFill>
              </a:rPr>
              <a:t>Lecture 2: 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Neutrino oscillation physics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Neutrino properties</a:t>
            </a:r>
          </a:p>
          <a:p>
            <a:r>
              <a:rPr lang="en-CH" sz="3200" dirty="0">
                <a:solidFill>
                  <a:srgbClr val="FF0000"/>
                </a:solidFill>
              </a:rPr>
              <a:t>Lecture 3: 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Cosmological neutrinos </a:t>
            </a:r>
          </a:p>
          <a:p>
            <a:pPr lvl="1"/>
            <a:r>
              <a:rPr lang="en-GB" sz="2800" dirty="0">
                <a:solidFill>
                  <a:srgbClr val="0000FF"/>
                </a:solidFill>
              </a:rPr>
              <a:t>S</a:t>
            </a:r>
            <a:r>
              <a:rPr lang="en-CH" sz="2800" dirty="0">
                <a:solidFill>
                  <a:srgbClr val="0000FF"/>
                </a:solidFill>
              </a:rPr>
              <a:t>earches for the 4th generation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Next generation of neutrino experiments &amp; LHC</a:t>
            </a:r>
          </a:p>
        </p:txBody>
      </p:sp>
    </p:spTree>
    <p:extLst>
      <p:ext uri="{BB962C8B-B14F-4D97-AF65-F5344CB8AC3E}">
        <p14:creationId xmlns:p14="http://schemas.microsoft.com/office/powerpoint/2010/main" val="3987314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Are there more than 3 Neutrinos?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4102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0000FF"/>
                </a:solidFill>
              </a:rPr>
              <a:t>Is there is a 4</a:t>
            </a:r>
            <a:r>
              <a:rPr lang="en-GB" sz="2400" baseline="30000" dirty="0">
                <a:solidFill>
                  <a:srgbClr val="0000FF"/>
                </a:solidFill>
              </a:rPr>
              <a:t>th</a:t>
            </a:r>
            <a:r>
              <a:rPr lang="en-GB" sz="2400" dirty="0">
                <a:solidFill>
                  <a:srgbClr val="0000FF"/>
                </a:solidFill>
              </a:rPr>
              <a:t> (5</a:t>
            </a:r>
            <a:r>
              <a:rPr lang="en-GB" sz="2400" baseline="30000" dirty="0">
                <a:solidFill>
                  <a:srgbClr val="0000FF"/>
                </a:solidFill>
              </a:rPr>
              <a:t>th</a:t>
            </a:r>
            <a:r>
              <a:rPr lang="en-GB" sz="2400" dirty="0">
                <a:solidFill>
                  <a:srgbClr val="0000FF"/>
                </a:solidFill>
              </a:rPr>
              <a:t>…) neutrino then it has to be quasi-sterile, </a:t>
            </a:r>
            <a:r>
              <a:rPr lang="en-GB" sz="2400" dirty="0" err="1">
                <a:solidFill>
                  <a:srgbClr val="0000FF"/>
                </a:solidFill>
              </a:rPr>
              <a:t>ie</a:t>
            </a:r>
            <a:r>
              <a:rPr lang="en-GB" sz="2400" dirty="0">
                <a:solidFill>
                  <a:srgbClr val="0000FF"/>
                </a:solidFill>
              </a:rPr>
              <a:t> should not couple significantly to other fermions and bosons, as we know from measurements at LEP</a:t>
            </a:r>
          </a:p>
          <a:p>
            <a:r>
              <a:rPr lang="en-GB" sz="2400" dirty="0">
                <a:solidFill>
                  <a:srgbClr val="FF0000"/>
                </a:solidFill>
              </a:rPr>
              <a:t>Could mix with the known neutrinos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Some indication since more than 10 years (LSND, reactor anomalies, Gallium anomalies)</a:t>
            </a:r>
          </a:p>
          <a:p>
            <a:r>
              <a:rPr lang="en-GB" sz="2400" dirty="0">
                <a:solidFill>
                  <a:srgbClr val="FF0000"/>
                </a:solidFill>
              </a:rPr>
              <a:t>The interpretation is still controversial/unclear..    </a:t>
            </a:r>
          </a:p>
        </p:txBody>
      </p:sp>
      <p:pic>
        <p:nvPicPr>
          <p:cNvPr id="4" name="Image 3" descr="Screen Shot 2018-07-06 at 15.15.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4191000"/>
            <a:ext cx="4433596" cy="212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08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200" dirty="0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New Short Baseline Experiments will check!  </a:t>
            </a:r>
          </a:p>
        </p:txBody>
      </p:sp>
      <p:sp>
        <p:nvSpPr>
          <p:cNvPr id="221187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>
                <a:latin typeface="Comic Sans MS" pitchFamily="1" charset="0"/>
              </a:rPr>
              <a:t>	</a:t>
            </a:r>
            <a:endParaRPr lang="fr-FR">
              <a:latin typeface="Comic Sans MS" pitchFamily="1" charset="0"/>
            </a:endParaRPr>
          </a:p>
        </p:txBody>
      </p:sp>
      <p:pic>
        <p:nvPicPr>
          <p:cNvPr id="221190" name="Image 8" descr="Screen Shot 2014-09-22 at 10.22.00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1" y="1447800"/>
            <a:ext cx="3962399" cy="2483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1192" name="Image 10" descr="Screen Shot 2014-09-22 at 10.23.22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5899" y="762001"/>
            <a:ext cx="2997085" cy="281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1193" name="ZoneTexte 11"/>
          <p:cNvSpPr txBox="1">
            <a:spLocks noChangeArrowheads="1"/>
          </p:cNvSpPr>
          <p:nvPr/>
        </p:nvSpPr>
        <p:spPr bwMode="auto">
          <a:xfrm>
            <a:off x="152400" y="838200"/>
            <a:ext cx="4877257" cy="76944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200" dirty="0">
                <a:latin typeface="Arial" pitchFamily="1" charset="0"/>
              </a:rPr>
              <a:t>Experiments at reactors, </a:t>
            </a:r>
            <a:r>
              <a:rPr lang="en-GB" sz="2200" dirty="0" err="1">
                <a:latin typeface="Arial" pitchFamily="1" charset="0"/>
              </a:rPr>
              <a:t>eg</a:t>
            </a:r>
            <a:r>
              <a:rPr lang="en-GB" sz="2200" dirty="0">
                <a:latin typeface="Arial" pitchFamily="1" charset="0"/>
              </a:rPr>
              <a:t> the </a:t>
            </a:r>
            <a:r>
              <a:rPr lang="en-GB" sz="2200" dirty="0" err="1">
                <a:latin typeface="Arial" pitchFamily="1" charset="0"/>
              </a:rPr>
              <a:t>SoLid</a:t>
            </a:r>
            <a:r>
              <a:rPr lang="en-GB" sz="2200" dirty="0">
                <a:latin typeface="Arial" pitchFamily="1" charset="0"/>
              </a:rPr>
              <a:t> </a:t>
            </a:r>
          </a:p>
          <a:p>
            <a:r>
              <a:rPr lang="en-GB" sz="2200" dirty="0">
                <a:latin typeface="Arial" pitchFamily="1" charset="0"/>
              </a:rPr>
              <a:t>experiment @BR2 reactor in Belgium</a:t>
            </a:r>
          </a:p>
          <a:p>
            <a:endParaRPr lang="en-GB" sz="2200" dirty="0">
              <a:latin typeface="Arial" pitchFamily="1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495800" y="3505200"/>
            <a:ext cx="459868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Also: Prospect, STEREO, DANSS, NEOS</a:t>
            </a:r>
          </a:p>
        </p:txBody>
      </p:sp>
      <p:grpSp>
        <p:nvGrpSpPr>
          <p:cNvPr id="11" name="Group 3"/>
          <p:cNvGrpSpPr/>
          <p:nvPr/>
        </p:nvGrpSpPr>
        <p:grpSpPr>
          <a:xfrm>
            <a:off x="345611" y="4005064"/>
            <a:ext cx="8645989" cy="2775933"/>
            <a:chOff x="345611" y="4181459"/>
            <a:chExt cx="8645989" cy="2775933"/>
          </a:xfrm>
        </p:grpSpPr>
        <p:pic>
          <p:nvPicPr>
            <p:cNvPr id="12" name="Picture 30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11" y="4181459"/>
              <a:ext cx="7960189" cy="2775933"/>
            </a:xfrm>
            <a:prstGeom prst="rect">
              <a:avLst/>
            </a:prstGeom>
          </p:spPr>
        </p:pic>
        <p:sp>
          <p:nvSpPr>
            <p:cNvPr id="13" name="TextBox 7"/>
            <p:cNvSpPr txBox="1"/>
            <p:nvPr/>
          </p:nvSpPr>
          <p:spPr>
            <a:xfrm>
              <a:off x="788275" y="5261579"/>
              <a:ext cx="1317990" cy="523220"/>
            </a:xfrm>
            <a:prstGeom prst="rect">
              <a:avLst/>
            </a:prstGeom>
            <a:solidFill>
              <a:srgbClr val="0070C0"/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ICARUS T600</a:t>
              </a:r>
            </a:p>
            <a:p>
              <a:r>
                <a:rPr lang="en-US" sz="1400" dirty="0"/>
                <a:t>(476 t)</a:t>
              </a:r>
            </a:p>
          </p:txBody>
        </p:sp>
        <p:sp>
          <p:nvSpPr>
            <p:cNvPr id="14" name="TextBox 37"/>
            <p:cNvSpPr txBox="1"/>
            <p:nvPr/>
          </p:nvSpPr>
          <p:spPr>
            <a:xfrm>
              <a:off x="2300443" y="5529866"/>
              <a:ext cx="1657826" cy="307777"/>
            </a:xfrm>
            <a:prstGeom prst="rect">
              <a:avLst/>
            </a:prstGeom>
            <a:solidFill>
              <a:srgbClr val="FF0000"/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MicroBooNE</a:t>
              </a:r>
              <a:r>
                <a:rPr lang="en-US" sz="1400" dirty="0"/>
                <a:t> (89 t)</a:t>
              </a:r>
            </a:p>
          </p:txBody>
        </p:sp>
        <p:sp>
          <p:nvSpPr>
            <p:cNvPr id="15" name="TextBox 38"/>
            <p:cNvSpPr txBox="1"/>
            <p:nvPr/>
          </p:nvSpPr>
          <p:spPr>
            <a:xfrm>
              <a:off x="5599557" y="5477603"/>
              <a:ext cx="1237390" cy="307777"/>
            </a:xfrm>
            <a:prstGeom prst="rect">
              <a:avLst/>
            </a:prstGeom>
            <a:solidFill>
              <a:srgbClr val="FF0000"/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1400"/>
                <a:t>SBND (112 t)</a:t>
              </a:r>
              <a:endParaRPr lang="en-US" sz="1400" dirty="0"/>
            </a:p>
          </p:txBody>
        </p:sp>
        <p:sp>
          <p:nvSpPr>
            <p:cNvPr id="16" name="TextBox 6"/>
            <p:cNvSpPr txBox="1"/>
            <p:nvPr/>
          </p:nvSpPr>
          <p:spPr>
            <a:xfrm>
              <a:off x="3724672" y="4293096"/>
              <a:ext cx="5266928" cy="101566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FNAL Short-Baseline Neutrino </a:t>
              </a:r>
              <a:r>
                <a:rPr lang="en-US" dirty="0" err="1">
                  <a:solidFill>
                    <a:schemeClr val="tx1"/>
                  </a:solidFill>
                </a:rPr>
                <a:t>programme:</a:t>
              </a:r>
              <a:r>
                <a:rPr lang="en-US" sz="1700" dirty="0" err="1">
                  <a:solidFill>
                    <a:schemeClr val="tx1"/>
                  </a:solidFill>
                </a:rPr>
                <a:t>Neutrino</a:t>
              </a:r>
              <a:r>
                <a:rPr lang="en-US" sz="1700" dirty="0">
                  <a:solidFill>
                    <a:schemeClr val="tx1"/>
                  </a:solidFill>
                </a:rPr>
                <a:t> beam from Booster</a:t>
              </a:r>
            </a:p>
            <a:p>
              <a:r>
                <a:rPr lang="en-US" dirty="0">
                  <a:solidFill>
                    <a:schemeClr val="tx1"/>
                  </a:solidFill>
                </a:rPr>
                <a:t>Start ~2020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4994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142875"/>
            <a:ext cx="7239000" cy="904875"/>
          </a:xfrm>
        </p:spPr>
        <p:txBody>
          <a:bodyPr/>
          <a:lstStyle/>
          <a:p>
            <a:r>
              <a:rPr lang="en-GB" dirty="0" err="1"/>
              <a:t>MiniBooNE</a:t>
            </a:r>
            <a:r>
              <a:rPr lang="en-GB" dirty="0"/>
              <a:t> 2018</a:t>
            </a:r>
          </a:p>
        </p:txBody>
      </p:sp>
      <p:pic>
        <p:nvPicPr>
          <p:cNvPr id="5" name="Image 4" descr="Screen Shot 2018-07-10 at 14.38.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509" y="2438400"/>
            <a:ext cx="3508491" cy="4343400"/>
          </a:xfrm>
          <a:prstGeom prst="rect">
            <a:avLst/>
          </a:prstGeom>
        </p:spPr>
      </p:pic>
      <p:pic>
        <p:nvPicPr>
          <p:cNvPr id="6" name="Image 5" descr="Screen Shot 2018-07-10 at 14.40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1" y="3124200"/>
            <a:ext cx="3657600" cy="2694012"/>
          </a:xfrm>
          <a:prstGeom prst="rect">
            <a:avLst/>
          </a:prstGeom>
        </p:spPr>
      </p:pic>
      <p:pic>
        <p:nvPicPr>
          <p:cNvPr id="7" name="Image 6" descr="Screen Shot 2018-07-10 at 14.43.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38200"/>
            <a:ext cx="5486400" cy="182497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486400" y="762000"/>
            <a:ext cx="3619601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Search for electron neutrino</a:t>
            </a:r>
          </a:p>
          <a:p>
            <a:r>
              <a:rPr lang="en-GB" dirty="0">
                <a:solidFill>
                  <a:srgbClr val="0000FF"/>
                </a:solidFill>
              </a:rPr>
              <a:t>appearance in short baseline</a:t>
            </a:r>
          </a:p>
          <a:p>
            <a:r>
              <a:rPr lang="en-GB" dirty="0">
                <a:solidFill>
                  <a:srgbClr val="0000FF"/>
                </a:solidFill>
              </a:rPr>
              <a:t>accelerator experiment.</a:t>
            </a:r>
          </a:p>
          <a:p>
            <a:r>
              <a:rPr lang="en-GB" dirty="0">
                <a:solidFill>
                  <a:srgbClr val="FF0000"/>
                </a:solidFill>
              </a:rPr>
              <a:t>6.3 sigma excess reported </a:t>
            </a:r>
          </a:p>
          <a:p>
            <a:r>
              <a:rPr lang="en-GB" dirty="0">
                <a:solidFill>
                  <a:srgbClr val="FF0000"/>
                </a:solidFill>
              </a:rPr>
              <a:t>combining the data with LSND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28350" y="2743200"/>
            <a:ext cx="401985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Excess of events over expectation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819400" y="4191000"/>
            <a:ext cx="2474205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Conform with LSND</a:t>
            </a:r>
          </a:p>
          <a:p>
            <a:r>
              <a:rPr lang="en-GB" dirty="0"/>
              <a:t>excess 10 years ago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26095" y="5943600"/>
            <a:ext cx="402210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Caused by a new sterile neutrino?</a:t>
            </a:r>
          </a:p>
          <a:p>
            <a:r>
              <a:rPr lang="en-GB" dirty="0">
                <a:solidFill>
                  <a:srgbClr val="FF0000"/>
                </a:solidFill>
              </a:rPr>
              <a:t>The jury is still out..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696200" y="4191000"/>
            <a:ext cx="1122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Preferred </a:t>
            </a:r>
          </a:p>
          <a:p>
            <a:r>
              <a:rPr lang="en-GB" sz="1800" dirty="0"/>
              <a:t>region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239000" y="2514600"/>
            <a:ext cx="198002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arXiv:1805.12028</a:t>
            </a:r>
          </a:p>
        </p:txBody>
      </p:sp>
    </p:spTree>
    <p:extLst>
      <p:ext uri="{BB962C8B-B14F-4D97-AF65-F5344CB8AC3E}">
        <p14:creationId xmlns:p14="http://schemas.microsoft.com/office/powerpoint/2010/main" val="4210912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2C0D9-589C-3641-B3EF-DCABFBDD2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99392"/>
            <a:ext cx="7239000" cy="904875"/>
          </a:xfrm>
        </p:spPr>
        <p:txBody>
          <a:bodyPr/>
          <a:lstStyle/>
          <a:p>
            <a:r>
              <a:rPr lang="en-CH" dirty="0"/>
              <a:t>Neutrino-4 Experiment: 2020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BA7448CA-0DDD-4544-833F-5698C71AD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4047" y="4201833"/>
            <a:ext cx="3396381" cy="2565028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308D3D2-BB74-C744-BBE0-445823966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04" y="888690"/>
            <a:ext cx="2646081" cy="3064396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8180EAFA-E09B-AF40-817F-50D06244DF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5720" y="745041"/>
            <a:ext cx="4444792" cy="3429000"/>
          </a:xfrm>
          <a:prstGeom prst="rect">
            <a:avLst/>
          </a:prstGeom>
        </p:spPr>
      </p:pic>
      <p:pic>
        <p:nvPicPr>
          <p:cNvPr id="10" name="Picture 9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FBE5059A-237D-814C-BF76-6937BD310C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362" y="4437112"/>
            <a:ext cx="4642626" cy="9048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498B87-C1BD-8849-BC89-836B3F45E6F3}"/>
              </a:ext>
            </a:extLst>
          </p:cNvPr>
          <p:cNvSpPr txBox="1"/>
          <p:nvPr/>
        </p:nvSpPr>
        <p:spPr>
          <a:xfrm>
            <a:off x="447672" y="5461115"/>
            <a:ext cx="4288047" cy="1277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500" dirty="0"/>
              <a:t>Data analysis strongly critized</a:t>
            </a:r>
          </a:p>
          <a:p>
            <a:pPr marL="214313" indent="-214313">
              <a:buFontTx/>
              <a:buChar char="-"/>
            </a:pPr>
            <a:r>
              <a:rPr lang="en-GB" sz="1500" dirty="0"/>
              <a:t>I</a:t>
            </a:r>
            <a:r>
              <a:rPr lang="en-CH" sz="1500" dirty="0"/>
              <a:t>ssues with the energy resolution </a:t>
            </a:r>
          </a:p>
          <a:p>
            <a:pPr marL="214313" indent="-214313">
              <a:buFontTx/>
              <a:buChar char="-"/>
            </a:pPr>
            <a:r>
              <a:rPr lang="en-GB" sz="1500" dirty="0"/>
              <a:t>Less biased approach -&gt; ~2.2𝜎</a:t>
            </a:r>
            <a:r>
              <a:rPr lang="en-CH" sz="1500" dirty="0"/>
              <a:t>  effect only</a:t>
            </a:r>
          </a:p>
          <a:p>
            <a:pPr marL="214313" indent="-214313">
              <a:buFontTx/>
              <a:buChar char="-"/>
            </a:pPr>
            <a:r>
              <a:rPr lang="en-CH" sz="1500" dirty="0"/>
              <a:t>“No-oscillation scenario” not excludedat 3</a:t>
            </a:r>
            <a:r>
              <a:rPr lang="en-GB" sz="1500" dirty="0"/>
              <a:t>𝜎           </a:t>
            </a:r>
          </a:p>
          <a:p>
            <a:r>
              <a:rPr lang="en-GB" sz="1500" dirty="0">
                <a:solidFill>
                  <a:srgbClr val="FF0000"/>
                </a:solidFill>
              </a:rPr>
              <a:t>             </a:t>
            </a:r>
            <a:r>
              <a:rPr lang="en-GB" sz="1700" dirty="0">
                <a:solidFill>
                  <a:srgbClr val="FF0000"/>
                </a:solidFill>
              </a:rPr>
              <a:t>The jury is still out!</a:t>
            </a:r>
            <a:endParaRPr lang="en-CH" sz="17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964E3C-93CE-0740-8D48-6E737009E6C1}"/>
              </a:ext>
            </a:extLst>
          </p:cNvPr>
          <p:cNvSpPr txBox="1"/>
          <p:nvPr/>
        </p:nvSpPr>
        <p:spPr>
          <a:xfrm>
            <a:off x="3491274" y="5461115"/>
            <a:ext cx="1827744" cy="34624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50" dirty="0"/>
              <a:t>a</a:t>
            </a:r>
            <a:r>
              <a:rPr lang="en-CH" sz="1650" dirty="0"/>
              <a:t>rXiv:2101.06785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CAC73F-9FD9-1746-B00C-3652101894AC}"/>
              </a:ext>
            </a:extLst>
          </p:cNvPr>
          <p:cNvSpPr txBox="1"/>
          <p:nvPr/>
        </p:nvSpPr>
        <p:spPr>
          <a:xfrm>
            <a:off x="2842675" y="1036239"/>
            <a:ext cx="1964512" cy="286232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2m</a:t>
            </a:r>
            <a:r>
              <a:rPr lang="en-CH" baseline="30000" dirty="0">
                <a:solidFill>
                  <a:srgbClr val="0000FF"/>
                </a:solidFill>
              </a:rPr>
              <a:t>3</a:t>
            </a:r>
            <a:r>
              <a:rPr lang="en-CH" dirty="0">
                <a:solidFill>
                  <a:srgbClr val="0000FF"/>
                </a:solidFill>
              </a:rPr>
              <a:t> liquid </a:t>
            </a:r>
          </a:p>
          <a:p>
            <a:r>
              <a:rPr lang="en-GB" dirty="0">
                <a:solidFill>
                  <a:srgbClr val="0000FF"/>
                </a:solidFill>
              </a:rPr>
              <a:t>scintillator </a:t>
            </a:r>
          </a:p>
          <a:p>
            <a:r>
              <a:rPr lang="en-GB" dirty="0">
                <a:solidFill>
                  <a:srgbClr val="0000FF"/>
                </a:solidFill>
              </a:rPr>
              <a:t>detector at a</a:t>
            </a:r>
          </a:p>
          <a:p>
            <a:r>
              <a:rPr lang="en-CH" dirty="0">
                <a:solidFill>
                  <a:srgbClr val="0000FF"/>
                </a:solidFill>
              </a:rPr>
              <a:t>90 MW </a:t>
            </a:r>
            <a:r>
              <a:rPr lang="en-GB" dirty="0">
                <a:solidFill>
                  <a:srgbClr val="0000FF"/>
                </a:solidFill>
              </a:rPr>
              <a:t>r</a:t>
            </a:r>
            <a:r>
              <a:rPr lang="en-CH" dirty="0">
                <a:solidFill>
                  <a:srgbClr val="0000FF"/>
                </a:solidFill>
              </a:rPr>
              <a:t>eactor </a:t>
            </a:r>
          </a:p>
          <a:p>
            <a:r>
              <a:rPr lang="en-CH" dirty="0">
                <a:solidFill>
                  <a:srgbClr val="0000FF"/>
                </a:solidFill>
              </a:rPr>
              <a:t>in Russia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0000FF"/>
                </a:solidFill>
              </a:rPr>
              <a:t>3 years long</a:t>
            </a:r>
          </a:p>
          <a:p>
            <a:r>
              <a:rPr lang="en-GB" dirty="0">
                <a:solidFill>
                  <a:srgbClr val="0000FF"/>
                </a:solidFill>
              </a:rPr>
              <a:t>m</a:t>
            </a:r>
            <a:r>
              <a:rPr lang="en-CH" dirty="0">
                <a:solidFill>
                  <a:srgbClr val="0000FF"/>
                </a:solidFill>
              </a:rPr>
              <a:t>easurement</a:t>
            </a:r>
          </a:p>
          <a:p>
            <a:r>
              <a:rPr lang="en-CH" dirty="0">
                <a:solidFill>
                  <a:srgbClr val="FF0000"/>
                </a:solidFill>
              </a:rPr>
              <a:t>2.8𝞼 signific.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EF9E06-26F1-1C46-826B-33C75E7F2478}"/>
              </a:ext>
            </a:extLst>
          </p:cNvPr>
          <p:cNvSpPr txBox="1"/>
          <p:nvPr/>
        </p:nvSpPr>
        <p:spPr>
          <a:xfrm>
            <a:off x="135704" y="4005064"/>
            <a:ext cx="28184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600" dirty="0"/>
              <a:t>arXiv:1809.10561 (Jan 2020)</a:t>
            </a:r>
          </a:p>
        </p:txBody>
      </p:sp>
    </p:spTree>
    <p:extLst>
      <p:ext uri="{BB962C8B-B14F-4D97-AF65-F5344CB8AC3E}">
        <p14:creationId xmlns:p14="http://schemas.microsoft.com/office/powerpoint/2010/main" val="213564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667000"/>
            <a:ext cx="7239000" cy="904875"/>
          </a:xfrm>
        </p:spPr>
        <p:txBody>
          <a:bodyPr/>
          <a:lstStyle/>
          <a:p>
            <a:r>
              <a:rPr lang="en-GB" dirty="0"/>
              <a:t>The Future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73C079-74BF-2E4B-A53F-A91C65D04D4F}"/>
              </a:ext>
            </a:extLst>
          </p:cNvPr>
          <p:cNvSpPr txBox="1"/>
          <p:nvPr/>
        </p:nvSpPr>
        <p:spPr>
          <a:xfrm>
            <a:off x="1043608" y="4149080"/>
            <a:ext cx="7327647" cy="138499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“The age of precision physics with neutrinos”</a:t>
            </a:r>
          </a:p>
          <a:p>
            <a:endParaRPr lang="en-US" sz="2800" dirty="0">
              <a:solidFill>
                <a:srgbClr val="0000FF"/>
              </a:solidFill>
            </a:endParaRPr>
          </a:p>
          <a:p>
            <a:r>
              <a:rPr lang="en-US" sz="2800" dirty="0">
                <a:solidFill>
                  <a:srgbClr val="0000FF"/>
                </a:solidFill>
              </a:rPr>
              <a:t>   </a:t>
            </a:r>
            <a:r>
              <a:rPr lang="en-US" sz="2800" dirty="0">
                <a:solidFill>
                  <a:srgbClr val="FF0000"/>
                </a:solidFill>
              </a:rPr>
              <a:t>Detectors for oscillation physics studies</a:t>
            </a:r>
          </a:p>
        </p:txBody>
      </p:sp>
    </p:spTree>
    <p:extLst>
      <p:ext uri="{BB962C8B-B14F-4D97-AF65-F5344CB8AC3E}">
        <p14:creationId xmlns:p14="http://schemas.microsoft.com/office/powerpoint/2010/main" val="1706940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" name="Image 4" descr="Screen Shot 2018-04-24 at 06.41.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447800"/>
            <a:ext cx="7391400" cy="5273020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600" dirty="0"/>
              <a:t> Precision Neutrino Physics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066800" y="914400"/>
            <a:ext cx="7051768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We are entering the era of precision neutrino physics !! 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1905000"/>
            <a:ext cx="1447800" cy="7620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9632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-76200"/>
            <a:ext cx="7239000" cy="904875"/>
          </a:xfrm>
        </p:spPr>
        <p:txBody>
          <a:bodyPr/>
          <a:lstStyle/>
          <a:p>
            <a:r>
              <a:rPr lang="en-GB" dirty="0"/>
              <a:t>Future Neutrino Experiments</a:t>
            </a:r>
          </a:p>
        </p:txBody>
      </p:sp>
      <p:pic>
        <p:nvPicPr>
          <p:cNvPr id="4" name="Image 3" descr="Screen Shot 2018-07-10 at 12.30.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3884"/>
            <a:ext cx="9144000" cy="442451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990600"/>
            <a:ext cx="927699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</a:rPr>
              <a:t>Eg</a:t>
            </a:r>
            <a:r>
              <a:rPr lang="en-GB" sz="2400" dirty="0">
                <a:solidFill>
                  <a:srgbClr val="FF0000"/>
                </a:solidFill>
              </a:rPr>
              <a:t>. experiments that will contribute to the mass ordering question </a:t>
            </a:r>
          </a:p>
        </p:txBody>
      </p:sp>
    </p:spTree>
    <p:extLst>
      <p:ext uri="{BB962C8B-B14F-4D97-AF65-F5344CB8AC3E}">
        <p14:creationId xmlns:p14="http://schemas.microsoft.com/office/powerpoint/2010/main" val="3435441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Image 4" descr="Screen Shot 2018-04-23 at 21.09.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246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24F9B4-F770-9E40-B51D-E6E332B9284F}"/>
              </a:ext>
            </a:extLst>
          </p:cNvPr>
          <p:cNvSpPr txBox="1"/>
          <p:nvPr/>
        </p:nvSpPr>
        <p:spPr>
          <a:xfrm>
            <a:off x="6007154" y="3659921"/>
            <a:ext cx="292419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Operation starts in 2027</a:t>
            </a:r>
          </a:p>
        </p:txBody>
      </p:sp>
    </p:spTree>
    <p:extLst>
      <p:ext uri="{BB962C8B-B14F-4D97-AF65-F5344CB8AC3E}">
        <p14:creationId xmlns:p14="http://schemas.microsoft.com/office/powerpoint/2010/main" val="1426339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t="37781" b="20068"/>
          <a:stretch/>
        </p:blipFill>
        <p:spPr>
          <a:xfrm>
            <a:off x="454026" y="4408132"/>
            <a:ext cx="8240269" cy="19501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2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410262" y="0"/>
            <a:ext cx="5501640" cy="3259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37" y="286046"/>
            <a:ext cx="3500660" cy="223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45967" y="3129815"/>
            <a:ext cx="8852066" cy="1069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900"/>
              </a:spcAft>
              <a:buSzPct val="45000"/>
            </a:pPr>
            <a:r>
              <a:rPr lang="en-US" sz="3200" b="1" dirty="0">
                <a:latin typeface="Times" panose="02020603050405020304" pitchFamily="18" charset="0"/>
                <a:cs typeface="Times" panose="02020603050405020304" pitchFamily="18" charset="0"/>
              </a:rPr>
              <a:t>An international science collaboration</a:t>
            </a:r>
          </a:p>
          <a:p>
            <a:pPr algn="ctr">
              <a:spcAft>
                <a:spcPts val="600"/>
              </a:spcAft>
              <a:buSzPct val="45000"/>
            </a:pP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1106 collaborators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from 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184 institutions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in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 31 countries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0" y="0"/>
            <a:ext cx="9144000" cy="58063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3633849"/>
            <a:ext cx="9213800" cy="28087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28" y="3596708"/>
            <a:ext cx="7452325" cy="27648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647709" y="2826327"/>
            <a:ext cx="1104405" cy="5987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82C0E8F5-4CFB-3646-B2D4-5365402DFF8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346829" y="884640"/>
            <a:ext cx="3797171" cy="249719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Status October 2020:</a:t>
            </a:r>
            <a:endParaRPr lang="en-GB" dirty="0"/>
          </a:p>
          <a:p>
            <a:pPr lvl="1"/>
            <a:r>
              <a:rPr lang="en-GB" dirty="0"/>
              <a:t>1229 collaborators from </a:t>
            </a:r>
          </a:p>
          <a:p>
            <a:pPr lvl="1"/>
            <a:r>
              <a:rPr lang="en-GB" dirty="0"/>
              <a:t>184 institutions in  </a:t>
            </a:r>
          </a:p>
          <a:p>
            <a:pPr lvl="1"/>
            <a:r>
              <a:rPr lang="en-GB" dirty="0"/>
              <a:t>31 countries + CERN</a:t>
            </a:r>
          </a:p>
          <a:p>
            <a:pPr marL="274638" lvl="1" indent="0">
              <a:buNone/>
            </a:pPr>
            <a:r>
              <a:rPr lang="en-GB" dirty="0"/>
              <a:t>Still more groups joining</a:t>
            </a:r>
          </a:p>
        </p:txBody>
      </p:sp>
      <p:pic>
        <p:nvPicPr>
          <p:cNvPr id="19" name="Picture 18" descr="Map&#10;&#10;Description automatically generated">
            <a:extLst>
              <a:ext uri="{FF2B5EF4-FFF2-40B4-BE49-F238E27FC236}">
                <a16:creationId xmlns:a16="http://schemas.microsoft.com/office/drawing/2014/main" id="{D4C06252-286F-B144-8572-46499A3897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950" y="802086"/>
            <a:ext cx="4709795" cy="268718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CE56947-AE36-8E4B-A2BC-157C798BA44C}"/>
              </a:ext>
            </a:extLst>
          </p:cNvPr>
          <p:cNvSpPr/>
          <p:nvPr/>
        </p:nvSpPr>
        <p:spPr>
          <a:xfrm>
            <a:off x="524238" y="1929984"/>
            <a:ext cx="487333" cy="1446944"/>
          </a:xfrm>
          <a:prstGeom prst="rect">
            <a:avLst/>
          </a:prstGeom>
          <a:solidFill>
            <a:schemeClr val="bg1"/>
          </a:solidFill>
          <a:ln w="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3150D18-045A-A44E-9255-92A1A7501712}"/>
              </a:ext>
            </a:extLst>
          </p:cNvPr>
          <p:cNvSpPr/>
          <p:nvPr/>
        </p:nvSpPr>
        <p:spPr>
          <a:xfrm>
            <a:off x="8694295" y="4381060"/>
            <a:ext cx="914400" cy="9144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3" name="Picture 22" descr="A group of people standing in front of a large crowd of people&#10;&#10;Description automatically generated">
            <a:extLst>
              <a:ext uri="{FF2B5EF4-FFF2-40B4-BE49-F238E27FC236}">
                <a16:creationId xmlns:a16="http://schemas.microsoft.com/office/drawing/2014/main" id="{10EDA662-EC28-2C43-A2B5-0DE14D4140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900" y="3220872"/>
            <a:ext cx="9144000" cy="312909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CA3311A-3E1A-9849-90BA-DA44B9AD6A78}"/>
              </a:ext>
            </a:extLst>
          </p:cNvPr>
          <p:cNvSpPr txBox="1"/>
          <p:nvPr/>
        </p:nvSpPr>
        <p:spPr>
          <a:xfrm>
            <a:off x="391886" y="3644077"/>
            <a:ext cx="85200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  <a:r>
              <a:rPr lang="en-CH" dirty="0"/>
              <a:t>ollaboration meeting at CERN end of January 2020  -&gt;  350 participants! </a:t>
            </a:r>
          </a:p>
        </p:txBody>
      </p:sp>
    </p:spTree>
    <p:extLst>
      <p:ext uri="{BB962C8B-B14F-4D97-AF65-F5344CB8AC3E}">
        <p14:creationId xmlns:p14="http://schemas.microsoft.com/office/powerpoint/2010/main" val="29200548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Image 4" descr="Screen Shot 2018-04-23 at 21.09.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246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D4DCD-A628-8044-B637-D36535AFC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r>
              <a:rPr lang="en-CH" dirty="0"/>
              <a:t>Neutrino Mass</a:t>
            </a:r>
          </a:p>
        </p:txBody>
      </p:sp>
      <p:pic>
        <p:nvPicPr>
          <p:cNvPr id="6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9087A509-6D25-A341-8A75-CA1C8AC42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761794"/>
            <a:ext cx="8534400" cy="483555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8CEE61-2B70-6D4F-ADCE-DFA9600FF767}"/>
              </a:ext>
            </a:extLst>
          </p:cNvPr>
          <p:cNvSpPr txBox="1"/>
          <p:nvPr/>
        </p:nvSpPr>
        <p:spPr>
          <a:xfrm>
            <a:off x="467544" y="960521"/>
            <a:ext cx="8004755" cy="430887"/>
          </a:xfrm>
          <a:prstGeom prst="rect">
            <a:avLst/>
          </a:prstGeom>
          <a:solidFill>
            <a:srgbClr val="FFFF00"/>
          </a:solidFill>
          <a:ln w="34925">
            <a:noFill/>
          </a:ln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0000FF"/>
                </a:solidFill>
              </a:rPr>
              <a:t>Neutrinos have small masses compared other known fermions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F2805E-14CA-8143-B576-E3E6BBD2C51C}"/>
              </a:ext>
            </a:extLst>
          </p:cNvPr>
          <p:cNvSpPr/>
          <p:nvPr/>
        </p:nvSpPr>
        <p:spPr bwMode="auto">
          <a:xfrm>
            <a:off x="1835696" y="1916832"/>
            <a:ext cx="2736304" cy="57456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202845-345D-8F42-9028-0041DADB95C2}"/>
              </a:ext>
            </a:extLst>
          </p:cNvPr>
          <p:cNvSpPr/>
          <p:nvPr/>
        </p:nvSpPr>
        <p:spPr bwMode="auto">
          <a:xfrm>
            <a:off x="3779912" y="5834747"/>
            <a:ext cx="2736304" cy="57456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0032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" name="Image 4" descr="Screen Shot 2018-04-23 at 21.10.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2466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705600" y="4724400"/>
            <a:ext cx="2499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1.5 km underground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402549-96BC-F647-A1CF-8EA9403A3B29}"/>
              </a:ext>
            </a:extLst>
          </p:cNvPr>
          <p:cNvSpPr txBox="1"/>
          <p:nvPr/>
        </p:nvSpPr>
        <p:spPr>
          <a:xfrm>
            <a:off x="251520" y="4741144"/>
            <a:ext cx="162897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16x16x60m</a:t>
            </a:r>
            <a:r>
              <a:rPr lang="en-CH" baseline="3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651881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ProtoDUNEs</a:t>
            </a:r>
            <a:r>
              <a:rPr lang="en-GB" dirty="0"/>
              <a:t> at CERN</a:t>
            </a:r>
          </a:p>
        </p:txBody>
      </p:sp>
      <p:pic>
        <p:nvPicPr>
          <p:cNvPr id="4" name="Image 3" descr="Screen Shot 2017-06-29 at 13.56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025526"/>
          </a:xfrm>
          <a:prstGeom prst="rect">
            <a:avLst/>
          </a:prstGeom>
        </p:spPr>
      </p:pic>
      <p:pic>
        <p:nvPicPr>
          <p:cNvPr id="5" name="Image 4" descr="Screen Shot 2018-04-25 at 23.02.3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81400"/>
            <a:ext cx="5195580" cy="3505201"/>
          </a:xfrm>
          <a:prstGeom prst="rect">
            <a:avLst/>
          </a:prstGeom>
        </p:spPr>
      </p:pic>
      <p:pic>
        <p:nvPicPr>
          <p:cNvPr id="6" name="Image 5" descr="Screen Shot 2017-08-08 at 14.38.3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4261" y="4409419"/>
            <a:ext cx="1819739" cy="244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70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agram, schematic&#10;&#10;Description automatically generated">
            <a:extLst>
              <a:ext uri="{FF2B5EF4-FFF2-40B4-BE49-F238E27FC236}">
                <a16:creationId xmlns:a16="http://schemas.microsoft.com/office/drawing/2014/main" id="{25A25AAD-3908-1D4B-8DFA-15EE90AD6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12977" cy="6864394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A910E6-5009-214F-A63F-87D9D8BBC8B3}"/>
              </a:ext>
            </a:extLst>
          </p:cNvPr>
          <p:cNvSpPr txBox="1"/>
          <p:nvPr/>
        </p:nvSpPr>
        <p:spPr>
          <a:xfrm>
            <a:off x="5364088" y="4581128"/>
            <a:ext cx="3944157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The near detector is necessary</a:t>
            </a:r>
          </a:p>
          <a:p>
            <a:r>
              <a:rPr lang="en-GB" dirty="0">
                <a:solidFill>
                  <a:srgbClr val="0000FF"/>
                </a:solidFill>
              </a:rPr>
              <a:t>t</a:t>
            </a:r>
            <a:r>
              <a:rPr lang="en-CH" dirty="0">
                <a:solidFill>
                  <a:srgbClr val="0000FF"/>
                </a:solidFill>
              </a:rPr>
              <a:t>o normalize te neutrino flux</a:t>
            </a:r>
          </a:p>
          <a:p>
            <a:r>
              <a:rPr lang="en-CH" dirty="0">
                <a:solidFill>
                  <a:srgbClr val="FF0000"/>
                </a:solidFill>
              </a:rPr>
              <a:t>It will also be used for searching </a:t>
            </a:r>
          </a:p>
          <a:p>
            <a:r>
              <a:rPr lang="en-GB" dirty="0">
                <a:solidFill>
                  <a:srgbClr val="FF0000"/>
                </a:solidFill>
              </a:rPr>
              <a:t>f</a:t>
            </a:r>
            <a:r>
              <a:rPr lang="en-CH" dirty="0">
                <a:solidFill>
                  <a:srgbClr val="FF0000"/>
                </a:solidFill>
              </a:rPr>
              <a:t>or BSM physics</a:t>
            </a:r>
          </a:p>
        </p:txBody>
      </p:sp>
    </p:spTree>
    <p:extLst>
      <p:ext uri="{BB962C8B-B14F-4D97-AF65-F5344CB8AC3E}">
        <p14:creationId xmlns:p14="http://schemas.microsoft.com/office/powerpoint/2010/main" val="13933043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6333B1-0A86-E549-8B16-53EAD60D979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8-Oct-2019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DF82C-578E-6240-8561-536952AC9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                     A. De Roeck  |  SM and BSM physics with DUNE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646"/>
            <a:ext cx="9144000" cy="60243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4026" y="6478178"/>
            <a:ext cx="14237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557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988FF-09F4-4841-84DA-DB3C4147E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0" y="80634"/>
            <a:ext cx="8229600" cy="647102"/>
          </a:xfrm>
        </p:spPr>
        <p:txBody>
          <a:bodyPr/>
          <a:lstStyle/>
          <a:p>
            <a:r>
              <a:rPr lang="en-GB" dirty="0">
                <a:solidFill>
                  <a:srgbClr val="0000FF"/>
                </a:solidFill>
              </a:rPr>
              <a:t>Measurement Strategy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6" y="971914"/>
            <a:ext cx="4843531" cy="22690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26" y="4067922"/>
            <a:ext cx="4843531" cy="22757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94120" y="1178486"/>
            <a:ext cx="260604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~1,000 </a:t>
            </a:r>
            <a:r>
              <a:rPr lang="en-US" sz="2400" b="1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𝜈</a:t>
            </a:r>
            <a:r>
              <a:rPr lang="en-US" sz="2400" b="1" i="1" baseline="-25000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e</a:t>
            </a:r>
            <a:r>
              <a:rPr lang="en-US" sz="2400" b="1" baseline="-25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/ </a:t>
            </a:r>
            <a:r>
              <a:rPr lang="en-US" sz="2400" b="1" spc="-500" dirty="0">
                <a:latin typeface="Cambria Math"/>
                <a:ea typeface="Cambria Math"/>
              </a:rPr>
              <a:t>𝜈</a:t>
            </a:r>
            <a:r>
              <a:rPr lang="en-US" sz="2400" dirty="0">
                <a:latin typeface="Cambria Math"/>
                <a:ea typeface="Cambria Math"/>
              </a:rPr>
              <a:t>͞</a:t>
            </a:r>
            <a:r>
              <a:rPr lang="en-US" sz="2400" b="1" dirty="0"/>
              <a:t> 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‍</a:t>
            </a:r>
            <a:r>
              <a:rPr lang="en-US" sz="2400" b="1" i="1" baseline="-25000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e</a:t>
            </a:r>
            <a:r>
              <a:rPr lang="en-US" sz="2400" b="1" i="1" baseline="-25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appearance events in 7 years!</a:t>
            </a:r>
          </a:p>
          <a:p>
            <a:pPr algn="ctr"/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(normal ordering)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08163" y="4572000"/>
            <a:ext cx="291297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~10,000 </a:t>
            </a:r>
            <a:r>
              <a:rPr lang="en-US" sz="2400" b="1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𝜈</a:t>
            </a:r>
            <a:r>
              <a:rPr lang="en-US" sz="2400" b="1" baseline="-25000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𝜇</a:t>
            </a:r>
            <a:r>
              <a:rPr lang="en-US" sz="2400" b="1" baseline="-25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/ </a:t>
            </a:r>
            <a:r>
              <a:rPr lang="en-US" sz="2400" b="1" spc="-500" dirty="0">
                <a:latin typeface="Cambria Math"/>
                <a:ea typeface="Cambria Math"/>
              </a:rPr>
              <a:t>𝜈</a:t>
            </a:r>
            <a:r>
              <a:rPr lang="en-US" sz="2400" dirty="0">
                <a:latin typeface="Cambria Math"/>
                <a:ea typeface="Cambria Math"/>
              </a:rPr>
              <a:t>͞</a:t>
            </a:r>
            <a:r>
              <a:rPr lang="en-US" sz="2400" b="1" dirty="0"/>
              <a:t> 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‍</a:t>
            </a:r>
            <a:r>
              <a:rPr lang="en-US" sz="24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𝜇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 events</a:t>
            </a:r>
            <a:endParaRPr lang="en-US" sz="2400" i="1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877786" y="3173578"/>
            <a:ext cx="378397" cy="3867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798983" y="3724716"/>
            <a:ext cx="457200" cy="304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784799" y="3147255"/>
            <a:ext cx="431995" cy="2784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736403" y="3603725"/>
            <a:ext cx="958943" cy="47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784799" y="3736619"/>
            <a:ext cx="431996" cy="3313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334986" y="3329720"/>
            <a:ext cx="1401417" cy="5805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Global Fit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43741" y="3421168"/>
            <a:ext cx="2122697" cy="338554"/>
          </a:xfrm>
          <a:prstGeom prst="rect">
            <a:avLst/>
          </a:prstGeom>
          <a:noFill/>
          <a:ln w="28575">
            <a:solidFill>
              <a:srgbClr val="F37C23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Times" panose="02020603050405020304" pitchFamily="18" charset="0"/>
                <a:cs typeface="Times" panose="02020603050405020304" pitchFamily="18" charset="0"/>
              </a:rPr>
              <a:t>Oscillation Parameter</a:t>
            </a:r>
            <a:endParaRPr lang="en-US" sz="1600" i="1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4738" y="738121"/>
            <a:ext cx="1590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DUNE simulation</a:t>
            </a:r>
          </a:p>
        </p:txBody>
      </p:sp>
    </p:spTree>
    <p:extLst>
      <p:ext uri="{BB962C8B-B14F-4D97-AF65-F5344CB8AC3E}">
        <p14:creationId xmlns:p14="http://schemas.microsoft.com/office/powerpoint/2010/main" val="32969734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0799" y="801216"/>
            <a:ext cx="4707686" cy="4572000"/>
            <a:chOff x="-20799" y="1471472"/>
            <a:chExt cx="4707686" cy="4572000"/>
          </a:xfrm>
        </p:grpSpPr>
        <p:grpSp>
          <p:nvGrpSpPr>
            <p:cNvPr id="10" name="Group 9"/>
            <p:cNvGrpSpPr/>
            <p:nvPr/>
          </p:nvGrpSpPr>
          <p:grpSpPr>
            <a:xfrm>
              <a:off x="-20799" y="1471472"/>
              <a:ext cx="4707686" cy="4572000"/>
              <a:chOff x="-20799" y="1471472"/>
              <a:chExt cx="4707686" cy="45720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799" y="1471472"/>
                <a:ext cx="4707686" cy="4572000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1030318" y="1476196"/>
                <a:ext cx="2598234" cy="252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650899" y="1551723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i="1" dirty="0" err="1">
                  <a:solidFill>
                    <a:prstClr val="black"/>
                  </a:solidFill>
                  <a:latin typeface="Times" pitchFamily="18" charset="0"/>
                  <a:cs typeface="Times" pitchFamily="18" charset="0"/>
                </a:rPr>
                <a:t>CP</a:t>
              </a:r>
              <a:r>
                <a:rPr lang="en-US" dirty="0" err="1">
                  <a:solidFill>
                    <a:prstClr val="black"/>
                  </a:solidFill>
                  <a:latin typeface="Times" pitchFamily="18" charset="0"/>
                  <a:cs typeface="Times" pitchFamily="18" charset="0"/>
                </a:rPr>
                <a:t>v</a:t>
              </a:r>
              <a:r>
                <a:rPr lang="en-US" dirty="0">
                  <a:solidFill>
                    <a:prstClr val="black"/>
                  </a:solidFill>
                  <a:latin typeface="Times" pitchFamily="18" charset="0"/>
                  <a:cs typeface="Times" pitchFamily="18" charset="0"/>
                </a:rPr>
                <a:t> sensitivity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65892" y="801216"/>
            <a:ext cx="4707686" cy="4572000"/>
            <a:chOff x="4565892" y="1471472"/>
            <a:chExt cx="4707686" cy="4572000"/>
          </a:xfrm>
        </p:grpSpPr>
        <p:grpSp>
          <p:nvGrpSpPr>
            <p:cNvPr id="15" name="Group 14"/>
            <p:cNvGrpSpPr/>
            <p:nvPr/>
          </p:nvGrpSpPr>
          <p:grpSpPr>
            <a:xfrm>
              <a:off x="4565892" y="1471472"/>
              <a:ext cx="4707686" cy="4572000"/>
              <a:chOff x="4565892" y="1471472"/>
              <a:chExt cx="4707686" cy="4572000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65892" y="1471472"/>
                <a:ext cx="4707686" cy="4572000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5738004" y="1477380"/>
                <a:ext cx="2598234" cy="252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767865" y="1551723"/>
              <a:ext cx="2518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dirty="0">
                  <a:solidFill>
                    <a:prstClr val="black"/>
                  </a:solidFill>
                  <a:latin typeface="Times" pitchFamily="18" charset="0"/>
                  <a:cs typeface="Times" pitchFamily="18" charset="0"/>
                </a:rPr>
                <a:t>Mass ordering sensitivity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627EC1-B505-1C48-AF44-7EC29D9AB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17602"/>
            <a:ext cx="8229600" cy="64710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CP Violation and Mass Ordering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665922" y="5422382"/>
            <a:ext cx="8017704" cy="1246978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GB" dirty="0"/>
              <a:t>Updated Sensitivity with realistic systematics and reconstruction</a:t>
            </a:r>
          </a:p>
          <a:p>
            <a:pPr lvl="1"/>
            <a:r>
              <a:rPr lang="en-US" dirty="0">
                <a:latin typeface="Times" pitchFamily="18" charset="0"/>
                <a:ea typeface="Cambria Math"/>
                <a:cs typeface="Times" pitchFamily="18" charset="0"/>
              </a:rPr>
              <a:t>Move quickly to potential </a:t>
            </a:r>
            <a:r>
              <a:rPr lang="en-US" b="1" i="1" dirty="0">
                <a:latin typeface="Times" pitchFamily="18" charset="0"/>
                <a:ea typeface="Cambria Math"/>
                <a:cs typeface="Times" pitchFamily="18" charset="0"/>
              </a:rPr>
              <a:t>CP</a:t>
            </a:r>
            <a:r>
              <a:rPr lang="en-US" b="1" dirty="0">
                <a:latin typeface="Times" pitchFamily="18" charset="0"/>
                <a:ea typeface="Cambria Math"/>
                <a:cs typeface="Times" pitchFamily="18" charset="0"/>
              </a:rPr>
              <a:t> violation discovery</a:t>
            </a:r>
            <a:endParaRPr lang="en-US" dirty="0">
              <a:latin typeface="Times" pitchFamily="18" charset="0"/>
              <a:ea typeface="Cambria Math"/>
              <a:cs typeface="Times" pitchFamily="18" charset="0"/>
            </a:endParaRPr>
          </a:p>
          <a:p>
            <a:pPr lvl="1"/>
            <a:r>
              <a:rPr lang="en-US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Rapid, d</a:t>
            </a:r>
            <a:r>
              <a:rPr lang="en-US" dirty="0">
                <a:latin typeface="Times" pitchFamily="18" charset="0"/>
                <a:ea typeface="Cambria Math"/>
                <a:cs typeface="Times" pitchFamily="18" charset="0"/>
              </a:rPr>
              <a:t>efinitive </a:t>
            </a:r>
            <a:r>
              <a:rPr lang="en-US" b="1" dirty="0">
                <a:latin typeface="Times" pitchFamily="18" charset="0"/>
                <a:ea typeface="Cambria Math"/>
                <a:cs typeface="Times" pitchFamily="18" charset="0"/>
              </a:rPr>
              <a:t>mass ordering determination </a:t>
            </a:r>
            <a:r>
              <a:rPr lang="en-US" dirty="0">
                <a:latin typeface="Times" pitchFamily="18" charset="0"/>
                <a:ea typeface="Cambria Math"/>
                <a:cs typeface="Times" pitchFamily="18" charset="0"/>
              </a:rPr>
              <a:t>(&gt;5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" pitchFamily="18" charset="0"/>
              </a:rPr>
              <a:t>𝜎)</a:t>
            </a:r>
            <a:endParaRPr lang="en-US" i="1" dirty="0">
              <a:latin typeface="Times" pitchFamily="18" charset="0"/>
              <a:ea typeface="Cambria Math"/>
              <a:cs typeface="Times" pitchFamily="18" charset="0"/>
            </a:endParaRPr>
          </a:p>
          <a:p>
            <a:pPr lvl="1"/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69C1BA5-F059-BB42-99CB-9DA118968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028A078-A355-4775-BE91-59DDC6EA6FF9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151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12BBB-5175-4F45-AD8D-F26398B5F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859" y="-99392"/>
            <a:ext cx="8613629" cy="904875"/>
          </a:xfrm>
        </p:spPr>
        <p:txBody>
          <a:bodyPr/>
          <a:lstStyle/>
          <a:p>
            <a:r>
              <a:rPr lang="en-CH" dirty="0"/>
              <a:t>Matter Effects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39E9AA0-273A-8D45-8862-4971372F4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96752"/>
            <a:ext cx="8534400" cy="5105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0000FF"/>
                </a:solidFill>
              </a:rPr>
              <a:t>The probability for </a:t>
            </a:r>
            <a:r>
              <a:rPr lang="en-US" sz="2400" dirty="0">
                <a:solidFill>
                  <a:srgbClr val="0000FF"/>
                </a:solidFill>
              </a:rPr>
              <a:t>𝝂</a:t>
            </a:r>
            <a:r>
              <a:rPr lang="en-GB" sz="2400" baseline="-25000" dirty="0">
                <a:solidFill>
                  <a:srgbClr val="0000FF"/>
                </a:solidFill>
              </a:rPr>
              <a:t>e</a:t>
            </a:r>
            <a:r>
              <a:rPr lang="en-GB" sz="2400" dirty="0">
                <a:solidFill>
                  <a:srgbClr val="0000FF"/>
                </a:solidFill>
              </a:rPr>
              <a:t> appearance: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both </a:t>
            </a:r>
            <a:r>
              <a:rPr lang="el-GR" sz="2400" dirty="0">
                <a:solidFill>
                  <a:srgbClr val="0000FF"/>
                </a:solidFill>
              </a:rPr>
              <a:t>δ</a:t>
            </a:r>
            <a:r>
              <a:rPr lang="en-GB" sz="2400" baseline="-25000" dirty="0">
                <a:solidFill>
                  <a:srgbClr val="0000FF"/>
                </a:solidFill>
              </a:rPr>
              <a:t>CP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and </a:t>
            </a:r>
            <a:r>
              <a:rPr lang="en-GB" sz="2400" i="1" dirty="0">
                <a:solidFill>
                  <a:srgbClr val="0000FF"/>
                </a:solidFill>
              </a:rPr>
              <a:t>a</a:t>
            </a:r>
            <a:r>
              <a:rPr lang="en-GB" sz="2400" dirty="0">
                <a:solidFill>
                  <a:srgbClr val="FF0000"/>
                </a:solidFill>
              </a:rPr>
              <a:t> (matter effect) switch signs in going from the </a:t>
            </a:r>
            <a:r>
              <a:rPr lang="en-US" sz="2400" dirty="0">
                <a:solidFill>
                  <a:srgbClr val="FF0000"/>
                </a:solidFill>
              </a:rPr>
              <a:t>𝝂</a:t>
            </a:r>
            <a:r>
              <a:rPr lang="el-GR" sz="2400" baseline="-25000" dirty="0">
                <a:solidFill>
                  <a:srgbClr val="FF0000"/>
                </a:solidFill>
              </a:rPr>
              <a:t>μ</a:t>
            </a:r>
            <a:r>
              <a:rPr lang="el-GR" sz="2400" dirty="0">
                <a:solidFill>
                  <a:srgbClr val="FF0000"/>
                </a:solidFill>
              </a:rPr>
              <a:t> → </a:t>
            </a:r>
            <a:r>
              <a:rPr lang="en-US" sz="2400" dirty="0">
                <a:solidFill>
                  <a:srgbClr val="FF0000"/>
                </a:solidFill>
              </a:rPr>
              <a:t>𝝂</a:t>
            </a:r>
            <a:r>
              <a:rPr lang="en-GB" sz="2400" baseline="-25000" dirty="0">
                <a:solidFill>
                  <a:srgbClr val="FF0000"/>
                </a:solidFill>
              </a:rPr>
              <a:t>e</a:t>
            </a:r>
            <a:r>
              <a:rPr lang="en-GB" sz="2400" dirty="0">
                <a:solidFill>
                  <a:srgbClr val="FF0000"/>
                </a:solidFill>
              </a:rPr>
              <a:t> to the anti-neutrino process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The origin of the matter effect asymmetry is simply the presence of electrons and absence of positrons in the Earth</a:t>
            </a:r>
            <a:r>
              <a:rPr lang="en-GB" dirty="0">
                <a:solidFill>
                  <a:srgbClr val="0000FF"/>
                </a:solidFill>
              </a:rPr>
              <a:t>. </a:t>
            </a:r>
          </a:p>
          <a:p>
            <a:endParaRPr lang="en-CH" dirty="0"/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3061EF75-12CA-F845-97A4-C8D0EC35B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00" y="1731484"/>
            <a:ext cx="8172400" cy="18956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8058C9-CBF3-5F41-B606-072716D35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6491" y="3444092"/>
            <a:ext cx="3542709" cy="34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1085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12BBB-5175-4F45-AD8D-F26398B5F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859" y="-99392"/>
            <a:ext cx="8613629" cy="904875"/>
          </a:xfrm>
        </p:spPr>
        <p:txBody>
          <a:bodyPr/>
          <a:lstStyle/>
          <a:p>
            <a:r>
              <a:rPr lang="en-CH" dirty="0"/>
              <a:t>Supernova Signal in DUNE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665D8AAA-8C00-0B42-BB8D-0BA68A75B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0035"/>
            <a:ext cx="9144000" cy="439793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7777514-5063-9F43-A380-12F7725D59C4}"/>
              </a:ext>
            </a:extLst>
          </p:cNvPr>
          <p:cNvSpPr/>
          <p:nvPr/>
        </p:nvSpPr>
        <p:spPr bwMode="auto">
          <a:xfrm>
            <a:off x="4427984" y="3789040"/>
            <a:ext cx="4536504" cy="1872208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6182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6333B1-0A86-E549-8B16-53EAD60D979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8-Oct-2019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DF82C-578E-6240-8561-536952AC9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                     A. De Roeck  |  SM and BSM physics with DUNE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21" y="188640"/>
            <a:ext cx="8897425" cy="6492715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214544" y="185180"/>
            <a:ext cx="8229600" cy="64710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>
            <a:normAutofit fontScale="90000"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b="1" i="0" kern="1200" baseline="0">
                <a:solidFill>
                  <a:srgbClr val="E95125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Physics Beyond The Standard Model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EF5ADD-16D6-274E-9317-045815EE788F}"/>
              </a:ext>
            </a:extLst>
          </p:cNvPr>
          <p:cNvSpPr/>
          <p:nvPr/>
        </p:nvSpPr>
        <p:spPr bwMode="auto">
          <a:xfrm>
            <a:off x="611560" y="3212976"/>
            <a:ext cx="5328592" cy="1584176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CAEB93-7FC4-994C-A5FB-237E18A721C3}"/>
              </a:ext>
            </a:extLst>
          </p:cNvPr>
          <p:cNvSpPr/>
          <p:nvPr/>
        </p:nvSpPr>
        <p:spPr bwMode="auto">
          <a:xfrm>
            <a:off x="549709" y="4977948"/>
            <a:ext cx="5328592" cy="1584176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0718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B6E6A45C-27B8-B44E-B1C7-6CE084F76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85" y="1268760"/>
            <a:ext cx="9144000" cy="5107184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A41DA729-6023-1B4B-BA3B-67931636C541}"/>
              </a:ext>
            </a:extLst>
          </p:cNvPr>
          <p:cNvSpPr txBox="1">
            <a:spLocks/>
          </p:cNvSpPr>
          <p:nvPr/>
        </p:nvSpPr>
        <p:spPr bwMode="auto">
          <a:xfrm>
            <a:off x="1371600" y="-1524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GB" kern="0"/>
              <a:t>Hyper-Kamiokande</a:t>
            </a:r>
            <a:endParaRPr lang="en-GB" kern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9032A4-23D2-F74F-9217-6CEF5CA97DB6}"/>
              </a:ext>
            </a:extLst>
          </p:cNvPr>
          <p:cNvSpPr/>
          <p:nvPr/>
        </p:nvSpPr>
        <p:spPr bwMode="auto">
          <a:xfrm>
            <a:off x="4067944" y="4653136"/>
            <a:ext cx="4542656" cy="1296144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018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C2FB9-516A-854A-9FF3-B3FBF9513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-171400"/>
            <a:ext cx="7239000" cy="904875"/>
          </a:xfrm>
        </p:spPr>
        <p:txBody>
          <a:bodyPr/>
          <a:lstStyle/>
          <a:p>
            <a:r>
              <a:rPr lang="en-CH" dirty="0"/>
              <a:t>Neutrino mass measurents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26EB587-BF20-694D-A079-66BE02600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11" y="908720"/>
            <a:ext cx="9144000" cy="57447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96349F-2332-1C40-8AE3-A66CF243E8A5}"/>
              </a:ext>
            </a:extLst>
          </p:cNvPr>
          <p:cNvSpPr/>
          <p:nvPr/>
        </p:nvSpPr>
        <p:spPr bwMode="auto">
          <a:xfrm>
            <a:off x="7596336" y="980728"/>
            <a:ext cx="1440160" cy="79208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5529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FA9C8-FEED-0945-A35A-E04D5B340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416" y="-171400"/>
            <a:ext cx="7239000" cy="904875"/>
          </a:xfrm>
        </p:spPr>
        <p:txBody>
          <a:bodyPr/>
          <a:lstStyle/>
          <a:p>
            <a:r>
              <a:rPr lang="en-CH" dirty="0"/>
              <a:t>Hyper-Kamiokande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6FFDEF9-539E-434D-94D0-3594BE594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681" y="760368"/>
            <a:ext cx="9144000" cy="583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6551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4800" y="990600"/>
            <a:ext cx="4953000" cy="59400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Jiangmen Underground Neutrino Observatory (JUNO) </a:t>
            </a:r>
            <a:r>
              <a:rPr lang="en-US" dirty="0">
                <a:solidFill>
                  <a:srgbClr val="0000FF"/>
                </a:solidFill>
              </a:rPr>
              <a:t>is a 20 </a:t>
            </a:r>
            <a:r>
              <a:rPr lang="en-US" dirty="0" err="1">
                <a:solidFill>
                  <a:srgbClr val="0000FF"/>
                </a:solidFill>
              </a:rPr>
              <a:t>kton</a:t>
            </a:r>
            <a:r>
              <a:rPr lang="en-US" dirty="0">
                <a:solidFill>
                  <a:srgbClr val="0000FF"/>
                </a:solidFill>
              </a:rPr>
              <a:t> multi-purpose liquid scintillator detector (~20 times the size of present detectors, including 18000 20’’ PMTs) being built in a dedicated underground laboratory (700 m underground) in China and </a:t>
            </a:r>
            <a:r>
              <a:rPr lang="en-US" dirty="0">
                <a:solidFill>
                  <a:srgbClr val="FF0000"/>
                </a:solidFill>
              </a:rPr>
              <a:t>expected to start data taking in 2022/2023. 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Its main physics goal is the determination of the neutrino mass ordering</a:t>
            </a:r>
            <a:r>
              <a:rPr lang="en-US" dirty="0">
                <a:solidFill>
                  <a:srgbClr val="0000FF"/>
                </a:solidFill>
              </a:rPr>
              <a:t> using electron anti-neutrinos from two nuclear power plants at a baseline of about 53 km. With an unprecedented energy resolution of 3% at 1 </a:t>
            </a:r>
            <a:r>
              <a:rPr lang="en-US" dirty="0" err="1">
                <a:solidFill>
                  <a:srgbClr val="0000FF"/>
                </a:solidFill>
              </a:rPr>
              <a:t>MeV</a:t>
            </a:r>
            <a:r>
              <a:rPr lang="en-US" dirty="0">
                <a:solidFill>
                  <a:srgbClr val="0000FF"/>
                </a:solidFill>
              </a:rPr>
              <a:t>, JUNO will be able to determine </a:t>
            </a:r>
            <a:r>
              <a:rPr lang="en-US" dirty="0">
                <a:solidFill>
                  <a:srgbClr val="FF0000"/>
                </a:solidFill>
              </a:rPr>
              <a:t>the mass ordering with a significance of 3-4 sigma within six years of running. 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6" name="Image 5" descr="Screen Shot 2018-07-08 at 19.25.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762000"/>
            <a:ext cx="2614904" cy="2895600"/>
          </a:xfrm>
          <a:prstGeom prst="rect">
            <a:avLst/>
          </a:prstGeom>
        </p:spPr>
      </p:pic>
      <p:pic>
        <p:nvPicPr>
          <p:cNvPr id="7" name="Image 6" descr="Screen Shot 2018-07-08 at 19.27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4467024"/>
            <a:ext cx="3367872" cy="231477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486400" y="3711714"/>
            <a:ext cx="336575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JUNO Collaboration has </a:t>
            </a:r>
          </a:p>
          <a:p>
            <a:r>
              <a:rPr lang="en-GB" dirty="0"/>
              <a:t>~several hundred physicists</a:t>
            </a: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600" dirty="0"/>
              <a:t> The JUNO Experiment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diagram&#10;&#10;Description automatically generated">
            <a:extLst>
              <a:ext uri="{FF2B5EF4-FFF2-40B4-BE49-F238E27FC236}">
                <a16:creationId xmlns:a16="http://schemas.microsoft.com/office/drawing/2014/main" id="{0099AAF5-D8B4-E34A-AEB1-95FDB2C6D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24" y="908720"/>
            <a:ext cx="7956376" cy="579355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3300A95-A980-A847-8815-E3A20025D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-27384"/>
            <a:ext cx="7239000" cy="904875"/>
          </a:xfrm>
        </p:spPr>
        <p:txBody>
          <a:bodyPr/>
          <a:lstStyle/>
          <a:p>
            <a:r>
              <a:rPr lang="en-CH" dirty="0"/>
              <a:t>Future Neutrino Experiments</a:t>
            </a:r>
          </a:p>
        </p:txBody>
      </p:sp>
      <p:pic>
        <p:nvPicPr>
          <p:cNvPr id="4" name="Picture 3" descr="Table&#10;&#10;Description automatically generated with medium confidence">
            <a:extLst>
              <a:ext uri="{FF2B5EF4-FFF2-40B4-BE49-F238E27FC236}">
                <a16:creationId xmlns:a16="http://schemas.microsoft.com/office/drawing/2014/main" id="{2947F804-4F93-8B4A-956E-0D0BFB85A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969" y="1340768"/>
            <a:ext cx="366103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0318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4BCB478-A8FC-CC41-87CC-8868517C5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4704"/>
            <a:ext cx="9144000" cy="512414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50CC9B9-C307-5A48-8A07-4A18836B1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0013"/>
            <a:ext cx="8892480" cy="904876"/>
          </a:xfrm>
        </p:spPr>
        <p:txBody>
          <a:bodyPr/>
          <a:lstStyle/>
          <a:p>
            <a:r>
              <a:rPr lang="en-CH" dirty="0"/>
              <a:t>Next Generation Experiments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B5CEE-B8E8-A74A-B10C-20ACF35408F9}"/>
              </a:ext>
            </a:extLst>
          </p:cNvPr>
          <p:cNvSpPr txBox="1"/>
          <p:nvPr/>
        </p:nvSpPr>
        <p:spPr>
          <a:xfrm>
            <a:off x="208990" y="6067022"/>
            <a:ext cx="8745664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CH" dirty="0"/>
              <a:t>ccess to t</a:t>
            </a:r>
            <a:r>
              <a:rPr lang="en-GB" dirty="0"/>
              <a:t>he</a:t>
            </a:r>
            <a:r>
              <a:rPr lang="en-CH" dirty="0"/>
              <a:t> second oscillation maximum -&gt; increased sensitivity to CPV</a:t>
            </a:r>
          </a:p>
          <a:p>
            <a:r>
              <a:rPr lang="en-CH" dirty="0"/>
              <a:t>Further distance -&gt; larger matter effects -&gt; increased sensitivity to MO/NSI</a:t>
            </a:r>
          </a:p>
        </p:txBody>
      </p:sp>
    </p:spTree>
    <p:extLst>
      <p:ext uri="{BB962C8B-B14F-4D97-AF65-F5344CB8AC3E}">
        <p14:creationId xmlns:p14="http://schemas.microsoft.com/office/powerpoint/2010/main" val="30883879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D31C719-240A-204D-8B73-9F1B8B03E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6265"/>
            <a:ext cx="9144000" cy="512547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8C13074-44DB-9145-9B87-8F22F067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0013"/>
            <a:ext cx="8892480" cy="904876"/>
          </a:xfrm>
        </p:spPr>
        <p:txBody>
          <a:bodyPr/>
          <a:lstStyle/>
          <a:p>
            <a:r>
              <a:rPr lang="en-CH" dirty="0"/>
              <a:t>Next Generation Experiments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527064-05E4-CF4F-B745-F76B98D5D3EB}"/>
              </a:ext>
            </a:extLst>
          </p:cNvPr>
          <p:cNvSpPr txBox="1"/>
          <p:nvPr/>
        </p:nvSpPr>
        <p:spPr>
          <a:xfrm>
            <a:off x="611560" y="6165304"/>
            <a:ext cx="7494937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Maybe a technlogy option for the DUNE 4th detector (&gt; 2030)?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306B66-E72F-6C49-A6DE-7DCF2C724348}"/>
              </a:ext>
            </a:extLst>
          </p:cNvPr>
          <p:cNvSpPr txBox="1"/>
          <p:nvPr/>
        </p:nvSpPr>
        <p:spPr>
          <a:xfrm>
            <a:off x="7524328" y="2996952"/>
            <a:ext cx="152926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U</a:t>
            </a:r>
            <a:r>
              <a:rPr lang="en-CH" dirty="0"/>
              <a:t>se LAPPDs</a:t>
            </a:r>
          </a:p>
        </p:txBody>
      </p:sp>
    </p:spTree>
    <p:extLst>
      <p:ext uri="{BB962C8B-B14F-4D97-AF65-F5344CB8AC3E}">
        <p14:creationId xmlns:p14="http://schemas.microsoft.com/office/powerpoint/2010/main" val="2119379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F0891-760C-5146-A661-7A9F5DCE1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171400"/>
            <a:ext cx="8568952" cy="904875"/>
          </a:xfrm>
        </p:spPr>
        <p:txBody>
          <a:bodyPr/>
          <a:lstStyle/>
          <a:p>
            <a:r>
              <a:rPr lang="en-CH" dirty="0"/>
              <a:t>Next Generation Experiments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1F36FE-F896-F147-BD9B-18A42DF0B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2379"/>
            <a:ext cx="9144000" cy="49309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FD7C2DE-632A-6C4C-93CA-906EF8380746}"/>
              </a:ext>
            </a:extLst>
          </p:cNvPr>
          <p:cNvSpPr txBox="1"/>
          <p:nvPr/>
        </p:nvSpPr>
        <p:spPr>
          <a:xfrm>
            <a:off x="342691" y="6120676"/>
            <a:ext cx="358123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Experiments ready by ~2035?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045ECE-E9B5-9843-A0A8-4F9B225EC98D}"/>
              </a:ext>
            </a:extLst>
          </p:cNvPr>
          <p:cNvSpPr txBox="1"/>
          <p:nvPr/>
        </p:nvSpPr>
        <p:spPr>
          <a:xfrm>
            <a:off x="5167299" y="5725705"/>
            <a:ext cx="4085221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Also: new/tagged beams</a:t>
            </a:r>
          </a:p>
          <a:p>
            <a:r>
              <a:rPr lang="en-CH" dirty="0">
                <a:solidFill>
                  <a:srgbClr val="FF0000"/>
                </a:solidFill>
              </a:rPr>
              <a:t>        NuStorm muon storage ring</a:t>
            </a:r>
          </a:p>
          <a:p>
            <a:r>
              <a:rPr lang="en-CH" dirty="0">
                <a:solidFill>
                  <a:srgbClr val="FF0000"/>
                </a:solidFill>
              </a:rPr>
              <a:t>        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68D031-7FB9-5F49-8428-44B1002F1665}"/>
              </a:ext>
            </a:extLst>
          </p:cNvPr>
          <p:cNvSpPr txBox="1"/>
          <p:nvPr/>
        </p:nvSpPr>
        <p:spPr>
          <a:xfrm>
            <a:off x="35496" y="836712"/>
            <a:ext cx="39384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European Spalation Source, Lund</a:t>
            </a:r>
          </a:p>
        </p:txBody>
      </p:sp>
    </p:spTree>
    <p:extLst>
      <p:ext uri="{BB962C8B-B14F-4D97-AF65-F5344CB8AC3E}">
        <p14:creationId xmlns:p14="http://schemas.microsoft.com/office/powerpoint/2010/main" val="14808518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D4052-5393-CD4B-9C33-73CD64C9B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-171400"/>
            <a:ext cx="8208912" cy="904875"/>
          </a:xfrm>
        </p:spPr>
        <p:txBody>
          <a:bodyPr/>
          <a:lstStyle/>
          <a:p>
            <a:r>
              <a:rPr lang="en-CH" dirty="0"/>
              <a:t>The INO Neutrino Observatory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DF4C2-231F-C04A-95F6-7211D1AE3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6007893"/>
          </a:xfrm>
          <a:solidFill>
            <a:schemeClr val="accent3"/>
          </a:solidFill>
        </p:spPr>
        <p:txBody>
          <a:bodyPr/>
          <a:lstStyle/>
          <a:p>
            <a:pPr marL="0" indent="0">
              <a:buNone/>
            </a:pPr>
            <a:r>
              <a:rPr lang="en-GB" sz="2000" dirty="0">
                <a:solidFill>
                  <a:srgbClr val="0000FF"/>
                </a:solidFill>
              </a:rPr>
              <a:t>                                                                                            </a:t>
            </a:r>
            <a:r>
              <a:rPr lang="en-GB" sz="2000" dirty="0">
                <a:solidFill>
                  <a:schemeClr val="tx1"/>
                </a:solidFill>
              </a:rPr>
              <a:t>arXiv:15005.07380</a:t>
            </a:r>
          </a:p>
          <a:p>
            <a:r>
              <a:rPr lang="en-GB" sz="2000" dirty="0">
                <a:solidFill>
                  <a:srgbClr val="0000FF"/>
                </a:solidFill>
              </a:rPr>
              <a:t>The </a:t>
            </a:r>
            <a:r>
              <a:rPr lang="en-GB" sz="2000" dirty="0">
                <a:solidFill>
                  <a:srgbClr val="FF0000"/>
                </a:solidFill>
              </a:rPr>
              <a:t>India-based Neutrino Observatory (INO) Project </a:t>
            </a:r>
            <a:r>
              <a:rPr lang="en-GB" sz="2000" dirty="0">
                <a:solidFill>
                  <a:srgbClr val="0000FF"/>
                </a:solidFill>
              </a:rPr>
              <a:t>is the plan to build a world-class underground laboratory at approx. -1200 m for non-accelerator based high energy and nuclear physics research in India. The laboratory will consist of a large cavern of 132x26x20m and several smaller caverns.</a:t>
            </a:r>
          </a:p>
          <a:p>
            <a:r>
              <a:rPr lang="en-GB" sz="2000" dirty="0">
                <a:solidFill>
                  <a:srgbClr val="FF0000"/>
                </a:solidFill>
              </a:rPr>
              <a:t>Construction of a Iron Calorimeter (ICAL) detector for studying neutrinos, consisting of 50k tons of magnetized iron plates arranged in stacks with gaps in between where 2x2m RPCs are inserted</a:t>
            </a:r>
          </a:p>
          <a:p>
            <a:r>
              <a:rPr lang="en-GB" sz="2000" dirty="0">
                <a:solidFill>
                  <a:srgbClr val="0000FF"/>
                </a:solidFill>
              </a:rPr>
              <a:t>Neutrino energy range &gt;1 GeV, angular precision                                    ~1 degree, </a:t>
            </a:r>
            <a:r>
              <a:rPr lang="en-GB" sz="2000" dirty="0">
                <a:solidFill>
                  <a:srgbClr val="FF0000"/>
                </a:solidFill>
              </a:rPr>
              <a:t>magnetic field(!)…</a:t>
            </a:r>
          </a:p>
          <a:p>
            <a:r>
              <a:rPr lang="en-GB" sz="2000" dirty="0">
                <a:solidFill>
                  <a:srgbClr val="FF0000"/>
                </a:solidFill>
              </a:rPr>
              <a:t>The prime focus of this experiment is to explore the                             Earth's matter effect by observing the energy and                                 zenith angle dependence of the atmospheric                                    neutrinos in the multi-GeV range.</a:t>
            </a:r>
          </a:p>
          <a:p>
            <a:r>
              <a:rPr lang="en-GB" sz="2000" dirty="0">
                <a:solidFill>
                  <a:srgbClr val="0000FF"/>
                </a:solidFill>
              </a:rPr>
              <a:t>Exploring new physics searches.</a:t>
            </a:r>
            <a:endParaRPr lang="en-CH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CH" sz="2000" b="1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C8F2C1D4-334E-5F47-9736-B2CB6396B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0848" y="3462904"/>
            <a:ext cx="2540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831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54CD4-BE3C-7E4A-BEE8-7034E013F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1438"/>
            <a:ext cx="9144000" cy="904875"/>
          </a:xfrm>
        </p:spPr>
        <p:txBody>
          <a:bodyPr/>
          <a:lstStyle/>
          <a:p>
            <a:r>
              <a:rPr lang="en-CH" sz="3800" dirty="0"/>
              <a:t>New Opportunities with New Facilities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66F1F-F43A-9D41-97A8-35F15D900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96752"/>
            <a:ext cx="8534400" cy="5105400"/>
          </a:xfrm>
          <a:solidFill>
            <a:schemeClr val="accent3"/>
          </a:solidFill>
        </p:spPr>
        <p:txBody>
          <a:bodyPr/>
          <a:lstStyle/>
          <a:p>
            <a:r>
              <a:rPr lang="en-CH" sz="2600" dirty="0">
                <a:solidFill>
                  <a:srgbClr val="FF0000"/>
                </a:solidFill>
              </a:rPr>
              <a:t>The new faciltities are generally large, often based on cutting edge detector technologies</a:t>
            </a:r>
          </a:p>
          <a:p>
            <a:r>
              <a:rPr lang="en-CH" sz="2600" dirty="0">
                <a:solidFill>
                  <a:srgbClr val="0000FF"/>
                </a:solidFill>
              </a:rPr>
              <a:t>These detectors allow for programs </a:t>
            </a:r>
            <a:r>
              <a:rPr lang="en-CH" sz="2600" dirty="0">
                <a:solidFill>
                  <a:srgbClr val="FF0000"/>
                </a:solidFill>
              </a:rPr>
              <a:t>for  searches for new physics not directly related to neutrinos </a:t>
            </a:r>
          </a:p>
          <a:p>
            <a:r>
              <a:rPr lang="en-CH" sz="2600" dirty="0">
                <a:solidFill>
                  <a:srgbClr val="0000FF"/>
                </a:solidFill>
              </a:rPr>
              <a:t>This is drawing increasing attention in the community, in particular related to the </a:t>
            </a:r>
            <a:r>
              <a:rPr lang="en-CH" sz="2600" dirty="0">
                <a:solidFill>
                  <a:srgbClr val="FF0000"/>
                </a:solidFill>
              </a:rPr>
              <a:t>“high intensity frontier”</a:t>
            </a:r>
          </a:p>
          <a:p>
            <a:r>
              <a:rPr lang="en-CH" sz="2600" dirty="0">
                <a:solidFill>
                  <a:srgbClr val="0000FF"/>
                </a:solidFill>
              </a:rPr>
              <a:t>Reversely, t</a:t>
            </a:r>
            <a:r>
              <a:rPr lang="en-GB" sz="2600" dirty="0">
                <a:solidFill>
                  <a:srgbClr val="0000FF"/>
                </a:solidFill>
              </a:rPr>
              <a:t>h</a:t>
            </a:r>
            <a:r>
              <a:rPr lang="en-CH" sz="2600" dirty="0">
                <a:solidFill>
                  <a:srgbClr val="0000FF"/>
                </a:solidFill>
              </a:rPr>
              <a:t>e </a:t>
            </a:r>
            <a:r>
              <a:rPr lang="en-CH" sz="2600" dirty="0">
                <a:solidFill>
                  <a:srgbClr val="FF0000"/>
                </a:solidFill>
              </a:rPr>
              <a:t>Large Hadron Collider </a:t>
            </a:r>
            <a:r>
              <a:rPr lang="en-CH" sz="2600" dirty="0">
                <a:solidFill>
                  <a:srgbClr val="0000FF"/>
                </a:solidFill>
              </a:rPr>
              <a:t>can also contribute to the neutrino physics program</a:t>
            </a:r>
          </a:p>
          <a:p>
            <a:pPr lvl="1"/>
            <a:r>
              <a:rPr lang="en-CH" sz="2400" dirty="0">
                <a:solidFill>
                  <a:srgbClr val="FF0000"/>
                </a:solidFill>
              </a:rPr>
              <a:t>Searches for right-handed neutrinos (heavy and light)</a:t>
            </a:r>
          </a:p>
          <a:p>
            <a:pPr lvl="1"/>
            <a:r>
              <a:rPr lang="en-CH" sz="2400" dirty="0">
                <a:solidFill>
                  <a:srgbClr val="FF0000"/>
                </a:solidFill>
              </a:rPr>
              <a:t>BSM physics (extra dimensions, SUSY…)</a:t>
            </a:r>
          </a:p>
          <a:p>
            <a:pPr lvl="1"/>
            <a:r>
              <a:rPr lang="en-CH" sz="2400" dirty="0">
                <a:solidFill>
                  <a:srgbClr val="FF0000"/>
                </a:solidFill>
              </a:rPr>
              <a:t>New: Neutrino experiments at the LHC!</a:t>
            </a:r>
          </a:p>
        </p:txBody>
      </p:sp>
    </p:spTree>
    <p:extLst>
      <p:ext uri="{BB962C8B-B14F-4D97-AF65-F5344CB8AC3E}">
        <p14:creationId xmlns:p14="http://schemas.microsoft.com/office/powerpoint/2010/main" val="4799328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8-09-26 at 23.43.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561935"/>
            <a:ext cx="5562600" cy="171466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0" y="838200"/>
            <a:ext cx="928045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      High intensity frontier for low mass particles with very weak couplings</a:t>
            </a:r>
          </a:p>
          <a:p>
            <a:r>
              <a:rPr lang="en-GB" dirty="0">
                <a:solidFill>
                  <a:srgbClr val="FF0000"/>
                </a:solidFill>
              </a:rPr>
              <a:t>-&gt;upcoming neutrino experiments (SBL, LBL) foresee very high intensity beams  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142009" y="3068960"/>
            <a:ext cx="4049692" cy="255454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These experiments can perform searches for low mass New Physics particles </a:t>
            </a:r>
            <a:r>
              <a:rPr lang="en-GB" dirty="0" err="1">
                <a:solidFill>
                  <a:srgbClr val="FF0000"/>
                </a:solidFill>
              </a:rPr>
              <a:t>eg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r>
              <a:rPr lang="en-GB" dirty="0">
                <a:solidFill>
                  <a:srgbClr val="0000FF"/>
                </a:solidFill>
              </a:rPr>
              <a:t>-HNL/sterile neutrinos</a:t>
            </a:r>
          </a:p>
          <a:p>
            <a:r>
              <a:rPr lang="en-GB" dirty="0">
                <a:solidFill>
                  <a:srgbClr val="0000FF"/>
                </a:solidFill>
              </a:rPr>
              <a:t>-dark photons </a:t>
            </a:r>
          </a:p>
          <a:p>
            <a:r>
              <a:rPr lang="en-GB" dirty="0">
                <a:solidFill>
                  <a:srgbClr val="0000FF"/>
                </a:solidFill>
              </a:rPr>
              <a:t>-ALPs</a:t>
            </a:r>
          </a:p>
          <a:p>
            <a:r>
              <a:rPr lang="en-GB" dirty="0">
                <a:solidFill>
                  <a:srgbClr val="0000FF"/>
                </a:solidFill>
              </a:rPr>
              <a:t>-mini/</a:t>
            </a:r>
            <a:r>
              <a:rPr lang="en-GB" dirty="0" err="1">
                <a:solidFill>
                  <a:srgbClr val="0000FF"/>
                </a:solidFill>
              </a:rPr>
              <a:t>millicharges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…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010400" y="1905000"/>
            <a:ext cx="1967005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Near Detector:</a:t>
            </a:r>
          </a:p>
          <a:p>
            <a:r>
              <a:rPr lang="en-GB" dirty="0">
                <a:solidFill>
                  <a:srgbClr val="0000FF"/>
                </a:solidFill>
              </a:rPr>
              <a:t>few 100m away</a:t>
            </a:r>
          </a:p>
          <a:p>
            <a:r>
              <a:rPr lang="en-GB" dirty="0">
                <a:solidFill>
                  <a:srgbClr val="0000FF"/>
                </a:solidFill>
              </a:rPr>
              <a:t>from the dump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447800" y="2895600"/>
            <a:ext cx="1870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&gt; 10</a:t>
            </a:r>
            <a:r>
              <a:rPr lang="en-GB" sz="1800" baseline="30000" dirty="0"/>
              <a:t>21</a:t>
            </a:r>
            <a:r>
              <a:rPr lang="en-GB" sz="1800" dirty="0"/>
              <a:t> POT/Year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514593-B3CE-3F4E-9E2F-3476433C3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29" y="3664066"/>
            <a:ext cx="5043442" cy="3005294"/>
          </a:xfrm>
          <a:prstGeom prst="rect">
            <a:avLst/>
          </a:prstGeom>
        </p:spPr>
      </p:pic>
      <p:sp>
        <p:nvSpPr>
          <p:cNvPr id="14" name="ZoneTexte 9">
            <a:extLst>
              <a:ext uri="{FF2B5EF4-FFF2-40B4-BE49-F238E27FC236}">
                <a16:creationId xmlns:a16="http://schemas.microsoft.com/office/drawing/2014/main" id="{5D652C95-A067-5840-A2A0-2DDEE7CF818A}"/>
              </a:ext>
            </a:extLst>
          </p:cNvPr>
          <p:cNvSpPr txBox="1"/>
          <p:nvPr/>
        </p:nvSpPr>
        <p:spPr>
          <a:xfrm>
            <a:off x="1619672" y="5867980"/>
            <a:ext cx="198483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/>
              <a:t>arXiv:1806.03310</a:t>
            </a:r>
            <a:endParaRPr lang="en-GB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76C408-274A-5E43-A2B3-540020D1CE76}"/>
              </a:ext>
            </a:extLst>
          </p:cNvPr>
          <p:cNvSpPr txBox="1"/>
          <p:nvPr/>
        </p:nvSpPr>
        <p:spPr>
          <a:xfrm>
            <a:off x="400737" y="3380668"/>
            <a:ext cx="30191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 Example </a:t>
            </a:r>
            <a:r>
              <a:rPr lang="en-GB" dirty="0" err="1">
                <a:solidFill>
                  <a:srgbClr val="FF0000"/>
                </a:solidFill>
              </a:rPr>
              <a:t>millicharges</a:t>
            </a:r>
            <a:r>
              <a:rPr lang="en-GB" dirty="0">
                <a:solidFill>
                  <a:srgbClr val="FF0000"/>
                </a:solidFill>
              </a:rPr>
              <a:t>: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804" y="5297797"/>
            <a:ext cx="4049691" cy="1515579"/>
          </a:xfrm>
          <a:prstGeom prst="rect">
            <a:avLst/>
          </a:prstGeom>
        </p:spPr>
      </p:pic>
      <p:sp>
        <p:nvSpPr>
          <p:cNvPr id="12" name="ZoneTexte 9">
            <a:extLst>
              <a:ext uri="{FF2B5EF4-FFF2-40B4-BE49-F238E27FC236}">
                <a16:creationId xmlns:a16="http://schemas.microsoft.com/office/drawing/2014/main" id="{5D652C95-A067-5840-A2A0-2DDEE7CF818A}"/>
              </a:ext>
            </a:extLst>
          </p:cNvPr>
          <p:cNvSpPr txBox="1"/>
          <p:nvPr/>
        </p:nvSpPr>
        <p:spPr>
          <a:xfrm>
            <a:off x="7308304" y="4931876"/>
            <a:ext cx="1826141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/>
              <a:t>arXiv:1907.08311</a:t>
            </a:r>
            <a:endParaRPr lang="en-GB" sz="1800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C3EAFAE6-913E-B44B-8DAF-D204D08D62A6}"/>
              </a:ext>
            </a:extLst>
          </p:cNvPr>
          <p:cNvSpPr txBox="1">
            <a:spLocks/>
          </p:cNvSpPr>
          <p:nvPr/>
        </p:nvSpPr>
        <p:spPr>
          <a:xfrm>
            <a:off x="354012" y="116632"/>
            <a:ext cx="88265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b="1" i="0" kern="1200" baseline="0">
                <a:solidFill>
                  <a:srgbClr val="E95125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</a:rPr>
              <a:t>NDs as Beam Dump Experiments</a:t>
            </a:r>
          </a:p>
        </p:txBody>
      </p:sp>
    </p:spTree>
    <p:extLst>
      <p:ext uri="{BB962C8B-B14F-4D97-AF65-F5344CB8AC3E}">
        <p14:creationId xmlns:p14="http://schemas.microsoft.com/office/powerpoint/2010/main" val="236912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6333B1-0A86-E549-8B16-53EAD60D979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8-Oct-2019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DF82C-578E-6240-8561-536952AC9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                     A. De Roeck  |  SM and BSM physics with DUNE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3" y="2405568"/>
            <a:ext cx="7277879" cy="3840853"/>
          </a:xfrm>
          <a:prstGeom prst="rect">
            <a:avLst/>
          </a:prstGeom>
        </p:spPr>
      </p:pic>
      <p:sp>
        <p:nvSpPr>
          <p:cNvPr id="11" name="Title 7">
            <a:extLst>
              <a:ext uri="{FF2B5EF4-FFF2-40B4-BE49-F238E27FC236}">
                <a16:creationId xmlns:a16="http://schemas.microsoft.com/office/drawing/2014/main" id="{C3EAFAE6-913E-B44B-8DAF-D204D08D62A6}"/>
              </a:ext>
            </a:extLst>
          </p:cNvPr>
          <p:cNvSpPr txBox="1">
            <a:spLocks/>
          </p:cNvSpPr>
          <p:nvPr/>
        </p:nvSpPr>
        <p:spPr>
          <a:xfrm>
            <a:off x="152400" y="303936"/>
            <a:ext cx="88265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b="1" i="0" kern="1200" baseline="0">
                <a:solidFill>
                  <a:srgbClr val="E95125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</a:rPr>
              <a:t>Searches for Low Mass Dark Matter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105" y="1409532"/>
            <a:ext cx="5796433" cy="10610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1403" y="1055938"/>
            <a:ext cx="7277878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Light dark matter produced at the accelerator (meson decays)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8092" y="1577171"/>
            <a:ext cx="1219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production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77324" y="1565601"/>
            <a:ext cx="175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Elastic scattering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0549" y="6501928"/>
            <a:ext cx="39529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98349" y="6478178"/>
            <a:ext cx="10794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8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267F99-E36C-164A-9B0E-F8AB945A9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-171400"/>
            <a:ext cx="7920880" cy="904875"/>
          </a:xfrm>
        </p:spPr>
        <p:txBody>
          <a:bodyPr/>
          <a:lstStyle/>
          <a:p>
            <a:r>
              <a:rPr lang="en-CH" dirty="0"/>
              <a:t>Neutrino Mass Measurements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E0E8047D-1311-0A4E-83E7-412B27613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781" y="1840955"/>
            <a:ext cx="5206219" cy="3296245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E3EF13C2-3602-0E4E-A359-0A7CEA3ED2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840955"/>
            <a:ext cx="3745733" cy="32962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C18E43-9D93-DF48-93CC-14A465A07F05}"/>
              </a:ext>
            </a:extLst>
          </p:cNvPr>
          <p:cNvSpPr txBox="1"/>
          <p:nvPr/>
        </p:nvSpPr>
        <p:spPr>
          <a:xfrm>
            <a:off x="35496" y="1052736"/>
            <a:ext cx="9052478" cy="461665"/>
          </a:xfrm>
          <a:prstGeom prst="rect">
            <a:avLst/>
          </a:prstGeom>
          <a:solidFill>
            <a:srgbClr val="FFFF00"/>
          </a:solidFill>
          <a:ln w="34925">
            <a:noFill/>
          </a:ln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The KATRIN experiment: endpoint measurement of tritium decay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E73BD8-F6B8-CB4C-8F01-0F44D0040EA1}"/>
              </a:ext>
            </a:extLst>
          </p:cNvPr>
          <p:cNvSpPr txBox="1"/>
          <p:nvPr/>
        </p:nvSpPr>
        <p:spPr>
          <a:xfrm>
            <a:off x="107505" y="5493856"/>
            <a:ext cx="9004814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W</a:t>
            </a:r>
            <a:r>
              <a:rPr lang="en-GB" dirty="0">
                <a:solidFill>
                  <a:srgbClr val="0000FF"/>
                </a:solidFill>
              </a:rPr>
              <a:t>hat is measured really in this experiment is the effective electron anti- neutrino mass defined by                       with       the PMNS mixing elements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2" name="Picture 11" descr="A picture containing text, clock, watch, gauge&#10;&#10;Description automatically generated">
            <a:extLst>
              <a:ext uri="{FF2B5EF4-FFF2-40B4-BE49-F238E27FC236}">
                <a16:creationId xmlns:a16="http://schemas.microsoft.com/office/drawing/2014/main" id="{1940B7DE-C66A-B143-8E72-A9F75A261D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9832" y="5805263"/>
            <a:ext cx="1716906" cy="503386"/>
          </a:xfrm>
          <a:prstGeom prst="rect">
            <a:avLst/>
          </a:prstGeom>
        </p:spPr>
      </p:pic>
      <p:pic>
        <p:nvPicPr>
          <p:cNvPr id="14" name="Picture 13" descr="A picture containing text, furniture, table&#10;&#10;Description automatically generated">
            <a:extLst>
              <a:ext uri="{FF2B5EF4-FFF2-40B4-BE49-F238E27FC236}">
                <a16:creationId xmlns:a16="http://schemas.microsoft.com/office/drawing/2014/main" id="{0C12EF44-DFCF-754B-818F-8D91624DEE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3759" y="5805263"/>
            <a:ext cx="312377" cy="39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499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212179"/>
            <a:ext cx="7239000" cy="904875"/>
          </a:xfrm>
        </p:spPr>
        <p:txBody>
          <a:bodyPr/>
          <a:lstStyle/>
          <a:p>
            <a:r>
              <a:rPr lang="en-GB" dirty="0"/>
              <a:t>Heavy Neutral Leptons</a:t>
            </a:r>
          </a:p>
        </p:txBody>
      </p:sp>
      <p:pic>
        <p:nvPicPr>
          <p:cNvPr id="5" name="Espace réservé du contenu 4" descr="Screen Shot 2016-11-25 at 11.42.5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733800"/>
            <a:ext cx="4027714" cy="2306782"/>
          </a:xfrm>
        </p:spPr>
      </p:pic>
      <p:pic>
        <p:nvPicPr>
          <p:cNvPr id="6" name="Image 5" descr="Screen Shot 2016-11-22 at 11.08.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4079800"/>
            <a:ext cx="4343400" cy="1940000"/>
          </a:xfrm>
          <a:prstGeom prst="rect">
            <a:avLst/>
          </a:prstGeom>
        </p:spPr>
      </p:pic>
      <p:pic>
        <p:nvPicPr>
          <p:cNvPr id="7" name="Image 6" descr="Screen Shot 2016-05-03 at 17.29.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447800"/>
            <a:ext cx="7315200" cy="232510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6200" y="762000"/>
            <a:ext cx="920180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dirty="0">
                <a:solidFill>
                  <a:srgbClr val="FF0000"/>
                </a:solidFill>
              </a:rPr>
              <a:t>Neutrino portal: </a:t>
            </a:r>
            <a:r>
              <a:rPr dirty="0">
                <a:solidFill>
                  <a:srgbClr val="0000FF"/>
                </a:solidFill>
                <a:latin typeface="Georgia"/>
              </a:rPr>
              <a:t>ν</a:t>
            </a:r>
            <a:r>
              <a:rPr dirty="0">
                <a:solidFill>
                  <a:srgbClr val="0000FF"/>
                </a:solidFill>
              </a:rPr>
              <a:t>MSM (Neutrino Minimal Standard Model) </a:t>
            </a:r>
          </a:p>
          <a:p>
            <a:r>
              <a:rPr dirty="0">
                <a:solidFill>
                  <a:srgbClr val="0000FF"/>
                </a:solidFill>
              </a:rPr>
              <a:t>Minimal extension of the SM fermion sector by R</a:t>
            </a:r>
            <a:r>
              <a:rPr lang="en-US" dirty="0" err="1">
                <a:solidFill>
                  <a:srgbClr val="0000FF"/>
                </a:solidFill>
              </a:rPr>
              <a:t>ight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dirty="0">
                <a:solidFill>
                  <a:srgbClr val="0000FF"/>
                </a:solidFill>
              </a:rPr>
              <a:t>H</a:t>
            </a:r>
            <a:r>
              <a:rPr lang="en-US" dirty="0" err="1">
                <a:solidFill>
                  <a:srgbClr val="0000FF"/>
                </a:solidFill>
              </a:rPr>
              <a:t>anded</a:t>
            </a:r>
            <a:r>
              <a:rPr dirty="0">
                <a:solidFill>
                  <a:srgbClr val="0000FF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HNL</a:t>
            </a:r>
            <a:r>
              <a:rPr lang="en-US" dirty="0" err="1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FF0000"/>
                </a:solidFill>
              </a:rPr>
              <a:t>:</a:t>
            </a:r>
            <a:r>
              <a:rPr dirty="0">
                <a:solidFill>
                  <a:srgbClr val="0000FF"/>
                </a:solidFill>
              </a:rPr>
              <a:t> N1, N2, N3. 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4140951" y="3776246"/>
            <a:ext cx="492684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sz="1600" dirty="0"/>
              <a:t>D.Gorbunov, M.Shaposhnikov JHEP 0710 (2007) 015 </a:t>
            </a:r>
            <a:endParaRPr lang="en-GB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6096000"/>
            <a:ext cx="852053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First LHC results on prompt studies</a:t>
            </a:r>
            <a:endParaRPr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0000FF"/>
                </a:solidFill>
              </a:rPr>
              <a:t>Majorana</a:t>
            </a:r>
            <a:r>
              <a:rPr lang="en-US" dirty="0">
                <a:solidFill>
                  <a:srgbClr val="0000FF"/>
                </a:solidFill>
              </a:rPr>
              <a:t>/Dirac? Now studies with displaced jets/lepton analyses. L~ 1m? </a:t>
            </a:r>
            <a:r>
              <a:rPr dirty="0">
                <a:solidFill>
                  <a:srgbClr val="0000FF"/>
                </a:solidFill>
              </a:rPr>
              <a:t> </a:t>
            </a:r>
          </a:p>
          <a:p>
            <a:endParaRPr lang="en-GB" dirty="0"/>
          </a:p>
        </p:txBody>
      </p:sp>
      <p:pic>
        <p:nvPicPr>
          <p:cNvPr id="11" name="Image 10" descr="Screen Shot 2017-11-16 at 15.20.5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33800"/>
            <a:ext cx="4114800" cy="23425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572F90-6B7E-0046-BBA6-92C184D779A9}"/>
              </a:ext>
            </a:extLst>
          </p:cNvPr>
          <p:cNvSpPr txBox="1"/>
          <p:nvPr/>
        </p:nvSpPr>
        <p:spPr>
          <a:xfrm>
            <a:off x="6588224" y="4437112"/>
            <a:ext cx="1635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At the LHC…</a:t>
            </a:r>
          </a:p>
        </p:txBody>
      </p:sp>
    </p:spTree>
    <p:extLst>
      <p:ext uri="{BB962C8B-B14F-4D97-AF65-F5344CB8AC3E}">
        <p14:creationId xmlns:p14="http://schemas.microsoft.com/office/powerpoint/2010/main" val="30846068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4CB41-0A60-5C4E-9C34-70DD673E0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904875"/>
          </a:xfrm>
        </p:spPr>
        <p:txBody>
          <a:bodyPr/>
          <a:lstStyle/>
          <a:p>
            <a:r>
              <a:rPr lang="en-US" dirty="0"/>
              <a:t>Heavy Neutral Lepton Searches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328AC9-5E72-5343-92C6-8B17B6BE8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1500" y="1719843"/>
            <a:ext cx="6844996" cy="46921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480904-7BF4-D64D-B518-88D55ED6BF20}"/>
              </a:ext>
            </a:extLst>
          </p:cNvPr>
          <p:cNvSpPr txBox="1"/>
          <p:nvPr/>
        </p:nvSpPr>
        <p:spPr>
          <a:xfrm>
            <a:off x="1691680" y="908720"/>
            <a:ext cx="636584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Projection for the DUNE Near Detector (7+7 years)</a:t>
            </a:r>
          </a:p>
          <a:p>
            <a:r>
              <a:rPr lang="en-CH" dirty="0"/>
              <a:t>HNLs produced in meson decays (pions, kaons, Ds…)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6895C2-9713-5E41-80C8-80BBDB26776D}"/>
              </a:ext>
            </a:extLst>
          </p:cNvPr>
          <p:cNvSpPr txBox="1"/>
          <p:nvPr/>
        </p:nvSpPr>
        <p:spPr>
          <a:xfrm>
            <a:off x="-51776" y="2996952"/>
            <a:ext cx="2490105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H.Sfar, </a:t>
            </a:r>
          </a:p>
          <a:p>
            <a:r>
              <a:rPr lang="en-CH" dirty="0"/>
              <a:t>G. Christodoulou</a:t>
            </a:r>
          </a:p>
          <a:p>
            <a:r>
              <a:rPr lang="en-CH" dirty="0"/>
              <a:t>ADR</a:t>
            </a:r>
          </a:p>
          <a:p>
            <a:r>
              <a:rPr lang="en-GB" dirty="0"/>
              <a:t>i</a:t>
            </a:r>
            <a:r>
              <a:rPr lang="en-CH" dirty="0"/>
              <a:t>n arXiv:2103.13910</a:t>
            </a:r>
          </a:p>
        </p:txBody>
      </p:sp>
    </p:spTree>
    <p:extLst>
      <p:ext uri="{BB962C8B-B14F-4D97-AF65-F5344CB8AC3E}">
        <p14:creationId xmlns:p14="http://schemas.microsoft.com/office/powerpoint/2010/main" val="3515092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ED374-74C3-8D43-BFD4-3873713C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8991600" cy="904875"/>
          </a:xfrm>
        </p:spPr>
        <p:txBody>
          <a:bodyPr/>
          <a:lstStyle/>
          <a:p>
            <a:r>
              <a:rPr lang="en-US" dirty="0"/>
              <a:t>Neutrinos @ the LHC: Examples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246C1-8FE4-9642-8512-8A0E3FC2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3191F5-F318-EB4E-B600-5ABFA4E2C082}"/>
              </a:ext>
            </a:extLst>
          </p:cNvPr>
          <p:cNvSpPr txBox="1"/>
          <p:nvPr/>
        </p:nvSpPr>
        <p:spPr>
          <a:xfrm>
            <a:off x="4644008" y="836712"/>
            <a:ext cx="4511684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SND</a:t>
            </a:r>
            <a:r>
              <a:rPr lang="en-US" dirty="0">
                <a:solidFill>
                  <a:srgbClr val="0000FF"/>
                </a:solidFill>
              </a:rPr>
              <a:t> and </a:t>
            </a:r>
            <a:r>
              <a:rPr lang="en-US" dirty="0">
                <a:solidFill>
                  <a:srgbClr val="FF0000"/>
                </a:solidFill>
              </a:rPr>
              <a:t>FASER-Nu</a:t>
            </a:r>
            <a:r>
              <a:rPr lang="en-US" dirty="0">
                <a:solidFill>
                  <a:srgbClr val="0000FF"/>
                </a:solidFill>
              </a:rPr>
              <a:t> are 400m </a:t>
            </a:r>
          </a:p>
          <a:p>
            <a:r>
              <a:rPr lang="en-US" dirty="0">
                <a:solidFill>
                  <a:srgbClr val="0000FF"/>
                </a:solidFill>
              </a:rPr>
              <a:t>forward of the IPs and can study</a:t>
            </a:r>
          </a:p>
          <a:p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-neutrinos with emulsion detectors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D75C66-0355-524B-9A1F-1558A5666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2182352"/>
            <a:ext cx="4499992" cy="11550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772E6D-DC67-A94B-8507-FAF85A8EE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557" y="3595368"/>
            <a:ext cx="3114415" cy="303606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4877F77-FFE0-2041-A21C-DE8A96662602}"/>
              </a:ext>
            </a:extLst>
          </p:cNvPr>
          <p:cNvSpPr/>
          <p:nvPr/>
        </p:nvSpPr>
        <p:spPr bwMode="auto">
          <a:xfrm>
            <a:off x="6876256" y="4263471"/>
            <a:ext cx="738460" cy="245649"/>
          </a:xfrm>
          <a:prstGeom prst="rect">
            <a:avLst/>
          </a:prstGeom>
          <a:noFill/>
          <a:ln w="34925" cap="flat" cmpd="sng" algn="ctr">
            <a:solidFill>
              <a:srgbClr val="FF3E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7" name="Image 5" descr="Screen Shot 2018-03-02 at 18.03.44.png">
            <a:extLst>
              <a:ext uri="{FF2B5EF4-FFF2-40B4-BE49-F238E27FC236}">
                <a16:creationId xmlns:a16="http://schemas.microsoft.com/office/drawing/2014/main" id="{7E62C9DB-41B0-1848-9404-2CEC4448EE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4509120"/>
            <a:ext cx="2880320" cy="2122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D1D58D-A374-2D4C-A34F-78135AF0EE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2182352"/>
            <a:ext cx="3744416" cy="21609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68E0D9-ECF6-E440-B74A-E725D2F2662E}"/>
              </a:ext>
            </a:extLst>
          </p:cNvPr>
          <p:cNvSpPr txBox="1"/>
          <p:nvPr/>
        </p:nvSpPr>
        <p:spPr>
          <a:xfrm>
            <a:off x="581729" y="908720"/>
            <a:ext cx="319818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Searches for </a:t>
            </a:r>
            <a:r>
              <a:rPr lang="en-US" dirty="0">
                <a:solidFill>
                  <a:srgbClr val="FF0000"/>
                </a:solidFill>
              </a:rPr>
              <a:t>right-handed </a:t>
            </a:r>
          </a:p>
          <a:p>
            <a:r>
              <a:rPr lang="en-US" dirty="0">
                <a:solidFill>
                  <a:srgbClr val="FF0000"/>
                </a:solidFill>
              </a:rPr>
              <a:t>neutrinos</a:t>
            </a:r>
            <a:r>
              <a:rPr lang="en-US" dirty="0">
                <a:solidFill>
                  <a:srgbClr val="0000FF"/>
                </a:solidFill>
              </a:rPr>
              <a:t> at the LHC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FBF3D2-D182-F446-B382-814CC0F05E91}"/>
              </a:ext>
            </a:extLst>
          </p:cNvPr>
          <p:cNvSpPr txBox="1"/>
          <p:nvPr/>
        </p:nvSpPr>
        <p:spPr>
          <a:xfrm>
            <a:off x="189001" y="1735219"/>
            <a:ext cx="409496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00FF"/>
                </a:solidFill>
                <a:latin typeface="Georgia"/>
              </a:rPr>
              <a:t>ν</a:t>
            </a:r>
            <a:r>
              <a:rPr lang="en-US" dirty="0">
                <a:solidFill>
                  <a:srgbClr val="0000FF"/>
                </a:solidFill>
              </a:rPr>
              <a:t>MSM </a:t>
            </a:r>
            <a:r>
              <a:rPr lang="en-US" sz="1600" dirty="0">
                <a:solidFill>
                  <a:srgbClr val="0000FF"/>
                </a:solidFill>
              </a:rPr>
              <a:t>(Neutrino Minimal Standard Model)</a:t>
            </a:r>
            <a:endParaRPr lang="en-US" sz="16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FA25FD5-91EA-4349-BED4-FD1A734AE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6796" y="3598853"/>
            <a:ext cx="3114415" cy="303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614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ED374-74C3-8D43-BFD4-3873713C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8991600" cy="904875"/>
          </a:xfrm>
        </p:spPr>
        <p:txBody>
          <a:bodyPr/>
          <a:lstStyle/>
          <a:p>
            <a:r>
              <a:rPr lang="en-US" dirty="0"/>
              <a:t>Neutrinos @ the LHC: SND@LHC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3191F5-F318-EB4E-B600-5ABFA4E2C082}"/>
              </a:ext>
            </a:extLst>
          </p:cNvPr>
          <p:cNvSpPr txBox="1"/>
          <p:nvPr/>
        </p:nvSpPr>
        <p:spPr>
          <a:xfrm>
            <a:off x="132324" y="959582"/>
            <a:ext cx="4819333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SND</a:t>
            </a:r>
            <a:r>
              <a:rPr lang="en-US" dirty="0">
                <a:solidFill>
                  <a:srgbClr val="0000FF"/>
                </a:solidFill>
              </a:rPr>
              <a:t> is 400m forward of the IPs and can </a:t>
            </a:r>
          </a:p>
          <a:p>
            <a:r>
              <a:rPr lang="en-US" dirty="0">
                <a:solidFill>
                  <a:srgbClr val="0000FF"/>
                </a:solidFill>
              </a:rPr>
              <a:t>Study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-neutrinos with </a:t>
            </a:r>
            <a:r>
              <a:rPr lang="en-US" dirty="0">
                <a:solidFill>
                  <a:srgbClr val="FF0000"/>
                </a:solidFill>
              </a:rPr>
              <a:t>emulsion</a:t>
            </a:r>
            <a:r>
              <a:rPr lang="en-US" dirty="0">
                <a:solidFill>
                  <a:srgbClr val="0000FF"/>
                </a:solidFill>
              </a:rPr>
              <a:t> and </a:t>
            </a:r>
          </a:p>
          <a:p>
            <a:r>
              <a:rPr lang="en-US" dirty="0" err="1">
                <a:solidFill>
                  <a:srgbClr val="FF0000"/>
                </a:solidFill>
              </a:rPr>
              <a:t>tracking+muon</a:t>
            </a:r>
            <a:r>
              <a:rPr lang="en-US" dirty="0">
                <a:solidFill>
                  <a:srgbClr val="FF0000"/>
                </a:solidFill>
              </a:rPr>
              <a:t>/calo detectors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D75C66-0355-524B-9A1F-1558A5666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32" y="2060848"/>
            <a:ext cx="4499992" cy="1155048"/>
          </a:xfrm>
          <a:prstGeom prst="rect">
            <a:avLst/>
          </a:prstGeom>
        </p:spPr>
      </p:pic>
      <p:pic>
        <p:nvPicPr>
          <p:cNvPr id="13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E11B5CC1-FA63-3242-805F-5C3C242CE1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3933056"/>
            <a:ext cx="8534400" cy="2683229"/>
          </a:xfrm>
        </p:spPr>
      </p:pic>
      <p:pic>
        <p:nvPicPr>
          <p:cNvPr id="16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3502A788-E3DD-EC40-9FB0-9D7E29D75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053118" y="971039"/>
            <a:ext cx="4090882" cy="2743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3BE9B5-8D0A-A745-AE5E-82FEC16FF900}"/>
              </a:ext>
            </a:extLst>
          </p:cNvPr>
          <p:cNvSpPr txBox="1"/>
          <p:nvPr/>
        </p:nvSpPr>
        <p:spPr>
          <a:xfrm>
            <a:off x="231146" y="3429000"/>
            <a:ext cx="461376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SND= Scattering and neutrino detector</a:t>
            </a:r>
          </a:p>
        </p:txBody>
      </p:sp>
    </p:spTree>
    <p:extLst>
      <p:ext uri="{BB962C8B-B14F-4D97-AF65-F5344CB8AC3E}">
        <p14:creationId xmlns:p14="http://schemas.microsoft.com/office/powerpoint/2010/main" val="18243636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8FBA5-476E-BE49-9645-F5DB5B1C7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6939"/>
            <a:ext cx="9144000" cy="904875"/>
          </a:xfrm>
        </p:spPr>
        <p:txBody>
          <a:bodyPr/>
          <a:lstStyle/>
          <a:p>
            <a:r>
              <a:rPr lang="en-CH" dirty="0"/>
              <a:t>First Observed neutrinos in FASER-𝞶</a:t>
            </a:r>
          </a:p>
        </p:txBody>
      </p:sp>
      <p:pic>
        <p:nvPicPr>
          <p:cNvPr id="8" name="Picture 7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F7E22633-6989-CD42-90D5-E43F7D425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8800"/>
            <a:ext cx="9144000" cy="47028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330D41-692D-624A-A44E-1A010C4B4B9B}"/>
              </a:ext>
            </a:extLst>
          </p:cNvPr>
          <p:cNvSpPr txBox="1"/>
          <p:nvPr/>
        </p:nvSpPr>
        <p:spPr>
          <a:xfrm>
            <a:off x="137132" y="987535"/>
            <a:ext cx="886973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These are the first ever directly observed neutrinos at the LHC!!</a:t>
            </a:r>
          </a:p>
        </p:txBody>
      </p:sp>
    </p:spTree>
    <p:extLst>
      <p:ext uri="{BB962C8B-B14F-4D97-AF65-F5344CB8AC3E}">
        <p14:creationId xmlns:p14="http://schemas.microsoft.com/office/powerpoint/2010/main" val="304242308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8-07-08 at 15.02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45847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pic>
        <p:nvPicPr>
          <p:cNvPr id="5" name="Image 4" descr="Screen Shot 2018-04-24 at 06.34.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732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0" y="5105400"/>
            <a:ext cx="9144000" cy="17526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99656" y="5257800"/>
            <a:ext cx="6250301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    3 Other Nobel prizes for Neutrino Physics</a:t>
            </a:r>
          </a:p>
          <a:p>
            <a:pPr>
              <a:buFontTx/>
              <a:buChar char="-"/>
            </a:pPr>
            <a:r>
              <a:rPr lang="en-GB" dirty="0">
                <a:solidFill>
                  <a:srgbClr val="0000FF"/>
                </a:solidFill>
              </a:rPr>
              <a:t>2002: R. Davis and M. </a:t>
            </a:r>
            <a:r>
              <a:rPr lang="en-GB" dirty="0" err="1">
                <a:solidFill>
                  <a:srgbClr val="0000FF"/>
                </a:solidFill>
              </a:rPr>
              <a:t>Koshiba</a:t>
            </a:r>
            <a:endParaRPr lang="en-GB" dirty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en-GB" dirty="0">
                <a:solidFill>
                  <a:srgbClr val="0000FF"/>
                </a:solidFill>
              </a:rPr>
              <a:t>1995: F. </a:t>
            </a:r>
            <a:r>
              <a:rPr lang="en-GB" dirty="0" err="1">
                <a:solidFill>
                  <a:srgbClr val="0000FF"/>
                </a:solidFill>
              </a:rPr>
              <a:t>Reines</a:t>
            </a:r>
            <a:endParaRPr lang="en-GB" dirty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en-GB" dirty="0">
                <a:solidFill>
                  <a:srgbClr val="0000FF"/>
                </a:solidFill>
              </a:rPr>
              <a:t>1988: L. Lederman, M. Schwartz and J. Steinberger 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42875"/>
            <a:ext cx="7239000" cy="904875"/>
          </a:xfrm>
        </p:spPr>
        <p:txBody>
          <a:bodyPr/>
          <a:lstStyle/>
          <a:p>
            <a:r>
              <a:rPr lang="en-GB" dirty="0"/>
              <a:t>SUMMARY: Neutrinos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5832648"/>
          </a:xfrm>
          <a:solidFill>
            <a:schemeClr val="accent3"/>
          </a:solidFill>
        </p:spPr>
        <p:txBody>
          <a:bodyPr/>
          <a:lstStyle/>
          <a:p>
            <a:r>
              <a:rPr lang="en-GB" sz="2600" dirty="0">
                <a:solidFill>
                  <a:srgbClr val="FF0000"/>
                </a:solidFill>
              </a:rPr>
              <a:t>Neutrinos studies is a vibrant field of research, and has still many open questions! </a:t>
            </a:r>
            <a:r>
              <a:rPr lang="en-GB" sz="2600" dirty="0">
                <a:solidFill>
                  <a:srgbClr val="0000FF"/>
                </a:solidFill>
              </a:rPr>
              <a:t>Right-handed partners? Strong CP violation? More than 3 neutrinos? Non-Standard Interactions? Are neutrinos their own anti-particle?</a:t>
            </a:r>
            <a:endParaRPr lang="en-GB" sz="2600" dirty="0">
              <a:solidFill>
                <a:srgbClr val="FF0000"/>
              </a:solidFill>
            </a:endParaRPr>
          </a:p>
          <a:p>
            <a:r>
              <a:rPr lang="en-GB" sz="2600" dirty="0">
                <a:solidFill>
                  <a:srgbClr val="FF0000"/>
                </a:solidFill>
              </a:rPr>
              <a:t>Now comes the age of neutrino precision physics with DUNE &amp; T2HK and neutrino astronomy: </a:t>
            </a:r>
            <a:r>
              <a:rPr lang="en-GB" sz="2600" dirty="0">
                <a:solidFill>
                  <a:srgbClr val="0000FF"/>
                </a:solidFill>
              </a:rPr>
              <a:t>look inside the sun, understand supernovae explosions, multi-messenger astronomy…  </a:t>
            </a:r>
            <a:endParaRPr lang="en-GB" sz="2600" dirty="0">
              <a:solidFill>
                <a:srgbClr val="FF0000"/>
              </a:solidFill>
            </a:endParaRPr>
          </a:p>
          <a:p>
            <a:r>
              <a:rPr lang="en-GB" sz="2600" dirty="0">
                <a:solidFill>
                  <a:srgbClr val="FF0000"/>
                </a:solidFill>
              </a:rPr>
              <a:t>Detailed study of PMNS oscillation parameters                by experiments is key to the understanding</a:t>
            </a:r>
          </a:p>
          <a:p>
            <a:r>
              <a:rPr lang="en-GB" sz="2600" dirty="0">
                <a:solidFill>
                  <a:srgbClr val="0000FF"/>
                </a:solidFill>
              </a:rPr>
              <a:t>Large experiments are really “observatories”  </a:t>
            </a:r>
          </a:p>
          <a:p>
            <a:r>
              <a:rPr lang="en-GB" sz="2600" dirty="0">
                <a:solidFill>
                  <a:srgbClr val="0000FF"/>
                </a:solidFill>
              </a:rPr>
              <a:t>The history of neutrino research showed many       surprises. </a:t>
            </a:r>
            <a:r>
              <a:rPr lang="en-GB" sz="2600" dirty="0">
                <a:solidFill>
                  <a:srgbClr val="FF0000"/>
                </a:solidFill>
              </a:rPr>
              <a:t>What surprise is waiting for us next??</a:t>
            </a:r>
          </a:p>
        </p:txBody>
      </p:sp>
      <p:pic>
        <p:nvPicPr>
          <p:cNvPr id="4" name="Image 5" descr="Screen Shot 2018-09-27 at 21.20.14.png">
            <a:extLst>
              <a:ext uri="{FF2B5EF4-FFF2-40B4-BE49-F238E27FC236}">
                <a16:creationId xmlns:a16="http://schemas.microsoft.com/office/drawing/2014/main" id="{F0866290-C648-384D-9B66-12923494A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800" y="4248472"/>
            <a:ext cx="1779712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2900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124C9-F67C-D744-AB3A-8201741E6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114703"/>
            <a:ext cx="7239000" cy="904875"/>
          </a:xfrm>
        </p:spPr>
        <p:txBody>
          <a:bodyPr/>
          <a:lstStyle/>
          <a:p>
            <a:r>
              <a:rPr lang="en-CH" dirty="0"/>
              <a:t>More on Neutrinos..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CAEB4B97-B0ED-CF43-BB87-B71A6D41A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2299" y="836712"/>
            <a:ext cx="4557685" cy="5879188"/>
          </a:xfrm>
          <a:prstGeom prst="rect">
            <a:avLst/>
          </a:prstGeom>
        </p:spPr>
      </p:pic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51699A08-AC4E-4A43-89B6-BA6F87A9A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57" y="913075"/>
            <a:ext cx="2006982" cy="2939594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25E5CB25-AB0F-5848-845B-4D599FF72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431" y="3922050"/>
            <a:ext cx="1915435" cy="27809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97F13D-C457-4141-8E62-882F960A9A18}"/>
              </a:ext>
            </a:extLst>
          </p:cNvPr>
          <p:cNvSpPr txBox="1"/>
          <p:nvPr/>
        </p:nvSpPr>
        <p:spPr>
          <a:xfrm>
            <a:off x="2699792" y="1556792"/>
            <a:ext cx="97975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400" dirty="0"/>
              <a:t>books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007E0A-3047-B84D-BAF7-543BBE6C0B1D}"/>
              </a:ext>
            </a:extLst>
          </p:cNvPr>
          <p:cNvSpPr txBox="1"/>
          <p:nvPr/>
        </p:nvSpPr>
        <p:spPr>
          <a:xfrm>
            <a:off x="3564002" y="4958877"/>
            <a:ext cx="10406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400" dirty="0"/>
              <a:t>school</a:t>
            </a:r>
          </a:p>
        </p:txBody>
      </p:sp>
    </p:spTree>
    <p:extLst>
      <p:ext uri="{BB962C8B-B14F-4D97-AF65-F5344CB8AC3E}">
        <p14:creationId xmlns:p14="http://schemas.microsoft.com/office/powerpoint/2010/main" val="178986628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F3A44-E1D9-1D4F-9254-BC7E53D5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r>
              <a:rPr lang="en-CH" dirty="0"/>
              <a:t>Neutrinos and New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53019-2B41-474D-B534-DD1337394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6712"/>
            <a:ext cx="8534400" cy="5949280"/>
          </a:xfrm>
          <a:solidFill>
            <a:schemeClr val="accent3"/>
          </a:solidFill>
        </p:spPr>
        <p:txBody>
          <a:bodyPr/>
          <a:lstStyle/>
          <a:p>
            <a:pPr marL="0" indent="0">
              <a:buNone/>
            </a:pPr>
            <a:r>
              <a:rPr lang="en-CH" sz="2600" dirty="0">
                <a:solidFill>
                  <a:srgbClr val="FF0000"/>
                </a:solidFill>
              </a:rPr>
              <a:t>Neutrinos have connections to many other BSM or New Physics ares, also studied eg at the LHC </a:t>
            </a:r>
          </a:p>
          <a:p>
            <a:r>
              <a:rPr lang="en-CH" sz="2600" dirty="0">
                <a:solidFill>
                  <a:srgbClr val="0000FF"/>
                </a:solidFill>
              </a:rPr>
              <a:t>Connection with GUTs (heavy righthanded neutrinos)</a:t>
            </a:r>
          </a:p>
          <a:p>
            <a:r>
              <a:rPr lang="en-CH" sz="2600" dirty="0">
                <a:solidFill>
                  <a:srgbClr val="0000FF"/>
                </a:solidFill>
              </a:rPr>
              <a:t>Supersymmetry (sneutrinos and other)</a:t>
            </a:r>
          </a:p>
          <a:p>
            <a:r>
              <a:rPr lang="en-CH" sz="2600" dirty="0">
                <a:solidFill>
                  <a:srgbClr val="0000FF"/>
                </a:solidFill>
              </a:rPr>
              <a:t>Extra dimensions/wormholes</a:t>
            </a:r>
          </a:p>
          <a:p>
            <a:r>
              <a:rPr lang="en-CH" sz="2600" dirty="0">
                <a:solidFill>
                  <a:srgbClr val="0000FF"/>
                </a:solidFill>
              </a:rPr>
              <a:t>Dark matter</a:t>
            </a:r>
          </a:p>
          <a:p>
            <a:r>
              <a:rPr lang="en-CH" sz="2600" dirty="0">
                <a:solidFill>
                  <a:srgbClr val="0000FF"/>
                </a:solidFill>
              </a:rPr>
              <a:t>Leptogenesis</a:t>
            </a:r>
          </a:p>
          <a:p>
            <a:r>
              <a:rPr lang="en-GB" sz="2600" dirty="0">
                <a:solidFill>
                  <a:srgbClr val="0000FF"/>
                </a:solidFill>
              </a:rPr>
              <a:t>D</a:t>
            </a:r>
            <a:r>
              <a:rPr lang="en-CH" sz="2600" dirty="0">
                <a:solidFill>
                  <a:srgbClr val="0000FF"/>
                </a:solidFill>
              </a:rPr>
              <a:t>ark energy</a:t>
            </a:r>
          </a:p>
          <a:p>
            <a:r>
              <a:rPr lang="en-CH" sz="2600" dirty="0">
                <a:solidFill>
                  <a:srgbClr val="0000FF"/>
                </a:solidFill>
              </a:rPr>
              <a:t>Cosmology/inflation/abundance of H/He changes when more than 3 neutrinos</a:t>
            </a:r>
          </a:p>
          <a:p>
            <a:r>
              <a:rPr lang="en-CH" sz="2600" dirty="0">
                <a:solidFill>
                  <a:srgbClr val="0000FF"/>
                </a:solidFill>
              </a:rPr>
              <a:t>Time travel? (right handed neutrinods in extra dimensions)??</a:t>
            </a:r>
          </a:p>
          <a:p>
            <a:r>
              <a:rPr lang="en-CH" sz="2600" dirty="0">
                <a:solidFill>
                  <a:srgbClr val="0000FF"/>
                </a:solidFill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037110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KATRIN Experiment: the Mass of </a:t>
            </a:r>
            <a:r>
              <a:rPr lang="en-US" dirty="0" err="1">
                <a:sym typeface="Symbol"/>
              </a:rPr>
              <a:t></a:t>
            </a:r>
            <a:r>
              <a:rPr lang="en-GB" baseline="-25000" dirty="0" err="1"/>
              <a:t>e</a:t>
            </a:r>
            <a:endParaRPr lang="en-GB" baseline="-25000" dirty="0"/>
          </a:p>
        </p:txBody>
      </p:sp>
      <p:pic>
        <p:nvPicPr>
          <p:cNvPr id="4" name="Image 3" descr="Screen Shot 2018-06-30 at 15.03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505200"/>
            <a:ext cx="3701716" cy="2476500"/>
          </a:xfrm>
          <a:prstGeom prst="rect">
            <a:avLst/>
          </a:prstGeom>
        </p:spPr>
      </p:pic>
      <p:pic>
        <p:nvPicPr>
          <p:cNvPr id="5" name="Image 4" descr="Screen Shot 2018-06-30 at 15.04.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708" y="1143000"/>
            <a:ext cx="3914692" cy="2133600"/>
          </a:xfrm>
          <a:prstGeom prst="rect">
            <a:avLst/>
          </a:prstGeom>
        </p:spPr>
      </p:pic>
      <p:pic>
        <p:nvPicPr>
          <p:cNvPr id="6" name="Image 5" descr="Screen Shot 2018-06-30 at 15.06.0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97" y="762000"/>
            <a:ext cx="5240603" cy="26670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52401" y="3682767"/>
            <a:ext cx="5791199" cy="255454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The </a:t>
            </a:r>
            <a:r>
              <a:rPr lang="en-US" dirty="0" err="1">
                <a:solidFill>
                  <a:srgbClr val="FF0000"/>
                </a:solidFill>
              </a:rPr>
              <a:t>KArlsruhe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TRItium</a:t>
            </a:r>
            <a:r>
              <a:rPr lang="en-US" dirty="0">
                <a:solidFill>
                  <a:srgbClr val="FF0000"/>
                </a:solidFill>
              </a:rPr>
              <a:t> Neutrino</a:t>
            </a:r>
            <a:r>
              <a:rPr lang="en-US" dirty="0">
                <a:solidFill>
                  <a:srgbClr val="0000FF"/>
                </a:solidFill>
              </a:rPr>
              <a:t> experiment (KATRIN) is designed to measure the mass up to </a:t>
            </a:r>
            <a:r>
              <a:rPr lang="en-US" dirty="0">
                <a:solidFill>
                  <a:srgbClr val="FF0000"/>
                </a:solidFill>
              </a:rPr>
              <a:t>projected sensitivity of 0.2 eV</a:t>
            </a:r>
            <a:r>
              <a:rPr lang="en-US" dirty="0">
                <a:solidFill>
                  <a:srgbClr val="0000FF"/>
                </a:solidFill>
              </a:rPr>
              <a:t>  </a:t>
            </a:r>
          </a:p>
          <a:p>
            <a:r>
              <a:rPr lang="en-US" dirty="0">
                <a:solidFill>
                  <a:srgbClr val="0000FF"/>
                </a:solidFill>
              </a:rPr>
              <a:t>To achieve this, KATRIN will </a:t>
            </a:r>
            <a:r>
              <a:rPr lang="en-US" dirty="0">
                <a:solidFill>
                  <a:srgbClr val="FF0000"/>
                </a:solidFill>
              </a:rPr>
              <a:t>perform high-precision spectroscopy of the endpoint region of the tritium beta-decay spectrum</a:t>
            </a:r>
            <a:r>
              <a:rPr lang="en-US" dirty="0">
                <a:solidFill>
                  <a:srgbClr val="0000FF"/>
                </a:solidFill>
              </a:rPr>
              <a:t>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Recent result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>
                <a:solidFill>
                  <a:srgbClr val="FF0000"/>
                </a:solidFill>
                <a:sym typeface="Symbol"/>
              </a:rPr>
              <a:t></a:t>
            </a:r>
            <a:r>
              <a:rPr lang="en-GB" baseline="-25000" dirty="0">
                <a:solidFill>
                  <a:srgbClr val="FF0000"/>
                </a:solidFill>
              </a:rPr>
              <a:t>e </a:t>
            </a:r>
            <a:r>
              <a:rPr lang="en-US" dirty="0">
                <a:solidFill>
                  <a:srgbClr val="FF0000"/>
                </a:solidFill>
              </a:rPr>
              <a:t>&lt; 1.1 eV  </a:t>
            </a:r>
            <a:r>
              <a:rPr lang="en-US" dirty="0">
                <a:solidFill>
                  <a:srgbClr val="0000FF"/>
                </a:solidFill>
              </a:rPr>
              <a:t>(September 2019)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2410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6333B1-0A86-E549-8B16-53EAD60D979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8-Oct-2019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DF82C-578E-6240-8561-536952AC9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                     A. De Roeck  |  SM and BSM physics with DUNE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92" y="199312"/>
            <a:ext cx="8963383" cy="647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5725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DF82C-578E-6240-8561-536952AC9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026" y="44624"/>
            <a:ext cx="8229600" cy="647102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Atmospherics and Supernovae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79" y="1387944"/>
            <a:ext cx="5619173" cy="31180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529" y="3116640"/>
            <a:ext cx="4225471" cy="31860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8810" y="926279"/>
            <a:ext cx="581957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Sensitivities to Lorentz and CPT violation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27022" y="1876302"/>
            <a:ext cx="37169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Analyzed in the SME (Standard </a:t>
            </a:r>
          </a:p>
          <a:p>
            <a:r>
              <a:rPr lang="en-US" dirty="0"/>
              <a:t>Model Extension) framework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2" y="4395158"/>
            <a:ext cx="2739071" cy="18797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85703" y="4636771"/>
            <a:ext cx="1127745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conventional</a:t>
            </a:r>
          </a:p>
          <a:p>
            <a:r>
              <a:rPr lang="en-US" sz="1400" dirty="0"/>
              <a:t>oscillation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35991" y="5546992"/>
            <a:ext cx="50847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/>
              <a:t>SME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21722" y="6289575"/>
            <a:ext cx="20941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Atmospheric neutrino flux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65715" y="1733801"/>
            <a:ext cx="1414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400kton.year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95969" y="6234647"/>
            <a:ext cx="230036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Oscillation free coefficients</a:t>
            </a:r>
          </a:p>
        </p:txBody>
      </p:sp>
    </p:spTree>
    <p:extLst>
      <p:ext uri="{BB962C8B-B14F-4D97-AF65-F5344CB8AC3E}">
        <p14:creationId xmlns:p14="http://schemas.microsoft.com/office/powerpoint/2010/main" val="32668516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A4B1A-F911-3A40-9EDC-E7A92AB0C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171400"/>
            <a:ext cx="7239000" cy="904875"/>
          </a:xfrm>
        </p:spPr>
        <p:txBody>
          <a:bodyPr/>
          <a:lstStyle/>
          <a:p>
            <a:r>
              <a:rPr lang="en-CH" dirty="0"/>
              <a:t>Astronomy with Neutrinos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AB757D2-C8F8-C44A-8FAA-429FE5F90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12" y="1052736"/>
            <a:ext cx="7956376" cy="564779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E86075D-1467-6D46-8BD1-C34CDB6501ED}"/>
              </a:ext>
            </a:extLst>
          </p:cNvPr>
          <p:cNvSpPr/>
          <p:nvPr/>
        </p:nvSpPr>
        <p:spPr bwMode="auto">
          <a:xfrm>
            <a:off x="1331640" y="1111808"/>
            <a:ext cx="6480720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CB22C3-87C6-1748-900E-440160CDED7D}"/>
              </a:ext>
            </a:extLst>
          </p:cNvPr>
          <p:cNvSpPr/>
          <p:nvPr/>
        </p:nvSpPr>
        <p:spPr bwMode="auto">
          <a:xfrm>
            <a:off x="1484040" y="1264208"/>
            <a:ext cx="6480720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3DA563-7CB6-F849-A713-E475EABF5872}"/>
              </a:ext>
            </a:extLst>
          </p:cNvPr>
          <p:cNvSpPr/>
          <p:nvPr/>
        </p:nvSpPr>
        <p:spPr bwMode="auto">
          <a:xfrm>
            <a:off x="3563888" y="2339702"/>
            <a:ext cx="4680520" cy="8640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8A26BE-A196-3D4A-96CF-1FDD28EF90CF}"/>
              </a:ext>
            </a:extLst>
          </p:cNvPr>
          <p:cNvSpPr/>
          <p:nvPr/>
        </p:nvSpPr>
        <p:spPr bwMode="auto">
          <a:xfrm>
            <a:off x="4572000" y="2796548"/>
            <a:ext cx="3464768" cy="8640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0965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6333B1-0A86-E549-8B16-53EAD60D979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8-Oct-2019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DF82C-578E-6240-8561-536952AC9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/>
              <a:t>                     A. De Roeck  |  SM and BSM physics with DUNE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95" y="2310928"/>
            <a:ext cx="8427190" cy="3529076"/>
          </a:xfrm>
          <a:prstGeom prst="rect">
            <a:avLst/>
          </a:prstGeom>
        </p:spPr>
      </p:pic>
      <p:sp>
        <p:nvSpPr>
          <p:cNvPr id="11" name="Title 7">
            <a:extLst>
              <a:ext uri="{FF2B5EF4-FFF2-40B4-BE49-F238E27FC236}">
                <a16:creationId xmlns:a16="http://schemas.microsoft.com/office/drawing/2014/main" id="{C3EAFAE6-913E-B44B-8DAF-D204D08D62A6}"/>
              </a:ext>
            </a:extLst>
          </p:cNvPr>
          <p:cNvSpPr txBox="1">
            <a:spLocks/>
          </p:cNvSpPr>
          <p:nvPr/>
        </p:nvSpPr>
        <p:spPr>
          <a:xfrm>
            <a:off x="152400" y="303936"/>
            <a:ext cx="88265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b="1" i="0" kern="1200" baseline="0">
                <a:solidFill>
                  <a:srgbClr val="E95125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</a:rPr>
              <a:t>Searches for Low Mass Dark Matter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515" y="908720"/>
            <a:ext cx="427655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Multi-component boosted dark matter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6E4D5D-1C89-AF4B-BC53-CB1FAC0DA3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743" y="888803"/>
            <a:ext cx="4647152" cy="14960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9992" y="5969197"/>
            <a:ext cx="4644008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Also boosted dark matter from the sun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1181" y="6501928"/>
            <a:ext cx="39529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98349" y="6478178"/>
            <a:ext cx="10794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837825-B8A8-7C4F-8421-BC3A6209ECCB}"/>
              </a:ext>
            </a:extLst>
          </p:cNvPr>
          <p:cNvSpPr txBox="1"/>
          <p:nvPr/>
        </p:nvSpPr>
        <p:spPr>
          <a:xfrm>
            <a:off x="391181" y="5733256"/>
            <a:ext cx="350769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D. Kim, ADR, … new paper in</a:t>
            </a:r>
          </a:p>
          <a:p>
            <a:r>
              <a:rPr lang="en-CH" dirty="0">
                <a:solidFill>
                  <a:srgbClr val="FF0000"/>
                </a:solidFill>
              </a:rPr>
              <a:t>preparation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6DD2C56-23E8-F34C-83CA-DF68C9784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85" y="1340768"/>
            <a:ext cx="4240905" cy="6918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7B48502-9AFD-CA40-91C7-885AB97092C5}"/>
              </a:ext>
            </a:extLst>
          </p:cNvPr>
          <p:cNvSpPr txBox="1"/>
          <p:nvPr/>
        </p:nvSpPr>
        <p:spPr>
          <a:xfrm>
            <a:off x="2627784" y="2005553"/>
            <a:ext cx="2172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arXiv:1803.03264</a:t>
            </a:r>
          </a:p>
        </p:txBody>
      </p:sp>
    </p:spTree>
    <p:extLst>
      <p:ext uri="{BB962C8B-B14F-4D97-AF65-F5344CB8AC3E}">
        <p14:creationId xmlns:p14="http://schemas.microsoft.com/office/powerpoint/2010/main" val="296746103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976FE51-C886-FA48-9E9F-AC5EE42F3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908720"/>
            <a:ext cx="5822075" cy="594928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E963B4-9C57-5A40-A10F-B0062FF01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904875"/>
          </a:xfrm>
        </p:spPr>
        <p:txBody>
          <a:bodyPr/>
          <a:lstStyle/>
          <a:p>
            <a:r>
              <a:rPr lang="en-CH" sz="3500" dirty="0"/>
              <a:t>The 9th LHC Experiment is for Neutrinos!</a:t>
            </a:r>
            <a:r>
              <a:rPr lang="en-CH" dirty="0"/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BCCC8B-5301-A34D-8BAA-ACEA69D9B8E8}"/>
              </a:ext>
            </a:extLst>
          </p:cNvPr>
          <p:cNvSpPr/>
          <p:nvPr/>
        </p:nvSpPr>
        <p:spPr bwMode="auto">
          <a:xfrm>
            <a:off x="1763688" y="908720"/>
            <a:ext cx="5822075" cy="1008112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21991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08A4415A-795E-7448-82A5-856BC5568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63" y="808708"/>
            <a:ext cx="8850873" cy="593008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C1E3B00-43BC-874C-BE45-40A13785A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144636"/>
            <a:ext cx="9036496" cy="995363"/>
          </a:xfrm>
        </p:spPr>
        <p:txBody>
          <a:bodyPr/>
          <a:lstStyle/>
          <a:p>
            <a:r>
              <a:rPr lang="en-CH" dirty="0"/>
              <a:t>Neutrinoless Double Beta Decay </a:t>
            </a:r>
          </a:p>
        </p:txBody>
      </p:sp>
    </p:spTree>
    <p:extLst>
      <p:ext uri="{BB962C8B-B14F-4D97-AF65-F5344CB8AC3E}">
        <p14:creationId xmlns:p14="http://schemas.microsoft.com/office/powerpoint/2010/main" val="2660529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AEC1B3-DC0A-A14C-B37A-492DF4EED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00" y="6014894"/>
            <a:ext cx="6281688" cy="711341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 with medium confidence">
            <a:extLst>
              <a:ext uri="{FF2B5EF4-FFF2-40B4-BE49-F238E27FC236}">
                <a16:creationId xmlns:a16="http://schemas.microsoft.com/office/drawing/2014/main" id="{8D1DB1D4-C979-304D-9111-AFCD4CE71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5002275"/>
            <a:ext cx="7054752" cy="947005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45A9057C-8104-374E-934E-4120F5761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415" y="827058"/>
            <a:ext cx="6135873" cy="35380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EB9DAE-8547-B348-821A-1727F1751760}"/>
              </a:ext>
            </a:extLst>
          </p:cNvPr>
          <p:cNvSpPr txBox="1"/>
          <p:nvPr/>
        </p:nvSpPr>
        <p:spPr>
          <a:xfrm>
            <a:off x="5757139" y="5013176"/>
            <a:ext cx="2172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arXiv:2105.08533</a:t>
            </a:r>
            <a:endParaRPr lang="en-CH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B1F6B4A3-6CA1-184C-8F08-D19AFFFA2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KATRIN Experiment: the Mass of </a:t>
            </a:r>
            <a:r>
              <a:rPr lang="en-US" dirty="0" err="1">
                <a:sym typeface="Symbol"/>
              </a:rPr>
              <a:t></a:t>
            </a:r>
            <a:r>
              <a:rPr lang="en-GB" baseline="-25000" dirty="0" err="1"/>
              <a:t>e</a:t>
            </a:r>
            <a:endParaRPr lang="en-GB" baseline="-25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6C3E92-30F4-224C-B494-32ACB5AE7A88}"/>
              </a:ext>
            </a:extLst>
          </p:cNvPr>
          <p:cNvSpPr txBox="1"/>
          <p:nvPr/>
        </p:nvSpPr>
        <p:spPr>
          <a:xfrm>
            <a:off x="4827684" y="842999"/>
            <a:ext cx="2192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W</a:t>
            </a:r>
            <a:r>
              <a:rPr lang="en-CH" dirty="0">
                <a:solidFill>
                  <a:srgbClr val="0000FF"/>
                </a:solidFill>
              </a:rPr>
              <a:t>orld evolution </a:t>
            </a:r>
          </a:p>
          <a:p>
            <a:r>
              <a:rPr lang="en-GB" dirty="0">
                <a:solidFill>
                  <a:srgbClr val="0000FF"/>
                </a:solidFill>
              </a:rPr>
              <a:t>o</a:t>
            </a:r>
            <a:r>
              <a:rPr lang="en-CH" dirty="0">
                <a:solidFill>
                  <a:srgbClr val="0000FF"/>
                </a:solidFill>
              </a:rPr>
              <a:t>ver last 30 years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8851BC-CB59-F04D-A48C-DEF9103A6E59}"/>
              </a:ext>
            </a:extLst>
          </p:cNvPr>
          <p:cNvSpPr txBox="1"/>
          <p:nvPr/>
        </p:nvSpPr>
        <p:spPr>
          <a:xfrm>
            <a:off x="899592" y="4509120"/>
            <a:ext cx="310431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Latest Result (May 2021):</a:t>
            </a:r>
          </a:p>
        </p:txBody>
      </p:sp>
    </p:spTree>
    <p:extLst>
      <p:ext uri="{BB962C8B-B14F-4D97-AF65-F5344CB8AC3E}">
        <p14:creationId xmlns:p14="http://schemas.microsoft.com/office/powerpoint/2010/main" val="1019374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42DC9-CC86-C346-9EC0-CA1EF0BF6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144636"/>
            <a:ext cx="9036496" cy="995363"/>
          </a:xfrm>
        </p:spPr>
        <p:txBody>
          <a:bodyPr/>
          <a:lstStyle/>
          <a:p>
            <a:r>
              <a:rPr lang="en-CH" dirty="0"/>
              <a:t>Neutrinoless Double Beta Decay </a:t>
            </a:r>
          </a:p>
        </p:txBody>
      </p:sp>
      <p:pic>
        <p:nvPicPr>
          <p:cNvPr id="5" name="Picture 4" descr="A picture containing text, clock, gauge&#10;&#10;Description automatically generated">
            <a:extLst>
              <a:ext uri="{FF2B5EF4-FFF2-40B4-BE49-F238E27FC236}">
                <a16:creationId xmlns:a16="http://schemas.microsoft.com/office/drawing/2014/main" id="{E649C9A5-3E3B-514A-AFC5-D9791D5C0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819" y="5013176"/>
            <a:ext cx="3570362" cy="1637781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87A2464-DE67-4048-B8B2-D1D2AFD5F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08720"/>
            <a:ext cx="8534400" cy="1550926"/>
          </a:xfrm>
          <a:solidFill>
            <a:srgbClr val="FFFF00"/>
          </a:solidFill>
        </p:spPr>
        <p:txBody>
          <a:bodyPr/>
          <a:lstStyle/>
          <a:p>
            <a:r>
              <a:rPr lang="en-CH" sz="2200" dirty="0">
                <a:solidFill>
                  <a:srgbClr val="FF0000"/>
                </a:solidFill>
              </a:rPr>
              <a:t>Are neutrinos their own antiparticles? </a:t>
            </a:r>
            <a:r>
              <a:rPr lang="en-CH" sz="2200" dirty="0">
                <a:solidFill>
                  <a:srgbClr val="0000FF"/>
                </a:solidFill>
              </a:rPr>
              <a:t>We do not know this yet!</a:t>
            </a:r>
          </a:p>
          <a:p>
            <a:r>
              <a:rPr lang="en-CH" sz="2200" dirty="0">
                <a:solidFill>
                  <a:srgbClr val="0000FF"/>
                </a:solidFill>
              </a:rPr>
              <a:t>The highly anticipated experimental test is </a:t>
            </a:r>
            <a:r>
              <a:rPr lang="en-CH" sz="2200" dirty="0">
                <a:solidFill>
                  <a:srgbClr val="FF0000"/>
                </a:solidFill>
              </a:rPr>
              <a:t>the observation of neutrino-less double beta decay</a:t>
            </a:r>
            <a:r>
              <a:rPr lang="en-CH" sz="2200" dirty="0">
                <a:solidFill>
                  <a:srgbClr val="0000FF"/>
                </a:solidFill>
              </a:rPr>
              <a:t>, ie two simultaneous beta-decays within one nucleon, without neutrino emission 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2EB67982-7C3D-5245-8046-2319CDB7E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136" y="2556676"/>
            <a:ext cx="3165261" cy="2312484"/>
          </a:xfrm>
          <a:prstGeom prst="rect">
            <a:avLst/>
          </a:prstGeom>
        </p:spPr>
      </p:pic>
      <p:pic>
        <p:nvPicPr>
          <p:cNvPr id="8" name="Picture 7" descr="Chart, radar chart&#10;&#10;Description automatically generated">
            <a:extLst>
              <a:ext uri="{FF2B5EF4-FFF2-40B4-BE49-F238E27FC236}">
                <a16:creationId xmlns:a16="http://schemas.microsoft.com/office/drawing/2014/main" id="{F6F1D043-2D9F-C54F-80D5-E96AC82410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5752" y="2556676"/>
            <a:ext cx="3717427" cy="231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46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DC13602-3474-3540-92CF-EFE76886C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144636"/>
            <a:ext cx="9036496" cy="995363"/>
          </a:xfrm>
        </p:spPr>
        <p:txBody>
          <a:bodyPr/>
          <a:lstStyle/>
          <a:p>
            <a:r>
              <a:rPr lang="en-CH" dirty="0"/>
              <a:t>Neutrinoless Double Beta Decay </a:t>
            </a:r>
          </a:p>
        </p:txBody>
      </p:sp>
      <p:pic>
        <p:nvPicPr>
          <p:cNvPr id="8" name="Picture 7" descr="A picture containing indoor, floor, furniture&#10;&#10;Description automatically generated">
            <a:extLst>
              <a:ext uri="{FF2B5EF4-FFF2-40B4-BE49-F238E27FC236}">
                <a16:creationId xmlns:a16="http://schemas.microsoft.com/office/drawing/2014/main" id="{AB23C23B-060E-314B-BB8F-06734587C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54" y="1586912"/>
            <a:ext cx="3902235" cy="29157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5ABDA4-F112-514F-B81A-7473ED2E54D1}"/>
              </a:ext>
            </a:extLst>
          </p:cNvPr>
          <p:cNvSpPr txBox="1"/>
          <p:nvPr/>
        </p:nvSpPr>
        <p:spPr>
          <a:xfrm>
            <a:off x="-36512" y="836712"/>
            <a:ext cx="9511771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FF0000"/>
                </a:solidFill>
              </a:rPr>
              <a:t>GERDA </a:t>
            </a:r>
            <a:r>
              <a:rPr lang="en-CH" dirty="0">
                <a:solidFill>
                  <a:srgbClr val="FF0000"/>
                </a:solidFill>
              </a:rPr>
              <a:t>(GERmanium Detector Array) </a:t>
            </a:r>
            <a:r>
              <a:rPr lang="en-CH" sz="2200" dirty="0">
                <a:solidFill>
                  <a:srgbClr val="FF0000"/>
                </a:solidFill>
              </a:rPr>
              <a:t>experimemt at LNGS (Gran Sasso/IT)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66785B-EA92-1545-8739-87CE89BE9D43}"/>
              </a:ext>
            </a:extLst>
          </p:cNvPr>
          <p:cNvSpPr txBox="1"/>
          <p:nvPr/>
        </p:nvSpPr>
        <p:spPr>
          <a:xfrm>
            <a:off x="5148064" y="1473375"/>
            <a:ext cx="3351815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127.2 kg.year exposure</a:t>
            </a:r>
          </a:p>
          <a:p>
            <a:r>
              <a:rPr lang="en-GB" dirty="0">
                <a:solidFill>
                  <a:srgbClr val="0000FF"/>
                </a:solidFill>
              </a:rPr>
              <a:t>b</a:t>
            </a:r>
            <a:r>
              <a:rPr lang="en-CH" dirty="0">
                <a:solidFill>
                  <a:srgbClr val="0000FF"/>
                </a:solidFill>
              </a:rPr>
              <a:t>etween 2011-2019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0000FF"/>
                </a:solidFill>
              </a:rPr>
              <a:t>Experiment now completed</a:t>
            </a:r>
          </a:p>
          <a:p>
            <a:r>
              <a:rPr lang="en-CH" dirty="0">
                <a:solidFill>
                  <a:srgbClr val="FF0000"/>
                </a:solidFill>
              </a:rPr>
              <a:t>No 0𝝂𝝂𝜷 signal observed </a:t>
            </a:r>
            <a:r>
              <a:rPr lang="en-CH" dirty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E6F1-9533-7B4D-A33F-7513D971A322}"/>
              </a:ext>
            </a:extLst>
          </p:cNvPr>
          <p:cNvSpPr txBox="1"/>
          <p:nvPr/>
        </p:nvSpPr>
        <p:spPr>
          <a:xfrm>
            <a:off x="5076056" y="3460938"/>
            <a:ext cx="369607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Final results: arXiv:2009.06079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3AC200-2554-3042-83C2-7ECCA2780E2C}"/>
              </a:ext>
            </a:extLst>
          </p:cNvPr>
          <p:cNvSpPr txBox="1"/>
          <p:nvPr/>
        </p:nvSpPr>
        <p:spPr>
          <a:xfrm>
            <a:off x="107504" y="5509681"/>
            <a:ext cx="4357860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Lower limit (90% C.L.) on the 0</a:t>
            </a:r>
            <a:r>
              <a:rPr lang="el-GR" dirty="0" err="1">
                <a:solidFill>
                  <a:srgbClr val="0000FF"/>
                </a:solidFill>
              </a:rPr>
              <a:t>νββ</a:t>
            </a:r>
            <a:r>
              <a:rPr lang="el-GR" dirty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decay half-life of </a:t>
            </a:r>
            <a:r>
              <a:rPr lang="en-GB" baseline="30000" dirty="0">
                <a:solidFill>
                  <a:srgbClr val="0000FF"/>
                </a:solidFill>
              </a:rPr>
              <a:t>76</a:t>
            </a:r>
            <a:r>
              <a:rPr lang="en-GB" dirty="0">
                <a:solidFill>
                  <a:srgbClr val="0000FF"/>
                </a:solidFill>
              </a:rPr>
              <a:t>Ge set by GERDA </a:t>
            </a:r>
          </a:p>
          <a:p>
            <a:r>
              <a:rPr lang="en-GB" dirty="0">
                <a:solidFill>
                  <a:srgbClr val="0000FF"/>
                </a:solidFill>
              </a:rPr>
              <a:t>as a function of the exposure </a:t>
            </a:r>
          </a:p>
        </p:txBody>
      </p:sp>
      <p:pic>
        <p:nvPicPr>
          <p:cNvPr id="14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3CE313D1-1650-D149-926D-4ED85AB4F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778" y="3921305"/>
            <a:ext cx="4768209" cy="289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67787"/>
      </p:ext>
    </p:extLst>
  </p:cSld>
  <p:clrMapOvr>
    <a:masterClrMapping/>
  </p:clrMapOvr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253281</TotalTime>
  <Words>2288</Words>
  <Application>Microsoft Macintosh PowerPoint</Application>
  <PresentationFormat>On-screen Show (4:3)</PresentationFormat>
  <Paragraphs>342</Paragraphs>
  <Slides>65</Slides>
  <Notes>4</Notes>
  <HiddenSlides>9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5" baseType="lpstr">
      <vt:lpstr>Arial</vt:lpstr>
      <vt:lpstr>Cambria</vt:lpstr>
      <vt:lpstr>Cambria Math</vt:lpstr>
      <vt:lpstr>Comic Sans MS</vt:lpstr>
      <vt:lpstr>Georgia</vt:lpstr>
      <vt:lpstr>Helvetica</vt:lpstr>
      <vt:lpstr>Lucida Grande</vt:lpstr>
      <vt:lpstr>Tahoma</vt:lpstr>
      <vt:lpstr>Times</vt:lpstr>
      <vt:lpstr>Reunion_17_01_03</vt:lpstr>
      <vt:lpstr>PowerPoint Presentation</vt:lpstr>
      <vt:lpstr>3 Lectures </vt:lpstr>
      <vt:lpstr>Neutrino Mass</vt:lpstr>
      <vt:lpstr>Neutrino mass measurents</vt:lpstr>
      <vt:lpstr>Neutrino Mass Measurements</vt:lpstr>
      <vt:lpstr>KATRIN Experiment: the Mass of e</vt:lpstr>
      <vt:lpstr>KATRIN Experiment: the Mass of e</vt:lpstr>
      <vt:lpstr>Neutrinoless Double Beta Decay </vt:lpstr>
      <vt:lpstr>Neutrinoless Double Beta Decay </vt:lpstr>
      <vt:lpstr>Neutrinoless Double Beta Decay </vt:lpstr>
      <vt:lpstr>Neutrinos &amp; Cosmos</vt:lpstr>
      <vt:lpstr>Neutrinos and Structure</vt:lpstr>
      <vt:lpstr>Neutrino Mass</vt:lpstr>
      <vt:lpstr>Study of Supernova Explosions</vt:lpstr>
      <vt:lpstr>Type II Supernovae</vt:lpstr>
      <vt:lpstr>Neutrino Astronomy </vt:lpstr>
      <vt:lpstr>Neutrinos in the Ice</vt:lpstr>
      <vt:lpstr>Most Energetic Neutrino Interactions  </vt:lpstr>
      <vt:lpstr>Multi-Messenger Astronomy</vt:lpstr>
      <vt:lpstr>Are there more than 3 Neutrinos?</vt:lpstr>
      <vt:lpstr>New Short Baseline Experiments will check!  </vt:lpstr>
      <vt:lpstr>MiniBooNE 2018</vt:lpstr>
      <vt:lpstr>Neutrino-4 Experiment: 2020</vt:lpstr>
      <vt:lpstr>The Future</vt:lpstr>
      <vt:lpstr> Precision Neutrino Physics</vt:lpstr>
      <vt:lpstr>Future Neutrino Experiments</vt:lpstr>
      <vt:lpstr>PowerPoint Presentation</vt:lpstr>
      <vt:lpstr>PowerPoint Presentation</vt:lpstr>
      <vt:lpstr>PowerPoint Presentation</vt:lpstr>
      <vt:lpstr>PowerPoint Presentation</vt:lpstr>
      <vt:lpstr>The ProtoDUNEs at CERN</vt:lpstr>
      <vt:lpstr>PowerPoint Presentation</vt:lpstr>
      <vt:lpstr>PowerPoint Presentation</vt:lpstr>
      <vt:lpstr>Measurement Strategy</vt:lpstr>
      <vt:lpstr>CP Violation and Mass Ordering</vt:lpstr>
      <vt:lpstr>Matter Effects</vt:lpstr>
      <vt:lpstr>Supernova Signal in DUNE</vt:lpstr>
      <vt:lpstr>PowerPoint Presentation</vt:lpstr>
      <vt:lpstr>PowerPoint Presentation</vt:lpstr>
      <vt:lpstr>Hyper-Kamiokande</vt:lpstr>
      <vt:lpstr> The JUNO Experiment</vt:lpstr>
      <vt:lpstr>Future Neutrino Experiments</vt:lpstr>
      <vt:lpstr>Next Generation Experiments</vt:lpstr>
      <vt:lpstr>Next Generation Experiments</vt:lpstr>
      <vt:lpstr>Next Generation Experiments</vt:lpstr>
      <vt:lpstr>The INO Neutrino Observatory</vt:lpstr>
      <vt:lpstr>New Opportunities with New Facilities </vt:lpstr>
      <vt:lpstr>PowerPoint Presentation</vt:lpstr>
      <vt:lpstr>PowerPoint Presentation</vt:lpstr>
      <vt:lpstr>Heavy Neutral Leptons</vt:lpstr>
      <vt:lpstr>Heavy Neutral Lepton Searches</vt:lpstr>
      <vt:lpstr>Neutrinos @ the LHC: Examples</vt:lpstr>
      <vt:lpstr>Neutrinos @ the LHC: SND@LHC</vt:lpstr>
      <vt:lpstr>First Observed neutrinos in FASER-𝞶</vt:lpstr>
      <vt:lpstr>PowerPoint Presentation</vt:lpstr>
      <vt:lpstr>PowerPoint Presentation</vt:lpstr>
      <vt:lpstr>SUMMARY: Neutrinos</vt:lpstr>
      <vt:lpstr>More on Neutrinos..</vt:lpstr>
      <vt:lpstr>Neutrinos and New Physics</vt:lpstr>
      <vt:lpstr>PowerPoint Presentation</vt:lpstr>
      <vt:lpstr>Atmospherics and Supernovae</vt:lpstr>
      <vt:lpstr>Astronomy with Neutrinos</vt:lpstr>
      <vt:lpstr>PowerPoint Presentation</vt:lpstr>
      <vt:lpstr>The 9th LHC Experiment is for Neutrinos! </vt:lpstr>
      <vt:lpstr>Neutrinoless Double Beta Decay </vt:lpstr>
    </vt:vector>
  </TitlesOfParts>
  <Company>ѻ ]翘ԭੌ뿿큠ř㸠]翘ѻ盼뿿큐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Albert De Roeck</cp:lastModifiedBy>
  <cp:revision>6589</cp:revision>
  <cp:lastPrinted>2018-04-21T11:05:31Z</cp:lastPrinted>
  <dcterms:created xsi:type="dcterms:W3CDTF">2018-09-11T13:51:22Z</dcterms:created>
  <dcterms:modified xsi:type="dcterms:W3CDTF">2021-08-01T09:28:47Z</dcterms:modified>
</cp:coreProperties>
</file>