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5" r:id="rId1"/>
  </p:sldMasterIdLst>
  <p:notesMasterIdLst>
    <p:notesMasterId r:id="rId6"/>
  </p:notesMasterIdLst>
  <p:handoutMasterIdLst>
    <p:handoutMasterId r:id="rId7"/>
  </p:handoutMasterIdLst>
  <p:sldIdLst>
    <p:sldId id="648" r:id="rId2"/>
    <p:sldId id="767" r:id="rId3"/>
    <p:sldId id="768" r:id="rId4"/>
    <p:sldId id="769" r:id="rId5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1F1FDC3-E442-4FA1-B0EC-19D53C86935F}">
          <p14:sldIdLst>
            <p14:sldId id="648"/>
            <p14:sldId id="767"/>
            <p14:sldId id="768"/>
            <p14:sldId id="7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336" userDrawn="1">
          <p15:clr>
            <a:srgbClr val="A4A3A4"/>
          </p15:clr>
        </p15:guide>
        <p15:guide id="3" orient="horz" pos="3072" userDrawn="1">
          <p15:clr>
            <a:srgbClr val="A4A3A4"/>
          </p15:clr>
        </p15:guide>
        <p15:guide id="4" pos="2136" userDrawn="1">
          <p15:clr>
            <a:srgbClr val="A4A3A4"/>
          </p15:clr>
        </p15:guide>
        <p15:guide id="5" pos="912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  <p15:guide id="8" orient="horz" pos="4080" userDrawn="1">
          <p15:clr>
            <a:srgbClr val="A4A3A4"/>
          </p15:clr>
        </p15:guide>
        <p15:guide id="9" pos="2520" userDrawn="1">
          <p15:clr>
            <a:srgbClr val="A4A3A4"/>
          </p15:clr>
        </p15:guide>
        <p15:guide id="11" pos="1728" userDrawn="1">
          <p15:clr>
            <a:srgbClr val="A4A3A4"/>
          </p15:clr>
        </p15:guide>
        <p15:guide id="12" orient="horz" pos="2640" userDrawn="1">
          <p15:clr>
            <a:srgbClr val="A4A3A4"/>
          </p15:clr>
        </p15:guide>
        <p15:guide id="13" pos="3408" userDrawn="1">
          <p15:clr>
            <a:srgbClr val="A4A3A4"/>
          </p15:clr>
        </p15:guide>
        <p15:guide id="14" orient="horz" pos="24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chenk" initials="M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F3F43"/>
    <a:srgbClr val="EAD54C"/>
    <a:srgbClr val="00296B"/>
    <a:srgbClr val="3B983B"/>
    <a:srgbClr val="B73E9B"/>
    <a:srgbClr val="C25AAB"/>
    <a:srgbClr val="0000CC"/>
    <a:srgbClr val="3333FF"/>
    <a:srgbClr val="187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>
        <p:guide orient="horz" pos="3600"/>
        <p:guide pos="336"/>
        <p:guide orient="horz" pos="3072"/>
        <p:guide pos="2136"/>
        <p:guide pos="912"/>
        <p:guide orient="horz" pos="2160"/>
        <p:guide orient="horz" pos="2736"/>
        <p:guide orient="horz" pos="4080"/>
        <p:guide pos="2520"/>
        <p:guide pos="1728"/>
        <p:guide orient="horz" pos="2640"/>
        <p:guide pos="3408"/>
        <p:guide orient="horz" pos="24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2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71A1A-D5F6-45CE-99C3-A25C5E7734B4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5C08-5490-46EF-9D93-5369AA5A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37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D4CA48-2B72-4A25-96AA-F074F068B988}" type="datetimeFigureOut">
              <a:rPr lang="en-US" smtClean="0"/>
              <a:t>12/13/2019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615CE-061A-412E-B3D5-018AD9336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17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08363" y="850900"/>
            <a:ext cx="3055937" cy="2292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FAA4-BC15-490A-837C-A73858A8822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66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5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91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1241425"/>
            <a:ext cx="4465638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615CE-061A-412E-B3D5-018AD93365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1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53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3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9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363" y="54707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363" y="1603095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10363" y="515172"/>
            <a:ext cx="8559986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4" y="6492515"/>
            <a:ext cx="1966631" cy="365125"/>
          </a:xfrm>
        </p:spPr>
        <p:txBody>
          <a:bodyPr/>
          <a:lstStyle>
            <a:lvl1pPr algn="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27.11.2019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15"/>
            <a:ext cx="2964561" cy="365125"/>
          </a:xfrm>
        </p:spPr>
        <p:txBody>
          <a:bodyPr/>
          <a:lstStyle>
            <a:lvl1pPr algn="l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15"/>
            <a:ext cx="2057400" cy="365125"/>
          </a:xfrm>
        </p:spPr>
        <p:txBody>
          <a:bodyPr/>
          <a:lstStyle>
            <a:lvl1pPr algn="ctr">
              <a:defRPr sz="12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902666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0595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76" y="248119"/>
            <a:ext cx="8559986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76" y="1273218"/>
            <a:ext cx="8559986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6903723" y="6492513"/>
            <a:ext cx="1966631" cy="365125"/>
          </a:xfrm>
        </p:spPr>
        <p:txBody>
          <a:bodyPr/>
          <a:lstStyle>
            <a:lvl1pPr algn="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27.11.2019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310364" y="6492513"/>
            <a:ext cx="2964561" cy="365125"/>
          </a:xfrm>
        </p:spPr>
        <p:txBody>
          <a:bodyPr/>
          <a:lstStyle>
            <a:lvl1pPr algn="l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3543300" y="6492513"/>
            <a:ext cx="2057400" cy="365125"/>
          </a:xfrm>
        </p:spPr>
        <p:txBody>
          <a:bodyPr/>
          <a:lstStyle>
            <a:lvl1pPr algn="ctr">
              <a:defRPr sz="9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82169" y="820778"/>
            <a:ext cx="2536172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008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46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6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68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2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9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39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08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06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27.11.2019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2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15" r:id="rId1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ernbox.cern.ch/index.php/s/6w7cJWqGspzriX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3091" y="1931668"/>
            <a:ext cx="6357720" cy="1878307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400" b="1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Update: </a:t>
            </a:r>
            <a:r>
              <a:rPr lang="en-US" sz="3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Studies </a:t>
            </a:r>
            <a:r>
              <a:rPr lang="en-US" sz="3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on PS injection</a:t>
            </a:r>
            <a:br>
              <a:rPr lang="en-US" sz="3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</a:br>
            <a:r>
              <a:rPr lang="en-US" sz="3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bump closure</a:t>
            </a:r>
            <a:endParaRPr lang="en-US" sz="34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441291"/>
            <a:ext cx="9144000" cy="460860"/>
          </a:xfrm>
        </p:spPr>
        <p:txBody>
          <a:bodyPr>
            <a:normAutofit/>
          </a:bodyPr>
          <a:lstStyle/>
          <a:p>
            <a:pPr marL="114292" algn="l">
              <a:tabLst>
                <a:tab pos="11711990" algn="r"/>
              </a:tabLst>
            </a:pPr>
            <a:r>
              <a:rPr lang="en-US" sz="1500" i="1" dirty="0">
                <a:solidFill>
                  <a:schemeClr val="accent5">
                    <a:lumMod val="75000"/>
                  </a:schemeClr>
                </a:solidFill>
              </a:rPr>
              <a:t>	</a:t>
            </a:r>
            <a:r>
              <a:rPr lang="en-US" sz="1500" i="1" dirty="0" smtClean="0">
                <a:solidFill>
                  <a:schemeClr val="accent5">
                    <a:lumMod val="75000"/>
                  </a:schemeClr>
                </a:solidFill>
              </a:rPr>
              <a:t>13. December </a:t>
            </a:r>
            <a:r>
              <a:rPr lang="en-US" sz="1500" i="1" dirty="0">
                <a:solidFill>
                  <a:schemeClr val="accent5">
                    <a:lumMod val="75000"/>
                  </a:schemeClr>
                </a:solidFill>
              </a:rPr>
              <a:t>2019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426" y="165978"/>
            <a:ext cx="847666" cy="84766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509512" y="3517082"/>
            <a:ext cx="2124983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29791" y="1764947"/>
            <a:ext cx="4284425" cy="0"/>
          </a:xfrm>
          <a:prstGeom prst="line">
            <a:avLst/>
          </a:prstGeom>
          <a:ln w="29210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6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 txBox="1">
            <a:spLocks/>
          </p:cNvSpPr>
          <p:nvPr/>
        </p:nvSpPr>
        <p:spPr>
          <a:xfrm>
            <a:off x="855526" y="4192537"/>
            <a:ext cx="7432963" cy="15502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200" b="1" dirty="0" smtClean="0"/>
              <a:t>M</a:t>
            </a:r>
            <a:r>
              <a:rPr lang="en-US" sz="2200" b="1" dirty="0"/>
              <a:t>. </a:t>
            </a:r>
            <a:r>
              <a:rPr lang="en-US" sz="2200" b="1" dirty="0" smtClean="0"/>
              <a:t>Schenk</a:t>
            </a:r>
            <a:r>
              <a:rPr lang="en-US" sz="2200" b="1" baseline="30000" dirty="0"/>
              <a:t>*</a:t>
            </a:r>
            <a:r>
              <a:rPr lang="en-US" sz="2200" b="1" dirty="0" smtClean="0"/>
              <a:t>, A. </a:t>
            </a:r>
            <a:r>
              <a:rPr lang="en-US" sz="2200" b="1" dirty="0" err="1" smtClean="0"/>
              <a:t>Huschauer</a:t>
            </a:r>
            <a:endParaRPr lang="en-US" sz="2200" b="1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600" i="1" dirty="0" smtClean="0"/>
              <a:t>CERN, Switzerland</a:t>
            </a:r>
            <a:br>
              <a:rPr lang="en-US" sz="1600" i="1" dirty="0" smtClean="0"/>
            </a:br>
            <a:r>
              <a:rPr lang="en-US" sz="1600" i="1" baseline="30000" dirty="0" smtClean="0"/>
              <a:t>*</a:t>
            </a:r>
            <a:r>
              <a:rPr lang="en-US" sz="1600" i="1" dirty="0" smtClean="0"/>
              <a:t>also at EPFL</a:t>
            </a:r>
            <a:r>
              <a:rPr lang="en-US" sz="1600" i="1" dirty="0"/>
              <a:t>, </a:t>
            </a:r>
            <a:r>
              <a:rPr lang="en-US" sz="1600" i="1" dirty="0" smtClean="0"/>
              <a:t>Switzerland</a:t>
            </a:r>
            <a:endParaRPr lang="en-US" sz="1600" i="1" dirty="0"/>
          </a:p>
          <a:p>
            <a:pPr>
              <a:lnSpc>
                <a:spcPct val="200000"/>
              </a:lnSpc>
              <a:spcBef>
                <a:spcPts val="1200"/>
              </a:spcBef>
            </a:pPr>
            <a:r>
              <a:rPr lang="en-US" sz="1800" i="1" dirty="0" smtClean="0"/>
              <a:t>Acknowledgments: </a:t>
            </a:r>
            <a:r>
              <a:rPr lang="en-US" sz="1800" dirty="0" smtClean="0"/>
              <a:t>B. </a:t>
            </a:r>
            <a:r>
              <a:rPr lang="en-US" sz="1800" dirty="0" err="1" smtClean="0"/>
              <a:t>Balhan</a:t>
            </a:r>
            <a:r>
              <a:rPr lang="en-US" sz="1800" dirty="0" smtClean="0"/>
              <a:t>, J. </a:t>
            </a:r>
            <a:r>
              <a:rPr lang="en-US" sz="1800" dirty="0" err="1" smtClean="0"/>
              <a:t>Borburgh</a:t>
            </a:r>
            <a:r>
              <a:rPr lang="en-US" sz="1800" dirty="0" smtClean="0"/>
              <a:t>, M. Fraser, A</a:t>
            </a:r>
            <a:r>
              <a:rPr lang="en-US" sz="1800" dirty="0" smtClean="0"/>
              <a:t>. </a:t>
            </a:r>
            <a:r>
              <a:rPr lang="en-US" sz="1800" dirty="0" err="1" smtClean="0"/>
              <a:t>Oeftiger</a:t>
            </a:r>
            <a:r>
              <a:rPr lang="en-US" sz="1800" dirty="0" smtClean="0"/>
              <a:t>, T. </a:t>
            </a:r>
            <a:r>
              <a:rPr lang="en-US" sz="1800" dirty="0" err="1" smtClean="0"/>
              <a:t>Pieloni</a:t>
            </a:r>
            <a:endParaRPr 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15" y="230405"/>
            <a:ext cx="1318908" cy="38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7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SMH42 stray field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MAD-X matching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r>
              <a:rPr lang="en-US" dirty="0" smtClean="0"/>
              <a:t>.12.2019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8089" y="1089995"/>
            <a:ext cx="8155194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Idea by M. Fraser: </a:t>
            </a:r>
            <a:r>
              <a:rPr lang="en-US" b="1" dirty="0" smtClean="0"/>
              <a:t>study impac</a:t>
            </a:r>
            <a:r>
              <a:rPr lang="en-US" b="1" dirty="0" smtClean="0"/>
              <a:t>t of</a:t>
            </a:r>
            <a:r>
              <a:rPr lang="en-US" b="1" dirty="0" smtClean="0"/>
              <a:t> stray field kick at location of SMH42</a:t>
            </a:r>
          </a:p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Study procedure</a:t>
            </a:r>
          </a:p>
          <a:p>
            <a:pPr marL="690563" lvl="1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Use </a:t>
            </a:r>
            <a:r>
              <a:rPr lang="en-US" sz="1700" b="1" dirty="0" smtClean="0"/>
              <a:t>BSW waveforms from oscilloscope measurements (2015) directly with conversion from LSA </a:t>
            </a:r>
            <a:r>
              <a:rPr lang="en-US" sz="1700" i="1" dirty="0" smtClean="0"/>
              <a:t>(no calibration or change of shapes this time)</a:t>
            </a:r>
          </a:p>
          <a:p>
            <a:pPr marL="690563" lvl="1" indent="-2301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Perform MAD-X </a:t>
            </a:r>
            <a:r>
              <a:rPr lang="en-US" sz="1700" b="1" dirty="0" smtClean="0"/>
              <a:t>matching to measured orbit data with </a:t>
            </a:r>
            <a:r>
              <a:rPr lang="en-US" sz="1700" dirty="0" smtClean="0"/>
              <a:t>stray </a:t>
            </a:r>
            <a:r>
              <a:rPr lang="en-US" sz="1700" b="1" dirty="0" smtClean="0"/>
              <a:t>field kick at SMH42 as single free parameter</a:t>
            </a:r>
            <a:endParaRPr lang="en-US" dirty="0" smtClean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1" y="3400728"/>
            <a:ext cx="4115558" cy="293968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4284095" y="3350117"/>
            <a:ext cx="4454462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118">
              <a:spcBef>
                <a:spcPts val="600"/>
              </a:spcBef>
            </a:pPr>
            <a:r>
              <a:rPr lang="en-US" b="1" dirty="0"/>
              <a:t>R</a:t>
            </a:r>
            <a:r>
              <a:rPr lang="en-US" b="1" dirty="0" smtClean="0"/>
              <a:t>oughly comparable to dedicated stray field measurements </a:t>
            </a:r>
            <a:r>
              <a:rPr lang="en-US" i="1" dirty="0" smtClean="0"/>
              <a:t>(see last slide)</a:t>
            </a:r>
            <a:endParaRPr lang="en-US" i="1" dirty="0" smtClean="0"/>
          </a:p>
          <a:p>
            <a:pPr marL="457200" indent="-23018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/>
              <a:t>Max. field is at end of bump collapse</a:t>
            </a:r>
          </a:p>
          <a:p>
            <a:pPr marL="457200" indent="-23018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Very slow </a:t>
            </a:r>
            <a:r>
              <a:rPr lang="en-US" sz="1700" dirty="0"/>
              <a:t>decay </a:t>
            </a:r>
            <a:r>
              <a:rPr lang="en-US" sz="1700" dirty="0" smtClean="0"/>
              <a:t>after</a:t>
            </a:r>
            <a:endParaRPr lang="en-US" sz="1700" dirty="0" smtClean="0"/>
          </a:p>
          <a:p>
            <a:pPr marL="457200" indent="-23018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Stray kick amplitude here up to -0.25 </a:t>
            </a:r>
            <a:r>
              <a:rPr lang="en-US" sz="1700" dirty="0" err="1" smtClean="0"/>
              <a:t>mrad</a:t>
            </a: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i="1" dirty="0" smtClean="0"/>
              <a:t>Significantly higher than expected from </a:t>
            </a:r>
            <a:r>
              <a:rPr lang="en-US" sz="1700" i="1" dirty="0" smtClean="0">
                <a:hlinkClick r:id="rId4"/>
              </a:rPr>
              <a:t>B.dl </a:t>
            </a:r>
            <a:r>
              <a:rPr lang="en-US" sz="1700" i="1" dirty="0" smtClean="0">
                <a:hlinkClick r:id="rId4"/>
              </a:rPr>
              <a:t>measurement </a:t>
            </a:r>
            <a:r>
              <a:rPr lang="en-US" sz="1700" i="1" dirty="0" smtClean="0"/>
              <a:t>at e.g. 55 mm from septum blade (kick amplitude ~ -0.07 </a:t>
            </a:r>
            <a:r>
              <a:rPr lang="en-US" sz="1700" i="1" dirty="0" err="1" smtClean="0"/>
              <a:t>mrad</a:t>
            </a:r>
            <a:r>
              <a:rPr lang="en-US" sz="1700" i="1" dirty="0" smtClean="0"/>
              <a:t>)</a:t>
            </a:r>
          </a:p>
          <a:p>
            <a:pPr marL="457200" indent="-230188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/>
              <a:t>Measured B.dl at 15 mm from blade =&gt; kick ~ -0.3 </a:t>
            </a:r>
            <a:r>
              <a:rPr lang="en-US" sz="1700" dirty="0" err="1" smtClean="0"/>
              <a:t>mrad</a:t>
            </a: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3899664586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SMH42 stray field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MAD-X matching: quality check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r>
              <a:rPr lang="en-US" dirty="0" smtClean="0"/>
              <a:t>.12.2019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62594" y="2487478"/>
            <a:ext cx="4195669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Quality of orbit matching is good</a:t>
            </a:r>
          </a:p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1 free parameter is enough</a:t>
            </a:r>
          </a:p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Stray field kick </a:t>
            </a:r>
            <a:r>
              <a:rPr lang="en-US" dirty="0" smtClean="0"/>
              <a:t>from SMH42 could be </a:t>
            </a:r>
            <a:r>
              <a:rPr lang="en-US" b="1" dirty="0" smtClean="0"/>
              <a:t>valid explanation for discrepancy between measured BSW waveforms and what was obtained with MAD-X ignoring stray field</a:t>
            </a:r>
            <a:br>
              <a:rPr lang="en-US" b="1" dirty="0" smtClean="0"/>
            </a:br>
            <a:r>
              <a:rPr lang="en-US" i="1" dirty="0" smtClean="0"/>
              <a:t>(see main talk, slide 12)</a:t>
            </a:r>
            <a:r>
              <a:rPr lang="en-US" b="1" dirty="0" smtClean="0"/>
              <a:t> </a:t>
            </a:r>
          </a:p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54" y="3741470"/>
            <a:ext cx="3904216" cy="27887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225" y="931651"/>
            <a:ext cx="3904216" cy="278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408490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SMH42 stray field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Measured stray field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r>
              <a:rPr lang="en-US" dirty="0" smtClean="0"/>
              <a:t>.12.2019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02D04CC-0B1D-4DCE-AE55-9105744B006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33" y="1906439"/>
            <a:ext cx="4364970" cy="32737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86354" y="2573741"/>
            <a:ext cx="3652205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Measurement from 2009</a:t>
            </a:r>
          </a:p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Bump </a:t>
            </a:r>
            <a:r>
              <a:rPr lang="en-US" dirty="0"/>
              <a:t>waveform given in </a:t>
            </a:r>
            <a:r>
              <a:rPr lang="en-US" dirty="0" smtClean="0"/>
              <a:t>yellow</a:t>
            </a:r>
            <a:endParaRPr lang="en-US" dirty="0" smtClean="0"/>
          </a:p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Measured stray field (red) at</a:t>
            </a:r>
            <a:br>
              <a:rPr lang="en-US" dirty="0" smtClean="0"/>
            </a:br>
            <a:r>
              <a:rPr lang="en-US" dirty="0" smtClean="0"/>
              <a:t>20 mm from septum blade</a:t>
            </a:r>
          </a:p>
          <a:p>
            <a:pPr marL="342882" indent="-231764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Origin of ‘double peak’ not </a:t>
            </a:r>
            <a:r>
              <a:rPr lang="en-US" dirty="0" smtClean="0"/>
              <a:t>clear</a:t>
            </a:r>
          </a:p>
        </p:txBody>
      </p:sp>
    </p:spTree>
    <p:extLst>
      <p:ext uri="{BB962C8B-B14F-4D97-AF65-F5344CB8AC3E}">
        <p14:creationId xmlns:p14="http://schemas.microsoft.com/office/powerpoint/2010/main" val="1999108164"/>
      </p:ext>
    </p:extLst>
  </p:cSld>
  <p:clrMapOvr>
    <a:masterClrMapping/>
  </p:clrMapOvr>
  <p:timing>
    <p:tnLst>
      <p:par>
        <p:cTn id="1" dur="indefinite" restart="never" nodeType="tmRoot">
          <p:childTnLst>
            <p:par>
              <p:cTn id="2"/>
            </p:par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70064</TotalTime>
  <Words>194</Words>
  <Application>Microsoft Office PowerPoint</Application>
  <PresentationFormat>On-screen Show (4:3)</PresentationFormat>
  <Paragraphs>37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Update: Studies on PS injection bump closure</vt:lpstr>
      <vt:lpstr>Effect of SMH42 stray field</vt:lpstr>
      <vt:lpstr>Effect of SMH42 stray field</vt:lpstr>
      <vt:lpstr>Effect of SMH42 stray field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studies for an RFQ prototype test in SPS   Status report</dc:title>
  <dc:creator>Michael Schenk</dc:creator>
  <cp:lastModifiedBy>Michael Schenk</cp:lastModifiedBy>
  <cp:revision>7484</cp:revision>
  <cp:lastPrinted>2016-06-09T07:26:37Z</cp:lastPrinted>
  <dcterms:created xsi:type="dcterms:W3CDTF">2015-10-20T14:25:35Z</dcterms:created>
  <dcterms:modified xsi:type="dcterms:W3CDTF">2019-12-13T15:50:00Z</dcterms:modified>
</cp:coreProperties>
</file>