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 id="256" r:id="rId3"/>
    <p:sldId id="257" r:id="rId4"/>
    <p:sldId id="265" r:id="rId5"/>
    <p:sldId id="263" r:id="rId6"/>
    <p:sldId id="264" r:id="rId7"/>
    <p:sldId id="258" r:id="rId8"/>
    <p:sldId id="259" r:id="rId9"/>
    <p:sldId id="260" r:id="rId10"/>
    <p:sldId id="26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54"/>
  </p:normalViewPr>
  <p:slideViewPr>
    <p:cSldViewPr snapToGrid="0" snapToObjects="1">
      <p:cViewPr varScale="1">
        <p:scale>
          <a:sx n="113" d="100"/>
          <a:sy n="113" d="100"/>
        </p:scale>
        <p:origin x="5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A51195-81F4-7642-91D4-FA0BA7A39FB2}" type="datetimeFigureOut">
              <a:rPr lang="en-US" smtClean="0"/>
              <a:t>11/27/19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1937552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A51195-81F4-7642-91D4-FA0BA7A39FB2}" type="datetimeFigureOut">
              <a:rPr lang="en-US" smtClean="0"/>
              <a:t>11/27/19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215769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A51195-81F4-7642-91D4-FA0BA7A39FB2}" type="datetimeFigureOut">
              <a:rPr lang="en-US" smtClean="0"/>
              <a:t>11/27/19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1492027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A51195-81F4-7642-91D4-FA0BA7A39FB2}" type="datetimeFigureOut">
              <a:rPr lang="en-US" smtClean="0"/>
              <a:t>11/27/19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7365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A51195-81F4-7642-91D4-FA0BA7A39FB2}" type="datetimeFigureOut">
              <a:rPr lang="en-US" smtClean="0"/>
              <a:t>11/27/19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1384970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A51195-81F4-7642-91D4-FA0BA7A39FB2}" type="datetimeFigureOut">
              <a:rPr lang="en-US" smtClean="0"/>
              <a:t>11/27/19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623036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A51195-81F4-7642-91D4-FA0BA7A39FB2}" type="datetimeFigureOut">
              <a:rPr lang="en-US" smtClean="0"/>
              <a:t>11/27/19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237285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A51195-81F4-7642-91D4-FA0BA7A39FB2}" type="datetimeFigureOut">
              <a:rPr lang="en-US" smtClean="0"/>
              <a:t>11/27/19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17271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A51195-81F4-7642-91D4-FA0BA7A39FB2}" type="datetimeFigureOut">
              <a:rPr lang="en-US" smtClean="0"/>
              <a:t>11/27/19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1649221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A51195-81F4-7642-91D4-FA0BA7A39FB2}" type="datetimeFigureOut">
              <a:rPr lang="en-US" smtClean="0"/>
              <a:t>11/27/19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886738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A51195-81F4-7642-91D4-FA0BA7A39FB2}" type="datetimeFigureOut">
              <a:rPr lang="en-US" smtClean="0"/>
              <a:t>11/27/19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86DD76-AD09-E243-B688-AA0A0F4E4C18}" type="slidenum">
              <a:rPr lang="en-US" smtClean="0"/>
              <a:t>‹#›</a:t>
            </a:fld>
            <a:endParaRPr lang="en-US"/>
          </a:p>
        </p:txBody>
      </p:sp>
    </p:spTree>
    <p:extLst>
      <p:ext uri="{BB962C8B-B14F-4D97-AF65-F5344CB8AC3E}">
        <p14:creationId xmlns:p14="http://schemas.microsoft.com/office/powerpoint/2010/main" val="20285396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A51195-81F4-7642-91D4-FA0BA7A39FB2}" type="datetimeFigureOut">
              <a:rPr lang="en-US" smtClean="0"/>
              <a:t>11/27/19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86DD76-AD09-E243-B688-AA0A0F4E4C18}" type="slidenum">
              <a:rPr lang="en-US" smtClean="0"/>
              <a:t>‹#›</a:t>
            </a:fld>
            <a:endParaRPr lang="en-US"/>
          </a:p>
        </p:txBody>
      </p:sp>
    </p:spTree>
    <p:extLst>
      <p:ext uri="{BB962C8B-B14F-4D97-AF65-F5344CB8AC3E}">
        <p14:creationId xmlns:p14="http://schemas.microsoft.com/office/powerpoint/2010/main" val="17784622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wiki.cern.ch/twiki/bin/view/LCG/DataQualityChecks" TargetMode="Externa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t>How we can improve accounting data quality?</a:t>
            </a:r>
            <a:endParaRPr lang="en-US" b="1" dirty="0"/>
          </a:p>
        </p:txBody>
      </p:sp>
      <p:sp>
        <p:nvSpPr>
          <p:cNvPr id="3" name="Subtitle 2"/>
          <p:cNvSpPr>
            <a:spLocks noGrp="1"/>
          </p:cNvSpPr>
          <p:nvPr>
            <p:ph type="subTitle" idx="1"/>
          </p:nvPr>
        </p:nvSpPr>
        <p:spPr/>
        <p:txBody>
          <a:bodyPr/>
          <a:lstStyle/>
          <a:p>
            <a:r>
              <a:rPr lang="en-US" dirty="0" smtClean="0"/>
              <a:t>Julia Andreeva, CERN</a:t>
            </a:r>
          </a:p>
          <a:p>
            <a:r>
              <a:rPr lang="en-US" dirty="0" smtClean="0"/>
              <a:t>WLCG Accounting Task Force meeting</a:t>
            </a:r>
            <a:endParaRPr lang="en-US" dirty="0"/>
          </a:p>
        </p:txBody>
      </p:sp>
    </p:spTree>
    <p:extLst>
      <p:ext uri="{BB962C8B-B14F-4D97-AF65-F5344CB8AC3E}">
        <p14:creationId xmlns:p14="http://schemas.microsoft.com/office/powerpoint/2010/main" val="1789931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Discussion</a:t>
            </a:r>
            <a:endParaRPr lang="en-US" b="1" dirty="0"/>
          </a:p>
        </p:txBody>
      </p:sp>
      <p:sp>
        <p:nvSpPr>
          <p:cNvPr id="3" name="Content Placeholder 2"/>
          <p:cNvSpPr>
            <a:spLocks noGrp="1"/>
          </p:cNvSpPr>
          <p:nvPr>
            <p:ph idx="1"/>
          </p:nvPr>
        </p:nvSpPr>
        <p:spPr/>
        <p:txBody>
          <a:bodyPr/>
          <a:lstStyle/>
          <a:p>
            <a:r>
              <a:rPr lang="en-US" dirty="0" smtClean="0"/>
              <a:t>How experiment experts are involved and can help in debugging and fixing accounting issues?</a:t>
            </a:r>
          </a:p>
          <a:p>
            <a:r>
              <a:rPr lang="en-US" dirty="0" smtClean="0"/>
              <a:t>For sites: Alessandro suggested that if we decrease number of checks we require from the sites, there are better chances to get them involved.</a:t>
            </a:r>
            <a:r>
              <a:rPr lang="en-US" dirty="0"/>
              <a:t> </a:t>
            </a:r>
            <a:r>
              <a:rPr lang="en-US" dirty="0" smtClean="0"/>
              <a:t>We might need to think that in the future we create per site monthly report with accounting and  availability and require one time action from the site if something is wrong with site data. This is doable, however, will require development effort, since availability and accounting are handled independently</a:t>
            </a:r>
          </a:p>
          <a:p>
            <a:r>
              <a:rPr lang="en-US" dirty="0" smtClean="0"/>
              <a:t>Other suggestions what we can do better?</a:t>
            </a:r>
          </a:p>
        </p:txBody>
      </p:sp>
    </p:spTree>
    <p:extLst>
      <p:ext uri="{BB962C8B-B14F-4D97-AF65-F5344CB8AC3E}">
        <p14:creationId xmlns:p14="http://schemas.microsoft.com/office/powerpoint/2010/main" val="2074101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The problem to be addressed</a:t>
            </a:r>
            <a:endParaRPr lang="en-US" b="1" dirty="0"/>
          </a:p>
        </p:txBody>
      </p:sp>
      <p:sp>
        <p:nvSpPr>
          <p:cNvPr id="5" name="Content Placeholder 4"/>
          <p:cNvSpPr>
            <a:spLocks noGrp="1"/>
          </p:cNvSpPr>
          <p:nvPr>
            <p:ph idx="1"/>
          </p:nvPr>
        </p:nvSpPr>
        <p:spPr/>
        <p:txBody>
          <a:bodyPr>
            <a:normAutofit lnSpcReduction="10000"/>
          </a:bodyPr>
          <a:lstStyle/>
          <a:p>
            <a:r>
              <a:rPr lang="en-US" dirty="0" smtClean="0"/>
              <a:t>After many years of working on the WLCG accounting system , we still face inconsistencies of data measured by different parties (sites, experiments, central LCG accounting systems like APEL and WSSA)</a:t>
            </a:r>
          </a:p>
          <a:p>
            <a:r>
              <a:rPr lang="en-US" dirty="0" smtClean="0"/>
              <a:t>These inconsistencies are indicators of the fact that accounting data quality can be improved</a:t>
            </a:r>
          </a:p>
          <a:p>
            <a:r>
              <a:rPr lang="en-US" dirty="0" smtClean="0"/>
              <a:t>Several ways to tackle the problem:	</a:t>
            </a:r>
          </a:p>
          <a:p>
            <a:pPr lvl="1"/>
            <a:r>
              <a:rPr lang="en-US" dirty="0" smtClean="0"/>
              <a:t>More active involvement of site administrators to check monthly accounting data</a:t>
            </a:r>
            <a:endParaRPr lang="en-US" dirty="0"/>
          </a:p>
          <a:p>
            <a:pPr lvl="1"/>
            <a:r>
              <a:rPr lang="en-US" dirty="0" smtClean="0"/>
              <a:t>Enable straight forward way to compare data coming from various sources</a:t>
            </a:r>
          </a:p>
          <a:p>
            <a:pPr lvl="1"/>
            <a:r>
              <a:rPr lang="en-US" dirty="0" smtClean="0"/>
              <a:t>Defining better workflow and responsibilities  for chasing faulty data, inconsistencies, </a:t>
            </a:r>
            <a:r>
              <a:rPr lang="en-US" dirty="0" err="1" smtClean="0"/>
              <a:t>etc</a:t>
            </a:r>
            <a:r>
              <a:rPr lang="mr-IN" dirty="0" smtClean="0"/>
              <a:t>…</a:t>
            </a:r>
            <a:endParaRPr lang="en-US" dirty="0" smtClean="0"/>
          </a:p>
        </p:txBody>
      </p:sp>
    </p:spTree>
    <p:extLst>
      <p:ext uri="{BB962C8B-B14F-4D97-AF65-F5344CB8AC3E}">
        <p14:creationId xmlns:p14="http://schemas.microsoft.com/office/powerpoint/2010/main" val="338722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More active involvement of site administrators in data validation</a:t>
            </a:r>
            <a:endParaRPr lang="en-US" b="1" dirty="0"/>
          </a:p>
        </p:txBody>
      </p:sp>
      <p:sp>
        <p:nvSpPr>
          <p:cNvPr id="4" name="Content Placeholder 3"/>
          <p:cNvSpPr>
            <a:spLocks noGrp="1"/>
          </p:cNvSpPr>
          <p:nvPr>
            <p:ph sz="half" idx="1"/>
          </p:nvPr>
        </p:nvSpPr>
        <p:spPr>
          <a:xfrm>
            <a:off x="838200" y="1825625"/>
            <a:ext cx="4132385" cy="4351338"/>
          </a:xfrm>
        </p:spPr>
        <p:txBody>
          <a:bodyPr>
            <a:normAutofit fontScale="775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Current workflow:</a:t>
            </a:r>
          </a:p>
          <a:p>
            <a:pPr marL="0" marR="0" lvl="0" indent="0" defTabSz="914400" eaLnBrk="1" fontAlgn="auto" latinLnBrk="0" hangingPunct="1">
              <a:lnSpc>
                <a:spcPct val="100000"/>
              </a:lnSpc>
              <a:spcBef>
                <a:spcPts val="0"/>
              </a:spcBef>
              <a:spcAft>
                <a:spcPts val="0"/>
              </a:spcAft>
              <a:buClrTx/>
              <a:buSzTx/>
              <a:buFontTx/>
              <a:buNone/>
              <a:tabLst/>
              <a:defRPr/>
            </a:pPr>
            <a:endParaRPr lang="en-US" b="1"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sz="2000" dirty="0" smtClean="0"/>
              <a:t>1). Monthly accounting reports are generated by the EGI portal based on APEL data for CPU, manually injected T1 only data via REBUS UI for disk and tape usage  </a:t>
            </a:r>
          </a:p>
          <a:p>
            <a:pPr marL="0" marR="0" lvl="0" indent="0" defTabSz="914400" eaLnBrk="1" fontAlgn="auto" latinLnBrk="0" hangingPunct="1">
              <a:lnSpc>
                <a:spcPct val="100000"/>
              </a:lnSpc>
              <a:spcBef>
                <a:spcPts val="0"/>
              </a:spcBef>
              <a:spcAft>
                <a:spcPts val="0"/>
              </a:spcAft>
              <a:buClrTx/>
              <a:buSzTx/>
              <a:buFontTx/>
              <a:buNone/>
              <a:tabLst/>
              <a:defRPr/>
            </a:pPr>
            <a:endParaRPr lang="en-US" sz="2000" dirty="0"/>
          </a:p>
          <a:p>
            <a:pPr marL="0" marR="0" lvl="0" indent="0" defTabSz="914400" eaLnBrk="1" fontAlgn="auto" latinLnBrk="0" hangingPunct="1">
              <a:lnSpc>
                <a:spcPct val="100000"/>
              </a:lnSpc>
              <a:spcBef>
                <a:spcPts val="0"/>
              </a:spcBef>
              <a:spcAft>
                <a:spcPts val="0"/>
              </a:spcAft>
              <a:buClrTx/>
              <a:buSzTx/>
              <a:buFontTx/>
              <a:buNone/>
              <a:tabLst/>
              <a:defRPr/>
            </a:pPr>
            <a:r>
              <a:rPr lang="en-US" sz="2000" dirty="0" smtClean="0"/>
              <a:t>2). Reports are sent to sites by WLCG project office</a:t>
            </a:r>
          </a:p>
          <a:p>
            <a:pPr marL="0" marR="0" lvl="0" indent="0" defTabSz="914400" eaLnBrk="1" fontAlgn="auto" latinLnBrk="0" hangingPunct="1">
              <a:lnSpc>
                <a:spcPct val="100000"/>
              </a:lnSpc>
              <a:spcBef>
                <a:spcPts val="0"/>
              </a:spcBef>
              <a:spcAft>
                <a:spcPts val="0"/>
              </a:spcAft>
              <a:buClrTx/>
              <a:buSzTx/>
              <a:buFontTx/>
              <a:buNone/>
              <a:tabLst/>
              <a:defRPr/>
            </a:pPr>
            <a:endParaRPr lang="en-US" sz="2000" dirty="0"/>
          </a:p>
          <a:p>
            <a:pPr marL="0" marR="0" lvl="0" indent="0" defTabSz="914400" eaLnBrk="1" fontAlgn="auto" latinLnBrk="0" hangingPunct="1">
              <a:lnSpc>
                <a:spcPct val="100000"/>
              </a:lnSpc>
              <a:spcBef>
                <a:spcPts val="0"/>
              </a:spcBef>
              <a:spcAft>
                <a:spcPts val="0"/>
              </a:spcAft>
              <a:buClrTx/>
              <a:buSzTx/>
              <a:buFontTx/>
              <a:buNone/>
              <a:tabLst/>
              <a:defRPr/>
            </a:pPr>
            <a:r>
              <a:rPr lang="en-US" sz="2000" dirty="0" smtClean="0"/>
              <a:t>3). Sites are supposed to check reports and complain in case of problem. However, data can not been changed in APEL quickly. Investigation of the issue and fixing data can take months</a:t>
            </a:r>
          </a:p>
          <a:p>
            <a:pPr marL="0" marR="0" lvl="0" indent="0" defTabSz="914400" eaLnBrk="1" fontAlgn="auto" latinLnBrk="0" hangingPunct="1">
              <a:lnSpc>
                <a:spcPct val="100000"/>
              </a:lnSpc>
              <a:spcBef>
                <a:spcPts val="0"/>
              </a:spcBef>
              <a:spcAft>
                <a:spcPts val="0"/>
              </a:spcAft>
              <a:buClrTx/>
              <a:buSzTx/>
              <a:buFontTx/>
              <a:buNone/>
              <a:tabLst/>
              <a:defRPr/>
            </a:pPr>
            <a:endParaRPr lang="en-US" sz="2000" dirty="0"/>
          </a:p>
          <a:p>
            <a:pPr marL="0" marR="0" lvl="0" indent="0" defTabSz="914400" eaLnBrk="1" fontAlgn="auto" latinLnBrk="0" hangingPunct="1">
              <a:lnSpc>
                <a:spcPct val="100000"/>
              </a:lnSpc>
              <a:spcBef>
                <a:spcPts val="0"/>
              </a:spcBef>
              <a:spcAft>
                <a:spcPts val="0"/>
              </a:spcAft>
              <a:buClrTx/>
              <a:buSzTx/>
              <a:buFontTx/>
              <a:buNone/>
              <a:tabLst/>
              <a:defRPr/>
            </a:pPr>
            <a:r>
              <a:rPr lang="en-US" sz="2000" dirty="0" smtClean="0"/>
              <a:t>4). Often the problem is not noticed for a long time and is being discovered while preparing RRB report</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
        <p:nvSpPr>
          <p:cNvPr id="5" name="Content Placeholder 4"/>
          <p:cNvSpPr>
            <a:spLocks noGrp="1"/>
          </p:cNvSpPr>
          <p:nvPr>
            <p:ph sz="half" idx="2"/>
          </p:nvPr>
        </p:nvSpPr>
        <p:spPr>
          <a:xfrm>
            <a:off x="6928338" y="1825625"/>
            <a:ext cx="4425462" cy="4351338"/>
          </a:xfrm>
        </p:spPr>
        <p:txBody>
          <a:bodyPr>
            <a:normAutofit fontScale="775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New workflow:</a:t>
            </a:r>
          </a:p>
          <a:p>
            <a:pPr marL="0" marR="0" lvl="0" indent="0" defTabSz="914400" eaLnBrk="1" fontAlgn="auto" latinLnBrk="0" hangingPunct="1">
              <a:lnSpc>
                <a:spcPct val="100000"/>
              </a:lnSpc>
              <a:spcBef>
                <a:spcPts val="0"/>
              </a:spcBef>
              <a:spcAft>
                <a:spcPts val="0"/>
              </a:spcAft>
              <a:buClrTx/>
              <a:buSzTx/>
              <a:buFontTx/>
              <a:buNone/>
              <a:tabLst/>
              <a:defRPr/>
            </a:pPr>
            <a:endParaRPr lang="en-US" b="1" dirty="0"/>
          </a:p>
          <a:p>
            <a:pPr marL="0" lvl="0" indent="0">
              <a:lnSpc>
                <a:spcPct val="100000"/>
              </a:lnSpc>
              <a:spcBef>
                <a:spcPts val="0"/>
              </a:spcBef>
              <a:buNone/>
              <a:defRPr/>
            </a:pPr>
            <a:r>
              <a:rPr lang="en-US" sz="2100" dirty="0">
                <a:solidFill>
                  <a:prstClr val="black"/>
                </a:solidFill>
              </a:rPr>
              <a:t>1). Monthly accounting reports </a:t>
            </a:r>
            <a:r>
              <a:rPr lang="en-US" sz="2100" dirty="0" smtClean="0">
                <a:solidFill>
                  <a:prstClr val="black"/>
                </a:solidFill>
              </a:rPr>
              <a:t>will be </a:t>
            </a:r>
            <a:r>
              <a:rPr lang="en-US" sz="2100" dirty="0">
                <a:solidFill>
                  <a:prstClr val="black"/>
                </a:solidFill>
              </a:rPr>
              <a:t>generated by </a:t>
            </a:r>
            <a:r>
              <a:rPr lang="en-US" sz="2100" dirty="0" smtClean="0">
                <a:solidFill>
                  <a:prstClr val="black"/>
                </a:solidFill>
              </a:rPr>
              <a:t> CRIC </a:t>
            </a:r>
            <a:r>
              <a:rPr lang="en-US" sz="2100" b="1" dirty="0" smtClean="0">
                <a:solidFill>
                  <a:prstClr val="black"/>
                </a:solidFill>
              </a:rPr>
              <a:t>based </a:t>
            </a:r>
            <a:r>
              <a:rPr lang="en-US" sz="2100" b="1" dirty="0">
                <a:solidFill>
                  <a:prstClr val="black"/>
                </a:solidFill>
              </a:rPr>
              <a:t>on </a:t>
            </a:r>
            <a:r>
              <a:rPr lang="en-US" sz="2100" b="1" dirty="0" smtClean="0">
                <a:solidFill>
                  <a:prstClr val="black"/>
                </a:solidFill>
              </a:rPr>
              <a:t>data validated by sites.</a:t>
            </a:r>
          </a:p>
          <a:p>
            <a:pPr marL="0" lvl="0" indent="0">
              <a:lnSpc>
                <a:spcPct val="100000"/>
              </a:lnSpc>
              <a:spcBef>
                <a:spcPts val="0"/>
              </a:spcBef>
              <a:buNone/>
              <a:defRPr/>
            </a:pPr>
            <a:endParaRPr lang="en-US" sz="2100" b="1" dirty="0">
              <a:solidFill>
                <a:prstClr val="black"/>
              </a:solidFill>
            </a:endParaRPr>
          </a:p>
          <a:p>
            <a:pPr marL="0" lvl="0" indent="0">
              <a:lnSpc>
                <a:spcPct val="100000"/>
              </a:lnSpc>
              <a:spcBef>
                <a:spcPts val="0"/>
              </a:spcBef>
              <a:buNone/>
              <a:defRPr/>
            </a:pPr>
            <a:r>
              <a:rPr lang="en-US" sz="2100" dirty="0" smtClean="0">
                <a:solidFill>
                  <a:prstClr val="black"/>
                </a:solidFill>
              </a:rPr>
              <a:t>2)</a:t>
            </a:r>
            <a:r>
              <a:rPr lang="en-US" sz="2100" b="1" dirty="0" smtClean="0">
                <a:solidFill>
                  <a:prstClr val="black"/>
                </a:solidFill>
              </a:rPr>
              <a:t>. </a:t>
            </a:r>
            <a:r>
              <a:rPr lang="en-US" sz="2100" dirty="0" smtClean="0">
                <a:solidFill>
                  <a:prstClr val="black"/>
                </a:solidFill>
              </a:rPr>
              <a:t>Sites will get notification with the request to validate auto-generated data. Auto-generated data is coming from WAU (see presentation of Boris)  </a:t>
            </a:r>
            <a:r>
              <a:rPr lang="en-US" sz="2100" dirty="0">
                <a:solidFill>
                  <a:prstClr val="black"/>
                </a:solidFill>
              </a:rPr>
              <a:t>P</a:t>
            </a:r>
            <a:r>
              <a:rPr lang="en-US" sz="2100" dirty="0" smtClean="0">
                <a:solidFill>
                  <a:prstClr val="black"/>
                </a:solidFill>
              </a:rPr>
              <a:t>rimary sources :APEL for CPU, WSSA for storage. The validation interface is currently being validated by T1s, next month (November data) , T2 will be included as well</a:t>
            </a:r>
          </a:p>
          <a:p>
            <a:pPr marL="0" lvl="0" indent="0">
              <a:lnSpc>
                <a:spcPct val="100000"/>
              </a:lnSpc>
              <a:spcBef>
                <a:spcPts val="0"/>
              </a:spcBef>
              <a:buNone/>
              <a:defRPr/>
            </a:pPr>
            <a:endParaRPr lang="en-US" sz="2100" dirty="0">
              <a:solidFill>
                <a:prstClr val="black"/>
              </a:solidFill>
            </a:endParaRPr>
          </a:p>
          <a:p>
            <a:pPr marL="0" lvl="0" indent="0">
              <a:lnSpc>
                <a:spcPct val="100000"/>
              </a:lnSpc>
              <a:spcBef>
                <a:spcPts val="0"/>
              </a:spcBef>
              <a:buNone/>
              <a:defRPr/>
            </a:pPr>
            <a:r>
              <a:rPr lang="en-US" sz="2100" dirty="0" smtClean="0">
                <a:solidFill>
                  <a:prstClr val="black"/>
                </a:solidFill>
              </a:rPr>
              <a:t>3). Validated data will be pushed from CRIC to WAU. There will be a possibility to see both auto-generated and validated data</a:t>
            </a:r>
          </a:p>
          <a:p>
            <a:pPr marL="0" lvl="0" indent="0">
              <a:lnSpc>
                <a:spcPct val="100000"/>
              </a:lnSpc>
              <a:spcBef>
                <a:spcPts val="0"/>
              </a:spcBef>
              <a:buNone/>
              <a:defRPr/>
            </a:pPr>
            <a:endParaRPr lang="en-US" sz="2100" dirty="0">
              <a:solidFill>
                <a:prstClr val="black"/>
              </a:solidFill>
            </a:endParaRPr>
          </a:p>
          <a:p>
            <a:pPr marL="0" lvl="0" indent="0">
              <a:lnSpc>
                <a:spcPct val="100000"/>
              </a:lnSpc>
              <a:spcBef>
                <a:spcPts val="0"/>
              </a:spcBef>
              <a:buNone/>
              <a:defRPr/>
            </a:pPr>
            <a:r>
              <a:rPr lang="en-US" sz="2100" dirty="0" smtClean="0">
                <a:solidFill>
                  <a:prstClr val="black"/>
                </a:solidFill>
              </a:rPr>
              <a:t>4). Inconsistencies (generated vs validated) should be followed up. Need to discuss today, how we go about it.</a:t>
            </a:r>
            <a:endParaRPr lang="en-US" dirty="0"/>
          </a:p>
        </p:txBody>
      </p:sp>
      <p:sp>
        <p:nvSpPr>
          <p:cNvPr id="6" name="Notched Right Arrow 5"/>
          <p:cNvSpPr/>
          <p:nvPr/>
        </p:nvSpPr>
        <p:spPr>
          <a:xfrm>
            <a:off x="5380892" y="3458308"/>
            <a:ext cx="1207477" cy="820615"/>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18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Accounting data validation workflow</a:t>
            </a:r>
            <a:endParaRPr lang="en-US" b="1" dirty="0"/>
          </a:p>
        </p:txBody>
      </p:sp>
      <p:sp>
        <p:nvSpPr>
          <p:cNvPr id="5" name="Rectangle 4"/>
          <p:cNvSpPr/>
          <p:nvPr/>
        </p:nvSpPr>
        <p:spPr>
          <a:xfrm>
            <a:off x="973666" y="2314222"/>
            <a:ext cx="2819401" cy="2099734"/>
          </a:xfrm>
          <a:prstGeom prst="rect">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WAU</a:t>
            </a:r>
            <a:endParaRPr lang="en-US" sz="2400" b="1" dirty="0"/>
          </a:p>
        </p:txBody>
      </p:sp>
      <p:sp>
        <p:nvSpPr>
          <p:cNvPr id="7" name="Rectangle 6"/>
          <p:cNvSpPr/>
          <p:nvPr/>
        </p:nvSpPr>
        <p:spPr>
          <a:xfrm>
            <a:off x="5047544" y="2319867"/>
            <a:ext cx="2819401" cy="2099734"/>
          </a:xfrm>
          <a:prstGeom prst="rect">
            <a:avLst/>
          </a:prstGeom>
          <a:gradFill flip="none" rotWithShape="1">
            <a:gsLst>
              <a:gs pos="0">
                <a:schemeClr val="accent5">
                  <a:lumMod val="40000"/>
                  <a:lumOff val="60000"/>
                  <a:shade val="30000"/>
                  <a:satMod val="115000"/>
                </a:schemeClr>
              </a:gs>
              <a:gs pos="50000">
                <a:schemeClr val="accent5">
                  <a:lumMod val="40000"/>
                  <a:lumOff val="60000"/>
                  <a:shade val="67500"/>
                  <a:satMod val="115000"/>
                </a:schemeClr>
              </a:gs>
              <a:gs pos="100000">
                <a:schemeClr val="accent5">
                  <a:lumMod val="40000"/>
                  <a:lumOff val="60000"/>
                  <a:shade val="100000"/>
                  <a:satMod val="115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CRIC</a:t>
            </a:r>
            <a:endParaRPr lang="en-US" sz="2400" b="1" dirty="0"/>
          </a:p>
        </p:txBody>
      </p:sp>
      <p:sp>
        <p:nvSpPr>
          <p:cNvPr id="8" name="Rectangle 7"/>
          <p:cNvSpPr/>
          <p:nvPr/>
        </p:nvSpPr>
        <p:spPr>
          <a:xfrm>
            <a:off x="9426222" y="1975556"/>
            <a:ext cx="880534" cy="767644"/>
          </a:xfrm>
          <a:prstGeom prst="rect">
            <a:avLst/>
          </a:prstGeom>
          <a:gradFill flip="none" rotWithShape="1">
            <a:gsLst>
              <a:gs pos="0">
                <a:schemeClr val="tx2">
                  <a:tint val="66000"/>
                  <a:satMod val="160000"/>
                </a:schemeClr>
              </a:gs>
              <a:gs pos="50000">
                <a:schemeClr val="tx2">
                  <a:tint val="44500"/>
                  <a:satMod val="160000"/>
                </a:schemeClr>
              </a:gs>
              <a:gs pos="100000">
                <a:schemeClr val="tx2">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578622" y="2127956"/>
            <a:ext cx="880534" cy="767644"/>
          </a:xfrm>
          <a:prstGeom prst="rect">
            <a:avLst/>
          </a:prstGeom>
          <a:gradFill flip="none" rotWithShape="1">
            <a:gsLst>
              <a:gs pos="0">
                <a:schemeClr val="tx2">
                  <a:tint val="66000"/>
                  <a:satMod val="160000"/>
                </a:schemeClr>
              </a:gs>
              <a:gs pos="50000">
                <a:schemeClr val="tx2">
                  <a:tint val="44500"/>
                  <a:satMod val="160000"/>
                </a:schemeClr>
              </a:gs>
              <a:gs pos="100000">
                <a:schemeClr val="tx2">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731022" y="2280356"/>
            <a:ext cx="880534" cy="767644"/>
          </a:xfrm>
          <a:prstGeom prst="rect">
            <a:avLst/>
          </a:prstGeom>
          <a:gradFill flip="none" rotWithShape="1">
            <a:gsLst>
              <a:gs pos="0">
                <a:schemeClr val="tx2">
                  <a:tint val="66000"/>
                  <a:satMod val="160000"/>
                </a:schemeClr>
              </a:gs>
              <a:gs pos="50000">
                <a:schemeClr val="tx2">
                  <a:tint val="44500"/>
                  <a:satMod val="160000"/>
                </a:schemeClr>
              </a:gs>
              <a:gs pos="100000">
                <a:schemeClr val="tx2">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Sites</a:t>
            </a:r>
            <a:endParaRPr lang="en-US" dirty="0">
              <a:solidFill>
                <a:srgbClr val="002060"/>
              </a:solidFill>
            </a:endParaRPr>
          </a:p>
        </p:txBody>
      </p:sp>
      <p:cxnSp>
        <p:nvCxnSpPr>
          <p:cNvPr id="12" name="Straight Arrow Connector 11"/>
          <p:cNvCxnSpPr/>
          <p:nvPr/>
        </p:nvCxnSpPr>
        <p:spPr>
          <a:xfrm>
            <a:off x="3793067" y="2895600"/>
            <a:ext cx="1254477" cy="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endCxn id="10" idx="1"/>
          </p:cNvCxnSpPr>
          <p:nvPr/>
        </p:nvCxnSpPr>
        <p:spPr>
          <a:xfrm>
            <a:off x="7866945" y="2511778"/>
            <a:ext cx="1864077" cy="15240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7866945" y="2743200"/>
            <a:ext cx="1864077" cy="9339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793067" y="3716690"/>
            <a:ext cx="12544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6581422" y="4255911"/>
            <a:ext cx="1727200" cy="1253067"/>
          </a:xfrm>
          <a:prstGeom prst="rect">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 Monthly accounting reports generated</a:t>
            </a:r>
            <a:endParaRPr lang="en-US" dirty="0"/>
          </a:p>
        </p:txBody>
      </p:sp>
      <p:sp>
        <p:nvSpPr>
          <p:cNvPr id="22" name="TextBox 21"/>
          <p:cNvSpPr txBox="1"/>
          <p:nvPr/>
        </p:nvSpPr>
        <p:spPr>
          <a:xfrm>
            <a:off x="3864327" y="2280356"/>
            <a:ext cx="910166" cy="646331"/>
          </a:xfrm>
          <a:prstGeom prst="rect">
            <a:avLst/>
          </a:prstGeom>
          <a:noFill/>
        </p:spPr>
        <p:txBody>
          <a:bodyPr wrap="square" rtlCol="0">
            <a:spAutoFit/>
          </a:bodyPr>
          <a:lstStyle/>
          <a:p>
            <a:r>
              <a:rPr lang="en-US" sz="1200" b="1" dirty="0" smtClean="0"/>
              <a:t>1. Raw monthly summaries</a:t>
            </a:r>
            <a:endParaRPr lang="en-US" sz="1200" b="1" dirty="0"/>
          </a:p>
        </p:txBody>
      </p:sp>
      <p:sp>
        <p:nvSpPr>
          <p:cNvPr id="23" name="TextBox 22"/>
          <p:cNvSpPr txBox="1"/>
          <p:nvPr/>
        </p:nvSpPr>
        <p:spPr>
          <a:xfrm>
            <a:off x="8214076" y="1855809"/>
            <a:ext cx="910166" cy="461665"/>
          </a:xfrm>
          <a:prstGeom prst="rect">
            <a:avLst/>
          </a:prstGeom>
          <a:noFill/>
        </p:spPr>
        <p:txBody>
          <a:bodyPr wrap="square" rtlCol="0">
            <a:spAutoFit/>
          </a:bodyPr>
          <a:lstStyle/>
          <a:p>
            <a:r>
              <a:rPr lang="en-US" sz="1200" b="1" dirty="0" smtClean="0"/>
              <a:t>2. Sites are</a:t>
            </a:r>
          </a:p>
          <a:p>
            <a:r>
              <a:rPr lang="en-US" sz="1200" b="1" dirty="0" smtClean="0"/>
              <a:t>notified</a:t>
            </a:r>
            <a:endParaRPr lang="en-US" sz="1200" b="1" dirty="0"/>
          </a:p>
        </p:txBody>
      </p:sp>
      <p:sp>
        <p:nvSpPr>
          <p:cNvPr id="24" name="TextBox 23"/>
          <p:cNvSpPr txBox="1"/>
          <p:nvPr/>
        </p:nvSpPr>
        <p:spPr>
          <a:xfrm>
            <a:off x="8531578" y="3393524"/>
            <a:ext cx="910166" cy="646331"/>
          </a:xfrm>
          <a:prstGeom prst="rect">
            <a:avLst/>
          </a:prstGeom>
          <a:noFill/>
        </p:spPr>
        <p:txBody>
          <a:bodyPr wrap="square" rtlCol="0">
            <a:spAutoFit/>
          </a:bodyPr>
          <a:lstStyle/>
          <a:p>
            <a:r>
              <a:rPr lang="en-US" sz="1200" b="1" dirty="0" smtClean="0"/>
              <a:t>3. Sites perform validation</a:t>
            </a:r>
            <a:endParaRPr lang="en-US" sz="1200" b="1" dirty="0"/>
          </a:p>
        </p:txBody>
      </p:sp>
      <p:sp>
        <p:nvSpPr>
          <p:cNvPr id="25" name="TextBox 24"/>
          <p:cNvSpPr txBox="1"/>
          <p:nvPr/>
        </p:nvSpPr>
        <p:spPr>
          <a:xfrm>
            <a:off x="3927827" y="3777347"/>
            <a:ext cx="1016705" cy="646331"/>
          </a:xfrm>
          <a:prstGeom prst="rect">
            <a:avLst/>
          </a:prstGeom>
          <a:noFill/>
        </p:spPr>
        <p:txBody>
          <a:bodyPr wrap="square" rtlCol="0">
            <a:spAutoFit/>
          </a:bodyPr>
          <a:lstStyle/>
          <a:p>
            <a:r>
              <a:rPr lang="en-US" sz="1200" b="1" smtClean="0"/>
              <a:t>5. </a:t>
            </a:r>
            <a:r>
              <a:rPr lang="en-US" sz="1200" b="1" dirty="0" smtClean="0"/>
              <a:t>Validated  monthly summaries</a:t>
            </a:r>
            <a:endParaRPr lang="en-US" sz="1200" b="1" dirty="0"/>
          </a:p>
        </p:txBody>
      </p:sp>
    </p:spTree>
    <p:extLst>
      <p:ext uri="{BB962C8B-B14F-4D97-AF65-F5344CB8AC3E}">
        <p14:creationId xmlns:p14="http://schemas.microsoft.com/office/powerpoint/2010/main" val="1910317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Accounting data validation UI (1)</a:t>
            </a:r>
            <a:endParaRPr lang="en-US" b="1"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46289" y="2019192"/>
            <a:ext cx="5181600" cy="2857892"/>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330245" y="2007141"/>
            <a:ext cx="5181600" cy="2869943"/>
          </a:xfrm>
        </p:spPr>
      </p:pic>
      <p:sp>
        <p:nvSpPr>
          <p:cNvPr id="7" name="Down Arrow 6"/>
          <p:cNvSpPr/>
          <p:nvPr/>
        </p:nvSpPr>
        <p:spPr>
          <a:xfrm>
            <a:off x="508000" y="2257778"/>
            <a:ext cx="484632" cy="778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0922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Accounting data validation UI (2)</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37067" y="1825625"/>
            <a:ext cx="5782733" cy="3409846"/>
          </a:xfrm>
        </p:spPr>
      </p:pic>
      <p:sp>
        <p:nvSpPr>
          <p:cNvPr id="4" name="Content Placeholder 3"/>
          <p:cNvSpPr>
            <a:spLocks noGrp="1"/>
          </p:cNvSpPr>
          <p:nvPr>
            <p:ph sz="half" idx="2"/>
          </p:nvPr>
        </p:nvSpPr>
        <p:spPr/>
        <p:txBody>
          <a:bodyPr/>
          <a:lstStyle/>
          <a:p>
            <a:r>
              <a:rPr lang="en-US" dirty="0" smtClean="0"/>
              <a:t>User is required to be authorized to edit site level data</a:t>
            </a:r>
          </a:p>
          <a:p>
            <a:r>
              <a:rPr lang="en-US" dirty="0" smtClean="0"/>
              <a:t>Request of privileges is enabled on the UI and has been tested</a:t>
            </a:r>
          </a:p>
          <a:p>
            <a:r>
              <a:rPr lang="en-US" dirty="0" smtClean="0"/>
              <a:t>Currently any difference is colored in red. We need to agree on the threshold when we need to follow up</a:t>
            </a:r>
          </a:p>
        </p:txBody>
      </p:sp>
    </p:spTree>
    <p:extLst>
      <p:ext uri="{BB962C8B-B14F-4D97-AF65-F5344CB8AC3E}">
        <p14:creationId xmlns:p14="http://schemas.microsoft.com/office/powerpoint/2010/main" val="154994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lnSpc>
                <a:spcPct val="90000"/>
              </a:lnSpc>
              <a:spcBef>
                <a:spcPct val="0"/>
              </a:spcBef>
            </a:pPr>
            <a:r>
              <a:rPr lang="en-US" sz="3200" b="1" dirty="0" smtClean="0"/>
              <a:t>Enable straight forward way to compare data coming from various sources</a:t>
            </a:r>
            <a:r>
              <a:rPr lang="en-US" dirty="0" smtClean="0"/>
              <a:t/>
            </a:r>
            <a:br>
              <a:rPr lang="en-US" dirty="0" smtClean="0"/>
            </a:br>
            <a:endParaRPr lang="en-US" dirty="0"/>
          </a:p>
        </p:txBody>
      </p:sp>
      <p:sp>
        <p:nvSpPr>
          <p:cNvPr id="3" name="Content Placeholder 2"/>
          <p:cNvSpPr>
            <a:spLocks noGrp="1"/>
          </p:cNvSpPr>
          <p:nvPr>
            <p:ph sz="half" idx="1"/>
          </p:nvPr>
        </p:nvSpPr>
        <p:spPr>
          <a:xfrm>
            <a:off x="838200" y="1825625"/>
            <a:ext cx="4519246" cy="4351338"/>
          </a:xfrm>
        </p:spPr>
        <p:txBody>
          <a:bodyPr>
            <a:normAutofit fontScale="85000" lnSpcReduction="20000"/>
          </a:bodyPr>
          <a:lstStyle/>
          <a:p>
            <a:pPr marL="0" indent="0">
              <a:buNone/>
            </a:pPr>
            <a:r>
              <a:rPr lang="en-US" dirty="0" smtClean="0"/>
              <a:t>What we have now</a:t>
            </a:r>
          </a:p>
          <a:p>
            <a:pPr marL="0" indent="0">
              <a:buNone/>
            </a:pPr>
            <a:endParaRPr lang="en-US" dirty="0" smtClean="0"/>
          </a:p>
          <a:p>
            <a:pPr marL="0" indent="0">
              <a:buNone/>
            </a:pPr>
            <a:r>
              <a:rPr lang="en-US" sz="1900" dirty="0" smtClean="0"/>
              <a:t>1). Accounting validation application contains:</a:t>
            </a:r>
            <a:endParaRPr lang="en-US" sz="1900" dirty="0"/>
          </a:p>
          <a:p>
            <a:pPr>
              <a:buFontTx/>
              <a:buChar char="-"/>
            </a:pPr>
            <a:r>
              <a:rPr lang="en-US" sz="1900" dirty="0" smtClean="0"/>
              <a:t>APEL monthly summaries (per site /per experiment) retrieved from the EGI portal are </a:t>
            </a:r>
          </a:p>
          <a:p>
            <a:pPr>
              <a:buFontTx/>
              <a:buChar char="-"/>
            </a:pPr>
            <a:r>
              <a:rPr lang="en-US" sz="1900" dirty="0" smtClean="0"/>
              <a:t>Experiment monthly summaries, retrieved where possible from the experiment specific systems</a:t>
            </a:r>
          </a:p>
          <a:p>
            <a:pPr>
              <a:buFontTx/>
              <a:buChar char="-"/>
            </a:pPr>
            <a:r>
              <a:rPr lang="en-US" sz="1900" dirty="0" smtClean="0"/>
              <a:t>Ratio between the two</a:t>
            </a:r>
          </a:p>
          <a:p>
            <a:pPr>
              <a:buFontTx/>
              <a:buChar char="-"/>
            </a:pPr>
            <a:r>
              <a:rPr lang="en-US" sz="1900" dirty="0" smtClean="0"/>
              <a:t>Possibility to see history of comparison</a:t>
            </a:r>
          </a:p>
          <a:p>
            <a:pPr marL="0" indent="0">
              <a:buNone/>
            </a:pPr>
            <a:r>
              <a:rPr lang="en-US" sz="1900" dirty="0"/>
              <a:t>2</a:t>
            </a:r>
            <a:r>
              <a:rPr lang="en-US" sz="1900" dirty="0" smtClean="0"/>
              <a:t>). Implemented in the SSB framework. Will retire soon since SSB framework is not ported to MONIT</a:t>
            </a:r>
          </a:p>
          <a:p>
            <a:pPr marL="0" indent="0">
              <a:buNone/>
            </a:pPr>
            <a:endParaRPr lang="en-US" sz="1900" dirty="0"/>
          </a:p>
          <a:p>
            <a:pPr marL="0" indent="0">
              <a:buNone/>
            </a:pPr>
            <a:r>
              <a:rPr lang="en-US" sz="1900" dirty="0" smtClean="0"/>
              <a:t>3). Though being useful, was not actively used by the sites. </a:t>
            </a:r>
          </a:p>
          <a:p>
            <a:pPr marL="0" indent="0">
              <a:buNone/>
            </a:pPr>
            <a:r>
              <a:rPr lang="en-US" sz="1900" dirty="0" smtClean="0"/>
              <a:t>4). No central effort to check and chase and fix  inconsistencies</a:t>
            </a:r>
          </a:p>
          <a:p>
            <a:pPr>
              <a:buFontTx/>
              <a:buChar char="-"/>
            </a:pPr>
            <a:endParaRPr lang="en-US" sz="1900" dirty="0" smtClean="0"/>
          </a:p>
          <a:p>
            <a:pPr>
              <a:buFontTx/>
              <a:buChar char="-"/>
            </a:pPr>
            <a:endParaRPr lang="en-US" sz="1900" dirty="0" smtClean="0"/>
          </a:p>
        </p:txBody>
      </p:sp>
      <p:sp>
        <p:nvSpPr>
          <p:cNvPr id="4" name="Content Placeholder 3"/>
          <p:cNvSpPr>
            <a:spLocks noGrp="1"/>
          </p:cNvSpPr>
          <p:nvPr>
            <p:ph sz="half" idx="2"/>
          </p:nvPr>
        </p:nvSpPr>
        <p:spPr>
          <a:xfrm>
            <a:off x="6916614" y="1825625"/>
            <a:ext cx="4437185" cy="4351338"/>
          </a:xfrm>
        </p:spPr>
        <p:txBody>
          <a:bodyPr numCol="1">
            <a:normAutofit fontScale="85000" lnSpcReduction="20000"/>
          </a:bodyPr>
          <a:lstStyle/>
          <a:p>
            <a:pPr marL="0" marR="0" lvl="0" indent="0" defTabSz="914400" eaLnBrk="1" fontAlgn="auto" latinLnBrk="0" hangingPunct="1">
              <a:lnSpc>
                <a:spcPct val="70000"/>
              </a:lnSpc>
              <a:spcBef>
                <a:spcPts val="0"/>
              </a:spcBef>
              <a:spcAft>
                <a:spcPts val="0"/>
              </a:spcAft>
              <a:buClrTx/>
              <a:buSzTx/>
              <a:buFontTx/>
              <a:buNone/>
              <a:tabLst/>
              <a:defRPr/>
            </a:pPr>
            <a:r>
              <a:rPr lang="en-US" dirty="0" smtClean="0"/>
              <a:t>New scenario</a:t>
            </a:r>
          </a:p>
          <a:p>
            <a:pPr marL="0" marR="0" lvl="0" indent="0" defTabSz="914400" eaLnBrk="1" fontAlgn="auto" latinLnBrk="0" hangingPunct="1">
              <a:lnSpc>
                <a:spcPct val="70000"/>
              </a:lnSpc>
              <a:spcBef>
                <a:spcPts val="0"/>
              </a:spcBef>
              <a:spcAft>
                <a:spcPts val="0"/>
              </a:spcAft>
              <a:buClrTx/>
              <a:buSzTx/>
              <a:buFontTx/>
              <a:buNone/>
              <a:tabLst/>
              <a:defRPr/>
            </a:pPr>
            <a:endParaRPr lang="en-US" dirty="0"/>
          </a:p>
          <a:p>
            <a:pPr marL="0" lvl="0" indent="0">
              <a:buNone/>
            </a:pPr>
            <a:r>
              <a:rPr lang="en-US" sz="1900" dirty="0">
                <a:solidFill>
                  <a:prstClr val="black"/>
                </a:solidFill>
              </a:rPr>
              <a:t>1). </a:t>
            </a:r>
            <a:r>
              <a:rPr lang="en-US" sz="1900" dirty="0" smtClean="0">
                <a:solidFill>
                  <a:prstClr val="black"/>
                </a:solidFill>
              </a:rPr>
              <a:t>For all types of accounting data (CPU, disk and tape usage) WAU will contain data from 3 sources:</a:t>
            </a:r>
          </a:p>
          <a:p>
            <a:pPr lvl="1">
              <a:buFontTx/>
              <a:buChar char="-"/>
            </a:pPr>
            <a:r>
              <a:rPr lang="en-US" sz="1500" dirty="0" smtClean="0">
                <a:solidFill>
                  <a:prstClr val="black"/>
                </a:solidFill>
              </a:rPr>
              <a:t>Auto-generated (APEL &amp; WSSA)</a:t>
            </a:r>
          </a:p>
          <a:p>
            <a:pPr lvl="1">
              <a:buFontTx/>
              <a:buChar char="-"/>
            </a:pPr>
            <a:r>
              <a:rPr lang="en-US" sz="1500" dirty="0" smtClean="0">
                <a:solidFill>
                  <a:prstClr val="black"/>
                </a:solidFill>
              </a:rPr>
              <a:t>Validated (after validation from CRIC)</a:t>
            </a:r>
          </a:p>
          <a:p>
            <a:pPr lvl="1">
              <a:buFontTx/>
              <a:buChar char="-"/>
            </a:pPr>
            <a:r>
              <a:rPr lang="en-US" sz="1500" dirty="0" smtClean="0">
                <a:solidFill>
                  <a:prstClr val="black"/>
                </a:solidFill>
              </a:rPr>
              <a:t>Experiment specific accounting </a:t>
            </a:r>
            <a:endParaRPr lang="en-US" dirty="0" smtClean="0"/>
          </a:p>
          <a:p>
            <a:pPr marL="0" marR="0" lvl="0" indent="0" defTabSz="914400" eaLnBrk="1" fontAlgn="auto" latinLnBrk="0" hangingPunct="1">
              <a:lnSpc>
                <a:spcPct val="7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70000"/>
              </a:lnSpc>
              <a:spcBef>
                <a:spcPts val="0"/>
              </a:spcBef>
              <a:spcAft>
                <a:spcPts val="0"/>
              </a:spcAft>
              <a:buClrTx/>
              <a:buSzTx/>
              <a:buFontTx/>
              <a:buNone/>
              <a:tabLst/>
              <a:defRPr/>
            </a:pPr>
            <a:endParaRPr lang="en-US" dirty="0"/>
          </a:p>
          <a:p>
            <a:pPr marL="0" indent="0">
              <a:lnSpc>
                <a:spcPct val="120000"/>
              </a:lnSpc>
              <a:spcBef>
                <a:spcPts val="0"/>
              </a:spcBef>
              <a:buNone/>
            </a:pPr>
            <a:r>
              <a:rPr lang="en-US" sz="1900" dirty="0" smtClean="0">
                <a:solidFill>
                  <a:prstClr val="black"/>
                </a:solidFill>
              </a:rPr>
              <a:t>2). Enable Dashboard to easily spot inconsistencies between all available data sources.</a:t>
            </a:r>
          </a:p>
          <a:p>
            <a:pPr marL="0" indent="0">
              <a:lnSpc>
                <a:spcPct val="70000"/>
              </a:lnSpc>
              <a:spcBef>
                <a:spcPts val="0"/>
              </a:spcBef>
              <a:buNone/>
            </a:pPr>
            <a:endParaRPr lang="en-US" sz="1900" dirty="0">
              <a:solidFill>
                <a:prstClr val="black"/>
              </a:solidFill>
            </a:endParaRPr>
          </a:p>
          <a:p>
            <a:pPr marL="0" indent="0">
              <a:lnSpc>
                <a:spcPct val="70000"/>
              </a:lnSpc>
              <a:spcBef>
                <a:spcPts val="0"/>
              </a:spcBef>
              <a:buNone/>
            </a:pPr>
            <a:endParaRPr lang="en-US" sz="1900" dirty="0" smtClean="0">
              <a:solidFill>
                <a:prstClr val="black"/>
              </a:solidFill>
            </a:endParaRPr>
          </a:p>
          <a:p>
            <a:pPr marL="0" indent="0">
              <a:lnSpc>
                <a:spcPct val="120000"/>
              </a:lnSpc>
              <a:spcBef>
                <a:spcPts val="0"/>
              </a:spcBef>
              <a:buNone/>
            </a:pPr>
            <a:endParaRPr lang="en-US" sz="1900" dirty="0" smtClean="0">
              <a:solidFill>
                <a:prstClr val="black"/>
              </a:solidFill>
            </a:endParaRPr>
          </a:p>
          <a:p>
            <a:pPr marL="0" indent="0">
              <a:lnSpc>
                <a:spcPct val="120000"/>
              </a:lnSpc>
              <a:spcBef>
                <a:spcPts val="0"/>
              </a:spcBef>
              <a:buNone/>
            </a:pPr>
            <a:r>
              <a:rPr lang="en-US" sz="1900" b="1" dirty="0" smtClean="0">
                <a:solidFill>
                  <a:prstClr val="black"/>
                </a:solidFill>
              </a:rPr>
              <a:t>3). Still might not be effective, if there is no agreed workflow of how we follow up on those inconsistencies</a:t>
            </a:r>
            <a:endParaRPr lang="en-US" b="1" dirty="0"/>
          </a:p>
        </p:txBody>
      </p:sp>
      <p:sp>
        <p:nvSpPr>
          <p:cNvPr id="5" name="Notched Right Arrow 4"/>
          <p:cNvSpPr/>
          <p:nvPr/>
        </p:nvSpPr>
        <p:spPr>
          <a:xfrm>
            <a:off x="5650523" y="3892062"/>
            <a:ext cx="1113692" cy="48064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7283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spAutoFit/>
          </a:bodyPr>
          <a:lstStyle/>
          <a:p>
            <a:pPr lvl="1" algn="ctr"/>
            <a:r>
              <a:rPr lang="en-US" sz="3200" dirty="0" smtClean="0"/>
              <a:t>Defining better workflow and responsibilities  for chasing faulty data, inconsistencies, </a:t>
            </a:r>
            <a:r>
              <a:rPr lang="en-US" sz="3200" dirty="0" err="1" smtClean="0"/>
              <a:t>etc</a:t>
            </a:r>
            <a:r>
              <a:rPr lang="mr-IN" sz="3200" dirty="0" smtClean="0"/>
              <a:t>…</a:t>
            </a:r>
            <a:endParaRPr lang="en-US" sz="3200" dirty="0" smtClean="0"/>
          </a:p>
        </p:txBody>
      </p:sp>
      <p:sp>
        <p:nvSpPr>
          <p:cNvPr id="8" name="Content Placeholder 7"/>
          <p:cNvSpPr>
            <a:spLocks noGrp="1"/>
          </p:cNvSpPr>
          <p:nvPr>
            <p:ph idx="1"/>
          </p:nvPr>
        </p:nvSpPr>
        <p:spPr/>
        <p:txBody>
          <a:bodyPr/>
          <a:lstStyle/>
          <a:p>
            <a:r>
              <a:rPr lang="en-US" dirty="0" smtClean="0"/>
              <a:t>We have no central effort to follow up accounting issues. </a:t>
            </a:r>
          </a:p>
          <a:p>
            <a:r>
              <a:rPr lang="en-US" dirty="0" smtClean="0"/>
              <a:t>Since accounting metrics are not critical for computing operations , they can stay unnoticed for a long while and are being addressed with low priority</a:t>
            </a:r>
          </a:p>
          <a:p>
            <a:r>
              <a:rPr lang="en-US" dirty="0" smtClean="0"/>
              <a:t>Can we do better?</a:t>
            </a:r>
          </a:p>
          <a:p>
            <a:r>
              <a:rPr lang="en-US" dirty="0" smtClean="0"/>
              <a:t>Agreed on the contribution from Olga </a:t>
            </a:r>
            <a:r>
              <a:rPr lang="en-US" dirty="0" err="1" smtClean="0"/>
              <a:t>Kodolova</a:t>
            </a:r>
            <a:r>
              <a:rPr lang="en-US" dirty="0" smtClean="0"/>
              <a:t> to check monthly comparison reports and create summary of the most problematic sites</a:t>
            </a:r>
          </a:p>
          <a:p>
            <a:r>
              <a:rPr lang="en-US" dirty="0" smtClean="0"/>
              <a:t>However, we need engagement of the experiment experts</a:t>
            </a:r>
          </a:p>
          <a:p>
            <a:endParaRPr lang="en-US" dirty="0"/>
          </a:p>
        </p:txBody>
      </p:sp>
    </p:spTree>
    <p:extLst>
      <p:ext uri="{BB962C8B-B14F-4D97-AF65-F5344CB8AC3E}">
        <p14:creationId xmlns:p14="http://schemas.microsoft.com/office/powerpoint/2010/main" val="190850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Follow up on inconsistencies (APEL vs experiments)</a:t>
            </a:r>
            <a:endParaRPr lang="en-US" b="1" dirty="0"/>
          </a:p>
        </p:txBody>
      </p:sp>
      <p:sp>
        <p:nvSpPr>
          <p:cNvPr id="3" name="Content Placeholder 2"/>
          <p:cNvSpPr>
            <a:spLocks noGrp="1"/>
          </p:cNvSpPr>
          <p:nvPr>
            <p:ph idx="1"/>
          </p:nvPr>
        </p:nvSpPr>
        <p:spPr>
          <a:xfrm>
            <a:off x="838199" y="1825625"/>
            <a:ext cx="7485185" cy="4351338"/>
          </a:xfrm>
        </p:spPr>
        <p:txBody>
          <a:bodyPr>
            <a:normAutofit fontScale="92500"/>
          </a:bodyPr>
          <a:lstStyle/>
          <a:p>
            <a:r>
              <a:rPr lang="en-US" dirty="0" smtClean="0"/>
              <a:t>Set up </a:t>
            </a:r>
            <a:r>
              <a:rPr lang="en-US" dirty="0" err="1" smtClean="0"/>
              <a:t>twiki</a:t>
            </a:r>
            <a:r>
              <a:rPr lang="en-US" dirty="0" smtClean="0"/>
              <a:t> page for monthly reports:	</a:t>
            </a:r>
            <a:r>
              <a:rPr lang="en-US" dirty="0" smtClean="0">
                <a:hlinkClick r:id="rId2"/>
              </a:rPr>
              <a:t>https://twiki.cern.ch/twiki/bin/view/LCG/DataQualityChecks</a:t>
            </a:r>
            <a:endParaRPr lang="en-US" dirty="0" smtClean="0"/>
          </a:p>
          <a:p>
            <a:r>
              <a:rPr lang="en-US" dirty="0" smtClean="0"/>
              <a:t>Currently perform exercise only for ATLAS</a:t>
            </a:r>
            <a:endParaRPr lang="en-US" dirty="0"/>
          </a:p>
          <a:p>
            <a:r>
              <a:rPr lang="en-US" dirty="0" smtClean="0"/>
              <a:t>Monthly generated excel table attached to the page</a:t>
            </a:r>
          </a:p>
          <a:p>
            <a:r>
              <a:rPr lang="en-US" dirty="0" smtClean="0"/>
              <a:t>Table with conversion factors comparison (used by APEL vs used by experiments) attached to the page</a:t>
            </a:r>
          </a:p>
          <a:p>
            <a:r>
              <a:rPr lang="en-US" dirty="0" smtClean="0"/>
              <a:t>Should we rather create a </a:t>
            </a:r>
            <a:r>
              <a:rPr lang="en-US" dirty="0" err="1" smtClean="0"/>
              <a:t>googledoc</a:t>
            </a:r>
            <a:r>
              <a:rPr lang="en-US" dirty="0" smtClean="0"/>
              <a:t> with excel page data, comments, GGUS tickets, </a:t>
            </a:r>
            <a:r>
              <a:rPr lang="en-US" dirty="0" err="1" smtClean="0"/>
              <a:t>etc</a:t>
            </a:r>
            <a:r>
              <a:rPr lang="mr-IN" dirty="0" smtClean="0"/>
              <a:t>…</a:t>
            </a:r>
            <a:r>
              <a:rPr lang="en-US" dirty="0" smtClean="0"/>
              <a: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6103" y="1825625"/>
            <a:ext cx="3561774" cy="3669323"/>
          </a:xfrm>
          <a:prstGeom prst="rect">
            <a:avLst/>
          </a:prstGeom>
        </p:spPr>
      </p:pic>
    </p:spTree>
    <p:extLst>
      <p:ext uri="{BB962C8B-B14F-4D97-AF65-F5344CB8AC3E}">
        <p14:creationId xmlns:p14="http://schemas.microsoft.com/office/powerpoint/2010/main" val="41356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1354</TotalTime>
  <Words>794</Words>
  <Application>Microsoft Macintosh PowerPoint</Application>
  <PresentationFormat>Widescreen</PresentationFormat>
  <Paragraphs>85</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Calibri Light</vt:lpstr>
      <vt:lpstr>Mangal</vt:lpstr>
      <vt:lpstr>Arial</vt:lpstr>
      <vt:lpstr>Office Theme</vt:lpstr>
      <vt:lpstr>How we can improve accounting data quality?</vt:lpstr>
      <vt:lpstr>The problem to be addressed</vt:lpstr>
      <vt:lpstr>More active involvement of site administrators in data validation</vt:lpstr>
      <vt:lpstr>Accounting data validation workflow</vt:lpstr>
      <vt:lpstr>Accounting data validation UI (1)</vt:lpstr>
      <vt:lpstr>Accounting data validation UI (2)</vt:lpstr>
      <vt:lpstr>Enable straight forward way to compare data coming from various sources </vt:lpstr>
      <vt:lpstr>Defining better workflow and responsibilities  for chasing faulty data, inconsistencies, etc…</vt:lpstr>
      <vt:lpstr>Follow up on inconsistencies (APEL vs experiments)</vt:lpstr>
      <vt:lpstr>    Discussion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Further improvements</dc:title>
  <dc:creator>Julia Andreeva</dc:creator>
  <cp:lastModifiedBy>Julia Andreeva</cp:lastModifiedBy>
  <cp:revision>17</cp:revision>
  <dcterms:created xsi:type="dcterms:W3CDTF">2019-11-27T15:04:06Z</dcterms:created>
  <dcterms:modified xsi:type="dcterms:W3CDTF">2019-11-28T13:39:00Z</dcterms:modified>
</cp:coreProperties>
</file>