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605555726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605555726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05555726e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605555726e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05555726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0555572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59971128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75997112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05555726e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05555726e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59362c598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59362c598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759362c59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759362c59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759362c598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759362c598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759362c598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759362c598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75ae98d0b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75ae98d0b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monit-grafana.cern.ch/d/6rLvYKhZk/wlcg-accounting-utility-generated?orgId=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-499217" y="4608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WAU Dashboard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5469750" y="2834125"/>
            <a:ext cx="3108900" cy="150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Boris Vasilev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Julia Andreeva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Dimitrios Christidis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Panos Paparrigopoulos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improvements</a:t>
            </a:r>
            <a:endParaRPr/>
          </a:p>
        </p:txBody>
      </p:sp>
      <p:sp>
        <p:nvSpPr>
          <p:cNvPr id="120" name="Google Shape;120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Add a dashboard to display validated data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Consistent color scheme across all plots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Import experiment accounting data into WAU and enable possibility to compare them with those which are generated by APEL/WSSA and those which are measured by the site.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/>
              <a:t>Implementation of the dashboard which would expose comparison between different sources and allow to easily spot inconsistencies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idx="1" type="body"/>
          </p:nvPr>
        </p:nvSpPr>
        <p:spPr>
          <a:xfrm>
            <a:off x="711825" y="28919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Thank you for your attention!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WAU Dashboard Overview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WAU (WLCG Accounting Utility) Dashboard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WAU = Combination of WSSA and CPU accounting data.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Where data comes from?</a:t>
            </a:r>
            <a:endParaRPr/>
          </a:p>
        </p:txBody>
      </p:sp>
      <p:sp>
        <p:nvSpPr>
          <p:cNvPr id="67" name="Google Shape;67;p15"/>
          <p:cNvSpPr txBox="1"/>
          <p:nvPr/>
        </p:nvSpPr>
        <p:spPr>
          <a:xfrm>
            <a:off x="1131650" y="1891900"/>
            <a:ext cx="1709700" cy="4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CPU accounting data</a:t>
            </a:r>
            <a:endParaRPr/>
          </a:p>
        </p:txBody>
      </p:sp>
      <p:sp>
        <p:nvSpPr>
          <p:cNvPr id="68" name="Google Shape;68;p15"/>
          <p:cNvSpPr txBox="1"/>
          <p:nvPr/>
        </p:nvSpPr>
        <p:spPr>
          <a:xfrm>
            <a:off x="1393949" y="3520025"/>
            <a:ext cx="1709700" cy="4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Storage accounting data</a:t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9018" y="1152214"/>
            <a:ext cx="6673500" cy="37538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Current state of the dashboard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075" y="1070700"/>
            <a:ext cx="4092549" cy="2043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070700"/>
            <a:ext cx="4153243" cy="20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27863" y="2685775"/>
            <a:ext cx="4088286" cy="202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Current state of the dashboard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647384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/>
          <p:nvPr/>
        </p:nvSpPr>
        <p:spPr>
          <a:xfrm>
            <a:off x="1207675" y="1367725"/>
            <a:ext cx="2662800" cy="2648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7"/>
          <p:cNvSpPr/>
          <p:nvPr/>
        </p:nvSpPr>
        <p:spPr>
          <a:xfrm>
            <a:off x="3950025" y="1367725"/>
            <a:ext cx="2470200" cy="2648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7"/>
          <p:cNvSpPr/>
          <p:nvPr/>
        </p:nvSpPr>
        <p:spPr>
          <a:xfrm>
            <a:off x="6420125" y="1367725"/>
            <a:ext cx="2499000" cy="2648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7"/>
          <p:cNvSpPr txBox="1"/>
          <p:nvPr/>
        </p:nvSpPr>
        <p:spPr>
          <a:xfrm>
            <a:off x="1356925" y="936225"/>
            <a:ext cx="23643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FF0000"/>
                </a:solidFill>
              </a:rPr>
              <a:t>CPU data (from EGI)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4939525" y="936225"/>
            <a:ext cx="29832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FF0000"/>
                </a:solidFill>
              </a:rPr>
              <a:t>Storage</a:t>
            </a:r>
            <a:r>
              <a:rPr lang="en-GB" sz="1800">
                <a:solidFill>
                  <a:srgbClr val="FF0000"/>
                </a:solidFill>
              </a:rPr>
              <a:t> data (from WSSA)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Distribution of resources</a:t>
            </a:r>
            <a:endParaRPr/>
          </a:p>
        </p:txBody>
      </p:sp>
      <p:pic>
        <p:nvPicPr>
          <p:cNvPr id="94" name="Google Shape;94;p18"/>
          <p:cNvPicPr preferRelativeResize="0"/>
          <p:nvPr/>
        </p:nvPicPr>
        <p:blipFill rotWithShape="1">
          <a:blip r:embed="rId3">
            <a:alphaModFix/>
          </a:blip>
          <a:srcRect b="0" l="8277" r="1257" t="0"/>
          <a:stretch/>
        </p:blipFill>
        <p:spPr>
          <a:xfrm>
            <a:off x="959188" y="1253250"/>
            <a:ext cx="7380671" cy="137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4475" y="2682600"/>
            <a:ext cx="6915044" cy="2388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Historical view of the MoU commitments</a:t>
            </a:r>
            <a:endParaRPr/>
          </a:p>
        </p:txBody>
      </p:sp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6575" y="985200"/>
            <a:ext cx="5757374" cy="195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6575" y="2890200"/>
            <a:ext cx="5782339" cy="195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Resource utilization</a:t>
            </a:r>
            <a:endParaRPr/>
          </a:p>
        </p:txBody>
      </p:sp>
      <p:pic>
        <p:nvPicPr>
          <p:cNvPr id="108" name="Google Shape;10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6673" y="1065200"/>
            <a:ext cx="4995575" cy="169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08624" y="2817799"/>
            <a:ext cx="4995575" cy="1716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728275" y="2063925"/>
            <a:ext cx="817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DEMO: </a:t>
            </a:r>
            <a:r>
              <a:rPr lang="en-GB" sz="2000" u="sng">
                <a:solidFill>
                  <a:schemeClr val="hlink"/>
                </a:solidFill>
                <a:hlinkClick r:id="rId3"/>
              </a:rPr>
              <a:t>https://monit-grafana.cern.ch/d/6rLvYKhZk/wlcg-accounting-utility-generated?orgId=20</a:t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