
<file path=[Content_Types].xml><?xml version="1.0" encoding="utf-8"?>
<Types xmlns="http://schemas.openxmlformats.org/package/2006/content-types">
  <Override PartName="/_rels/.rels" ContentType="application/vnd.openxmlformats-package.relationships+xml"/>
  <Override PartName="/ppt/_rels/presentation.xml.rels" ContentType="application/vnd.openxmlformats-package.relationships+xml"/>
  <Override PartName="/ppt/slides/_rels/slide11.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1.xml.rels" ContentType="application/vnd.openxmlformats-package.relationships+xml"/>
  <Override PartName="/ppt/slides/_rels/slide8.xml.rels" ContentType="application/vnd.openxmlformats-package.relationships+xml"/>
  <Override PartName="/ppt/slides/_rels/slide2.xml.rels" ContentType="application/vnd.openxmlformats-package.relationships+xml"/>
  <Override PartName="/ppt/slides/_rels/slide9.xml.rels" ContentType="application/vnd.openxmlformats-package.relationships+xml"/>
  <Override PartName="/ppt/slides/_rels/slide10.xml.rels" ContentType="application/vnd.openxmlformats-package.relationships+xml"/>
  <Override PartName="/ppt/slides/slide11.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9.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 id="264" r:id="rId12"/>
    <p:sldId id="265" r:id="rId13"/>
    <p:sldId id="266" r:id="rId14"/>
  </p:sldIdLst>
  <p:sldSz cx="10080625" cy="7559675"/>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24" name="PlaceHolder 2"/>
          <p:cNvSpPr>
            <a:spLocks noGrp="1"/>
          </p:cNvSpPr>
          <p:nvPr>
            <p:ph type="body"/>
          </p:nvPr>
        </p:nvSpPr>
        <p:spPr>
          <a:xfrm>
            <a:off x="504000" y="1769040"/>
            <a:ext cx="90712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25" name="PlaceHolder 3"/>
          <p:cNvSpPr>
            <a:spLocks noGrp="1"/>
          </p:cNvSpPr>
          <p:nvPr>
            <p:ph type="body"/>
          </p:nvPr>
        </p:nvSpPr>
        <p:spPr>
          <a:xfrm>
            <a:off x="504000" y="4059000"/>
            <a:ext cx="90712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27" name="PlaceHolder 2"/>
          <p:cNvSpPr>
            <a:spLocks noGrp="1"/>
          </p:cNvSpPr>
          <p:nvPr>
            <p:ph type="body"/>
          </p:nvPr>
        </p:nvSpPr>
        <p:spPr>
          <a:xfrm>
            <a:off x="50400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28" name="PlaceHolder 3"/>
          <p:cNvSpPr>
            <a:spLocks noGrp="1"/>
          </p:cNvSpPr>
          <p:nvPr>
            <p:ph type="body"/>
          </p:nvPr>
        </p:nvSpPr>
        <p:spPr>
          <a:xfrm>
            <a:off x="515232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29" name="PlaceHolder 4"/>
          <p:cNvSpPr>
            <a:spLocks noGrp="1"/>
          </p:cNvSpPr>
          <p:nvPr>
            <p:ph type="body"/>
          </p:nvPr>
        </p:nvSpPr>
        <p:spPr>
          <a:xfrm>
            <a:off x="515232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30" name="PlaceHolder 5"/>
          <p:cNvSpPr>
            <a:spLocks noGrp="1"/>
          </p:cNvSpPr>
          <p:nvPr>
            <p:ph type="body"/>
          </p:nvPr>
        </p:nvSpPr>
        <p:spPr>
          <a:xfrm>
            <a:off x="50400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32" name="PlaceHolder 2"/>
          <p:cNvSpPr>
            <a:spLocks noGrp="1"/>
          </p:cNvSpPr>
          <p:nvPr>
            <p:ph type="body"/>
          </p:nvPr>
        </p:nvSpPr>
        <p:spPr>
          <a:xfrm>
            <a:off x="504000" y="176904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33" name="PlaceHolder 3"/>
          <p:cNvSpPr>
            <a:spLocks noGrp="1"/>
          </p:cNvSpPr>
          <p:nvPr>
            <p:ph type="body"/>
          </p:nvPr>
        </p:nvSpPr>
        <p:spPr>
          <a:xfrm>
            <a:off x="3571200" y="176904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34" name="PlaceHolder 4"/>
          <p:cNvSpPr>
            <a:spLocks noGrp="1"/>
          </p:cNvSpPr>
          <p:nvPr>
            <p:ph type="body"/>
          </p:nvPr>
        </p:nvSpPr>
        <p:spPr>
          <a:xfrm>
            <a:off x="6638040" y="176904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35" name="PlaceHolder 5"/>
          <p:cNvSpPr>
            <a:spLocks noGrp="1"/>
          </p:cNvSpPr>
          <p:nvPr>
            <p:ph type="body"/>
          </p:nvPr>
        </p:nvSpPr>
        <p:spPr>
          <a:xfrm>
            <a:off x="6638040" y="405900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36" name="PlaceHolder 6"/>
          <p:cNvSpPr>
            <a:spLocks noGrp="1"/>
          </p:cNvSpPr>
          <p:nvPr>
            <p:ph type="body"/>
          </p:nvPr>
        </p:nvSpPr>
        <p:spPr>
          <a:xfrm>
            <a:off x="3571200" y="405900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37" name="PlaceHolder 7"/>
          <p:cNvSpPr>
            <a:spLocks noGrp="1"/>
          </p:cNvSpPr>
          <p:nvPr>
            <p:ph type="body"/>
          </p:nvPr>
        </p:nvSpPr>
        <p:spPr>
          <a:xfrm>
            <a:off x="504000" y="405900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41" name="PlaceHolder 2"/>
          <p:cNvSpPr>
            <a:spLocks noGrp="1"/>
          </p:cNvSpPr>
          <p:nvPr>
            <p:ph type="subTitle"/>
          </p:nvPr>
        </p:nvSpPr>
        <p:spPr>
          <a:xfrm>
            <a:off x="504000" y="1769040"/>
            <a:ext cx="9071280" cy="4384080"/>
          </a:xfrm>
          <a:prstGeom prst="rect">
            <a:avLst/>
          </a:prstGeom>
        </p:spPr>
        <p:txBody>
          <a:bodyPr lIns="0" rIns="0" tIns="0" bIns="0" anchor="ctr"/>
          <a:p>
            <a:pPr algn="ctr"/>
            <a:endParaRPr b="0" lang="en-GB"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43" name="PlaceHolder 2"/>
          <p:cNvSpPr>
            <a:spLocks noGrp="1"/>
          </p:cNvSpPr>
          <p:nvPr>
            <p:ph type="body"/>
          </p:nvPr>
        </p:nvSpPr>
        <p:spPr>
          <a:xfrm>
            <a:off x="504000" y="1769040"/>
            <a:ext cx="907128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45" name="PlaceHolder 2"/>
          <p:cNvSpPr>
            <a:spLocks noGrp="1"/>
          </p:cNvSpPr>
          <p:nvPr>
            <p:ph type="body"/>
          </p:nvPr>
        </p:nvSpPr>
        <p:spPr>
          <a:xfrm>
            <a:off x="50400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46" name="PlaceHolder 3"/>
          <p:cNvSpPr>
            <a:spLocks noGrp="1"/>
          </p:cNvSpPr>
          <p:nvPr>
            <p:ph type="body"/>
          </p:nvPr>
        </p:nvSpPr>
        <p:spPr>
          <a:xfrm>
            <a:off x="515232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504000" y="301320"/>
            <a:ext cx="9071280" cy="5850360"/>
          </a:xfrm>
          <a:prstGeom prst="rect">
            <a:avLst/>
          </a:prstGeom>
        </p:spPr>
        <p:txBody>
          <a:bodyPr lIns="0" rIns="0" tIns="0" bIns="0" anchor="ctr"/>
          <a:p>
            <a:pPr algn="ctr"/>
            <a:endParaRPr b="0" lang="en-GB"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50" name="PlaceHolder 2"/>
          <p:cNvSpPr>
            <a:spLocks noGrp="1"/>
          </p:cNvSpPr>
          <p:nvPr>
            <p:ph type="body"/>
          </p:nvPr>
        </p:nvSpPr>
        <p:spPr>
          <a:xfrm>
            <a:off x="50400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51" name="PlaceHolder 3"/>
          <p:cNvSpPr>
            <a:spLocks noGrp="1"/>
          </p:cNvSpPr>
          <p:nvPr>
            <p:ph type="body"/>
          </p:nvPr>
        </p:nvSpPr>
        <p:spPr>
          <a:xfrm>
            <a:off x="50400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52" name="PlaceHolder 4"/>
          <p:cNvSpPr>
            <a:spLocks noGrp="1"/>
          </p:cNvSpPr>
          <p:nvPr>
            <p:ph type="body"/>
          </p:nvPr>
        </p:nvSpPr>
        <p:spPr>
          <a:xfrm>
            <a:off x="515232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3" name="PlaceHolder 2"/>
          <p:cNvSpPr>
            <a:spLocks noGrp="1"/>
          </p:cNvSpPr>
          <p:nvPr>
            <p:ph type="subTitle"/>
          </p:nvPr>
        </p:nvSpPr>
        <p:spPr>
          <a:xfrm>
            <a:off x="504000" y="1769040"/>
            <a:ext cx="9071280" cy="4384080"/>
          </a:xfrm>
          <a:prstGeom prst="rect">
            <a:avLst/>
          </a:prstGeom>
        </p:spPr>
        <p:txBody>
          <a:bodyPr lIns="0" rIns="0" tIns="0" bIns="0" anchor="ctr"/>
          <a:p>
            <a:pPr algn="ctr"/>
            <a:endParaRPr b="0" lang="en-GB"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54" name="PlaceHolder 2"/>
          <p:cNvSpPr>
            <a:spLocks noGrp="1"/>
          </p:cNvSpPr>
          <p:nvPr>
            <p:ph type="body"/>
          </p:nvPr>
        </p:nvSpPr>
        <p:spPr>
          <a:xfrm>
            <a:off x="50400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55" name="PlaceHolder 3"/>
          <p:cNvSpPr>
            <a:spLocks noGrp="1"/>
          </p:cNvSpPr>
          <p:nvPr>
            <p:ph type="body"/>
          </p:nvPr>
        </p:nvSpPr>
        <p:spPr>
          <a:xfrm>
            <a:off x="515232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56" name="PlaceHolder 4"/>
          <p:cNvSpPr>
            <a:spLocks noGrp="1"/>
          </p:cNvSpPr>
          <p:nvPr>
            <p:ph type="body"/>
          </p:nvPr>
        </p:nvSpPr>
        <p:spPr>
          <a:xfrm>
            <a:off x="515232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58" name="PlaceHolder 2"/>
          <p:cNvSpPr>
            <a:spLocks noGrp="1"/>
          </p:cNvSpPr>
          <p:nvPr>
            <p:ph type="body"/>
          </p:nvPr>
        </p:nvSpPr>
        <p:spPr>
          <a:xfrm>
            <a:off x="50400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59" name="PlaceHolder 3"/>
          <p:cNvSpPr>
            <a:spLocks noGrp="1"/>
          </p:cNvSpPr>
          <p:nvPr>
            <p:ph type="body"/>
          </p:nvPr>
        </p:nvSpPr>
        <p:spPr>
          <a:xfrm>
            <a:off x="515232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60" name="PlaceHolder 4"/>
          <p:cNvSpPr>
            <a:spLocks noGrp="1"/>
          </p:cNvSpPr>
          <p:nvPr>
            <p:ph type="body"/>
          </p:nvPr>
        </p:nvSpPr>
        <p:spPr>
          <a:xfrm>
            <a:off x="504000" y="4059000"/>
            <a:ext cx="90712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62" name="PlaceHolder 2"/>
          <p:cNvSpPr>
            <a:spLocks noGrp="1"/>
          </p:cNvSpPr>
          <p:nvPr>
            <p:ph type="body"/>
          </p:nvPr>
        </p:nvSpPr>
        <p:spPr>
          <a:xfrm>
            <a:off x="504000" y="1769040"/>
            <a:ext cx="90712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63" name="PlaceHolder 3"/>
          <p:cNvSpPr>
            <a:spLocks noGrp="1"/>
          </p:cNvSpPr>
          <p:nvPr>
            <p:ph type="body"/>
          </p:nvPr>
        </p:nvSpPr>
        <p:spPr>
          <a:xfrm>
            <a:off x="504000" y="4059000"/>
            <a:ext cx="90712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65" name="PlaceHolder 2"/>
          <p:cNvSpPr>
            <a:spLocks noGrp="1"/>
          </p:cNvSpPr>
          <p:nvPr>
            <p:ph type="body"/>
          </p:nvPr>
        </p:nvSpPr>
        <p:spPr>
          <a:xfrm>
            <a:off x="50400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66" name="PlaceHolder 3"/>
          <p:cNvSpPr>
            <a:spLocks noGrp="1"/>
          </p:cNvSpPr>
          <p:nvPr>
            <p:ph type="body"/>
          </p:nvPr>
        </p:nvSpPr>
        <p:spPr>
          <a:xfrm>
            <a:off x="515232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67" name="PlaceHolder 4"/>
          <p:cNvSpPr>
            <a:spLocks noGrp="1"/>
          </p:cNvSpPr>
          <p:nvPr>
            <p:ph type="body"/>
          </p:nvPr>
        </p:nvSpPr>
        <p:spPr>
          <a:xfrm>
            <a:off x="515232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68" name="PlaceHolder 5"/>
          <p:cNvSpPr>
            <a:spLocks noGrp="1"/>
          </p:cNvSpPr>
          <p:nvPr>
            <p:ph type="body"/>
          </p:nvPr>
        </p:nvSpPr>
        <p:spPr>
          <a:xfrm>
            <a:off x="50400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70" name="PlaceHolder 2"/>
          <p:cNvSpPr>
            <a:spLocks noGrp="1"/>
          </p:cNvSpPr>
          <p:nvPr>
            <p:ph type="body"/>
          </p:nvPr>
        </p:nvSpPr>
        <p:spPr>
          <a:xfrm>
            <a:off x="504000" y="176904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71" name="PlaceHolder 3"/>
          <p:cNvSpPr>
            <a:spLocks noGrp="1"/>
          </p:cNvSpPr>
          <p:nvPr>
            <p:ph type="body"/>
          </p:nvPr>
        </p:nvSpPr>
        <p:spPr>
          <a:xfrm>
            <a:off x="3571200" y="176904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72" name="PlaceHolder 4"/>
          <p:cNvSpPr>
            <a:spLocks noGrp="1"/>
          </p:cNvSpPr>
          <p:nvPr>
            <p:ph type="body"/>
          </p:nvPr>
        </p:nvSpPr>
        <p:spPr>
          <a:xfrm>
            <a:off x="6638040" y="176904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73" name="PlaceHolder 5"/>
          <p:cNvSpPr>
            <a:spLocks noGrp="1"/>
          </p:cNvSpPr>
          <p:nvPr>
            <p:ph type="body"/>
          </p:nvPr>
        </p:nvSpPr>
        <p:spPr>
          <a:xfrm>
            <a:off x="6638040" y="405900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74" name="PlaceHolder 6"/>
          <p:cNvSpPr>
            <a:spLocks noGrp="1"/>
          </p:cNvSpPr>
          <p:nvPr>
            <p:ph type="body"/>
          </p:nvPr>
        </p:nvSpPr>
        <p:spPr>
          <a:xfrm>
            <a:off x="3571200" y="405900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75" name="PlaceHolder 7"/>
          <p:cNvSpPr>
            <a:spLocks noGrp="1"/>
          </p:cNvSpPr>
          <p:nvPr>
            <p:ph type="body"/>
          </p:nvPr>
        </p:nvSpPr>
        <p:spPr>
          <a:xfrm>
            <a:off x="504000" y="4059000"/>
            <a:ext cx="29206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5" name="PlaceHolder 2"/>
          <p:cNvSpPr>
            <a:spLocks noGrp="1"/>
          </p:cNvSpPr>
          <p:nvPr>
            <p:ph type="body"/>
          </p:nvPr>
        </p:nvSpPr>
        <p:spPr>
          <a:xfrm>
            <a:off x="504000" y="1769040"/>
            <a:ext cx="907128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7" name="PlaceHolder 2"/>
          <p:cNvSpPr>
            <a:spLocks noGrp="1"/>
          </p:cNvSpPr>
          <p:nvPr>
            <p:ph type="body"/>
          </p:nvPr>
        </p:nvSpPr>
        <p:spPr>
          <a:xfrm>
            <a:off x="50400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8" name="PlaceHolder 3"/>
          <p:cNvSpPr>
            <a:spLocks noGrp="1"/>
          </p:cNvSpPr>
          <p:nvPr>
            <p:ph type="body"/>
          </p:nvPr>
        </p:nvSpPr>
        <p:spPr>
          <a:xfrm>
            <a:off x="515232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504000" y="301320"/>
            <a:ext cx="9071280" cy="5850360"/>
          </a:xfrm>
          <a:prstGeom prst="rect">
            <a:avLst/>
          </a:prstGeom>
        </p:spPr>
        <p:txBody>
          <a:bodyPr lIns="0" rIns="0" tIns="0" bIns="0" anchor="ctr"/>
          <a:p>
            <a:pPr algn="ctr"/>
            <a:endParaRPr b="0" lang="en-GB"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12" name="PlaceHolder 2"/>
          <p:cNvSpPr>
            <a:spLocks noGrp="1"/>
          </p:cNvSpPr>
          <p:nvPr>
            <p:ph type="body"/>
          </p:nvPr>
        </p:nvSpPr>
        <p:spPr>
          <a:xfrm>
            <a:off x="50400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13" name="PlaceHolder 3"/>
          <p:cNvSpPr>
            <a:spLocks noGrp="1"/>
          </p:cNvSpPr>
          <p:nvPr>
            <p:ph type="body"/>
          </p:nvPr>
        </p:nvSpPr>
        <p:spPr>
          <a:xfrm>
            <a:off x="50400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14" name="PlaceHolder 4"/>
          <p:cNvSpPr>
            <a:spLocks noGrp="1"/>
          </p:cNvSpPr>
          <p:nvPr>
            <p:ph type="body"/>
          </p:nvPr>
        </p:nvSpPr>
        <p:spPr>
          <a:xfrm>
            <a:off x="515232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16" name="PlaceHolder 2"/>
          <p:cNvSpPr>
            <a:spLocks noGrp="1"/>
          </p:cNvSpPr>
          <p:nvPr>
            <p:ph type="body"/>
          </p:nvPr>
        </p:nvSpPr>
        <p:spPr>
          <a:xfrm>
            <a:off x="504000" y="1769040"/>
            <a:ext cx="4426560" cy="43840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17" name="PlaceHolder 3"/>
          <p:cNvSpPr>
            <a:spLocks noGrp="1"/>
          </p:cNvSpPr>
          <p:nvPr>
            <p:ph type="body"/>
          </p:nvPr>
        </p:nvSpPr>
        <p:spPr>
          <a:xfrm>
            <a:off x="515232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18" name="PlaceHolder 4"/>
          <p:cNvSpPr>
            <a:spLocks noGrp="1"/>
          </p:cNvSpPr>
          <p:nvPr>
            <p:ph type="body"/>
          </p:nvPr>
        </p:nvSpPr>
        <p:spPr>
          <a:xfrm>
            <a:off x="5152320" y="405900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504000" y="301320"/>
            <a:ext cx="9071280" cy="1261800"/>
          </a:xfrm>
          <a:prstGeom prst="rect">
            <a:avLst/>
          </a:prstGeom>
        </p:spPr>
        <p:txBody>
          <a:bodyPr lIns="0" rIns="0" tIns="0" bIns="0" anchor="ctr"/>
          <a:p>
            <a:pPr algn="ctr"/>
            <a:endParaRPr b="0" lang="en-GB" sz="4400" spc="-1" strike="noStrike">
              <a:solidFill>
                <a:srgbClr val="000000"/>
              </a:solidFill>
              <a:uFill>
                <a:solidFill>
                  <a:srgbClr val="ffffff"/>
                </a:solidFill>
              </a:uFill>
              <a:latin typeface="Arial"/>
            </a:endParaRPr>
          </a:p>
        </p:txBody>
      </p:sp>
      <p:sp>
        <p:nvSpPr>
          <p:cNvPr id="20" name="PlaceHolder 2"/>
          <p:cNvSpPr>
            <a:spLocks noGrp="1"/>
          </p:cNvSpPr>
          <p:nvPr>
            <p:ph type="body"/>
          </p:nvPr>
        </p:nvSpPr>
        <p:spPr>
          <a:xfrm>
            <a:off x="50400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21" name="PlaceHolder 3"/>
          <p:cNvSpPr>
            <a:spLocks noGrp="1"/>
          </p:cNvSpPr>
          <p:nvPr>
            <p:ph type="body"/>
          </p:nvPr>
        </p:nvSpPr>
        <p:spPr>
          <a:xfrm>
            <a:off x="5152320" y="1769040"/>
            <a:ext cx="442656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
        <p:nvSpPr>
          <p:cNvPr id="22" name="PlaceHolder 4"/>
          <p:cNvSpPr>
            <a:spLocks noGrp="1"/>
          </p:cNvSpPr>
          <p:nvPr>
            <p:ph type="body"/>
          </p:nvPr>
        </p:nvSpPr>
        <p:spPr>
          <a:xfrm>
            <a:off x="504000" y="4059000"/>
            <a:ext cx="9071280" cy="2090880"/>
          </a:xfrm>
          <a:prstGeom prst="rect">
            <a:avLst/>
          </a:prstGeom>
        </p:spPr>
        <p:txBody>
          <a:bodyPr lIns="0" rIns="0" tIns="0" bIns="0">
            <a:normAutofit/>
          </a:bodyPr>
          <a:p>
            <a:endParaRPr b="0" lang="en-GB" sz="3200" spc="-1" strike="noStrike">
              <a:solidFill>
                <a:srgbClr val="000000"/>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0" name="PlaceHolder 1"/>
          <p:cNvSpPr>
            <a:spLocks noGrp="1"/>
          </p:cNvSpPr>
          <p:nvPr>
            <p:ph type="title"/>
          </p:nvPr>
        </p:nvSpPr>
        <p:spPr>
          <a:xfrm>
            <a:off x="504000" y="301320"/>
            <a:ext cx="9071280" cy="1261800"/>
          </a:xfrm>
          <a:prstGeom prst="rect">
            <a:avLst/>
          </a:prstGeom>
        </p:spPr>
        <p:txBody>
          <a:bodyPr lIns="0" rIns="0" tIns="0" bIns="0" anchor="ctr"/>
          <a:p>
            <a:r>
              <a:rPr b="0" lang="en-GB" sz="1800" spc="-1" strike="noStrike">
                <a:solidFill>
                  <a:srgbClr val="000000"/>
                </a:solidFill>
                <a:uFill>
                  <a:solidFill>
                    <a:srgbClr val="ffffff"/>
                  </a:solidFill>
                </a:uFill>
                <a:latin typeface="Arial"/>
              </a:rPr>
              <a:t>Click to edit the title text format</a:t>
            </a:r>
            <a:endParaRPr b="0" lang="en-GB" sz="1800" spc="-1" strike="noStrike">
              <a:solidFill>
                <a:srgbClr val="000000"/>
              </a:solidFill>
              <a:uFill>
                <a:solidFill>
                  <a:srgbClr val="ffffff"/>
                </a:solidFill>
              </a:uFill>
              <a:latin typeface="Arial"/>
            </a:endParaRPr>
          </a:p>
        </p:txBody>
      </p:sp>
      <p:sp>
        <p:nvSpPr>
          <p:cNvPr id="1" name="PlaceHolder 2"/>
          <p:cNvSpPr>
            <a:spLocks noGrp="1"/>
          </p:cNvSpPr>
          <p:nvPr>
            <p:ph type="body"/>
          </p:nvPr>
        </p:nvSpPr>
        <p:spPr>
          <a:xfrm>
            <a:off x="504000" y="1768680"/>
            <a:ext cx="9072000" cy="43840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Click to edit the outline text format</a:t>
            </a:r>
            <a:endParaRPr b="0" lang="en-GB" sz="3200" spc="-1" strike="noStrike">
              <a:solidFill>
                <a:srgbClr val="000000"/>
              </a:solidFill>
              <a:uFill>
                <a:solidFill>
                  <a:srgbClr val="ffffff"/>
                </a:solidFill>
              </a:uFill>
              <a:latin typeface="Arial"/>
            </a:endParaRPr>
          </a:p>
          <a:p>
            <a:pPr lvl="1" marL="864000" indent="-324000">
              <a:spcBef>
                <a:spcPts val="1134"/>
              </a:spcBef>
              <a:buClr>
                <a:srgbClr val="000000"/>
              </a:buClr>
              <a:buSzPct val="75000"/>
              <a:buFont typeface="Symbol" charset="2"/>
              <a:buChar char=""/>
            </a:pPr>
            <a:r>
              <a:rPr b="0" lang="en-GB" sz="2800" spc="-1" strike="noStrike">
                <a:solidFill>
                  <a:srgbClr val="000000"/>
                </a:solidFill>
                <a:uFill>
                  <a:solidFill>
                    <a:srgbClr val="ffffff"/>
                  </a:solidFill>
                </a:uFill>
                <a:latin typeface="Arial"/>
              </a:rPr>
              <a:t>Second Outline Level</a:t>
            </a:r>
            <a:endParaRPr b="0" lang="en-GB" sz="2800" spc="-1" strike="noStrike">
              <a:solidFill>
                <a:srgbClr val="000000"/>
              </a:solidFill>
              <a:uFill>
                <a:solidFill>
                  <a:srgbClr val="ffffff"/>
                </a:solidFill>
              </a:uFill>
              <a:latin typeface="Arial"/>
            </a:endParaRPr>
          </a:p>
          <a:p>
            <a:pPr lvl="2" marL="1296000" indent="-288000">
              <a:spcBef>
                <a:spcPts val="850"/>
              </a:spcBef>
              <a:buClr>
                <a:srgbClr val="000000"/>
              </a:buClr>
              <a:buSzPct val="45000"/>
              <a:buFont typeface="Wingdings" charset="2"/>
              <a:buChar char=""/>
            </a:pPr>
            <a:r>
              <a:rPr b="0" lang="en-GB" sz="2400" spc="-1" strike="noStrike">
                <a:solidFill>
                  <a:srgbClr val="000000"/>
                </a:solidFill>
                <a:uFill>
                  <a:solidFill>
                    <a:srgbClr val="ffffff"/>
                  </a:solidFill>
                </a:uFill>
                <a:latin typeface="Arial"/>
              </a:rPr>
              <a:t>Third Outline Level</a:t>
            </a:r>
            <a:endParaRPr b="0" lang="en-GB" sz="2400" spc="-1" strike="noStrike">
              <a:solidFill>
                <a:srgbClr val="000000"/>
              </a:solidFill>
              <a:uFill>
                <a:solidFill>
                  <a:srgbClr val="ffffff"/>
                </a:solidFill>
              </a:uFill>
              <a:latin typeface="Arial"/>
            </a:endParaRPr>
          </a:p>
          <a:p>
            <a:pPr lvl="3" marL="1728000" indent="-216000">
              <a:spcBef>
                <a:spcPts val="567"/>
              </a:spcBef>
              <a:buClr>
                <a:srgbClr val="000000"/>
              </a:buClr>
              <a:buSzPct val="75000"/>
              <a:buFont typeface="Symbol" charset="2"/>
              <a:buChar char=""/>
            </a:pPr>
            <a:r>
              <a:rPr b="0" lang="en-GB" sz="2000" spc="-1" strike="noStrike">
                <a:solidFill>
                  <a:srgbClr val="000000"/>
                </a:solidFill>
                <a:uFill>
                  <a:solidFill>
                    <a:srgbClr val="ffffff"/>
                  </a:solidFill>
                </a:uFill>
                <a:latin typeface="Arial"/>
              </a:rPr>
              <a:t>Fourth Outline Level</a:t>
            </a:r>
            <a:endParaRPr b="0" lang="en-GB" sz="2000" spc="-1" strike="noStrike">
              <a:solidFill>
                <a:srgbClr val="000000"/>
              </a:solidFill>
              <a:uFill>
                <a:solidFill>
                  <a:srgbClr val="ffffff"/>
                </a:solidFill>
              </a:uFill>
              <a:latin typeface="Arial"/>
            </a:endParaRPr>
          </a:p>
          <a:p>
            <a:pPr lvl="4" marL="2160000" indent="-216000">
              <a:spcBef>
                <a:spcPts val="283"/>
              </a:spcBef>
              <a:buClr>
                <a:srgbClr val="000000"/>
              </a:buClr>
              <a:buSzPct val="45000"/>
              <a:buFont typeface="Wingdings" charset="2"/>
              <a:buChar char=""/>
            </a:pPr>
            <a:r>
              <a:rPr b="0" lang="en-GB" sz="2000" spc="-1" strike="noStrike">
                <a:solidFill>
                  <a:srgbClr val="000000"/>
                </a:solidFill>
                <a:uFill>
                  <a:solidFill>
                    <a:srgbClr val="ffffff"/>
                  </a:solidFill>
                </a:uFill>
                <a:latin typeface="Arial"/>
              </a:rPr>
              <a:t>Fifth Outline Level</a:t>
            </a:r>
            <a:endParaRPr b="0" lang="en-GB" sz="2000" spc="-1" strike="noStrike">
              <a:solidFill>
                <a:srgbClr val="000000"/>
              </a:solidFill>
              <a:uFill>
                <a:solidFill>
                  <a:srgbClr val="ffffff"/>
                </a:solidFill>
              </a:uFill>
              <a:latin typeface="Arial"/>
            </a:endParaRPr>
          </a:p>
          <a:p>
            <a:pPr lvl="5" marL="2592000" indent="-216000">
              <a:spcBef>
                <a:spcPts val="283"/>
              </a:spcBef>
              <a:buClr>
                <a:srgbClr val="000000"/>
              </a:buClr>
              <a:buSzPct val="45000"/>
              <a:buFont typeface="Wingdings" charset="2"/>
              <a:buChar char=""/>
            </a:pPr>
            <a:r>
              <a:rPr b="0" lang="en-GB" sz="2000" spc="-1" strike="noStrike">
                <a:solidFill>
                  <a:srgbClr val="000000"/>
                </a:solidFill>
                <a:uFill>
                  <a:solidFill>
                    <a:srgbClr val="ffffff"/>
                  </a:solidFill>
                </a:uFill>
                <a:latin typeface="Arial"/>
              </a:rPr>
              <a:t>Sixth Outline Level</a:t>
            </a:r>
            <a:endParaRPr b="0" lang="en-GB" sz="2000" spc="-1" strike="noStrike">
              <a:solidFill>
                <a:srgbClr val="000000"/>
              </a:solidFill>
              <a:uFill>
                <a:solidFill>
                  <a:srgbClr val="ffffff"/>
                </a:solidFill>
              </a:uFill>
              <a:latin typeface="Arial"/>
            </a:endParaRPr>
          </a:p>
          <a:p>
            <a:pPr lvl="6" marL="3024000" indent="-216000">
              <a:spcBef>
                <a:spcPts val="283"/>
              </a:spcBef>
              <a:buClr>
                <a:srgbClr val="000000"/>
              </a:buClr>
              <a:buSzPct val="45000"/>
              <a:buFont typeface="Wingdings" charset="2"/>
              <a:buChar char=""/>
            </a:pPr>
            <a:r>
              <a:rPr b="0" lang="en-GB" sz="2000" spc="-1" strike="noStrike">
                <a:solidFill>
                  <a:srgbClr val="000000"/>
                </a:solidFill>
                <a:uFill>
                  <a:solidFill>
                    <a:srgbClr val="ffffff"/>
                  </a:solidFill>
                </a:uFill>
                <a:latin typeface="Arial"/>
              </a:rPr>
              <a:t>Seventh Outline Level</a:t>
            </a:r>
            <a:endParaRPr b="0" lang="en-GB" sz="20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title"/>
          </p:nvPr>
        </p:nvSpPr>
        <p:spPr>
          <a:xfrm>
            <a:off x="504000" y="301320"/>
            <a:ext cx="9071280" cy="1261800"/>
          </a:xfrm>
          <a:prstGeom prst="rect">
            <a:avLst/>
          </a:prstGeom>
        </p:spPr>
        <p:txBody>
          <a:bodyPr lIns="0" rIns="0" tIns="0" bIns="0" anchor="ctr"/>
          <a:p>
            <a:r>
              <a:rPr b="0" lang="en-GB" sz="1800" spc="-1" strike="noStrike">
                <a:solidFill>
                  <a:srgbClr val="000000"/>
                </a:solidFill>
                <a:uFill>
                  <a:solidFill>
                    <a:srgbClr val="ffffff"/>
                  </a:solidFill>
                </a:uFill>
                <a:latin typeface="Arial"/>
              </a:rPr>
              <a:t>Click to edit the title text format</a:t>
            </a:r>
            <a:endParaRPr b="0" lang="en-GB" sz="1800" spc="-1" strike="noStrike">
              <a:solidFill>
                <a:srgbClr val="000000"/>
              </a:solidFill>
              <a:uFill>
                <a:solidFill>
                  <a:srgbClr val="ffffff"/>
                </a:solidFill>
              </a:uFill>
              <a:latin typeface="Arial"/>
            </a:endParaRPr>
          </a:p>
        </p:txBody>
      </p:sp>
      <p:sp>
        <p:nvSpPr>
          <p:cNvPr id="39" name="PlaceHolder 2"/>
          <p:cNvSpPr>
            <a:spLocks noGrp="1"/>
          </p:cNvSpPr>
          <p:nvPr>
            <p:ph type="body"/>
          </p:nvPr>
        </p:nvSpPr>
        <p:spPr>
          <a:xfrm>
            <a:off x="504000" y="1769040"/>
            <a:ext cx="9071280" cy="4384080"/>
          </a:xfrm>
          <a:prstGeom prst="rect">
            <a:avLst/>
          </a:prstGeom>
        </p:spPr>
        <p:txBody>
          <a:bodyPr lIns="0" rIns="0" tIns="0" bIns="0"/>
          <a:p>
            <a:pPr marL="432000" indent="-324000">
              <a:spcBef>
                <a:spcPts val="1417"/>
              </a:spcBef>
              <a:buClr>
                <a:srgbClr val="000000"/>
              </a:buClr>
              <a:buSzPct val="45000"/>
              <a:buFont typeface="Wingdings" charset="2"/>
              <a:buChar char=""/>
            </a:pPr>
            <a:r>
              <a:rPr b="0" lang="en-GB" sz="1800" spc="-1" strike="noStrike">
                <a:solidFill>
                  <a:srgbClr val="000000"/>
                </a:solidFill>
                <a:uFill>
                  <a:solidFill>
                    <a:srgbClr val="ffffff"/>
                  </a:solidFill>
                </a:uFill>
                <a:latin typeface="Arial"/>
              </a:rPr>
              <a:t>Click to edit the outline text format</a:t>
            </a:r>
            <a:endParaRPr b="0" lang="en-GB" sz="1800" spc="-1" strike="noStrike">
              <a:solidFill>
                <a:srgbClr val="000000"/>
              </a:solidFill>
              <a:uFill>
                <a:solidFill>
                  <a:srgbClr val="ffffff"/>
                </a:solidFill>
              </a:uFill>
              <a:latin typeface="Arial"/>
            </a:endParaRPr>
          </a:p>
          <a:p>
            <a:pPr lvl="1" marL="864000" indent="-324000">
              <a:spcBef>
                <a:spcPts val="1134"/>
              </a:spcBef>
              <a:buClr>
                <a:srgbClr val="000000"/>
              </a:buClr>
              <a:buSzPct val="75000"/>
              <a:buFont typeface="Symbol" charset="2"/>
              <a:buChar char=""/>
            </a:pPr>
            <a:r>
              <a:rPr b="0" lang="en-GB" sz="1800" spc="-1" strike="noStrike">
                <a:solidFill>
                  <a:srgbClr val="000000"/>
                </a:solidFill>
                <a:uFill>
                  <a:solidFill>
                    <a:srgbClr val="ffffff"/>
                  </a:solidFill>
                </a:uFill>
                <a:latin typeface="Arial"/>
              </a:rPr>
              <a:t>Second Outline Level</a:t>
            </a:r>
            <a:endParaRPr b="0" lang="en-GB" sz="1800" spc="-1" strike="noStrike">
              <a:solidFill>
                <a:srgbClr val="000000"/>
              </a:solidFill>
              <a:uFill>
                <a:solidFill>
                  <a:srgbClr val="ffffff"/>
                </a:solidFill>
              </a:uFill>
              <a:latin typeface="Arial"/>
            </a:endParaRPr>
          </a:p>
          <a:p>
            <a:pPr lvl="2" marL="1296000" indent="-288000">
              <a:spcBef>
                <a:spcPts val="850"/>
              </a:spcBef>
              <a:buClr>
                <a:srgbClr val="000000"/>
              </a:buClr>
              <a:buSzPct val="45000"/>
              <a:buFont typeface="Wingdings" charset="2"/>
              <a:buChar char=""/>
            </a:pPr>
            <a:r>
              <a:rPr b="0" lang="en-GB" sz="1800" spc="-1" strike="noStrike">
                <a:solidFill>
                  <a:srgbClr val="000000"/>
                </a:solidFill>
                <a:uFill>
                  <a:solidFill>
                    <a:srgbClr val="ffffff"/>
                  </a:solidFill>
                </a:uFill>
                <a:latin typeface="Arial"/>
              </a:rPr>
              <a:t>Third Outline Level</a:t>
            </a:r>
            <a:endParaRPr b="0" lang="en-GB" sz="1800" spc="-1" strike="noStrike">
              <a:solidFill>
                <a:srgbClr val="000000"/>
              </a:solidFill>
              <a:uFill>
                <a:solidFill>
                  <a:srgbClr val="ffffff"/>
                </a:solidFill>
              </a:uFill>
              <a:latin typeface="Arial"/>
            </a:endParaRPr>
          </a:p>
          <a:p>
            <a:pPr lvl="3" marL="1728000" indent="-216000">
              <a:spcBef>
                <a:spcPts val="567"/>
              </a:spcBef>
              <a:buClr>
                <a:srgbClr val="000000"/>
              </a:buClr>
              <a:buSzPct val="75000"/>
              <a:buFont typeface="Symbol" charset="2"/>
              <a:buChar char=""/>
            </a:pPr>
            <a:r>
              <a:rPr b="0" lang="en-GB" sz="1800" spc="-1" strike="noStrike">
                <a:solidFill>
                  <a:srgbClr val="000000"/>
                </a:solidFill>
                <a:uFill>
                  <a:solidFill>
                    <a:srgbClr val="ffffff"/>
                  </a:solidFill>
                </a:uFill>
                <a:latin typeface="Arial"/>
              </a:rPr>
              <a:t>Fourth Outline Level</a:t>
            </a:r>
            <a:endParaRPr b="0" lang="en-GB" sz="1800" spc="-1" strike="noStrike">
              <a:solidFill>
                <a:srgbClr val="000000"/>
              </a:solidFill>
              <a:uFill>
                <a:solidFill>
                  <a:srgbClr val="ffffff"/>
                </a:solidFill>
              </a:uFill>
              <a:latin typeface="Arial"/>
            </a:endParaRPr>
          </a:p>
          <a:p>
            <a:pPr lvl="4" marL="2160000" indent="-216000">
              <a:spcBef>
                <a:spcPts val="283"/>
              </a:spcBef>
              <a:buClr>
                <a:srgbClr val="000000"/>
              </a:buClr>
              <a:buSzPct val="45000"/>
              <a:buFont typeface="Wingdings" charset="2"/>
              <a:buChar char=""/>
            </a:pPr>
            <a:r>
              <a:rPr b="0" lang="en-GB" sz="1800" spc="-1" strike="noStrike">
                <a:solidFill>
                  <a:srgbClr val="000000"/>
                </a:solidFill>
                <a:uFill>
                  <a:solidFill>
                    <a:srgbClr val="ffffff"/>
                  </a:solidFill>
                </a:uFill>
                <a:latin typeface="Arial"/>
              </a:rPr>
              <a:t>Fifth Outline Level</a:t>
            </a:r>
            <a:endParaRPr b="0" lang="en-GB" sz="1800" spc="-1" strike="noStrike">
              <a:solidFill>
                <a:srgbClr val="000000"/>
              </a:solidFill>
              <a:uFill>
                <a:solidFill>
                  <a:srgbClr val="ffffff"/>
                </a:solidFill>
              </a:uFill>
              <a:latin typeface="Arial"/>
            </a:endParaRPr>
          </a:p>
          <a:p>
            <a:pPr lvl="5" marL="2592000" indent="-216000">
              <a:spcBef>
                <a:spcPts val="283"/>
              </a:spcBef>
              <a:buClr>
                <a:srgbClr val="000000"/>
              </a:buClr>
              <a:buSzPct val="45000"/>
              <a:buFont typeface="Wingdings" charset="2"/>
              <a:buChar char=""/>
            </a:pPr>
            <a:r>
              <a:rPr b="0" lang="en-GB" sz="1800" spc="-1" strike="noStrike">
                <a:solidFill>
                  <a:srgbClr val="000000"/>
                </a:solidFill>
                <a:uFill>
                  <a:solidFill>
                    <a:srgbClr val="ffffff"/>
                  </a:solidFill>
                </a:uFill>
                <a:latin typeface="Arial"/>
              </a:rPr>
              <a:t>Sixth Outline Level</a:t>
            </a:r>
            <a:endParaRPr b="0" lang="en-GB" sz="1800" spc="-1" strike="noStrike">
              <a:solidFill>
                <a:srgbClr val="000000"/>
              </a:solidFill>
              <a:uFill>
                <a:solidFill>
                  <a:srgbClr val="ffffff"/>
                </a:solidFill>
              </a:uFill>
              <a:latin typeface="Arial"/>
            </a:endParaRPr>
          </a:p>
          <a:p>
            <a:pPr lvl="6" marL="3024000" indent="-216000">
              <a:spcBef>
                <a:spcPts val="283"/>
              </a:spcBef>
              <a:buClr>
                <a:srgbClr val="000000"/>
              </a:buClr>
              <a:buSzPct val="45000"/>
              <a:buFont typeface="Wingdings" charset="2"/>
              <a:buChar char=""/>
            </a:pPr>
            <a:r>
              <a:rPr b="0" lang="en-GB" sz="1800" spc="-1" strike="noStrike">
                <a:solidFill>
                  <a:srgbClr val="000000"/>
                </a:solidFill>
                <a:uFill>
                  <a:solidFill>
                    <a:srgbClr val="ffffff"/>
                  </a:solidFill>
                </a:uFill>
                <a:latin typeface="Arial"/>
              </a:rPr>
              <a:t>Seventh Outline Level</a:t>
            </a:r>
            <a:endParaRPr b="0" lang="en-GB" sz="1800" spc="-1" strike="noStrike">
              <a:solidFill>
                <a:srgbClr val="000000"/>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3.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11.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hyperlink" Target="http://www.nordugrid.org/documents/jura-tech-doc.pdf" TargetMode="External"/><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9.xml.rels><?xml version="1.0" encoding="UTF-8"?>
<Relationships xmlns="http://schemas.openxmlformats.org/package/2006/relationships"><Relationship Id="rId1" Type="http://schemas.openxmlformats.org/officeDocument/2006/relationships/hyperlink" Target="https://twiki.cern.ch/twiki/bin/view/LCG/HtCondorCeAccounting" TargetMode="External"/><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6"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Condor accounting status</a:t>
            </a:r>
            <a:endParaRPr b="0" lang="en-GB" sz="4400" spc="-1" strike="noStrike">
              <a:solidFill>
                <a:srgbClr val="000000"/>
              </a:solidFill>
              <a:uFill>
                <a:solidFill>
                  <a:srgbClr val="ffffff"/>
                </a:solidFill>
              </a:uFill>
              <a:latin typeface="Arial"/>
            </a:endParaRPr>
          </a:p>
        </p:txBody>
      </p:sp>
      <p:sp>
        <p:nvSpPr>
          <p:cNvPr id="77"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nchor="ctr"/>
          <a:p>
            <a:pPr algn="ctr">
              <a:lnSpc>
                <a:spcPct val="100000"/>
              </a:lnSpc>
            </a:pPr>
            <a:r>
              <a:rPr b="0" lang="en-GB" sz="3200" spc="-1" strike="noStrike">
                <a:solidFill>
                  <a:srgbClr val="000000"/>
                </a:solidFill>
                <a:uFill>
                  <a:solidFill>
                    <a:srgbClr val="ffffff"/>
                  </a:solidFill>
                </a:uFill>
                <a:latin typeface="Arial"/>
              </a:rPr>
              <a:t>Ste Jones</a:t>
            </a:r>
            <a:endParaRPr b="0" lang="en-GB" sz="3200" spc="-1" strike="noStrike">
              <a:solidFill>
                <a:srgbClr val="000000"/>
              </a:solidFill>
              <a:uFill>
                <a:solidFill>
                  <a:srgbClr val="ffffff"/>
                </a:solidFill>
              </a:uFill>
              <a:latin typeface="Arial"/>
            </a:endParaRPr>
          </a:p>
          <a:p>
            <a:pPr algn="ctr">
              <a:lnSpc>
                <a:spcPct val="100000"/>
              </a:lnSpc>
            </a:pPr>
            <a:r>
              <a:rPr b="0" lang="en-GB" sz="3200" spc="-1" strike="noStrike">
                <a:solidFill>
                  <a:srgbClr val="000000"/>
                </a:solidFill>
                <a:uFill>
                  <a:solidFill>
                    <a:srgbClr val="ffffff"/>
                  </a:solidFill>
                </a:uFill>
                <a:latin typeface="Arial"/>
              </a:rPr>
              <a:t>WLCG Accounting Group</a:t>
            </a:r>
            <a:endParaRPr b="0" lang="en-GB" sz="3200" spc="-1" strike="noStrike">
              <a:solidFill>
                <a:srgbClr val="000000"/>
              </a:solidFill>
              <a:uFill>
                <a:solidFill>
                  <a:srgbClr val="ffffff"/>
                </a:solidFill>
              </a:uFill>
              <a:latin typeface="Arial"/>
            </a:endParaRPr>
          </a:p>
          <a:p>
            <a:pPr algn="ctr">
              <a:lnSpc>
                <a:spcPct val="100000"/>
              </a:lnSpc>
            </a:pPr>
            <a:r>
              <a:rPr b="0" lang="en-GB" sz="3200" spc="-1" strike="noStrike">
                <a:solidFill>
                  <a:srgbClr val="000000"/>
                </a:solidFill>
                <a:uFill>
                  <a:solidFill>
                    <a:srgbClr val="ffffff"/>
                  </a:solidFill>
                </a:uFill>
                <a:latin typeface="Arial"/>
              </a:rPr>
              <a:t>28</a:t>
            </a:r>
            <a:r>
              <a:rPr b="0" lang="en-GB" sz="3200" spc="-1" strike="noStrike" baseline="101000">
                <a:solidFill>
                  <a:srgbClr val="000000"/>
                </a:solidFill>
                <a:uFill>
                  <a:solidFill>
                    <a:srgbClr val="ffffff"/>
                  </a:solidFill>
                </a:uFill>
                <a:latin typeface="Arial"/>
              </a:rPr>
              <a:t>th</a:t>
            </a:r>
            <a:r>
              <a:rPr b="0" lang="en-GB" sz="3200" spc="-1" strike="noStrike">
                <a:solidFill>
                  <a:srgbClr val="000000"/>
                </a:solidFill>
                <a:uFill>
                  <a:solidFill>
                    <a:srgbClr val="ffffff"/>
                  </a:solidFill>
                </a:uFill>
                <a:latin typeface="Arial"/>
              </a:rPr>
              <a:t> Nov 2019</a:t>
            </a:r>
            <a:endParaRPr b="0" lang="en-GB" sz="3200" spc="-1" strike="noStrike">
              <a:solidFill>
                <a:srgbClr val="000000"/>
              </a:solidFill>
              <a:uFill>
                <a:solidFill>
                  <a:srgbClr val="ffffff"/>
                </a:solidFill>
              </a:uFill>
              <a:latin typeface="Arial"/>
            </a:endParaRPr>
          </a:p>
          <a:p>
            <a:pPr algn="ctr">
              <a:lnSpc>
                <a:spcPct val="100000"/>
              </a:lnSpc>
            </a:pPr>
            <a:endParaRPr b="0" lang="en-GB" sz="32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Summary</a:t>
            </a:r>
            <a:endParaRPr b="0" lang="en-GB" sz="4400" spc="-1" strike="noStrike">
              <a:solidFill>
                <a:srgbClr val="000000"/>
              </a:solidFill>
              <a:uFill>
                <a:solidFill>
                  <a:srgbClr val="ffffff"/>
                </a:solidFill>
              </a:uFill>
              <a:latin typeface="Arial"/>
            </a:endParaRPr>
          </a:p>
        </p:txBody>
      </p:sp>
      <p:sp>
        <p:nvSpPr>
          <p:cNvPr id="96"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CREAM (with HTCondor) will be discontinued soon.</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ARC with HTCondor batch system (or anything else) uses the JURA system, so that is “a handover” as far as I am concerned.</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HTCCE with HTCondor batch system now can use the APEL client DB and parsers, extended with the HTCCE data extraction scripts. </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It’s tested and documented and the components are released as part of the standard procedures.</a:t>
            </a:r>
            <a:endParaRPr b="0" lang="en-GB" sz="2800" spc="-1" strike="noStrike">
              <a:solidFill>
                <a:srgbClr val="000000"/>
              </a:solidFill>
              <a:uFill>
                <a:solidFill>
                  <a:srgbClr val="ffffff"/>
                </a:solidFill>
              </a:uFill>
              <a:latin typeface="Arial"/>
            </a:endParaRPr>
          </a:p>
        </p:txBody>
      </p:sp>
    </p:spTree>
  </p:cSld>
  <p:timing>
    <p:tnLst>
      <p:par>
        <p:cTn id="19" dur="indefinite" restart="never" nodeType="tmRoot">
          <p:childTnLst>
            <p:seq>
              <p:cTn id="20" nodeType="mainSeq"/>
              <p:prevCondLst>
                <p:cond delay="0" evt="onPrev">
                  <p:tgtEl>
                    <p:sldTgt/>
                  </p:tgtEl>
                </p:cond>
              </p:prevCondLst>
              <p:nextCondLst>
                <p:cond delay="0" evt="onNext">
                  <p:tgtEl>
                    <p:sldTgt/>
                  </p:tgtEl>
                </p:cond>
              </p:nextCondLst>
            </p:seq>
          </p:childTnLst>
        </p:cTn>
      </p:par>
    </p:tnLst>
  </p:timing>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7"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Summary</a:t>
            </a:r>
            <a:endParaRPr b="0" lang="en-GB" sz="4400" spc="-1" strike="noStrike">
              <a:solidFill>
                <a:srgbClr val="000000"/>
              </a:solidFill>
              <a:uFill>
                <a:solidFill>
                  <a:srgbClr val="ffffff"/>
                </a:solidFill>
              </a:uFill>
              <a:latin typeface="Arial"/>
            </a:endParaRPr>
          </a:p>
        </p:txBody>
      </p:sp>
      <p:sp>
        <p:nvSpPr>
          <p:cNvPr id="98"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We’re well positioned to extend the HTCCE APEL accounting interface to include alternative batch systems as the need arises. In my view, it would not be productive to try to cover the combinations in advance because we do not know what will be taken up in future.</a:t>
            </a:r>
            <a:endParaRPr b="0" lang="en-GB" sz="32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Thanks. Comments and discussion ….</a:t>
            </a:r>
            <a:endParaRPr b="0" lang="en-GB" sz="3200" spc="-1" strike="noStrike">
              <a:solidFill>
                <a:srgbClr val="000000"/>
              </a:solidFill>
              <a:uFill>
                <a:solidFill>
                  <a:srgbClr val="ffffff"/>
                </a:solidFill>
              </a:uFill>
              <a:latin typeface="Arial"/>
            </a:endParaRPr>
          </a:p>
        </p:txBody>
      </p:sp>
    </p:spTree>
  </p:cSld>
  <p:timing>
    <p:tnLst>
      <p:par>
        <p:cTn id="21" dur="indefinite" restart="never" nodeType="tmRoot">
          <p:childTnLst>
            <p:seq>
              <p:cTn id="2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Topics</a:t>
            </a:r>
            <a:endParaRPr b="0" lang="en-GB" sz="4400" spc="-1" strike="noStrike">
              <a:solidFill>
                <a:srgbClr val="000000"/>
              </a:solidFill>
              <a:uFill>
                <a:solidFill>
                  <a:srgbClr val="ffffff"/>
                </a:solidFill>
              </a:uFill>
              <a:latin typeface="Arial"/>
            </a:endParaRPr>
          </a:p>
        </p:txBody>
      </p:sp>
      <p:sp>
        <p:nvSpPr>
          <p:cNvPr id="79"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Condor can refer to the batch system or the CE; I’ll cover both. HTCondor (or Condor) means the batch system. HTCondorCE (or just HTCCE) refers to the CE.</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I’ll show the combinations of CEs and batch systems that we’re thinking about.</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I’ll mention the status of these combinations, who is responsible for accounting interfaces, and how we have integrated the latest combination, HTCCE + HTCondor.</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I’ll talk about SW engineering considerations.</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And I’ll talk about further work that will be needed as things arise.</a:t>
            </a:r>
            <a:endParaRPr b="0" lang="en-GB" sz="2600" spc="-1" strike="noStrike">
              <a:solidFill>
                <a:srgbClr val="000000"/>
              </a:solidFill>
              <a:uFill>
                <a:solidFill>
                  <a:srgbClr val="ffffff"/>
                </a:solidFill>
              </a:uFill>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0"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HTCondor accounting methods (client side)</a:t>
            </a:r>
            <a:endParaRPr b="0" lang="en-GB" sz="4400" spc="-1" strike="noStrike">
              <a:solidFill>
                <a:srgbClr val="000000"/>
              </a:solidFill>
              <a:uFill>
                <a:solidFill>
                  <a:srgbClr val="ffffff"/>
                </a:solidFill>
              </a:uFill>
              <a:latin typeface="Arial"/>
            </a:endParaRPr>
          </a:p>
        </p:txBody>
      </p:sp>
      <p:sp>
        <p:nvSpPr>
          <p:cNvPr id="81"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At least 3 CEs support the use of HTCondor as a batch system. All systems are treated the same at the server/repository/portal end. Client methods differ.</a:t>
            </a:r>
            <a:endParaRPr b="0" lang="en-GB" sz="3200" spc="-1" strike="noStrike">
              <a:solidFill>
                <a:srgbClr val="000000"/>
              </a:solidFill>
              <a:uFill>
                <a:solidFill>
                  <a:srgbClr val="ffffff"/>
                </a:solidFill>
              </a:uFill>
              <a:latin typeface="Arial"/>
            </a:endParaRPr>
          </a:p>
        </p:txBody>
      </p:sp>
      <p:graphicFrame>
        <p:nvGraphicFramePr>
          <p:cNvPr id="82" name="Table 3"/>
          <p:cNvGraphicFramePr/>
          <p:nvPr/>
        </p:nvGraphicFramePr>
        <p:xfrm>
          <a:off x="502200" y="3856320"/>
          <a:ext cx="9071640" cy="2879280"/>
        </p:xfrm>
        <a:graphic>
          <a:graphicData uri="http://schemas.openxmlformats.org/drawingml/2006/table">
            <a:tbl>
              <a:tblPr/>
              <a:tblGrid>
                <a:gridCol w="2139120"/>
                <a:gridCol w="3906720"/>
                <a:gridCol w="3026160"/>
              </a:tblGrid>
              <a:tr h="719640">
                <a:tc>
                  <a:txBody>
                    <a:bodyPr lIns="90000" rIns="90000"/>
                    <a:p>
                      <a:r>
                        <a:rPr b="1" lang="en-GB" sz="2500" spc="-1" strike="noStrike">
                          <a:solidFill>
                            <a:srgbClr val="000000"/>
                          </a:solidFill>
                          <a:uFill>
                            <a:solidFill>
                              <a:srgbClr val="ffffff"/>
                            </a:solidFill>
                          </a:uFill>
                          <a:latin typeface="Arial"/>
                        </a:rPr>
                        <a:t>CE</a:t>
                      </a:r>
                      <a:endParaRPr b="0" lang="en-GB" sz="25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a:p>
                      <a:r>
                        <a:rPr b="1" lang="en-GB" sz="2500" spc="-1" strike="noStrike">
                          <a:solidFill>
                            <a:srgbClr val="000000"/>
                          </a:solidFill>
                          <a:uFill>
                            <a:solidFill>
                              <a:srgbClr val="ffffff"/>
                            </a:solidFill>
                          </a:uFill>
                          <a:latin typeface="Arial"/>
                        </a:rPr>
                        <a:t>Accounting method</a:t>
                      </a:r>
                      <a:endParaRPr b="0" lang="en-GB" sz="25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c>
                  <a:txBody>
                    <a:bodyPr lIns="90000" rIns="90000"/>
                    <a:p>
                      <a:r>
                        <a:rPr b="1" lang="en-GB" sz="2500" spc="-1" strike="noStrike">
                          <a:solidFill>
                            <a:srgbClr val="000000"/>
                          </a:solidFill>
                          <a:uFill>
                            <a:solidFill>
                              <a:srgbClr val="ffffff"/>
                            </a:solidFill>
                          </a:uFill>
                          <a:latin typeface="Arial"/>
                        </a:rPr>
                        <a:t>Provider(s)</a:t>
                      </a:r>
                      <a:endParaRPr b="0" lang="en-GB" sz="25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b3b3b3"/>
                    </a:solidFill>
                  </a:tcPr>
                </a:tc>
              </a:tr>
              <a:tr h="719640">
                <a:tc>
                  <a:txBody>
                    <a:bodyPr lIns="90000" rIns="90000"/>
                    <a:p>
                      <a:r>
                        <a:rPr b="0" lang="en-GB" sz="1800" spc="-1" strike="noStrike">
                          <a:solidFill>
                            <a:srgbClr val="000000"/>
                          </a:solidFill>
                          <a:uFill>
                            <a:solidFill>
                              <a:srgbClr val="ffffff"/>
                            </a:solidFill>
                          </a:uFill>
                          <a:latin typeface="Arial"/>
                        </a:rPr>
                        <a:t>CREAM </a:t>
                      </a:r>
                      <a:r>
                        <a:rPr b="0" lang="en-GB" sz="1400" spc="-1" strike="noStrike">
                          <a:solidFill>
                            <a:srgbClr val="000000"/>
                          </a:solidFill>
                          <a:uFill>
                            <a:solidFill>
                              <a:srgbClr val="ffffff"/>
                            </a:solidFill>
                          </a:uFill>
                          <a:latin typeface="Arial"/>
                        </a:rPr>
                        <a:t>(ends 20 Dec 2010)</a:t>
                      </a:r>
                      <a:endParaRPr b="0" lang="en-GB" sz="14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a:p>
                      <a:r>
                        <a:rPr b="0" lang="en-GB" sz="1800" spc="-1" strike="noStrike">
                          <a:solidFill>
                            <a:srgbClr val="000000"/>
                          </a:solidFill>
                          <a:uFill>
                            <a:solidFill>
                              <a:srgbClr val="ffffff"/>
                            </a:solidFill>
                          </a:uFill>
                          <a:latin typeface="Arial"/>
                        </a:rPr>
                        <a:t>APEL client DB and parsers.</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a:p>
                      <a:r>
                        <a:rPr b="0" lang="en-GB" sz="1800" spc="-1" strike="noStrike">
                          <a:solidFill>
                            <a:srgbClr val="000000"/>
                          </a:solidFill>
                          <a:uFill>
                            <a:solidFill>
                              <a:srgbClr val="ffffff"/>
                            </a:solidFill>
                          </a:uFill>
                          <a:latin typeface="Arial"/>
                        </a:rPr>
                        <a:t>WLCG/RAL, Adrian et al.</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r h="719640">
                <a:tc>
                  <a:txBody>
                    <a:bodyPr lIns="90000" rIns="90000"/>
                    <a:p>
                      <a:r>
                        <a:rPr b="0" lang="en-GB" sz="1800" spc="-1" strike="noStrike">
                          <a:solidFill>
                            <a:srgbClr val="000000"/>
                          </a:solidFill>
                          <a:uFill>
                            <a:solidFill>
                              <a:srgbClr val="ffffff"/>
                            </a:solidFill>
                          </a:uFill>
                          <a:latin typeface="Arial"/>
                        </a:rPr>
                        <a:t>ARC</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a:p>
                      <a:r>
                        <a:rPr b="0" lang="en-GB" sz="1800" spc="-1" strike="noStrike">
                          <a:solidFill>
                            <a:srgbClr val="000000"/>
                          </a:solidFill>
                          <a:uFill>
                            <a:solidFill>
                              <a:srgbClr val="ffffff"/>
                            </a:solidFill>
                          </a:uFill>
                          <a:latin typeface="Arial"/>
                        </a:rPr>
                        <a:t>JURA</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c>
                  <a:txBody>
                    <a:bodyPr lIns="90000" rIns="90000"/>
                    <a:p>
                      <a:r>
                        <a:rPr b="0" lang="en-GB" sz="1800" spc="-1" strike="noStrike">
                          <a:solidFill>
                            <a:srgbClr val="000000"/>
                          </a:solidFill>
                          <a:uFill>
                            <a:solidFill>
                              <a:srgbClr val="ffffff"/>
                            </a:solidFill>
                          </a:uFill>
                          <a:latin typeface="Arial"/>
                        </a:rPr>
                        <a:t>NorduGrid dev team</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e6e6e6"/>
                    </a:solidFill>
                  </a:tcPr>
                </a:tc>
              </a:tr>
              <a:tr h="720720">
                <a:tc>
                  <a:txBody>
                    <a:bodyPr lIns="90000" rIns="90000"/>
                    <a:p>
                      <a:r>
                        <a:rPr b="0" lang="en-GB" sz="1800" spc="-1" strike="noStrike">
                          <a:solidFill>
                            <a:srgbClr val="000000"/>
                          </a:solidFill>
                          <a:uFill>
                            <a:solidFill>
                              <a:srgbClr val="ffffff"/>
                            </a:solidFill>
                          </a:uFill>
                          <a:latin typeface="Arial"/>
                        </a:rPr>
                        <a:t>HTCondor CE (HTCCE)</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a:p>
                      <a:r>
                        <a:rPr b="0" lang="en-GB" sz="1800" spc="-1" strike="noStrike">
                          <a:solidFill>
                            <a:srgbClr val="000000"/>
                          </a:solidFill>
                          <a:uFill>
                            <a:solidFill>
                              <a:srgbClr val="ffffff"/>
                            </a:solidFill>
                          </a:uFill>
                          <a:latin typeface="Arial"/>
                        </a:rPr>
                        <a:t>APEL client DB and parsers,</a:t>
                      </a:r>
                      <a:endParaRPr b="0" lang="en-GB" sz="1800" spc="-1" strike="noStrike">
                        <a:solidFill>
                          <a:srgbClr val="000000"/>
                        </a:solidFill>
                        <a:uFill>
                          <a:solidFill>
                            <a:srgbClr val="ffffff"/>
                          </a:solidFill>
                        </a:uFill>
                        <a:latin typeface="Arial"/>
                      </a:endParaRPr>
                    </a:p>
                    <a:p>
                      <a:r>
                        <a:rPr b="0" lang="en-GB" sz="1800" spc="-1" strike="noStrike">
                          <a:solidFill>
                            <a:srgbClr val="000000"/>
                          </a:solidFill>
                          <a:uFill>
                            <a:solidFill>
                              <a:srgbClr val="ffffff"/>
                            </a:solidFill>
                          </a:uFill>
                          <a:latin typeface="Arial"/>
                        </a:rPr>
                        <a:t>           </a:t>
                      </a:r>
                      <a:r>
                        <a:rPr b="0" lang="en-GB" sz="1800" spc="-1" strike="noStrike">
                          <a:solidFill>
                            <a:srgbClr val="000000"/>
                          </a:solidFill>
                          <a:uFill>
                            <a:solidFill>
                              <a:srgbClr val="ffffff"/>
                            </a:solidFill>
                          </a:uFill>
                          <a:latin typeface="Arial"/>
                        </a:rPr>
                        <a:t>extended with</a:t>
                      </a:r>
                      <a:endParaRPr b="0" lang="en-GB" sz="1800" spc="-1" strike="noStrike">
                        <a:solidFill>
                          <a:srgbClr val="000000"/>
                        </a:solidFill>
                        <a:uFill>
                          <a:solidFill>
                            <a:srgbClr val="ffffff"/>
                          </a:solidFill>
                        </a:uFill>
                        <a:latin typeface="Arial"/>
                      </a:endParaRPr>
                    </a:p>
                    <a:p>
                      <a:r>
                        <a:rPr b="0" lang="en-GB" sz="1800" spc="-1" strike="noStrike">
                          <a:solidFill>
                            <a:srgbClr val="000000"/>
                          </a:solidFill>
                          <a:uFill>
                            <a:solidFill>
                              <a:srgbClr val="ffffff"/>
                            </a:solidFill>
                          </a:uFill>
                          <a:latin typeface="Arial"/>
                        </a:rPr>
                        <a:t>HTCCE data extraction scripts.</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c>
                  <a:txBody>
                    <a:bodyPr lIns="90000" rIns="90000"/>
                    <a:p>
                      <a:r>
                        <a:rPr b="0" lang="en-GB" sz="1800" spc="-1" strike="noStrike">
                          <a:solidFill>
                            <a:srgbClr val="000000"/>
                          </a:solidFill>
                          <a:uFill>
                            <a:solidFill>
                              <a:srgbClr val="ffffff"/>
                            </a:solidFill>
                          </a:uFill>
                          <a:latin typeface="Arial"/>
                        </a:rPr>
                        <a:t>WLCG/RAL, Adrian et al.</a:t>
                      </a:r>
                      <a:endParaRPr b="0" lang="en-GB" sz="1800" spc="-1" strike="noStrike">
                        <a:solidFill>
                          <a:srgbClr val="000000"/>
                        </a:solidFill>
                        <a:uFill>
                          <a:solidFill>
                            <a:srgbClr val="ffffff"/>
                          </a:solidFill>
                        </a:uFill>
                        <a:latin typeface="Arial"/>
                      </a:endParaRPr>
                    </a:p>
                    <a:p>
                      <a:endParaRPr b="0" lang="en-GB" sz="1800" spc="-1" strike="noStrike">
                        <a:solidFill>
                          <a:srgbClr val="000000"/>
                        </a:solidFill>
                        <a:uFill>
                          <a:solidFill>
                            <a:srgbClr val="ffffff"/>
                          </a:solidFill>
                        </a:uFill>
                        <a:latin typeface="Arial"/>
                      </a:endParaRPr>
                    </a:p>
                    <a:p>
                      <a:r>
                        <a:rPr b="0" lang="en-GB" sz="1800" spc="-1" strike="noStrike">
                          <a:solidFill>
                            <a:srgbClr val="000000"/>
                          </a:solidFill>
                          <a:uFill>
                            <a:solidFill>
                              <a:srgbClr val="ffffff"/>
                            </a:solidFill>
                          </a:uFill>
                          <a:latin typeface="Arial"/>
                        </a:rPr>
                        <a:t>HTCondor devs, Ste et al</a:t>
                      </a:r>
                      <a:endParaRPr b="0" lang="en-GB" sz="1800" spc="-1" strike="noStrike">
                        <a:solidFill>
                          <a:srgbClr val="000000"/>
                        </a:solidFill>
                        <a:uFill>
                          <a:solidFill>
                            <a:srgbClr val="ffffff"/>
                          </a:solidFill>
                        </a:uFill>
                        <a:latin typeface="Arial"/>
                      </a:endParaRPr>
                    </a:p>
                  </a:txBody>
                  <a:tcPr marL="90000" marR="90000">
                    <a:lnL w="720">
                      <a:solidFill>
                        <a:srgbClr val="ffffff"/>
                      </a:solidFill>
                    </a:lnL>
                    <a:lnR w="720">
                      <a:solidFill>
                        <a:srgbClr val="ffffff"/>
                      </a:solidFill>
                    </a:lnR>
                    <a:lnT w="720">
                      <a:solidFill>
                        <a:srgbClr val="ffffff"/>
                      </a:solidFill>
                    </a:lnT>
                    <a:lnB w="720">
                      <a:solidFill>
                        <a:srgbClr val="ffffff"/>
                      </a:solidFill>
                    </a:lnB>
                    <a:solidFill>
                      <a:srgbClr val="cccccc"/>
                    </a:solidFill>
                  </a:tcPr>
                </a:tc>
              </a:tr>
            </a:tbl>
          </a:graphicData>
        </a:graphic>
      </p:graphicFrame>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Status of CREAM and ARC</a:t>
            </a:r>
            <a:endParaRPr b="0" lang="en-GB" sz="4400" spc="-1" strike="noStrike">
              <a:solidFill>
                <a:srgbClr val="000000"/>
              </a:solidFill>
              <a:uFill>
                <a:solidFill>
                  <a:srgbClr val="ffffff"/>
                </a:solidFill>
              </a:uFill>
              <a:latin typeface="Arial"/>
            </a:endParaRPr>
          </a:p>
        </p:txBody>
      </p:sp>
      <p:sp>
        <p:nvSpPr>
          <p:cNvPr id="84"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CREAM: It’s got 1 year to run, and no-one is going to migrate to it now. Anybody still using it is already set up; no further comment required?</a:t>
            </a:r>
            <a:endParaRPr b="0" lang="en-GB" sz="3200" spc="-1" strike="noStrike">
              <a:solidFill>
                <a:srgbClr val="000000"/>
              </a:solidFill>
              <a:uFill>
                <a:solidFill>
                  <a:srgbClr val="ffffff"/>
                </a:solidFill>
              </a:uFill>
              <a:latin typeface="Arial"/>
            </a:endParaRPr>
          </a:p>
          <a:p>
            <a:pPr>
              <a:lnSpc>
                <a:spcPct val="100000"/>
              </a:lnSpc>
              <a:spcBef>
                <a:spcPts val="1417"/>
              </a:spcBef>
            </a:pPr>
            <a:endParaRPr b="0" lang="en-GB" sz="32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JURA: Responsibility rests with the ARC people. Has interfaces to various accounting systems incl. APEL. We use it at Liverpool, but on ARC 5 (one major version behind newest.) Well documented at the NorduGrid website.</a:t>
            </a:r>
            <a:endParaRPr b="0" lang="en-GB" sz="3200" spc="-1" strike="noStrike">
              <a:solidFill>
                <a:srgbClr val="000000"/>
              </a:solidFill>
              <a:uFill>
                <a:solidFill>
                  <a:srgbClr val="ffffff"/>
                </a:solidFill>
              </a:uFill>
              <a:latin typeface="Arial"/>
            </a:endParaRPr>
          </a:p>
          <a:p>
            <a:pPr lvl="1" marL="864000" indent="-323640">
              <a:lnSpc>
                <a:spcPct val="100000"/>
              </a:lnSpc>
              <a:spcBef>
                <a:spcPts val="1134"/>
              </a:spcBef>
              <a:buClr>
                <a:srgbClr val="000000"/>
              </a:buClr>
              <a:buSzPct val="75000"/>
              <a:buFont typeface="Symbol"/>
              <a:buChar char=""/>
            </a:pPr>
            <a:r>
              <a:rPr b="0" lang="en-GB" sz="2800" spc="-1" strike="noStrike" u="sng">
                <a:solidFill>
                  <a:srgbClr val="0000ff"/>
                </a:solidFill>
                <a:uFill>
                  <a:solidFill>
                    <a:srgbClr val="ffffff"/>
                  </a:solidFill>
                </a:uFill>
                <a:latin typeface="Arial"/>
                <a:hlinkClick r:id="rId1"/>
              </a:rPr>
              <a:t>www.nordugrid.org/documents/jura-tech-doc.pdf</a:t>
            </a:r>
            <a:endParaRPr b="0" lang="en-GB" sz="2800" spc="-1" strike="noStrike">
              <a:solidFill>
                <a:srgbClr val="000000"/>
              </a:solidFill>
              <a:uFill>
                <a:solidFill>
                  <a:srgbClr val="ffffff"/>
                </a:solidFill>
              </a:uFill>
              <a:latin typeface="Arial"/>
            </a:endParaRPr>
          </a:p>
          <a:p>
            <a:pPr>
              <a:lnSpc>
                <a:spcPct val="100000"/>
              </a:lnSpc>
              <a:spcBef>
                <a:spcPts val="1417"/>
              </a:spcBef>
            </a:pPr>
            <a:endParaRPr b="0" lang="en-GB" sz="2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Status of HTCondor CE</a:t>
            </a:r>
            <a:endParaRPr b="0" lang="en-GB" sz="4400" spc="-1" strike="noStrike">
              <a:solidFill>
                <a:srgbClr val="000000"/>
              </a:solidFill>
              <a:uFill>
                <a:solidFill>
                  <a:srgbClr val="ffffff"/>
                </a:solidFill>
              </a:uFill>
              <a:latin typeface="Arial"/>
            </a:endParaRPr>
          </a:p>
        </p:txBody>
      </p:sp>
      <p:sp>
        <p:nvSpPr>
          <p:cNvPr id="86"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HTCCE is the latest to be integrated.</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We used the existing, standard APEL client DB and parsers as a basis, and extended it, also adding support for optional scaling factor field (a ~ 2 line change.)</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The standard parsers include:</a:t>
            </a:r>
            <a:endParaRPr b="0" lang="en-GB" sz="2800" spc="-1" strike="noStrike">
              <a:solidFill>
                <a:srgbClr val="000000"/>
              </a:solidFill>
              <a:uFill>
                <a:solidFill>
                  <a:srgbClr val="ffffff"/>
                </a:solidFill>
              </a:uFill>
              <a:latin typeface="Arial"/>
            </a:endParaRPr>
          </a:p>
          <a:p>
            <a:pPr lvl="1" marL="864000" indent="-323640">
              <a:lnSpc>
                <a:spcPct val="100000"/>
              </a:lnSpc>
              <a:spcBef>
                <a:spcPts val="1134"/>
              </a:spcBef>
              <a:buClr>
                <a:srgbClr val="000000"/>
              </a:buClr>
              <a:buSzPct val="75000"/>
              <a:buFont typeface="Symbol"/>
              <a:buChar char=""/>
            </a:pPr>
            <a:r>
              <a:rPr b="0" lang="en-GB" sz="2800" spc="-1" strike="noStrike">
                <a:solidFill>
                  <a:srgbClr val="000000"/>
                </a:solidFill>
                <a:uFill>
                  <a:solidFill>
                    <a:srgbClr val="ffffff"/>
                  </a:solidFill>
                </a:uFill>
                <a:latin typeface="Arial"/>
              </a:rPr>
              <a:t>One parser for all CEs that reads generic CE information (the BLAH parser) and</a:t>
            </a:r>
            <a:endParaRPr b="0" lang="en-GB" sz="2800" spc="-1" strike="noStrike">
              <a:solidFill>
                <a:srgbClr val="000000"/>
              </a:solidFill>
              <a:uFill>
                <a:solidFill>
                  <a:srgbClr val="ffffff"/>
                </a:solidFill>
              </a:uFill>
              <a:latin typeface="Arial"/>
            </a:endParaRPr>
          </a:p>
          <a:p>
            <a:pPr lvl="1" marL="864000" indent="-323640">
              <a:lnSpc>
                <a:spcPct val="100000"/>
              </a:lnSpc>
              <a:spcBef>
                <a:spcPts val="1134"/>
              </a:spcBef>
              <a:buClr>
                <a:srgbClr val="000000"/>
              </a:buClr>
              <a:buSzPct val="75000"/>
              <a:buFont typeface="Symbol"/>
              <a:buChar char=""/>
            </a:pPr>
            <a:r>
              <a:rPr b="0" lang="en-GB" sz="2800" spc="-1" strike="noStrike">
                <a:solidFill>
                  <a:srgbClr val="000000"/>
                </a:solidFill>
                <a:uFill>
                  <a:solidFill>
                    <a:srgbClr val="ffffff"/>
                  </a:solidFill>
                </a:uFill>
                <a:latin typeface="Arial"/>
              </a:rPr>
              <a:t>Another specific parser for (in our case) HTCondor (the batch parser).</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endParaRPr b="0" lang="en-GB" sz="2800" spc="-1" strike="noStrike">
              <a:solidFill>
                <a:srgbClr val="000000"/>
              </a:solidFill>
              <a:uFill>
                <a:solidFill>
                  <a:srgbClr val="ffffff"/>
                </a:solidFill>
              </a:uFill>
              <a:latin typeface="Arial"/>
            </a:endParaRPr>
          </a:p>
        </p:txBody>
      </p:sp>
    </p:spTree>
  </p:cSld>
  <p:timing>
    <p:tnLst>
      <p:par>
        <p:cTn id="9" dur="indefinite" restart="never" nodeType="tmRoot">
          <p:childTnLst>
            <p:seq>
              <p:cTn id="10" nodeType="mainSeq"/>
              <p:prevCondLst>
                <p:cond delay="0" evt="onPrev">
                  <p:tgtEl>
                    <p:sldTgt/>
                  </p:tgtEl>
                </p:cond>
              </p:prevCondLst>
              <p:nextCondLst>
                <p:cond delay="0" evt="onNext">
                  <p:tgtEl>
                    <p:sldTgt/>
                  </p:tgtEl>
                </p:cond>
              </p:nextCondLst>
            </p:seq>
          </p:childTnLst>
        </p:cTn>
      </p:par>
    </p:tnLst>
  </p:timing>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Status of HTCondor CE</a:t>
            </a:r>
            <a:endParaRPr b="0" lang="en-GB" sz="4400" spc="-1" strike="noStrike">
              <a:solidFill>
                <a:srgbClr val="000000"/>
              </a:solidFill>
              <a:uFill>
                <a:solidFill>
                  <a:srgbClr val="ffffff"/>
                </a:solidFill>
              </a:uFill>
              <a:latin typeface="Arial"/>
            </a:endParaRPr>
          </a:p>
        </p:txBody>
      </p:sp>
      <p:sp>
        <p:nvSpPr>
          <p:cNvPr id="88"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To extend the interface, we wrote two new “data extraction scripts”, one for each existing parser. These are plain bash scripts that pull the accounting data from the HTCCE records in the format required by the parsers (note that in general, condor has powerful report formatting features.)</a:t>
            </a:r>
            <a:endParaRPr b="0" lang="en-GB" sz="28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800" spc="-1" strike="noStrike">
                <a:solidFill>
                  <a:srgbClr val="000000"/>
                </a:solidFill>
                <a:uFill>
                  <a:solidFill>
                    <a:srgbClr val="ffffff"/>
                  </a:solidFill>
                </a:uFill>
                <a:latin typeface="Arial"/>
              </a:rPr>
              <a:t>Daily cron jobs extract the data, parse/read it into APEL client DB,  process the data, write out the accounting records and send them to central APEL repository etc.</a:t>
            </a:r>
            <a:endParaRPr b="0" lang="en-GB" sz="2800" spc="-1" strike="noStrike">
              <a:solidFill>
                <a:srgbClr val="000000"/>
              </a:solidFill>
              <a:uFill>
                <a:solidFill>
                  <a:srgbClr val="ffffff"/>
                </a:solidFill>
              </a:uFill>
              <a:latin typeface="Arial"/>
            </a:endParaRPr>
          </a:p>
        </p:txBody>
      </p:sp>
    </p:spTree>
  </p:cSld>
  <p:timing>
    <p:tnLst>
      <p:par>
        <p:cTn id="11" dur="indefinite" restart="never" nodeType="tmRoot">
          <p:childTnLst>
            <p:seq>
              <p:cTn id="12" nodeType="mainSeq"/>
              <p:prevCondLst>
                <p:cond delay="0" evt="onPrev">
                  <p:tgtEl>
                    <p:sldTgt/>
                  </p:tgtEl>
                </p:cond>
              </p:prevCondLst>
              <p:nextCondLst>
                <p:cond delay="0" evt="onNext">
                  <p:tgtEl>
                    <p:sldTgt/>
                  </p:tgtEl>
                </p:cond>
              </p:nextCondLst>
            </p:seq>
          </p:childTnLst>
        </p:cTn>
      </p:par>
    </p:tnLst>
  </p:timing>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Further work on HTCondor CE</a:t>
            </a:r>
            <a:endParaRPr b="0" lang="en-GB" sz="4400" spc="-1" strike="noStrike">
              <a:solidFill>
                <a:srgbClr val="000000"/>
              </a:solidFill>
              <a:uFill>
                <a:solidFill>
                  <a:srgbClr val="ffffff"/>
                </a:solidFill>
              </a:uFill>
              <a:latin typeface="Arial"/>
            </a:endParaRPr>
          </a:p>
        </p:txBody>
      </p:sp>
      <p:sp>
        <p:nvSpPr>
          <p:cNvPr id="90"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The work done so far is only to support the HTCCE/HTCondor combination.</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But HTCCE can support N other batch systems beyond HTCondor. The CE (Blah Script) data extraction script is generic. But the batch system one is specific.</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Be prepared to assist any site that wants “HTCCE/JohnDoeBatchSystem” combination. </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We’d need to write custom, batch system specific extension as needed. </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Testing is a challenge (we would need to set up the “HTCCE/JohnDoeBatchSystem” combination, which is usually a significant piece of work.)</a:t>
            </a:r>
            <a:endParaRPr b="0" lang="en-GB" sz="2600" spc="-1" strike="noStrike">
              <a:solidFill>
                <a:srgbClr val="000000"/>
              </a:solidFill>
              <a:uFill>
                <a:solidFill>
                  <a:srgbClr val="ffffff"/>
                </a:solidFill>
              </a:uFill>
              <a:latin typeface="Arial"/>
            </a:endParaRPr>
          </a:p>
        </p:txBody>
      </p:sp>
    </p:spTree>
  </p:cSld>
  <p:timing>
    <p:tnLst>
      <p:par>
        <p:cTn id="13" dur="indefinite" restart="never" nodeType="tmRoot">
          <p:childTnLst>
            <p:seq>
              <p:cTn id="14" nodeType="mainSeq"/>
              <p:prevCondLst>
                <p:cond delay="0" evt="onPrev">
                  <p:tgtEl>
                    <p:sldTgt/>
                  </p:tgtEl>
                </p:cond>
              </p:prevCondLst>
              <p:nextCondLst>
                <p:cond delay="0" evt="onNext">
                  <p:tgtEl>
                    <p:sldTgt/>
                  </p:tgtEl>
                </p:cond>
              </p:nextCondLst>
            </p:seq>
          </p:childTnLst>
        </p:cTn>
      </p:par>
    </p:tnLst>
  </p:timing>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S/W Eng notes for HTCCE support</a:t>
            </a:r>
            <a:endParaRPr b="0" lang="en-GB" sz="4400" spc="-1" strike="noStrike">
              <a:solidFill>
                <a:srgbClr val="000000"/>
              </a:solidFill>
              <a:uFill>
                <a:solidFill>
                  <a:srgbClr val="ffffff"/>
                </a:solidFill>
              </a:uFill>
              <a:latin typeface="Arial"/>
            </a:endParaRPr>
          </a:p>
        </p:txBody>
      </p:sp>
      <p:sp>
        <p:nvSpPr>
          <p:cNvPr id="92"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We thought about how to develop and release this extension.</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There is an existing, well established engineering process for  APEL client, so we left that unchanged.</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And we designed the new work as an extension to it, i.e. an additional RPM that is applied “on top of” the existing material, and which contains the data extraction scripts.</a:t>
            </a:r>
            <a:endParaRPr b="0" lang="en-GB" sz="26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2600" spc="-1" strike="noStrike">
                <a:solidFill>
                  <a:srgbClr val="000000"/>
                </a:solidFill>
                <a:uFill>
                  <a:solidFill>
                    <a:srgbClr val="ffffff"/>
                  </a:solidFill>
                </a:uFill>
                <a:latin typeface="Arial"/>
              </a:rPr>
              <a:t>Since the data extraction scripts are tightly bound to HTCondorCE and maintained by the HTCondor devs, we decided to develop and release the data extraction scripts as a HTCCE “contribution” called:</a:t>
            </a:r>
            <a:endParaRPr b="0" lang="en-GB" sz="2600" spc="-1" strike="noStrike">
              <a:solidFill>
                <a:srgbClr val="000000"/>
              </a:solidFill>
              <a:uFill>
                <a:solidFill>
                  <a:srgbClr val="ffffff"/>
                </a:solidFill>
              </a:uFill>
              <a:latin typeface="Arial"/>
            </a:endParaRPr>
          </a:p>
          <a:p>
            <a:pPr lvl="1" marL="864000" indent="-323640">
              <a:lnSpc>
                <a:spcPct val="100000"/>
              </a:lnSpc>
              <a:spcBef>
                <a:spcPts val="1134"/>
              </a:spcBef>
              <a:buClr>
                <a:srgbClr val="000000"/>
              </a:buClr>
              <a:buSzPct val="75000"/>
              <a:buFont typeface="Symbol"/>
              <a:buChar char=""/>
            </a:pPr>
            <a:r>
              <a:rPr b="0" lang="en-GB" sz="2600" spc="-1" strike="noStrike">
                <a:solidFill>
                  <a:srgbClr val="000000"/>
                </a:solidFill>
                <a:uFill>
                  <a:solidFill>
                    <a:srgbClr val="ffffff"/>
                  </a:solidFill>
                </a:uFill>
                <a:latin typeface="Arial"/>
              </a:rPr>
              <a:t>htcondor-ce-apel-3.3.0-1.el7.noarch.rpm</a:t>
            </a:r>
            <a:endParaRPr b="0" lang="en-GB" sz="2600" spc="-1" strike="noStrike">
              <a:solidFill>
                <a:srgbClr val="000000"/>
              </a:solidFill>
              <a:uFill>
                <a:solidFill>
                  <a:srgbClr val="ffffff"/>
                </a:solidFill>
              </a:uFill>
              <a:latin typeface="Arial"/>
            </a:endParaRPr>
          </a:p>
        </p:txBody>
      </p:sp>
    </p:spTree>
  </p:cSld>
  <p:timing>
    <p:tnLst>
      <p:par>
        <p:cTn id="15" dur="indefinite" restart="never" nodeType="tmRoot">
          <p:childTnLst>
            <p:seq>
              <p:cTn id="16" nodeType="mainSeq"/>
              <p:prevCondLst>
                <p:cond delay="0" evt="onPrev">
                  <p:tgtEl>
                    <p:sldTgt/>
                  </p:tgtEl>
                </p:cond>
              </p:prevCondLst>
              <p:nextCondLst>
                <p:cond delay="0" evt="onNext">
                  <p:tgtEl>
                    <p:sldTgt/>
                  </p:tgtEl>
                </p:cond>
              </p:nextCondLst>
            </p:seq>
          </p:childTnLst>
        </p:cTn>
      </p:par>
    </p:tnLst>
  </p:timing>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CustomShape 1"/>
          <p:cNvSpPr/>
          <p:nvPr/>
        </p:nvSpPr>
        <p:spPr>
          <a:xfrm>
            <a:off x="504000" y="301320"/>
            <a:ext cx="9071280" cy="1261800"/>
          </a:xfrm>
          <a:prstGeom prst="rect">
            <a:avLst/>
          </a:prstGeom>
          <a:noFill/>
          <a:ln>
            <a:noFill/>
          </a:ln>
        </p:spPr>
        <p:style>
          <a:lnRef idx="0"/>
          <a:fillRef idx="0"/>
          <a:effectRef idx="0"/>
          <a:fontRef idx="minor"/>
        </p:style>
        <p:txBody>
          <a:bodyPr lIns="0" rIns="0" tIns="0" bIns="0" anchor="ctr"/>
          <a:p>
            <a:pPr algn="ctr">
              <a:lnSpc>
                <a:spcPct val="100000"/>
              </a:lnSpc>
            </a:pPr>
            <a:r>
              <a:rPr b="0" lang="en-GB" sz="4400" spc="-1" strike="noStrike">
                <a:solidFill>
                  <a:srgbClr val="000000"/>
                </a:solidFill>
                <a:uFill>
                  <a:solidFill>
                    <a:srgbClr val="ffffff"/>
                  </a:solidFill>
                </a:uFill>
                <a:latin typeface="Arial"/>
              </a:rPr>
              <a:t>Documentation</a:t>
            </a:r>
            <a:endParaRPr b="0" lang="en-GB" sz="4400" spc="-1" strike="noStrike">
              <a:solidFill>
                <a:srgbClr val="000000"/>
              </a:solidFill>
              <a:uFill>
                <a:solidFill>
                  <a:srgbClr val="ffffff"/>
                </a:solidFill>
              </a:uFill>
              <a:latin typeface="Arial"/>
            </a:endParaRPr>
          </a:p>
        </p:txBody>
      </p:sp>
      <p:sp>
        <p:nvSpPr>
          <p:cNvPr id="94" name="CustomShape 2"/>
          <p:cNvSpPr/>
          <p:nvPr/>
        </p:nvSpPr>
        <p:spPr>
          <a:xfrm>
            <a:off x="504000" y="1769040"/>
            <a:ext cx="9071280" cy="4384080"/>
          </a:xfrm>
          <a:prstGeom prst="rect">
            <a:avLst/>
          </a:prstGeom>
          <a:noFill/>
          <a:ln>
            <a:noFill/>
          </a:ln>
        </p:spPr>
        <p:style>
          <a:lnRef idx="0"/>
          <a:fillRef idx="0"/>
          <a:effectRef idx="0"/>
          <a:fontRef idx="minor"/>
        </p:style>
        <p:txBody>
          <a:bodyPr lIns="0" rIns="0" tIns="0" bIns="0"/>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The scheme for HTCCE/HTCondor setup is documented here:</a:t>
            </a:r>
            <a:endParaRPr b="0" lang="en-GB" sz="3200" spc="-1" strike="noStrike">
              <a:solidFill>
                <a:srgbClr val="000000"/>
              </a:solidFill>
              <a:uFill>
                <a:solidFill>
                  <a:srgbClr val="ffffff"/>
                </a:solidFill>
              </a:uFill>
              <a:latin typeface="Arial"/>
            </a:endParaRPr>
          </a:p>
          <a:p>
            <a:pPr lvl="1" marL="864000" indent="-323640">
              <a:lnSpc>
                <a:spcPct val="100000"/>
              </a:lnSpc>
              <a:spcBef>
                <a:spcPts val="1134"/>
              </a:spcBef>
              <a:buClr>
                <a:srgbClr val="000000"/>
              </a:buClr>
              <a:buSzPct val="75000"/>
              <a:buFont typeface="Symbol"/>
              <a:buChar char=""/>
            </a:pPr>
            <a:r>
              <a:rPr b="0" lang="en-GB" sz="2000" spc="-1" strike="noStrike" u="sng">
                <a:solidFill>
                  <a:srgbClr val="0000ff"/>
                </a:solidFill>
                <a:uFill>
                  <a:solidFill>
                    <a:srgbClr val="ffffff"/>
                  </a:solidFill>
                </a:uFill>
                <a:latin typeface="Arial"/>
                <a:hlinkClick r:id="rId1"/>
              </a:rPr>
              <a:t>https://twiki.cern.ch/twiki/bin/view/LCG/HtCondorCeAccounting</a:t>
            </a:r>
            <a:endParaRPr b="0" lang="en-GB" sz="20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Various tests were done to show it’s OK.</a:t>
            </a:r>
            <a:endParaRPr b="0" lang="en-GB" sz="32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I’m doing another test soon to cover November.</a:t>
            </a:r>
            <a:endParaRPr b="0" lang="en-GB" sz="3200" spc="-1" strike="noStrike">
              <a:solidFill>
                <a:srgbClr val="000000"/>
              </a:solidFill>
              <a:uFill>
                <a:solidFill>
                  <a:srgbClr val="ffffff"/>
                </a:solidFill>
              </a:uFill>
              <a:latin typeface="Arial"/>
            </a:endParaRPr>
          </a:p>
          <a:p>
            <a:pPr marL="432000" indent="-323640">
              <a:lnSpc>
                <a:spcPct val="100000"/>
              </a:lnSpc>
              <a:spcBef>
                <a:spcPts val="1417"/>
              </a:spcBef>
              <a:buClr>
                <a:srgbClr val="000000"/>
              </a:buClr>
              <a:buSzPct val="45000"/>
              <a:buFont typeface="Wingdings" charset="2"/>
              <a:buChar char=""/>
            </a:pPr>
            <a:r>
              <a:rPr b="0" lang="en-GB" sz="3200" spc="-1" strike="noStrike">
                <a:solidFill>
                  <a:srgbClr val="000000"/>
                </a:solidFill>
                <a:uFill>
                  <a:solidFill>
                    <a:srgbClr val="ffffff"/>
                  </a:solidFill>
                </a:uFill>
                <a:latin typeface="Arial"/>
              </a:rPr>
              <a:t>Brian Lin (HTCondor dev) tells me that the RPM for the data extraction scripts is now released as a normal part of the HTCCE release procedure.</a:t>
            </a:r>
            <a:endParaRPr b="0" lang="en-GB" sz="3200" spc="-1" strike="noStrike">
              <a:solidFill>
                <a:srgbClr val="000000"/>
              </a:solidFill>
              <a:uFill>
                <a:solidFill>
                  <a:srgbClr val="ffffff"/>
                </a:solidFill>
              </a:uFill>
              <a:latin typeface="Arial"/>
            </a:endParaRPr>
          </a:p>
        </p:txBody>
      </p:sp>
    </p:spTree>
  </p:cSld>
  <p:timing>
    <p:tnLst>
      <p:par>
        <p:cTn id="17" dur="indefinite" restart="never" nodeType="tmRoot">
          <p:childTnLst>
            <p:seq>
              <p:cTn id="1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87</TotalTime>
  <Application>LibreOffice/5.3.6.1$Linux_X86_64 LibreOffice_project/30$Build-1</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2019-11-28T08:01:55Z</dcterms:created>
  <dc:creator/>
  <dc:description/>
  <dc:language>en-GB</dc:language>
  <cp:lastModifiedBy/>
  <dcterms:modified xsi:type="dcterms:W3CDTF">2019-11-28T09:45:59Z</dcterms:modified>
  <cp:revision>38</cp:revision>
  <dc:subject/>
  <dc:title/>
</cp:coreProperties>
</file>